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9" r:id="rId19"/>
    <p:sldId id="274" r:id="rId20"/>
    <p:sldId id="275" r:id="rId21"/>
    <p:sldId id="276" r:id="rId22"/>
    <p:sldId id="277"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9" autoAdjust="0"/>
    <p:restoredTop sz="95494" autoAdjust="0"/>
  </p:normalViewPr>
  <p:slideViewPr>
    <p:cSldViewPr snapToGrid="0">
      <p:cViewPr varScale="1">
        <p:scale>
          <a:sx n="50" d="100"/>
          <a:sy n="50" d="100"/>
        </p:scale>
        <p:origin x="-158" y="-82"/>
      </p:cViewPr>
      <p:guideLst>
        <p:guide orient="horz" pos="2160"/>
        <p:guide pos="3840"/>
      </p:guideLst>
    </p:cSldViewPr>
  </p:slideViewPr>
  <p:notesTextViewPr>
    <p:cViewPr>
      <p:scale>
        <a:sx n="3" d="2"/>
        <a:sy n="3" d="2"/>
      </p:scale>
      <p:origin x="0" y="0"/>
    </p:cViewPr>
  </p:notesTextViewPr>
  <p:notesViewPr>
    <p:cSldViewPr snapToGrid="0">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F9865-A79B-4954-B4F1-1EF1A4AE0926}" type="datetimeFigureOut">
              <a:rPr lang="zh-CN" altLang="en-US" smtClean="0"/>
              <a:t>2017/11/14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935FB-94ED-4C26-B672-99F07EECC3E4}" type="slidenum">
              <a:rPr lang="zh-CN" altLang="en-US" smtClean="0"/>
              <a:t>‹#›</a:t>
            </a:fld>
            <a:endParaRPr lang="zh-CN" altLang="en-US"/>
          </a:p>
        </p:txBody>
      </p:sp>
    </p:spTree>
    <p:extLst>
      <p:ext uri="{BB962C8B-B14F-4D97-AF65-F5344CB8AC3E}">
        <p14:creationId xmlns:p14="http://schemas.microsoft.com/office/powerpoint/2010/main" val="171112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Good morning, everyone! My name is Wang Yang. I am delighted to stand here and have this opportunity to share something with you. Today the subject is &lt; Comparison of the Lunar Model Using the Hyper-spectral Imager Observations&gt;</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AEF83CF-53F9-4BC1-A074-ABAFE6C10731}" type="slidenum">
              <a:rPr lang="zh-CN" altLang="en-US" smtClean="0"/>
              <a:t>1</a:t>
            </a:fld>
            <a:endParaRPr lang="zh-CN" altLang="en-US"/>
          </a:p>
        </p:txBody>
      </p:sp>
    </p:spTree>
    <p:extLst>
      <p:ext uri="{BB962C8B-B14F-4D97-AF65-F5344CB8AC3E}">
        <p14:creationId xmlns:p14="http://schemas.microsoft.com/office/powerpoint/2010/main" val="168202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The Solar</a:t>
            </a:r>
            <a:r>
              <a:rPr lang="en-US" altLang="zh-CN" baseline="0" dirty="0" smtClean="0"/>
              <a:t> </a:t>
            </a:r>
            <a:r>
              <a:rPr lang="en-US" altLang="zh-CN" dirty="0" smtClean="0"/>
              <a:t>and Moon Position </a:t>
            </a:r>
            <a:r>
              <a:rPr lang="en-US" altLang="zh-CN" b="1" dirty="0" smtClean="0"/>
              <a:t>Algorithm</a:t>
            </a:r>
            <a:r>
              <a:rPr lang="en-US" altLang="zh-CN" dirty="0" smtClean="0"/>
              <a:t>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ælgə'rɪðəm</a:t>
            </a:r>
            <a:r>
              <a:rPr lang="en-US" altLang="zh-CN" dirty="0" smtClean="0"/>
              <a:t>]</a:t>
            </a:r>
            <a:r>
              <a:rPr lang="en-US" altLang="zh-CN" baseline="0" dirty="0" smtClean="0"/>
              <a:t> can </a:t>
            </a:r>
            <a:r>
              <a:rPr lang="en-US" altLang="zh-CN" dirty="0" smtClean="0"/>
              <a:t>calculates the lunar </a:t>
            </a:r>
            <a:r>
              <a:rPr lang="en-US" altLang="zh-CN" b="1" dirty="0" smtClean="0"/>
              <a:t>zenith [</a:t>
            </a:r>
            <a:r>
              <a:rPr lang="en-US" altLang="zh-CN" sz="1200" b="0" i="0" kern="1200" dirty="0" err="1" smtClean="0">
                <a:solidFill>
                  <a:schemeClr val="tx1"/>
                </a:solidFill>
                <a:effectLst/>
                <a:latin typeface="+mn-lt"/>
                <a:ea typeface="+mn-ea"/>
                <a:cs typeface="+mn-cs"/>
              </a:rPr>
              <a:t>zenɪ</a:t>
            </a:r>
            <a:r>
              <a:rPr lang="el-GR" altLang="zh-CN" sz="1200" b="0" i="0" kern="1200" dirty="0" smtClean="0">
                <a:solidFill>
                  <a:schemeClr val="tx1"/>
                </a:solidFill>
                <a:effectLst/>
                <a:latin typeface="+mn-lt"/>
                <a:ea typeface="+mn-ea"/>
                <a:cs typeface="+mn-cs"/>
              </a:rPr>
              <a:t>θ</a:t>
            </a:r>
            <a:r>
              <a:rPr lang="en-US" altLang="zh-CN" b="1" dirty="0" smtClean="0"/>
              <a:t>]</a:t>
            </a:r>
            <a:r>
              <a:rPr lang="en-US" altLang="zh-CN" dirty="0" smtClean="0"/>
              <a:t> and </a:t>
            </a:r>
            <a:r>
              <a:rPr lang="en-US" altLang="zh-CN" b="1" dirty="0" smtClean="0"/>
              <a:t>azimuth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æzəmə</a:t>
            </a:r>
            <a:r>
              <a:rPr lang="el-GR" altLang="zh-CN" sz="1200" b="0" i="0" kern="1200" dirty="0" smtClean="0">
                <a:solidFill>
                  <a:schemeClr val="tx1"/>
                </a:solidFill>
                <a:effectLst/>
                <a:latin typeface="+mn-lt"/>
                <a:ea typeface="+mn-ea"/>
                <a:cs typeface="+mn-cs"/>
              </a:rPr>
              <a:t>θ</a:t>
            </a:r>
            <a:r>
              <a:rPr lang="en-US" altLang="zh-CN" b="1" dirty="0" smtClean="0"/>
              <a:t>] </a:t>
            </a:r>
            <a:r>
              <a:rPr lang="en-US" altLang="zh-CN" dirty="0" smtClean="0"/>
              <a:t>angle. </a:t>
            </a:r>
            <a:r>
              <a:rPr lang="en-US" altLang="zh-CN" baseline="0" dirty="0" smtClean="0"/>
              <a:t>The oversampling factor is be related with integration time and </a:t>
            </a:r>
            <a:r>
              <a:rPr lang="en-US" altLang="zh-CN" dirty="0" smtClean="0"/>
              <a:t>angular velocity</a:t>
            </a:r>
            <a:r>
              <a:rPr lang="en-US" altLang="zh-CN" baseline="0" dirty="0" smtClean="0"/>
              <a:t> which is computed by the </a:t>
            </a:r>
            <a:r>
              <a:rPr lang="en-US" altLang="zh-CN" dirty="0" smtClean="0"/>
              <a:t>lunar </a:t>
            </a:r>
            <a:r>
              <a:rPr lang="en-US" altLang="zh-CN" b="1" dirty="0" smtClean="0"/>
              <a:t>zenith</a:t>
            </a:r>
            <a:r>
              <a:rPr lang="en-US" altLang="zh-CN" dirty="0" smtClean="0"/>
              <a:t> and </a:t>
            </a:r>
            <a:r>
              <a:rPr lang="en-US" altLang="zh-CN" b="1" dirty="0" smtClean="0"/>
              <a:t>azimuth </a:t>
            </a:r>
            <a:r>
              <a:rPr lang="en-US" altLang="zh-CN" dirty="0" smtClean="0"/>
              <a:t>angle.</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l-GR" altLang="zh-CN" dirty="0" smtClean="0"/>
              <a:t>Ψ</a:t>
            </a:r>
            <a:r>
              <a:rPr lang="en-US" altLang="zh-CN" dirty="0" smtClean="0"/>
              <a:t> is the angle between moon</a:t>
            </a:r>
            <a:r>
              <a:rPr lang="en-US" altLang="zh-CN" baseline="0" dirty="0" smtClean="0"/>
              <a:t> position </a:t>
            </a:r>
            <a:r>
              <a:rPr lang="en-US" altLang="zh-CN" dirty="0" smtClean="0"/>
              <a:t>A and B, and the angular velocity with</a:t>
            </a:r>
            <a:r>
              <a:rPr lang="en-US" altLang="zh-CN" baseline="0" dirty="0" smtClean="0"/>
              <a:t> </a:t>
            </a:r>
            <a:r>
              <a:rPr lang="en-US" altLang="zh-CN" dirty="0" smtClean="0"/>
              <a:t>respect to the instrument </a:t>
            </a:r>
            <a:r>
              <a:rPr lang="en-US" altLang="zh-CN" b="1" dirty="0" smtClean="0"/>
              <a:t>coordinate</a:t>
            </a:r>
            <a:r>
              <a:rPr lang="en-US" altLang="zh-CN" dirty="0" smtClean="0"/>
              <a:t> system is a constant within</a:t>
            </a:r>
            <a:r>
              <a:rPr lang="en-US" altLang="zh-CN" baseline="0" dirty="0" smtClean="0"/>
              <a:t> </a:t>
            </a:r>
            <a:r>
              <a:rPr lang="en-US" altLang="zh-CN" dirty="0" smtClean="0"/>
              <a:t>the time </a:t>
            </a:r>
            <a:r>
              <a:rPr lang="el-GR" altLang="zh-CN" dirty="0" smtClean="0"/>
              <a:t>Δ</a:t>
            </a:r>
            <a:r>
              <a:rPr lang="en-US" altLang="zh-CN" dirty="0" smtClean="0"/>
              <a:t>T</a:t>
            </a:r>
            <a:r>
              <a:rPr lang="en-US" altLang="zh-CN" baseline="-25000" dirty="0" smtClean="0"/>
              <a:t>0</a:t>
            </a:r>
            <a:r>
              <a:rPr lang="en-US" altLang="zh-CN" dirty="0" smtClean="0"/>
              <a:t>. </a:t>
            </a:r>
          </a:p>
          <a:p>
            <a:r>
              <a:rPr lang="en-US" altLang="zh-CN" dirty="0" smtClean="0"/>
              <a:t>,</a:t>
            </a:r>
            <a:r>
              <a:rPr lang="en-US" altLang="zh-CN" baseline="0" dirty="0" smtClean="0"/>
              <a:t> and </a:t>
            </a:r>
            <a:r>
              <a:rPr lang="el-GR" altLang="zh-CN" dirty="0" smtClean="0"/>
              <a:t>Δ</a:t>
            </a:r>
            <a:r>
              <a:rPr lang="en-US" altLang="zh-CN" dirty="0" smtClean="0"/>
              <a:t>T</a:t>
            </a:r>
            <a:r>
              <a:rPr lang="en-US" altLang="zh-CN" baseline="-25000" dirty="0" smtClean="0"/>
              <a:t>0</a:t>
            </a:r>
            <a:r>
              <a:rPr lang="en-US" altLang="zh-CN" dirty="0" smtClean="0"/>
              <a:t> is a small value</a:t>
            </a:r>
          </a:p>
          <a:p>
            <a:r>
              <a:rPr lang="en-US" altLang="zh-CN" dirty="0" err="1" smtClean="0"/>
              <a:t>T</a:t>
            </a:r>
            <a:r>
              <a:rPr lang="en-US" altLang="zh-CN" baseline="-25000" dirty="0" err="1" smtClean="0"/>
              <a:t>moon</a:t>
            </a:r>
            <a:r>
              <a:rPr lang="en-US" altLang="zh-CN" dirty="0" smtClean="0"/>
              <a:t> is the time of one instantaneous field of view along the track</a:t>
            </a:r>
            <a:r>
              <a:rPr lang="en-US" altLang="zh-CN" baseline="0" dirty="0" smtClean="0"/>
              <a:t> d</a:t>
            </a:r>
            <a:r>
              <a:rPr lang="en-US" altLang="zh-CN" dirty="0" smtClean="0"/>
              <a:t>irection by the apparent motion of the</a:t>
            </a:r>
            <a:r>
              <a:rPr lang="en-US" altLang="zh-CN" baseline="0" dirty="0" smtClean="0"/>
              <a:t> </a:t>
            </a:r>
            <a:r>
              <a:rPr lang="en-US" altLang="zh-CN" dirty="0" smtClean="0"/>
              <a:t>Moon,</a:t>
            </a:r>
            <a:r>
              <a:rPr lang="en-US" altLang="zh-CN" baseline="0" dirty="0" smtClean="0"/>
              <a:t> </a:t>
            </a:r>
            <a:r>
              <a:rPr lang="en-US" altLang="zh-CN" baseline="0" dirty="0" err="1" smtClean="0"/>
              <a:t>T</a:t>
            </a:r>
            <a:r>
              <a:rPr lang="en-US" altLang="zh-CN" baseline="-25000" dirty="0" err="1" smtClean="0"/>
              <a:t>scan</a:t>
            </a:r>
            <a:r>
              <a:rPr lang="en-US" altLang="zh-CN" baseline="-25000" dirty="0" smtClean="0"/>
              <a:t> </a:t>
            </a:r>
            <a:r>
              <a:rPr lang="en-US" altLang="zh-CN" baseline="0" dirty="0" smtClean="0"/>
              <a:t>is the time of one scan, and it is equal to the sum of the integration time  and CCD frame transfer time. </a:t>
            </a:r>
            <a:endParaRPr lang="en-US" altLang="zh-CN" baseline="-25000" dirty="0" smtClean="0"/>
          </a:p>
        </p:txBody>
      </p:sp>
      <p:sp>
        <p:nvSpPr>
          <p:cNvPr id="4" name="灯片编号占位符 3"/>
          <p:cNvSpPr>
            <a:spLocks noGrp="1"/>
          </p:cNvSpPr>
          <p:nvPr>
            <p:ph type="sldNum" sz="quarter" idx="10"/>
          </p:nvPr>
        </p:nvSpPr>
        <p:spPr/>
        <p:txBody>
          <a:bodyPr/>
          <a:lstStyle/>
          <a:p>
            <a:fld id="{0AEF83CF-53F9-4BC1-A074-ABAFE6C10731}" type="slidenum">
              <a:rPr lang="zh-CN" altLang="en-US" smtClean="0"/>
              <a:t>10</a:t>
            </a:fld>
            <a:endParaRPr lang="zh-CN" altLang="en-US"/>
          </a:p>
        </p:txBody>
      </p:sp>
    </p:spTree>
    <p:extLst>
      <p:ext uri="{BB962C8B-B14F-4D97-AF65-F5344CB8AC3E}">
        <p14:creationId xmlns:p14="http://schemas.microsoft.com/office/powerpoint/2010/main" val="290725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dirty="0" smtClean="0"/>
              <a:t>The characteristic spectrum lines of </a:t>
            </a:r>
            <a:r>
              <a:rPr lang="en-US" altLang="zh-CN" b="1" dirty="0" smtClean="0"/>
              <a:t>mercury [</a:t>
            </a:r>
            <a:r>
              <a:rPr lang="en-US" altLang="zh-CN" sz="1200" b="0" i="0" kern="1200" dirty="0" err="1" smtClean="0">
                <a:solidFill>
                  <a:schemeClr val="tx1"/>
                </a:solidFill>
                <a:effectLst/>
                <a:latin typeface="+mn-lt"/>
                <a:ea typeface="+mn-ea"/>
                <a:cs typeface="+mn-cs"/>
              </a:rPr>
              <a:t>mɝkjəri</a:t>
            </a:r>
            <a:r>
              <a:rPr lang="en-US" altLang="zh-CN" b="1" dirty="0" smtClean="0"/>
              <a:t>]</a:t>
            </a:r>
            <a:r>
              <a:rPr lang="en-US" altLang="zh-CN" dirty="0" smtClean="0"/>
              <a:t>lamp and </a:t>
            </a:r>
            <a:r>
              <a:rPr lang="en-US" altLang="zh-CN" sz="1200" dirty="0" smtClean="0">
                <a:latin typeface="Times New Roman" panose="02020603050405020304" pitchFamily="18" charset="0"/>
                <a:ea typeface="华文楷体" panose="02010600040101010101" pitchFamily="2" charset="-122"/>
                <a:cs typeface="Times New Roman" panose="02020603050405020304" pitchFamily="18" charset="0"/>
              </a:rPr>
              <a:t>molecular absorption lines</a:t>
            </a:r>
            <a:r>
              <a:rPr lang="en-US" altLang="zh-CN" dirty="0" smtClean="0"/>
              <a:t> of the</a:t>
            </a:r>
            <a:r>
              <a:rPr lang="en-US" altLang="zh-CN" baseline="0" dirty="0" smtClean="0"/>
              <a:t> </a:t>
            </a:r>
            <a:r>
              <a:rPr lang="en-US" altLang="zh-CN" sz="1200" b="0" i="0" u="none" strike="noStrike" kern="1200" dirty="0" smtClean="0">
                <a:solidFill>
                  <a:schemeClr val="tx1"/>
                </a:solidFill>
                <a:effectLst/>
                <a:latin typeface="+mn-lt"/>
                <a:ea typeface="+mn-ea"/>
                <a:cs typeface="+mn-cs"/>
              </a:rPr>
              <a:t>atmosphere</a:t>
            </a:r>
            <a:r>
              <a:rPr lang="en-US" altLang="zh-CN" sz="1200" b="0" i="0" u="none" strike="noStrike" kern="1200" baseline="0" dirty="0" smtClean="0">
                <a:solidFill>
                  <a:schemeClr val="tx1"/>
                </a:solidFill>
                <a:effectLst/>
                <a:latin typeface="+mn-lt"/>
                <a:ea typeface="+mn-ea"/>
                <a:cs typeface="+mn-cs"/>
              </a:rPr>
              <a:t> </a:t>
            </a:r>
            <a:r>
              <a:rPr lang="en-US" altLang="zh-CN" dirty="0" smtClean="0"/>
              <a:t>were used to monitor the</a:t>
            </a:r>
            <a:r>
              <a:rPr lang="en-US" altLang="zh-CN" baseline="0" dirty="0" smtClean="0"/>
              <a:t> </a:t>
            </a:r>
            <a:r>
              <a:rPr lang="en-US" altLang="zh-CN" dirty="0" smtClean="0"/>
              <a:t>wavelength drift of the instrument. </a:t>
            </a:r>
            <a:r>
              <a:rPr lang="en-US" altLang="zh-CN" baseline="0" dirty="0" smtClean="0"/>
              <a:t> A</a:t>
            </a:r>
            <a:r>
              <a:rPr lang="en-US" altLang="zh-CN" dirty="0" smtClean="0"/>
              <a:t>  minimum integer value is shifted to match the lunar spectrum with  the  result of  the spectral calibration, There</a:t>
            </a:r>
            <a:r>
              <a:rPr lang="en-US" altLang="zh-CN" baseline="0" dirty="0" smtClean="0"/>
              <a:t> are two methods to calculate the oversampling factor</a:t>
            </a:r>
            <a:r>
              <a:rPr lang="en-US" altLang="zh-CN" dirty="0" smtClean="0"/>
              <a:t>.</a:t>
            </a:r>
            <a:r>
              <a:rPr lang="en-US" altLang="zh-CN" baseline="0" dirty="0" smtClean="0"/>
              <a:t> </a:t>
            </a:r>
            <a:r>
              <a:rPr lang="en-US" altLang="zh-CN" dirty="0" smtClean="0"/>
              <a:t>In two methods, the </a:t>
            </a:r>
            <a:r>
              <a:rPr lang="en-US" altLang="zh-CN" dirty="0" err="1" smtClean="0"/>
              <a:t>IFOVtrack</a:t>
            </a:r>
            <a:r>
              <a:rPr lang="en-US" altLang="zh-CN" baseline="0" dirty="0" smtClean="0"/>
              <a:t> </a:t>
            </a:r>
            <a:r>
              <a:rPr lang="en-US" altLang="zh-CN" dirty="0" smtClean="0"/>
              <a:t>in the solid angle and oversampling factor cancels out each other, so the lunar irradiances only rely on the</a:t>
            </a:r>
            <a:r>
              <a:rPr lang="en-US" altLang="zh-CN" baseline="0" dirty="0" smtClean="0"/>
              <a:t> </a:t>
            </a:r>
            <a:r>
              <a:rPr lang="en-US" altLang="zh-CN" baseline="0" dirty="0" err="1" smtClean="0"/>
              <a:t>IFOV</a:t>
            </a:r>
            <a:r>
              <a:rPr lang="en-US" altLang="zh-CN" dirty="0" err="1" smtClean="0"/>
              <a:t>cross</a:t>
            </a:r>
            <a:r>
              <a:rPr lang="en-US" altLang="zh-CN" dirty="0" smtClean="0"/>
              <a:t>-track. But, the </a:t>
            </a:r>
            <a:r>
              <a:rPr lang="en-US" altLang="zh-CN" baseline="0" dirty="0" smtClean="0"/>
              <a:t>star scanning method is</a:t>
            </a:r>
            <a:r>
              <a:rPr lang="en-US" altLang="zh-CN" dirty="0" smtClean="0"/>
              <a:t> used</a:t>
            </a:r>
            <a:r>
              <a:rPr lang="en-US" altLang="zh-CN" baseline="0" dirty="0" smtClean="0"/>
              <a:t> to measure </a:t>
            </a:r>
            <a:r>
              <a:rPr lang="en-US" altLang="zh-CN" dirty="0" smtClean="0"/>
              <a:t>IFOV along</a:t>
            </a:r>
            <a:r>
              <a:rPr lang="en-US" altLang="zh-CN" baseline="0" dirty="0" smtClean="0"/>
              <a:t> the </a:t>
            </a:r>
            <a:r>
              <a:rPr lang="en-US" altLang="zh-CN" dirty="0" smtClean="0"/>
              <a:t>track direction in</a:t>
            </a:r>
            <a:r>
              <a:rPr lang="en-US" altLang="zh-CN" baseline="0" dirty="0" smtClean="0"/>
              <a:t> the field.</a:t>
            </a:r>
            <a:endParaRPr lang="en-US" altLang="zh-CN"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dirty="0" smtClean="0"/>
              <a:t>and the</a:t>
            </a:r>
            <a:r>
              <a:rPr lang="en-US" altLang="zh-CN" baseline="0" dirty="0" smtClean="0"/>
              <a:t> </a:t>
            </a:r>
            <a:r>
              <a:rPr lang="en-US" altLang="zh-CN" dirty="0" smtClean="0"/>
              <a:t>spectrum shift correction shows the </a:t>
            </a:r>
            <a:r>
              <a:rPr lang="en-US" altLang="zh-CN" b="1" dirty="0" smtClean="0"/>
              <a:t>estimate</a:t>
            </a:r>
            <a:r>
              <a:rPr lang="en-US" altLang="zh-CN" dirty="0" smtClean="0"/>
              <a:t> of the </a:t>
            </a:r>
            <a:r>
              <a:rPr lang="en-US" altLang="zh-CN" b="1" dirty="0" smtClean="0"/>
              <a:t>residual</a:t>
            </a:r>
            <a:r>
              <a:rPr lang="en-US" altLang="zh-CN" dirty="0" smtClean="0"/>
              <a:t> error is less than 0.5 pixel.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dirty="0" smtClean="0"/>
              <a:t>、</a:t>
            </a:r>
            <a:r>
              <a:rPr lang="en-US" altLang="zh-CN" dirty="0" smtClean="0"/>
              <a:t>due to the environment temperature</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dirty="0" smtClean="0"/>
              <a:t>Due to the environment temperature, spectrum shift can be continually changing for the prism spectrometer. </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dirty="0" smtClean="0"/>
              <a:t>Normally, the drift-magnitude is estimated to be less than 1 pixel in the wavelength scale using a mercury lamp to monitor the spectrum lines.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11</a:t>
            </a:fld>
            <a:endParaRPr lang="zh-CN" altLang="en-US"/>
          </a:p>
        </p:txBody>
      </p:sp>
    </p:spTree>
    <p:extLst>
      <p:ext uri="{BB962C8B-B14F-4D97-AF65-F5344CB8AC3E}">
        <p14:creationId xmlns:p14="http://schemas.microsoft.com/office/powerpoint/2010/main" val="97711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dirty="0" smtClean="0"/>
              <a:t>The</a:t>
            </a:r>
            <a:r>
              <a:rPr lang="en-US" altLang="zh-CN" baseline="0" dirty="0" smtClean="0"/>
              <a:t> </a:t>
            </a:r>
            <a:r>
              <a:rPr lang="en-US" altLang="zh-CN" dirty="0" smtClean="0"/>
              <a:t>absolute calibration using the Lamp-Plate system was</a:t>
            </a:r>
            <a:r>
              <a:rPr lang="en-US" altLang="zh-CN" baseline="0" dirty="0" smtClean="0"/>
              <a:t> </a:t>
            </a:r>
            <a:r>
              <a:rPr lang="en-US" altLang="zh-CN" dirty="0" smtClean="0"/>
              <a:t>conducted based on Chinese NIM radiance </a:t>
            </a:r>
            <a:r>
              <a:rPr lang="en-US" altLang="zh-CN" b="0" dirty="0" smtClean="0"/>
              <a:t>standard. The low stray light level is obtained for lunar measurements. To meet the requirements of small FOV during the absolute calibration, the field angle with respect to the spectrometer should be close to lunar observation, and we need to utilize a light source </a:t>
            </a:r>
            <a:r>
              <a:rPr lang="en-US" altLang="zh-CN" dirty="0" smtClean="0"/>
              <a:t>large enough to ﬁll the FOV of the spectrometer.</a:t>
            </a:r>
          </a:p>
          <a:p>
            <a:endParaRPr lang="en-US" altLang="zh-CN" dirty="0" smtClean="0"/>
          </a:p>
          <a:p>
            <a:endParaRPr lang="en-US" altLang="zh-CN" dirty="0" smtClean="0"/>
          </a:p>
          <a:p>
            <a:endParaRPr lang="en-US" altLang="zh-CN" dirty="0" smtClean="0"/>
          </a:p>
          <a:p>
            <a:endParaRPr lang="en-US" altLang="zh-CN" dirty="0" smtClean="0"/>
          </a:p>
          <a:p>
            <a:r>
              <a:rPr lang="en-US" altLang="zh-CN" dirty="0" smtClean="0"/>
              <a:t>To accurately calibrate the</a:t>
            </a:r>
            <a:r>
              <a:rPr lang="en-US" altLang="zh-CN" baseline="0" dirty="0" smtClean="0"/>
              <a:t> </a:t>
            </a:r>
            <a:r>
              <a:rPr lang="en-US" altLang="zh-CN" dirty="0" smtClean="0"/>
              <a:t>radiometric response, </a:t>
            </a:r>
          </a:p>
          <a:p>
            <a:r>
              <a:rPr lang="en-US" altLang="zh-CN" dirty="0" smtClean="0"/>
              <a:t>To avoid precise pointing knowledge of the spectrometer,</a:t>
            </a:r>
          </a:p>
          <a:p>
            <a:r>
              <a:rPr lang="en-US" altLang="zh-CN" b="1" dirty="0" smtClean="0"/>
              <a:t>The stray light outside the FOV of</a:t>
            </a:r>
            <a:r>
              <a:rPr lang="en-US" altLang="zh-CN" b="1" baseline="0" dirty="0" smtClean="0"/>
              <a:t> </a:t>
            </a:r>
            <a:r>
              <a:rPr lang="en-US" altLang="zh-CN" b="1" dirty="0" smtClean="0"/>
              <a:t>the instrument were measured in the</a:t>
            </a:r>
            <a:r>
              <a:rPr lang="en-US" altLang="zh-CN" b="1" baseline="0" dirty="0" smtClean="0"/>
              <a:t> </a:t>
            </a:r>
            <a:r>
              <a:rPr lang="en-US" altLang="zh-CN" b="1" dirty="0" smtClean="0"/>
              <a:t>laboratory. </a:t>
            </a:r>
            <a:endParaRPr lang="zh-CN" altLang="en-US" dirty="0"/>
          </a:p>
        </p:txBody>
      </p:sp>
      <p:sp>
        <p:nvSpPr>
          <p:cNvPr id="4" name="灯片编号占位符 3"/>
          <p:cNvSpPr>
            <a:spLocks noGrp="1"/>
          </p:cNvSpPr>
          <p:nvPr>
            <p:ph type="sldNum" sz="quarter" idx="10"/>
          </p:nvPr>
        </p:nvSpPr>
        <p:spPr/>
        <p:txBody>
          <a:bodyPr/>
          <a:lstStyle/>
          <a:p>
            <a:fld id="{0AEF83CF-53F9-4BC1-A074-ABAFE6C10731}" type="slidenum">
              <a:rPr lang="zh-CN" altLang="en-US" smtClean="0"/>
              <a:t>12</a:t>
            </a:fld>
            <a:endParaRPr lang="zh-CN" altLang="en-US"/>
          </a:p>
        </p:txBody>
      </p:sp>
    </p:spTree>
    <p:extLst>
      <p:ext uri="{BB962C8B-B14F-4D97-AF65-F5344CB8AC3E}">
        <p14:creationId xmlns:p14="http://schemas.microsoft.com/office/powerpoint/2010/main" val="2574375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 atmospheric correction, data collected on-site by </a:t>
            </a:r>
            <a:r>
              <a:rPr lang="en-US" altLang="zh-CN" sz="1200" kern="1200" dirty="0" err="1" smtClean="0">
                <a:solidFill>
                  <a:schemeClr val="tx1"/>
                </a:solidFill>
                <a:effectLst/>
                <a:latin typeface="+mn-lt"/>
                <a:ea typeface="+mn-ea"/>
                <a:cs typeface="+mn-cs"/>
              </a:rPr>
              <a:t>radiosonde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balloons, LIDAR, lunar</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CE-318U, Sun</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CE-318 were used to help with the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acquisition of model parameters. The Rayleigh </a:t>
            </a:r>
            <a:r>
              <a:rPr lang="en-US" altLang="zh-CN" sz="1200" b="1" kern="1200" dirty="0" smtClean="0">
                <a:solidFill>
                  <a:schemeClr val="tx1"/>
                </a:solidFill>
                <a:effectLst/>
                <a:latin typeface="+mn-lt"/>
                <a:ea typeface="+mn-ea"/>
                <a:cs typeface="+mn-cs"/>
              </a:rPr>
              <a:t>scattering</a:t>
            </a:r>
            <a:r>
              <a:rPr lang="en-US" altLang="zh-CN" sz="1200" kern="1200" dirty="0" smtClean="0">
                <a:solidFill>
                  <a:schemeClr val="tx1"/>
                </a:solidFill>
                <a:effectLst/>
                <a:latin typeface="+mn-lt"/>
                <a:ea typeface="+mn-ea"/>
                <a:cs typeface="+mn-cs"/>
              </a:rPr>
              <a:t> and Atmospheric transmittance spectra for these components were calculated with MODTRAN.</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atmosphere condition is excellent with about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0.05</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of the AOD</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 the most of observational days, and excellent seeing could be as good as 1”. Lunar zenith calculations were performed with the ephemeris DE421 SPICE toolkit. The plot represents the minimum extinction in</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lijiang</a:t>
            </a:r>
            <a:r>
              <a:rPr lang="en-US" altLang="zh-CN" sz="120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transmission spectra are computed by convolving the MODTRAN transmission spectra with the SRFs. </a:t>
            </a:r>
          </a:p>
          <a:p>
            <a:r>
              <a:rPr lang="en-US" altLang="zh-CN" sz="1200" kern="1200" dirty="0" smtClean="0">
                <a:solidFill>
                  <a:schemeClr val="tx1"/>
                </a:solidFill>
                <a:effectLst/>
                <a:latin typeface="+mn-lt"/>
                <a:ea typeface="+mn-ea"/>
                <a:cs typeface="+mn-cs"/>
              </a:rPr>
              <a:t>Ozone and other gases altitude profiles</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adopt the 1976 US standard atmosphere</a:t>
            </a:r>
            <a:r>
              <a:rPr lang="en-US" altLang="zh-CN" sz="1200" kern="1200" baseline="0" dirty="0" smtClean="0">
                <a:solidFill>
                  <a:schemeClr val="tx1"/>
                </a:solidFill>
                <a:effectLst/>
                <a:latin typeface="+mn-lt"/>
                <a:ea typeface="+mn-ea"/>
                <a:cs typeface="+mn-cs"/>
              </a:rPr>
              <a:t> and </a:t>
            </a:r>
            <a:r>
              <a:rPr lang="en-US" altLang="zh-CN" sz="1200" kern="1200" dirty="0" smtClean="0">
                <a:solidFill>
                  <a:schemeClr val="tx1"/>
                </a:solidFill>
                <a:effectLst/>
                <a:latin typeface="+mn-lt"/>
                <a:ea typeface="+mn-ea"/>
                <a:cs typeface="+mn-cs"/>
              </a:rPr>
              <a:t>mid-latitude winter conditions. </a:t>
            </a:r>
          </a:p>
          <a:p>
            <a:r>
              <a:rPr lang="en-US" altLang="zh-CN" sz="1200" kern="1200" dirty="0" smtClean="0">
                <a:solidFill>
                  <a:schemeClr val="tx1"/>
                </a:solidFill>
                <a:effectLst/>
                <a:latin typeface="+mn-lt"/>
                <a:ea typeface="+mn-ea"/>
                <a:cs typeface="+mn-cs"/>
              </a:rPr>
              <a:t>the air of the observation site is essentially free of aerosols and we adopt the rural</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Aerosol model.</a:t>
            </a:r>
            <a:r>
              <a:rPr lang="en-US" altLang="zh-CN" sz="1200" kern="1200" baseline="0" dirty="0" smtClean="0">
                <a:solidFill>
                  <a:schemeClr val="tx1"/>
                </a:solidFill>
                <a:effectLst/>
                <a:latin typeface="+mn-lt"/>
                <a:ea typeface="+mn-ea"/>
                <a:cs typeface="+mn-cs"/>
              </a:rPr>
              <a:t>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13</a:t>
            </a:fld>
            <a:endParaRPr lang="zh-CN" altLang="en-US"/>
          </a:p>
        </p:txBody>
      </p:sp>
    </p:spTree>
    <p:extLst>
      <p:ext uri="{BB962C8B-B14F-4D97-AF65-F5344CB8AC3E}">
        <p14:creationId xmlns:p14="http://schemas.microsoft.com/office/powerpoint/2010/main" val="216949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After the above processing, the lunar spectral irradiances for different phase angles and wavelengths are shown in the upper Figure. </a:t>
            </a:r>
            <a:r>
              <a:rPr lang="en-US" altLang="zh-CN" sz="1200" kern="1200" baseline="0" dirty="0" smtClean="0">
                <a:solidFill>
                  <a:schemeClr val="tx1"/>
                </a:solidFill>
                <a:effectLst/>
                <a:latin typeface="+mn-lt"/>
                <a:ea typeface="+mn-ea"/>
                <a:cs typeface="+mn-cs"/>
              </a:rPr>
              <a:t> </a:t>
            </a:r>
            <a:r>
              <a:rPr lang="en-US" altLang="zh-CN" dirty="0" smtClean="0"/>
              <a:t>In the </a:t>
            </a:r>
            <a:r>
              <a:rPr lang="en-US" altLang="zh-CN" sz="1200" b="0" i="0" kern="1200" dirty="0" smtClean="0">
                <a:solidFill>
                  <a:schemeClr val="tx1"/>
                </a:solidFill>
                <a:effectLst/>
                <a:latin typeface="+mn-lt"/>
                <a:ea typeface="+mn-ea"/>
                <a:cs typeface="+mn-cs"/>
              </a:rPr>
              <a:t>bottom </a:t>
            </a:r>
            <a:r>
              <a:rPr lang="en-US" altLang="zh-CN" dirty="0" smtClean="0"/>
              <a:t>Figure</a:t>
            </a:r>
            <a:r>
              <a:rPr lang="zh-CN" altLang="en-US" dirty="0" smtClean="0"/>
              <a:t>，</a:t>
            </a:r>
            <a:r>
              <a:rPr lang="en-US" altLang="zh-CN" dirty="0" smtClean="0"/>
              <a:t> the spectral radiances are compared in the bright spot and dark spot,</a:t>
            </a:r>
            <a:r>
              <a:rPr lang="en-US" altLang="zh-CN" baseline="0" dirty="0" smtClean="0"/>
              <a:t> and the ratio between the two </a:t>
            </a:r>
            <a:r>
              <a:rPr lang="en-US" altLang="zh-CN" sz="1200" b="0" i="0" kern="1200" dirty="0" smtClean="0">
                <a:solidFill>
                  <a:schemeClr val="tx1"/>
                </a:solidFill>
                <a:effectLst/>
                <a:latin typeface="+mn-lt"/>
                <a:ea typeface="+mn-ea"/>
                <a:cs typeface="+mn-cs"/>
              </a:rPr>
              <a:t>varies with the wavelength.</a:t>
            </a:r>
            <a:r>
              <a:rPr lang="en-US" altLang="zh-CN" sz="1200" b="0" i="0" kern="1200" baseline="0" dirty="0" smtClean="0">
                <a:solidFill>
                  <a:schemeClr val="tx1"/>
                </a:solidFill>
                <a:effectLst/>
                <a:latin typeface="+mn-lt"/>
                <a:ea typeface="+mn-ea"/>
                <a:cs typeface="+mn-cs"/>
              </a:rPr>
              <a:t> </a:t>
            </a: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Values near 760 and 940 nm show anomalous deviations due to atmosphere correction for strong atmosphere molecular absorption.</a:t>
            </a:r>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14</a:t>
            </a:fld>
            <a:endParaRPr lang="zh-CN" altLang="en-US"/>
          </a:p>
        </p:txBody>
      </p:sp>
    </p:spTree>
    <p:extLst>
      <p:ext uri="{BB962C8B-B14F-4D97-AF65-F5344CB8AC3E}">
        <p14:creationId xmlns:p14="http://schemas.microsoft.com/office/powerpoint/2010/main" val="76097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top panel shows eight  observations from different phase angles.</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Due to a large dynamic range of lunar brightness, an oversampling factor from 0.75 to 1.45  occurs. There are about 100 scan lines in the along-track direction. In the second row, the raw image is reduced to a full-disk image with a uniform spatial resolution,</a:t>
            </a:r>
            <a:r>
              <a:rPr lang="en-US" altLang="zh-CN" sz="1200" kern="1200" baseline="0" dirty="0" smtClean="0">
                <a:solidFill>
                  <a:schemeClr val="tx1"/>
                </a:solidFill>
                <a:effectLst/>
                <a:latin typeface="+mn-lt"/>
                <a:ea typeface="+mn-ea"/>
                <a:cs typeface="+mn-cs"/>
              </a:rPr>
              <a:t> and </a:t>
            </a:r>
            <a:r>
              <a:rPr lang="en-US" altLang="zh-CN" sz="1200" kern="1200" dirty="0" smtClean="0">
                <a:solidFill>
                  <a:schemeClr val="tx1"/>
                </a:solidFill>
                <a:effectLst/>
                <a:latin typeface="+mn-lt"/>
                <a:ea typeface="+mn-ea"/>
                <a:cs typeface="+mn-cs"/>
              </a:rPr>
              <a:t>the corresponding images of the imaging monitor are showed in the third</a:t>
            </a:r>
            <a:r>
              <a:rPr lang="en-US" altLang="zh-CN" sz="1200" kern="1200" baseline="0" dirty="0" smtClean="0">
                <a:solidFill>
                  <a:schemeClr val="tx1"/>
                </a:solidFill>
                <a:effectLst/>
                <a:latin typeface="+mn-lt"/>
                <a:ea typeface="+mn-ea"/>
                <a:cs typeface="+mn-cs"/>
              </a:rPr>
              <a:t> row.</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and the result from the comparison shows that the contours of them are almost the same. , and the number of scan lines depends on the angular velocity, lunar brightness, and SNR</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ground-based observations have been performed to allow the imaging spectrometer to observe the moon at different phase angles. </a:t>
            </a:r>
            <a:br>
              <a:rPr lang="en-US"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using bilinear interpolation</a:t>
            </a:r>
            <a:endParaRPr lang="zh-CN" altLang="en-US" dirty="0"/>
          </a:p>
        </p:txBody>
      </p:sp>
      <p:sp>
        <p:nvSpPr>
          <p:cNvPr id="4" name="灯片编号占位符 3"/>
          <p:cNvSpPr>
            <a:spLocks noGrp="1"/>
          </p:cNvSpPr>
          <p:nvPr>
            <p:ph type="sldNum" sz="quarter" idx="10"/>
          </p:nvPr>
        </p:nvSpPr>
        <p:spPr/>
        <p:txBody>
          <a:bodyPr/>
          <a:lstStyle/>
          <a:p>
            <a:fld id="{0AEF83CF-53F9-4BC1-A074-ABAFE6C10731}" type="slidenum">
              <a:rPr lang="zh-CN" altLang="en-US" smtClean="0"/>
              <a:t>15</a:t>
            </a:fld>
            <a:endParaRPr lang="zh-CN" altLang="en-US"/>
          </a:p>
        </p:txBody>
      </p:sp>
    </p:spTree>
    <p:extLst>
      <p:ext uri="{BB962C8B-B14F-4D97-AF65-F5344CB8AC3E}">
        <p14:creationId xmlns:p14="http://schemas.microsoft.com/office/powerpoint/2010/main" val="410021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 different wavelengths, the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disagreement with phase angle between ROLO model and measured irradiance is also shown in upper panel. The bottom panel shows the mean values and variable coefficients of percent disagreement</a:t>
            </a:r>
            <a:r>
              <a:rPr lang="en-US" altLang="zh-CN" sz="1200" b="0" kern="1200" dirty="0" smtClean="0">
                <a:solidFill>
                  <a:schemeClr val="tx1"/>
                </a:solidFill>
                <a:effectLst/>
                <a:latin typeface="+mn-lt"/>
                <a:ea typeface="+mn-ea"/>
                <a:cs typeface="+mn-cs"/>
              </a:rPr>
              <a:t>,</a:t>
            </a:r>
            <a:r>
              <a:rPr lang="en-US" altLang="zh-CN" sz="1200" b="0" kern="1200" dirty="0" smtClean="0">
                <a:solidFill>
                  <a:srgbClr val="00B050"/>
                </a:solidFill>
                <a:effectLst/>
                <a:latin typeface="+mn-lt"/>
                <a:ea typeface="+mn-ea"/>
                <a:cs typeface="+mn-cs"/>
              </a:rPr>
              <a:t> and it shows the 18-day measurements appeared to contain a scale difference of 2% over most wavelengths of interest. </a:t>
            </a:r>
            <a:r>
              <a:rPr lang="en-US" altLang="zh-CN" sz="1200" b="0" kern="1200" dirty="0" smtClean="0">
                <a:solidFill>
                  <a:schemeClr val="tx1"/>
                </a:solidFill>
                <a:effectLst/>
                <a:latin typeface="+mn-lt"/>
                <a:ea typeface="+mn-ea"/>
                <a:cs typeface="+mn-cs"/>
              </a:rPr>
              <a:t>The mean discrepancy between the measured irradiance and ROLO model is up to about 8.6%. The results are similar with comparison between most of the on-orbit instruments and the ROLO model, about 7%. The spectral shape of the percent disagreement are similar to that of the most spacecraft-reported observations. According to this paper</a:t>
            </a:r>
            <a:r>
              <a:rPr lang="zh-CN" altLang="en-US" sz="1200" b="0" kern="1200" dirty="0" smtClean="0">
                <a:solidFill>
                  <a:schemeClr val="tx1"/>
                </a:solidFill>
                <a:effectLst/>
                <a:latin typeface="+mn-lt"/>
                <a:ea typeface="+mn-ea"/>
                <a:cs typeface="+mn-cs"/>
              </a:rPr>
              <a:t>，</a:t>
            </a:r>
            <a:r>
              <a:rPr lang="en-US" altLang="zh-CN" sz="1200" b="0" kern="1200" dirty="0" smtClean="0">
                <a:solidFill>
                  <a:schemeClr val="tx1"/>
                </a:solidFill>
                <a:effectLst/>
                <a:latin typeface="+mn-lt"/>
                <a:ea typeface="+mn-ea"/>
                <a:cs typeface="+mn-cs"/>
              </a:rPr>
              <a:t>the percent disagreement between earth-based instrument and  ROLO model is up to about 13% in 603 nm. It shows very good agreement in the whole spectral region from comparison,  and these results confirm the results of previous comparisons.  </a:t>
            </a: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b="1" kern="1200" dirty="0" smtClean="0">
                <a:solidFill>
                  <a:srgbClr val="FF0000"/>
                </a:solidFill>
                <a:effectLst/>
                <a:latin typeface="+mn-lt"/>
                <a:ea typeface="+mn-ea"/>
                <a:cs typeface="+mn-cs"/>
              </a:rPr>
              <a:t>The percent disagreement at 700 nm is the maximum, about 11.2%</a:t>
            </a:r>
            <a:r>
              <a:rPr lang="en-US" altLang="zh-CN" sz="1200" b="0" kern="1200" dirty="0" smtClean="0">
                <a:solidFill>
                  <a:schemeClr val="tx1"/>
                </a:solidFill>
                <a:effectLst/>
                <a:latin typeface="+mn-lt"/>
                <a:ea typeface="+mn-ea"/>
                <a:cs typeface="+mn-cs"/>
              </a:rPr>
              <a:t>. </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Values near 760 and 940 nm show anomalous deviations due to strong atmosphere molecular absorption.</a:t>
            </a:r>
            <a:r>
              <a:rPr lang="en-US" altLang="zh-CN" sz="1200" kern="1200" baseline="0" dirty="0" smtClean="0">
                <a:solidFill>
                  <a:schemeClr val="tx1"/>
                </a:solidFill>
                <a:effectLst/>
                <a:latin typeface="+mn-lt"/>
                <a:ea typeface="+mn-ea"/>
                <a:cs typeface="+mn-cs"/>
              </a:rPr>
              <a:t> </a:t>
            </a:r>
          </a:p>
          <a:p>
            <a:endParaRPr lang="en-US" altLang="zh-CN" sz="1200" kern="1200" dirty="0" smtClean="0">
              <a:solidFill>
                <a:schemeClr val="tx1"/>
              </a:solidFill>
              <a:effectLst/>
              <a:latin typeface="+mn-lt"/>
              <a:ea typeface="+mn-ea"/>
              <a:cs typeface="+mn-cs"/>
            </a:endParaRPr>
          </a:p>
          <a:p>
            <a:r>
              <a:rPr lang="en-US" altLang="zh-CN" sz="1200" b="1" kern="1200" dirty="0" smtClean="0">
                <a:solidFill>
                  <a:srgbClr val="00B050"/>
                </a:solidFill>
                <a:effectLst/>
                <a:latin typeface="+mn-lt"/>
                <a:ea typeface="+mn-ea"/>
                <a:cs typeface="+mn-cs"/>
              </a:rPr>
              <a:t>, and may be associated with the atmospheric correction, spectrum shift or ROLO model error</a:t>
            </a:r>
            <a:endParaRPr lang="en-US" altLang="zh-CN" sz="1200" kern="1200" dirty="0" smtClean="0">
              <a:solidFill>
                <a:schemeClr val="tx1"/>
              </a:solidFill>
              <a:effectLst/>
              <a:latin typeface="+mn-lt"/>
              <a:ea typeface="+mn-ea"/>
              <a:cs typeface="+mn-cs"/>
            </a:endParaRPr>
          </a:p>
          <a:p>
            <a:r>
              <a:rPr lang="en-US" altLang="zh-CN" sz="1200" b="1" kern="1200" dirty="0" smtClean="0">
                <a:solidFill>
                  <a:srgbClr val="00B050"/>
                </a:solidFill>
                <a:effectLst/>
                <a:latin typeface="+mn-lt"/>
                <a:ea typeface="+mn-ea"/>
                <a:cs typeface="+mn-cs"/>
              </a:rPr>
              <a:t>there is a little scatter in the data with respect to the ﬁtting curves, with relative standard deviations of approximately 1-3% .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To compare with lunar measurements, the lunar model is interpolated in the observational time to provide the TOA irradiances at the spectrometer bands.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r>
            <a:br>
              <a:rPr lang="en-US"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r>
            <a:br>
              <a:rPr lang="en-US" altLang="zh-CN" sz="1200" kern="1200" dirty="0" smtClean="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0AEF83CF-53F9-4BC1-A074-ABAFE6C10731}" type="slidenum">
              <a:rPr lang="zh-CN" altLang="en-US" smtClean="0"/>
              <a:t>16</a:t>
            </a:fld>
            <a:endParaRPr lang="zh-CN" altLang="en-US"/>
          </a:p>
        </p:txBody>
      </p:sp>
    </p:spTree>
    <p:extLst>
      <p:ext uri="{BB962C8B-B14F-4D97-AF65-F5344CB8AC3E}">
        <p14:creationId xmlns:p14="http://schemas.microsoft.com/office/powerpoint/2010/main" val="371494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Figure 14, results of absolute scale comparisons of measured irradiance with ROLO/MT2009 model are shown in different lunar phase and wavelength. The result indicates the ROLO model is more stable than MT2009 in a wavelength consistency of radiometric scales. Compared with the ROLO model, the MT2009 model derived from many data sources does not account for the </a:t>
            </a:r>
            <a:r>
              <a:rPr lang="en-US" altLang="zh-CN" dirty="0" err="1" smtClean="0"/>
              <a:t>libration</a:t>
            </a:r>
            <a:r>
              <a:rPr lang="en-US" altLang="zh-CN" dirty="0" smtClean="0"/>
              <a:t> and opposition effect.</a:t>
            </a:r>
            <a:r>
              <a:rPr lang="en-US" altLang="zh-CN" baseline="0" dirty="0" smtClean="0"/>
              <a:t> </a:t>
            </a:r>
            <a:r>
              <a:rPr lang="en-US" altLang="zh-CN" sz="1200" kern="1200" baseline="0" dirty="0" smtClean="0">
                <a:solidFill>
                  <a:schemeClr val="tx1"/>
                </a:solidFill>
                <a:effectLst/>
                <a:latin typeface="+mn-lt"/>
                <a:ea typeface="+mn-ea"/>
                <a:cs typeface="+mn-cs"/>
              </a:rPr>
              <a:t>I</a:t>
            </a:r>
            <a:r>
              <a:rPr lang="en-US" altLang="zh-CN" sz="1200" kern="1200" dirty="0" smtClean="0">
                <a:solidFill>
                  <a:schemeClr val="tx1"/>
                </a:solidFill>
                <a:effectLst/>
                <a:latin typeface="+mn-lt"/>
                <a:ea typeface="+mn-ea"/>
                <a:cs typeface="+mn-cs"/>
              </a:rPr>
              <a:t>n the absolute and relative accuracy, the ROLO model is better than the MT2009 model, The percent disagreement is gradually increasing with wavelength before 700 nm and decreasing with wavelength after 700 nm except absorption bands. Therefore the linear regression of the scatters before 700nm is</a:t>
            </a:r>
            <a:r>
              <a:rPr lang="en-US" altLang="zh-CN" sz="1200" kern="1200" baseline="0" dirty="0" smtClean="0">
                <a:solidFill>
                  <a:schemeClr val="tx1"/>
                </a:solidFill>
                <a:effectLst/>
                <a:latin typeface="+mn-lt"/>
                <a:ea typeface="+mn-ea"/>
                <a:cs typeface="+mn-cs"/>
              </a:rPr>
              <a:t>  plotted in the figure</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lang="en-US" altLang="zh-CN" dirty="0" smtClean="0"/>
          </a:p>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r>
              <a:rPr lang="en-US" altLang="zh-CN" dirty="0" smtClean="0"/>
              <a:t>Measurement/model differences in 600nm with lunar phase angle are shown in the upper plot. </a:t>
            </a:r>
            <a:endParaRPr lang="en-US" altLang="zh-CN" sz="1200" b="1"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For each observation, there is a similar shape of the percent disagreement with the upper curve from the bottom panel.</a:t>
            </a:r>
            <a:endParaRPr lang="zh-CN" altLang="en-US" dirty="0"/>
          </a:p>
        </p:txBody>
      </p:sp>
      <p:sp>
        <p:nvSpPr>
          <p:cNvPr id="4" name="灯片编号占位符 3"/>
          <p:cNvSpPr>
            <a:spLocks noGrp="1"/>
          </p:cNvSpPr>
          <p:nvPr>
            <p:ph type="sldNum" sz="quarter" idx="10"/>
          </p:nvPr>
        </p:nvSpPr>
        <p:spPr/>
        <p:txBody>
          <a:bodyPr/>
          <a:lstStyle/>
          <a:p>
            <a:fld id="{0AEF83CF-53F9-4BC1-A074-ABAFE6C10731}" type="slidenum">
              <a:rPr lang="zh-CN" altLang="en-US" smtClean="0"/>
              <a:t>17</a:t>
            </a:fld>
            <a:endParaRPr lang="zh-CN" altLang="en-US"/>
          </a:p>
        </p:txBody>
      </p:sp>
    </p:spTree>
    <p:extLst>
      <p:ext uri="{BB962C8B-B14F-4D97-AF65-F5344CB8AC3E}">
        <p14:creationId xmlns:p14="http://schemas.microsoft.com/office/powerpoint/2010/main" val="398279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 each observation, the slope of the percent disagreement ranging from 400 to 700 nm is showed in green scatter. The slopes with phase angle are irrelevant to the calibration coefficient. It doesn’t look like to be associated with the atmospheric extinction correction, because the AOD is independent of the lunar phase in different days. Therefore, the consistency of the ROLO model is relevant to the lunar phase.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There is a signiﬁcant linear trend in the slope with phase angle.</a:t>
            </a:r>
            <a:r>
              <a:rPr lang="en-US" altLang="zh-CN" sz="1200" b="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From the slope with phase angle, the variation of the slopes during the </a:t>
            </a:r>
            <a:r>
              <a:rPr lang="en-US" altLang="zh-CN" sz="1200" b="1" kern="1200" dirty="0" smtClean="0">
                <a:solidFill>
                  <a:schemeClr val="tx1"/>
                </a:solidFill>
                <a:effectLst/>
                <a:latin typeface="+mn-lt"/>
                <a:ea typeface="+mn-ea"/>
                <a:cs typeface="+mn-cs"/>
              </a:rPr>
              <a:t>waxing</a:t>
            </a:r>
            <a:r>
              <a:rPr lang="en-US" altLang="zh-CN" sz="1200" kern="1200" dirty="0" smtClean="0">
                <a:solidFill>
                  <a:schemeClr val="tx1"/>
                </a:solidFill>
                <a:effectLst/>
                <a:latin typeface="+mn-lt"/>
                <a:ea typeface="+mn-ea"/>
                <a:cs typeface="+mn-cs"/>
              </a:rPr>
              <a:t> Moon is more than that during the </a:t>
            </a:r>
            <a:r>
              <a:rPr lang="en-US" altLang="zh-CN" sz="1200" b="1" kern="1200" dirty="0" smtClean="0">
                <a:solidFill>
                  <a:schemeClr val="tx1"/>
                </a:solidFill>
                <a:effectLst/>
                <a:latin typeface="+mn-lt"/>
                <a:ea typeface="+mn-ea"/>
                <a:cs typeface="+mn-cs"/>
              </a:rPr>
              <a:t>waning</a:t>
            </a:r>
            <a:r>
              <a:rPr lang="en-US" altLang="zh-CN" sz="1200" kern="1200" dirty="0" smtClean="0">
                <a:solidFill>
                  <a:schemeClr val="tx1"/>
                </a:solidFill>
                <a:effectLst/>
                <a:latin typeface="+mn-lt"/>
                <a:ea typeface="+mn-ea"/>
                <a:cs typeface="+mn-cs"/>
              </a:rPr>
              <a:t> moon. The slope is close to zero near full moon, and the agreement of the ROLO model near full moon is better than that at the other lunar phase.  Therefore, the tilt of the whole spectral shape of the percent disagreement increases with phase angle (absolute value). The ratios between measured irradiance and ROLO model show a signiﬁcant reddening as the phase angle increases.    </a:t>
            </a:r>
            <a:endParaRPr lang="zh-CN"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Linear trend of the percent disagreement in the wavelength with phase angle. </a:t>
            </a:r>
          </a:p>
          <a:p>
            <a:r>
              <a:rPr lang="en-US" altLang="zh-CN" sz="1200" kern="1200" dirty="0" smtClean="0">
                <a:solidFill>
                  <a:schemeClr val="tx1"/>
                </a:solidFill>
                <a:effectLst/>
                <a:latin typeface="+mn-lt"/>
                <a:ea typeface="+mn-ea"/>
                <a:cs typeface="+mn-cs"/>
              </a:rPr>
              <a:t>It is not a good linear trend for the percent disagreement from 700 to 1000 nm, but there is the same shape of the slope similar with that of the Figure 15</a:t>
            </a:r>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18</a:t>
            </a:fld>
            <a:endParaRPr lang="zh-CN" altLang="en-US"/>
          </a:p>
        </p:txBody>
      </p:sp>
    </p:spTree>
    <p:extLst>
      <p:ext uri="{BB962C8B-B14F-4D97-AF65-F5344CB8AC3E}">
        <p14:creationId xmlns:p14="http://schemas.microsoft.com/office/powerpoint/2010/main" val="4274180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Lunar Band Ratio of the lunar model between two bands is characterized by measured irradiances with phase angle. The lunar irradiances with phase angle for all the bands are scaled to absolute photometry at the wavelength </a:t>
            </a:r>
            <a:r>
              <a:rPr lang="el-GR" altLang="zh-CN" dirty="0" smtClean="0"/>
              <a:t>λ</a:t>
            </a:r>
            <a:r>
              <a:rPr lang="en-US" altLang="zh-CN" baseline="-25000" dirty="0" smtClean="0"/>
              <a:t>0</a:t>
            </a:r>
            <a:r>
              <a:rPr lang="en-US" altLang="zh-CN" dirty="0" smtClean="0"/>
              <a:t> , respectively for the measurements and lunar model. In the top panel, the ratio R</a:t>
            </a:r>
            <a:r>
              <a:rPr lang="en-US" altLang="zh-CN" baseline="0" dirty="0" smtClean="0"/>
              <a:t> </a:t>
            </a:r>
            <a:r>
              <a:rPr lang="en-US" altLang="zh-CN" dirty="0" smtClean="0"/>
              <a:t>suggests a fundamental in consistency in the LBR of the lunar model from lunar measurements. For each band, the bottom panel gives the  mean values and variable coefficients of the LBR comparison distributions from</a:t>
            </a:r>
            <a:r>
              <a:rPr lang="en-US" altLang="zh-CN" baseline="0" dirty="0" smtClean="0"/>
              <a:t> the </a:t>
            </a:r>
            <a:r>
              <a:rPr lang="en-US" altLang="zh-CN" dirty="0" smtClean="0"/>
              <a:t>top panel.</a:t>
            </a:r>
            <a:r>
              <a:rPr lang="en-US" altLang="zh-CN" baseline="0" dirty="0" smtClean="0"/>
              <a:t> </a:t>
            </a:r>
            <a:r>
              <a:rPr lang="en-US" altLang="zh-CN" dirty="0" smtClean="0"/>
              <a:t>The LBR analysis reveals that the agreement in the ratio R  with respect to the standard wavelength </a:t>
            </a:r>
            <a:r>
              <a:rPr lang="el-GR" altLang="zh-CN" dirty="0" smtClean="0"/>
              <a:t>λ</a:t>
            </a:r>
            <a:r>
              <a:rPr lang="en-US" altLang="zh-CN" baseline="-25000" dirty="0" smtClean="0"/>
              <a:t>0</a:t>
            </a:r>
            <a:r>
              <a:rPr lang="en-US" altLang="zh-CN" dirty="0" smtClean="0"/>
              <a:t>  is less than 2% over most wavelengths.</a:t>
            </a:r>
            <a:r>
              <a:rPr lang="en-US" altLang="zh-CN" baseline="0" dirty="0" smtClean="0"/>
              <a:t> </a:t>
            </a:r>
          </a:p>
          <a:p>
            <a:r>
              <a:rPr lang="en-US" altLang="zh-CN" dirty="0" smtClean="0"/>
              <a:t>For one reference band, the LBR trending of ROLO model agrees well with that of lunar</a:t>
            </a:r>
            <a:r>
              <a:rPr lang="en-US" altLang="zh-CN" baseline="0" dirty="0" smtClean="0"/>
              <a:t> </a:t>
            </a:r>
            <a:r>
              <a:rPr lang="en-US" altLang="zh-CN" dirty="0" smtClean="0"/>
              <a:t>measurements. The LBR analysis indicates this method can be used to reveal the band to band stability of the lunar model. </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Lunar Band Ratio  is applied to trend satellite radiometer performance, However, we use the LBR method to monitor spectral radiometric performance of the ROLO model. </a:t>
            </a:r>
          </a:p>
          <a:p>
            <a:r>
              <a:rPr lang="en-US" altLang="zh-CN" sz="1200" kern="1200" dirty="0" smtClean="0">
                <a:solidFill>
                  <a:schemeClr val="tx1"/>
                </a:solidFill>
                <a:effectLst/>
                <a:latin typeface="+mn-lt"/>
                <a:ea typeface="+mn-ea"/>
                <a:cs typeface="+mn-cs"/>
              </a:rPr>
              <a:t>LBR method also provides a useful monitoring tool to verify the relative radiometric stability of bands for the lunar model.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19</a:t>
            </a:fld>
            <a:endParaRPr lang="zh-CN" altLang="en-US"/>
          </a:p>
        </p:txBody>
      </p:sp>
    </p:spTree>
    <p:extLst>
      <p:ext uri="{BB962C8B-B14F-4D97-AF65-F5344CB8AC3E}">
        <p14:creationId xmlns:p14="http://schemas.microsoft.com/office/powerpoint/2010/main" val="135273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My presentation will include these five parts: </a:t>
            </a:r>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2</a:t>
            </a:fld>
            <a:endParaRPr lang="zh-CN" altLang="en-US"/>
          </a:p>
        </p:txBody>
      </p:sp>
    </p:spTree>
    <p:extLst>
      <p:ext uri="{BB962C8B-B14F-4D97-AF65-F5344CB8AC3E}">
        <p14:creationId xmlns:p14="http://schemas.microsoft.com/office/powerpoint/2010/main" val="141386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the </a:t>
            </a:r>
            <a:r>
              <a:rPr lang="en-US" altLang="zh-CN" sz="1200" kern="1200" dirty="0" smtClean="0">
                <a:solidFill>
                  <a:schemeClr val="tx1"/>
                </a:solidFill>
                <a:effectLst/>
                <a:latin typeface="+mn-lt"/>
                <a:ea typeface="+mn-ea"/>
                <a:cs typeface="+mn-cs"/>
              </a:rPr>
              <a:t>upper plot,</a:t>
            </a:r>
            <a:r>
              <a:rPr lang="en-US" altLang="zh-CN" sz="1200" kern="1200" baseline="0" dirty="0" smtClean="0">
                <a:solidFill>
                  <a:schemeClr val="tx1"/>
                </a:solidFill>
                <a:effectLst/>
                <a:latin typeface="+mn-lt"/>
                <a:ea typeface="+mn-ea"/>
                <a:cs typeface="+mn-cs"/>
              </a:rPr>
              <a:t> </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there is a linear trend with wavelength in t</a:t>
            </a:r>
            <a:r>
              <a:rPr lang="en-US" altLang="zh-CN" dirty="0" smtClean="0"/>
              <a:t>he ratio between the irradiance </a:t>
            </a:r>
            <a:r>
              <a:rPr lang="en-US" altLang="zh-CN" baseline="0" dirty="0" smtClean="0"/>
              <a:t>at the phase angle </a:t>
            </a:r>
            <a:r>
              <a:rPr lang="en-US" altLang="zh-CN" dirty="0" smtClean="0"/>
              <a:t>θ</a:t>
            </a:r>
            <a:r>
              <a:rPr lang="en-US" altLang="zh-CN" baseline="0" dirty="0" smtClean="0"/>
              <a:t> </a:t>
            </a:r>
            <a:r>
              <a:rPr lang="en-US" altLang="zh-CN" dirty="0" smtClean="0"/>
              <a:t>and the irradiance </a:t>
            </a:r>
            <a:r>
              <a:rPr lang="en-US" altLang="zh-CN" baseline="0" dirty="0" smtClean="0"/>
              <a:t> at the </a:t>
            </a:r>
            <a:r>
              <a:rPr lang="en-US" altLang="zh-CN" sz="1200" kern="1200" dirty="0" smtClean="0">
                <a:solidFill>
                  <a:schemeClr val="tx1"/>
                </a:solidFill>
                <a:effectLst/>
                <a:latin typeface="+mn-lt"/>
                <a:ea typeface="+mn-ea"/>
                <a:cs typeface="+mn-cs"/>
              </a:rPr>
              <a:t>reference </a:t>
            </a:r>
            <a:r>
              <a:rPr lang="en-US" altLang="zh-CN" baseline="0" dirty="0" smtClean="0"/>
              <a:t>phase angle </a:t>
            </a:r>
            <a:r>
              <a:rPr lang="en-US" altLang="zh-CN" dirty="0" smtClean="0"/>
              <a:t>θ</a:t>
            </a:r>
            <a:r>
              <a:rPr lang="en-US" altLang="zh-CN" baseline="-25000" dirty="0" smtClean="0"/>
              <a:t>0</a:t>
            </a:r>
            <a:r>
              <a:rPr lang="en-US" altLang="zh-CN" baseline="0" dirty="0" smtClean="0"/>
              <a:t> .</a:t>
            </a:r>
            <a:r>
              <a:rPr lang="en-US" altLang="zh-CN" dirty="0" smtClean="0"/>
              <a:t> For the 18-day observations</a:t>
            </a:r>
            <a:r>
              <a:rPr lang="en-US" altLang="zh-CN" baseline="-25000" dirty="0" smtClean="0"/>
              <a:t>, </a:t>
            </a:r>
            <a:r>
              <a:rPr lang="en-US" altLang="zh-CN" sz="1200" kern="1200" baseline="0" dirty="0" smtClean="0">
                <a:solidFill>
                  <a:schemeClr val="tx1"/>
                </a:solidFill>
                <a:effectLst/>
                <a:latin typeface="+mn-lt"/>
                <a:ea typeface="+mn-ea"/>
                <a:cs typeface="+mn-cs"/>
              </a:rPr>
              <a:t>the</a:t>
            </a:r>
            <a:r>
              <a:rPr lang="en-US" altLang="zh-CN" sz="1200" kern="1200" dirty="0" smtClean="0">
                <a:solidFill>
                  <a:schemeClr val="tx1"/>
                </a:solidFill>
                <a:effectLst/>
                <a:latin typeface="+mn-lt"/>
                <a:ea typeface="+mn-ea"/>
                <a:cs typeface="+mn-cs"/>
              </a:rPr>
              <a:t> slope of the ratio at</a:t>
            </a:r>
            <a:r>
              <a:rPr lang="en-US" altLang="zh-CN" sz="1200" kern="1200" baseline="0" dirty="0" smtClean="0">
                <a:solidFill>
                  <a:schemeClr val="tx1"/>
                </a:solidFill>
                <a:effectLst/>
                <a:latin typeface="+mn-lt"/>
                <a:ea typeface="+mn-ea"/>
                <a:cs typeface="+mn-cs"/>
              </a:rPr>
              <a:t> the phase angle </a:t>
            </a:r>
            <a:r>
              <a:rPr lang="en-US" altLang="zh-CN" dirty="0" smtClean="0"/>
              <a:t>θ </a:t>
            </a:r>
            <a:r>
              <a:rPr lang="en-US" altLang="zh-CN" sz="1200" kern="1200" dirty="0" smtClean="0">
                <a:solidFill>
                  <a:schemeClr val="tx1"/>
                </a:solidFill>
                <a:effectLst/>
                <a:latin typeface="+mn-lt"/>
                <a:ea typeface="+mn-ea"/>
                <a:cs typeface="+mn-cs"/>
              </a:rPr>
              <a:t>is showed i</a:t>
            </a:r>
            <a:r>
              <a:rPr lang="en-US" altLang="zh-CN" dirty="0" smtClean="0"/>
              <a:t>n the </a:t>
            </a:r>
            <a:r>
              <a:rPr lang="en-US" altLang="zh-CN" sz="1200" kern="1200" dirty="0" smtClean="0">
                <a:solidFill>
                  <a:schemeClr val="tx1"/>
                </a:solidFill>
                <a:effectLst/>
                <a:latin typeface="+mn-lt"/>
                <a:ea typeface="+mn-ea"/>
                <a:cs typeface="+mn-cs"/>
              </a:rPr>
              <a:t>bottom plot</a:t>
            </a:r>
            <a:r>
              <a:rPr lang="en-US" altLang="zh-CN" dirty="0" smtClean="0"/>
              <a:t>. </a:t>
            </a:r>
            <a:r>
              <a:rPr lang="en-US" altLang="zh-CN" baseline="0" dirty="0" smtClean="0"/>
              <a:t>In the same conditions,  the result shows the trend of lunar models </a:t>
            </a:r>
            <a:r>
              <a:rPr lang="en-US" altLang="zh-CN" dirty="0" smtClean="0"/>
              <a:t>, which is the slope</a:t>
            </a:r>
            <a:r>
              <a:rPr lang="en-US" altLang="zh-CN" baseline="0" dirty="0" smtClean="0"/>
              <a:t> with the phase angle </a:t>
            </a:r>
            <a:r>
              <a:rPr lang="en-US" altLang="zh-CN" dirty="0" smtClean="0"/>
              <a:t>is well consistent with</a:t>
            </a:r>
            <a:r>
              <a:rPr lang="en-US" altLang="zh-CN" baseline="0" dirty="0" smtClean="0"/>
              <a:t> </a:t>
            </a:r>
            <a:r>
              <a:rPr lang="en-US" altLang="zh-CN" dirty="0" smtClean="0"/>
              <a:t>measured irradiance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the measured data, the slopes is </a:t>
            </a:r>
            <a:r>
              <a:rPr lang="en-US" altLang="zh-CN" sz="1200" b="0" i="0" kern="1200" dirty="0" smtClean="0">
                <a:solidFill>
                  <a:schemeClr val="tx1"/>
                </a:solidFill>
                <a:effectLst/>
                <a:latin typeface="+mn-lt"/>
                <a:ea typeface="+mn-ea"/>
                <a:cs typeface="+mn-cs"/>
              </a:rPr>
              <a:t>respectively fitted at the </a:t>
            </a:r>
            <a:r>
              <a:rPr lang="en-US" altLang="zh-CN" baseline="0" dirty="0" smtClean="0"/>
              <a:t>phase angle </a:t>
            </a:r>
            <a:r>
              <a:rPr lang="en-US" altLang="zh-CN" dirty="0" smtClean="0"/>
              <a:t>θ</a:t>
            </a:r>
            <a:r>
              <a:rPr lang="en-US" altLang="zh-CN" baseline="0" dirty="0" smtClean="0"/>
              <a:t>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the result of the ROLO model is slightly better</a:t>
            </a:r>
            <a:r>
              <a:rPr lang="en-US" altLang="zh-CN" baseline="0" dirty="0" smtClean="0"/>
              <a:t> than that of the MT2009.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due to the atmosphere correction or lunar model, there is the </a:t>
            </a:r>
            <a:r>
              <a:rPr lang="en-US" altLang="zh-CN" sz="1200" b="1" i="0" kern="1200" dirty="0" smtClean="0">
                <a:solidFill>
                  <a:schemeClr val="tx1"/>
                </a:solidFill>
                <a:effectLst/>
                <a:latin typeface="+mn-lt"/>
                <a:ea typeface="+mn-ea"/>
                <a:cs typeface="+mn-cs"/>
              </a:rPr>
              <a:t>inconsistency between</a:t>
            </a:r>
            <a:r>
              <a:rPr lang="en-US" altLang="zh-CN" sz="1200" b="1" i="0" kern="1200" baseline="0" dirty="0" smtClean="0">
                <a:solidFill>
                  <a:schemeClr val="tx1"/>
                </a:solidFill>
                <a:effectLst/>
                <a:latin typeface="+mn-lt"/>
                <a:ea typeface="+mn-ea"/>
                <a:cs typeface="+mn-cs"/>
              </a:rPr>
              <a:t> lunar model and </a:t>
            </a:r>
            <a:r>
              <a:rPr lang="en-US" altLang="zh-CN" dirty="0" smtClean="0"/>
              <a:t>measured data.</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0AEF83CF-53F9-4BC1-A074-ABAFE6C10731}" type="slidenum">
              <a:rPr lang="zh-CN" altLang="en-US" smtClean="0"/>
              <a:t>20</a:t>
            </a:fld>
            <a:endParaRPr lang="zh-CN" altLang="en-US"/>
          </a:p>
        </p:txBody>
      </p:sp>
    </p:spTree>
    <p:extLst>
      <p:ext uri="{BB962C8B-B14F-4D97-AF65-F5344CB8AC3E}">
        <p14:creationId xmlns:p14="http://schemas.microsoft.com/office/powerpoint/2010/main" val="394372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 dominant sources of uncertainty are derived from atmosphere extinction, absolute calibration, </a:t>
            </a:r>
            <a:r>
              <a:rPr lang="en-US" altLang="zh-CN" sz="1200" dirty="0" smtClean="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spatial stray </a:t>
            </a:r>
            <a:r>
              <a:rPr lang="en-US" altLang="zh-CN" sz="1200" kern="1200" dirty="0" smtClean="0">
                <a:solidFill>
                  <a:schemeClr val="tx1"/>
                </a:solidFill>
                <a:effectLst/>
                <a:latin typeface="+mn-lt"/>
                <a:ea typeface="+mn-ea"/>
                <a:cs typeface="+mn-cs"/>
              </a:rPr>
              <a:t>and spectrum shift</a:t>
            </a:r>
            <a:endParaRPr lang="en-US" altLang="zh-CN" sz="1200" dirty="0" smtClean="0">
              <a:solidFill>
                <a:srgbClr val="00B0F0"/>
              </a:solidFill>
              <a:latin typeface="Times New Roman" panose="02020603050405020304" pitchFamily="18" charset="0"/>
              <a:ea typeface="华文楷体" panose="02010600040101010101" pitchFamily="2" charset="-122"/>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 the </a:t>
            </a:r>
            <a:r>
              <a:rPr lang="en-US" altLang="zh-CN" sz="1200" dirty="0" smtClean="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radiometric response</a:t>
            </a:r>
            <a:r>
              <a:rPr lang="en-US" altLang="zh-CN" sz="1200" kern="1200" dirty="0" smtClean="0">
                <a:solidFill>
                  <a:schemeClr val="tx1"/>
                </a:solidFill>
                <a:effectLst/>
                <a:latin typeface="+mn-lt"/>
                <a:ea typeface="+mn-ea"/>
                <a:cs typeface="+mn-cs"/>
              </a:rPr>
              <a:t>, the uncertainties are associated with the Lamp-Plate system</a:t>
            </a:r>
            <a:r>
              <a:rPr lang="en-US" altLang="zh-CN" sz="1200" kern="1200" baseline="0" dirty="0" smtClean="0">
                <a:solidFill>
                  <a:schemeClr val="tx1"/>
                </a:solidFill>
                <a:effectLst/>
                <a:latin typeface="+mn-lt"/>
                <a:ea typeface="+mn-ea"/>
                <a:cs typeface="+mn-cs"/>
              </a:rPr>
              <a:t> and spatial stay. </a:t>
            </a:r>
            <a:r>
              <a:rPr lang="en-US" altLang="zh-CN" sz="1200" kern="1200" dirty="0" smtClean="0">
                <a:solidFill>
                  <a:schemeClr val="tx1"/>
                </a:solidFill>
                <a:effectLst/>
                <a:latin typeface="+mn-lt"/>
                <a:ea typeface="+mn-ea"/>
                <a:cs typeface="+mn-cs"/>
              </a:rPr>
              <a:t>Since the radiance of its background is virtually zero, the low stray light level is obtained for lunar measurements</a:t>
            </a:r>
            <a:r>
              <a:rPr lang="en-US" altLang="zh-CN" sz="1200" kern="1200" baseline="0" dirty="0" smtClean="0">
                <a:solidFill>
                  <a:schemeClr val="tx1"/>
                </a:solidFill>
                <a:effectLst/>
                <a:latin typeface="+mn-lt"/>
                <a:ea typeface="+mn-ea"/>
                <a:cs typeface="+mn-cs"/>
              </a:rPr>
              <a:t> and instrument calibration. </a:t>
            </a:r>
            <a:r>
              <a:rPr lang="en-US" altLang="zh-CN" sz="1200" kern="1200" dirty="0" smtClean="0">
                <a:solidFill>
                  <a:schemeClr val="tx1"/>
                </a:solidFill>
                <a:effectLst/>
                <a:latin typeface="+mn-lt"/>
                <a:ea typeface="+mn-ea"/>
                <a:cs typeface="+mn-cs"/>
              </a:rPr>
              <a:t>For the analysis of lunar measurements, the absolute difference derives from the respective approaches to the atmosphere corrections and radiometric response calibrations. Our measurements are in agreement with independent lunar measurements by the most of spacecraft and ground-based instruments</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and the results</a:t>
            </a:r>
            <a:r>
              <a:rPr lang="en-US" altLang="zh-CN" sz="1200" kern="1200" baseline="0" dirty="0" smtClean="0">
                <a:solidFill>
                  <a:schemeClr val="tx1"/>
                </a:solidFill>
                <a:effectLst/>
                <a:latin typeface="+mn-lt"/>
                <a:ea typeface="+mn-ea"/>
                <a:cs typeface="+mn-cs"/>
              </a:rPr>
              <a:t> of</a:t>
            </a:r>
            <a:r>
              <a:rPr lang="en-US" altLang="zh-CN" sz="1200" kern="1200" dirty="0" smtClean="0">
                <a:solidFill>
                  <a:schemeClr val="tx1"/>
                </a:solidFill>
                <a:effectLst/>
                <a:latin typeface="+mn-lt"/>
                <a:ea typeface="+mn-ea"/>
                <a:cs typeface="+mn-cs"/>
              </a:rPr>
              <a:t> comparison indicate the consistency of the ROLO model is related to the lunar phase and wavelength. </a:t>
            </a: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b="1" kern="1200" dirty="0" smtClean="0">
              <a:solidFill>
                <a:srgbClr val="FF0000"/>
              </a:solidFill>
              <a:effectLst/>
              <a:latin typeface="+mn-lt"/>
              <a:ea typeface="+mn-ea"/>
              <a:cs typeface="+mn-cs"/>
            </a:endParaRPr>
          </a:p>
          <a:p>
            <a:r>
              <a:rPr lang="en-US" altLang="zh-CN" sz="1200" b="1" kern="1200" dirty="0" smtClean="0">
                <a:solidFill>
                  <a:srgbClr val="FF0000"/>
                </a:solidFill>
                <a:effectLst/>
                <a:latin typeface="+mn-lt"/>
                <a:ea typeface="+mn-ea"/>
                <a:cs typeface="+mn-cs"/>
              </a:rPr>
              <a:t>this term contributes 0.6-1.7% to the whole transmission spectra.</a:t>
            </a:r>
            <a:r>
              <a:rPr lang="en-US" altLang="zh-CN" sz="1200" b="1" kern="1200" baseline="0" dirty="0" smtClean="0">
                <a:solidFill>
                  <a:srgbClr val="FF0000"/>
                </a:solidFill>
                <a:effectLst/>
                <a:latin typeface="+mn-lt"/>
                <a:ea typeface="+mn-ea"/>
                <a:cs typeface="+mn-cs"/>
              </a:rPr>
              <a:t>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When the AOD is 0.04 at 550 nm and its variation is equal to 0.012, </a:t>
            </a:r>
          </a:p>
          <a:p>
            <a:r>
              <a:rPr lang="en-US" altLang="zh-CN" sz="1200" kern="1200" dirty="0" smtClean="0">
                <a:solidFill>
                  <a:schemeClr val="tx1"/>
                </a:solidFill>
                <a:effectLst/>
                <a:latin typeface="+mn-lt"/>
                <a:ea typeface="+mn-ea"/>
                <a:cs typeface="+mn-cs"/>
              </a:rPr>
              <a:t>at 10° zenith angle for all bands, except absorption bands.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stray  also makes  </a:t>
            </a:r>
            <a:r>
              <a:rPr lang="en-US" altLang="zh-CN" sz="1200" kern="1200" dirty="0" smtClean="0">
                <a:solidFill>
                  <a:schemeClr val="tx1"/>
                </a:solidFill>
                <a:effectLst/>
                <a:latin typeface="+mn-lt"/>
                <a:ea typeface="+mn-ea"/>
                <a:cs typeface="+mn-cs"/>
              </a:rPr>
              <a:t>contribution to the </a:t>
            </a:r>
            <a:r>
              <a:rPr lang="en-US" altLang="zh-CN" sz="1200" dirty="0" smtClean="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radiometric response</a:t>
            </a:r>
            <a:r>
              <a:rPr lang="en-US" altLang="zh-CN" sz="1200" kern="1200" dirty="0" smtClean="0">
                <a:solidFill>
                  <a:schemeClr val="tx1"/>
                </a:solidFill>
                <a:effectLst/>
                <a:latin typeface="+mn-lt"/>
                <a:ea typeface="+mn-ea"/>
                <a:cs typeface="+mn-cs"/>
              </a:rPr>
              <a:t> and it is systematic error.</a:t>
            </a: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ROLO model is tied to the photometric star Vega for absolute scale, and a set of standard stars is observed regularly to provide atmospheric extinction correction.</a:t>
            </a: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59D7ECC-9750-4188-8B7D-BB380C0544ED}" type="slidenum">
              <a:rPr lang="zh-CN" altLang="en-US" smtClean="0"/>
              <a:t>21</a:t>
            </a:fld>
            <a:endParaRPr lang="zh-CN" altLang="en-US"/>
          </a:p>
        </p:txBody>
      </p:sp>
    </p:spTree>
    <p:extLst>
      <p:ext uri="{BB962C8B-B14F-4D97-AF65-F5344CB8AC3E}">
        <p14:creationId xmlns:p14="http://schemas.microsoft.com/office/powerpoint/2010/main" val="3983185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00000"/>
              </a:lnSpc>
              <a:buNone/>
            </a:pP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In the summary</a:t>
            </a:r>
          </a:p>
          <a:p>
            <a:pPr marL="228600" indent="-228600">
              <a:lnSpc>
                <a:spcPct val="100000"/>
              </a:lnSpc>
              <a:buAutoNum type="arabicParenBoth"/>
            </a:pP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For Lunar observation, the stability of out-field instrument in different observation conditions is very important</a:t>
            </a:r>
            <a:r>
              <a:rPr lang="zh-CN" altLang="en-US" sz="1100"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228600" indent="-228600">
              <a:lnSpc>
                <a:spcPct val="100000"/>
              </a:lnSpc>
              <a:buAutoNum type="arabicParenBoth"/>
            </a:pP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 Standardization of data processing is precondition of comparison  </a:t>
            </a:r>
          </a:p>
          <a:p>
            <a:pPr marL="0" indent="0">
              <a:lnSpc>
                <a:spcPct val="100000"/>
              </a:lnSpc>
              <a:buNone/>
            </a:pPr>
            <a:r>
              <a:rPr lang="en-US" altLang="zh-CN" sz="1100" baseline="0" dirty="0" smtClean="0">
                <a:latin typeface="Times New Roman" panose="02020603050405020304" pitchFamily="18" charset="0"/>
                <a:ea typeface="华文楷体" panose="02010600040101010101" pitchFamily="2" charset="-122"/>
                <a:cs typeface="Times New Roman" panose="02020603050405020304" pitchFamily="18" charset="0"/>
              </a:rPr>
              <a:t>(3)T</a:t>
            </a: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he development of low-uncertainty atmospheric extinction correction and calibration are</a:t>
            </a:r>
            <a:r>
              <a:rPr lang="en-US" altLang="zh-CN" sz="1100" baseline="0"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 two important parts for research effort</a:t>
            </a:r>
            <a:endParaRPr lang="en-US" altLang="zh-CN" sz="1100" baseline="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00000"/>
              </a:lnSpc>
              <a:buNone/>
            </a:pPr>
            <a:r>
              <a:rPr lang="en-US" altLang="zh-CN" sz="1100" baseline="0" dirty="0" smtClean="0">
                <a:latin typeface="Times New Roman" panose="02020603050405020304" pitchFamily="18" charset="0"/>
                <a:ea typeface="华文楷体" panose="02010600040101010101" pitchFamily="2" charset="-122"/>
                <a:cs typeface="Times New Roman" panose="02020603050405020304" pitchFamily="18" charset="0"/>
              </a:rPr>
              <a:t>In the future </a:t>
            </a:r>
            <a:endPar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00000"/>
              </a:lnSpc>
              <a:buNone/>
            </a:pPr>
            <a:r>
              <a:rPr lang="en-US" altLang="zh-CN" sz="1100" kern="1200" dirty="0" smtClean="0">
                <a:solidFill>
                  <a:schemeClr val="tx1"/>
                </a:solidFill>
                <a:effectLst/>
                <a:latin typeface="+mn-lt"/>
                <a:ea typeface="+mn-ea"/>
                <a:cs typeface="+mn-cs"/>
              </a:rPr>
              <a:t>(1</a:t>
            </a:r>
            <a:r>
              <a:rPr lang="zh-CN" altLang="en-US" sz="1100" kern="1200" dirty="0" smtClean="0">
                <a:solidFill>
                  <a:schemeClr val="tx1"/>
                </a:solidFill>
                <a:effectLst/>
                <a:latin typeface="+mn-lt"/>
                <a:ea typeface="+mn-ea"/>
                <a:cs typeface="+mn-cs"/>
              </a:rPr>
              <a:t>）</a:t>
            </a:r>
            <a:r>
              <a:rPr lang="en-US" altLang="zh-CN" sz="1100" dirty="0" smtClean="0"/>
              <a:t>A dedicated effort is currently underway to tie the spectrometer response to the radiometric scale of the NIM</a:t>
            </a:r>
            <a:r>
              <a:rPr lang="en-US" altLang="zh-CN" sz="1100" baseline="0" dirty="0" smtClean="0"/>
              <a:t> and </a:t>
            </a: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Improves the accuracy of atmospheric corrections </a:t>
            </a:r>
            <a:endParaRPr lang="en-US" altLang="zh-CN"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To</a:t>
            </a:r>
            <a:r>
              <a:rPr lang="en-US" altLang="zh-CN" sz="1100" baseline="0" dirty="0" smtClean="0">
                <a:latin typeface="Times New Roman" panose="02020603050405020304" pitchFamily="18" charset="0"/>
                <a:ea typeface="华文楷体" panose="02010600040101010101" pitchFamily="2" charset="-122"/>
                <a:cs typeface="Times New Roman" panose="02020603050405020304" pitchFamily="18" charset="0"/>
              </a:rPr>
              <a:t> check the data</a:t>
            </a:r>
            <a:r>
              <a:rPr lang="zh-CN" altLang="en-US" sz="1100" baseline="0"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 comparison with the other data source from different instruments on orbit or on the ground is</a:t>
            </a:r>
            <a:r>
              <a:rPr lang="en-US" altLang="zh-CN" sz="1100" baseline="0" dirty="0" smtClean="0">
                <a:latin typeface="Times New Roman" panose="02020603050405020304" pitchFamily="18" charset="0"/>
                <a:ea typeface="华文楷体" panose="02010600040101010101" pitchFamily="2" charset="-122"/>
                <a:cs typeface="Times New Roman" panose="02020603050405020304" pitchFamily="18" charset="0"/>
              </a:rPr>
              <a:t> done</a:t>
            </a:r>
            <a:endPar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00000"/>
              </a:lnSpc>
              <a:buNone/>
            </a:pP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(4)</a:t>
            </a:r>
            <a:r>
              <a:rPr lang="en-US" altLang="zh-CN" sz="1100" baseline="0" dirty="0" smtClean="0">
                <a:latin typeface="Times New Roman" panose="02020603050405020304" pitchFamily="18" charset="0"/>
                <a:ea typeface="华文楷体" panose="02010600040101010101" pitchFamily="2" charset="-122"/>
                <a:cs typeface="Times New Roman" panose="02020603050405020304" pitchFamily="18" charset="0"/>
              </a:rPr>
              <a:t> We need</a:t>
            </a: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 more lunar data in Lijiang </a:t>
            </a:r>
            <a:r>
              <a:rPr lang="en-US" altLang="zh-CN" sz="1100" baseline="0" dirty="0" smtClean="0">
                <a:latin typeface="Times New Roman" panose="02020603050405020304" pitchFamily="18" charset="0"/>
                <a:ea typeface="华文楷体" panose="02010600040101010101" pitchFamily="2" charset="-122"/>
                <a:cs typeface="Times New Roman" panose="02020603050405020304" pitchFamily="18" charset="0"/>
              </a:rPr>
              <a:t> to </a:t>
            </a: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validate and improve the current lunar models</a:t>
            </a:r>
          </a:p>
          <a:p>
            <a:pPr marL="0" indent="0">
              <a:lnSpc>
                <a:spcPct val="100000"/>
              </a:lnSpc>
              <a:buNone/>
            </a:pPr>
            <a:endPar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00000"/>
              </a:lnSpc>
              <a:buNone/>
            </a:pPr>
            <a:endPar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00000"/>
              </a:lnSpc>
              <a:buNone/>
            </a:pPr>
            <a:endPar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00000"/>
              </a:lnSpc>
              <a:buNone/>
            </a:pPr>
            <a:endPar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00000"/>
              </a:lnSpc>
              <a:buNone/>
            </a:pPr>
            <a:endPar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00000"/>
              </a:lnSpc>
              <a:buNone/>
            </a:pPr>
            <a:r>
              <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rPr>
              <a:t>calibration  in the  manner  of lunar observation (stay light). different approaches to the radiometric response calibrations</a:t>
            </a:r>
            <a:r>
              <a:rPr lang="en-US" altLang="zh-CN" sz="1100" kern="1200" dirty="0" smtClean="0">
                <a:solidFill>
                  <a:schemeClr val="tx1"/>
                </a:solidFill>
                <a:effectLst/>
                <a:latin typeface="+mn-lt"/>
                <a:ea typeface="+mn-ea"/>
                <a:cs typeface="+mn-cs"/>
              </a:rPr>
              <a:t>. </a:t>
            </a:r>
            <a:endParaRPr lang="en-US" altLang="zh-CN" sz="11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00000"/>
              </a:lnSpc>
              <a:buNone/>
            </a:pPr>
            <a:endParaRPr lang="en-US" altLang="zh-CN" sz="12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pPr marL="0" indent="0">
              <a:lnSpc>
                <a:spcPct val="100000"/>
              </a:lnSpc>
              <a:buNone/>
            </a:pPr>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22</a:t>
            </a:fld>
            <a:endParaRPr lang="zh-CN" altLang="en-US"/>
          </a:p>
        </p:txBody>
      </p:sp>
    </p:spTree>
    <p:extLst>
      <p:ext uri="{BB962C8B-B14F-4D97-AF65-F5344CB8AC3E}">
        <p14:creationId xmlns:p14="http://schemas.microsoft.com/office/powerpoint/2010/main" val="86717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The Moon is used as an On-orbit Calibration Target, the lunar-based calibration is very complementary to other current </a:t>
            </a:r>
            <a:r>
              <a:rPr lang="en-US" altLang="zh-CN" b="1" dirty="0" smtClean="0"/>
              <a:t>vicarious[</a:t>
            </a:r>
            <a:r>
              <a:rPr lang="en-US" altLang="zh-CN" sz="1200" b="0" i="0" kern="1200" dirty="0" err="1" smtClean="0">
                <a:solidFill>
                  <a:schemeClr val="tx1"/>
                </a:solidFill>
                <a:effectLst/>
                <a:latin typeface="+mn-lt"/>
                <a:ea typeface="+mn-ea"/>
                <a:cs typeface="+mn-cs"/>
              </a:rPr>
              <a:t>vɪ'keərɪəs</a:t>
            </a:r>
            <a:r>
              <a:rPr lang="en-US" altLang="zh-CN" sz="1200" b="0" i="0" kern="1200" dirty="0" smtClean="0">
                <a:solidFill>
                  <a:schemeClr val="tx1"/>
                </a:solidFill>
                <a:effectLst/>
                <a:latin typeface="+mn-lt"/>
                <a:ea typeface="+mn-ea"/>
                <a:cs typeface="+mn-cs"/>
              </a:rPr>
              <a:t>;</a:t>
            </a:r>
            <a:r>
              <a:rPr lang="en-US" altLang="zh-CN" b="1" dirty="0" smtClean="0"/>
              <a:t>]</a:t>
            </a:r>
            <a:r>
              <a:rPr lang="en-US" altLang="zh-CN" dirty="0" smtClean="0"/>
              <a:t> calibration methods. due to complex photometric behavior, we need</a:t>
            </a:r>
            <a:r>
              <a:rPr lang="en-US" altLang="zh-CN" baseline="0" dirty="0" smtClean="0"/>
              <a:t> </a:t>
            </a:r>
            <a:r>
              <a:rPr lang="en-US" altLang="zh-CN" dirty="0" smtClean="0"/>
              <a:t>a</a:t>
            </a:r>
            <a:r>
              <a:rPr lang="en-US" altLang="zh-CN" baseline="0" dirty="0" smtClean="0"/>
              <a:t> </a:t>
            </a:r>
            <a:r>
              <a:rPr lang="en-US" altLang="zh-CN" b="1" dirty="0" smtClean="0">
                <a:solidFill>
                  <a:srgbClr val="00B050"/>
                </a:solidFill>
              </a:rPr>
              <a:t>accurate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ækjərət</a:t>
            </a:r>
            <a:r>
              <a:rPr lang="en-US" altLang="zh-CN" sz="1200" b="0" i="0" kern="1200" dirty="0" smtClean="0">
                <a:solidFill>
                  <a:schemeClr val="tx1"/>
                </a:solidFill>
                <a:effectLst/>
                <a:latin typeface="+mn-lt"/>
                <a:ea typeface="+mn-ea"/>
                <a:cs typeface="+mn-cs"/>
              </a:rPr>
              <a:t>]</a:t>
            </a:r>
            <a:r>
              <a:rPr lang="en-US" altLang="zh-CN" b="1" dirty="0" smtClean="0">
                <a:solidFill>
                  <a:srgbClr val="00B050"/>
                </a:solidFill>
              </a:rPr>
              <a:t>] photometric model.</a:t>
            </a:r>
            <a:endParaRPr lang="en-US" altLang="zh-CN" dirty="0" smtClean="0"/>
          </a:p>
        </p:txBody>
      </p:sp>
      <p:sp>
        <p:nvSpPr>
          <p:cNvPr id="337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folHlink"/>
                </a:solidFill>
                <a:latin typeface="Tahoma" panose="020B0604030504040204" pitchFamily="34" charset="0"/>
                <a:ea typeface="隶书" panose="02010509060101010101" pitchFamily="49" charset="-122"/>
              </a:defRPr>
            </a:lvl1pPr>
            <a:lvl2pPr marL="742950" indent="-285750" eaLnBrk="0" hangingPunct="0">
              <a:defRPr kumimoji="1" sz="2400">
                <a:solidFill>
                  <a:schemeClr val="folHlink"/>
                </a:solidFill>
                <a:latin typeface="Tahoma" panose="020B0604030504040204" pitchFamily="34" charset="0"/>
                <a:ea typeface="隶书" panose="02010509060101010101" pitchFamily="49" charset="-122"/>
              </a:defRPr>
            </a:lvl2pPr>
            <a:lvl3pPr marL="1143000" indent="-228600" eaLnBrk="0" hangingPunct="0">
              <a:defRPr kumimoji="1" sz="2400">
                <a:solidFill>
                  <a:schemeClr val="folHlink"/>
                </a:solidFill>
                <a:latin typeface="Tahoma" panose="020B0604030504040204" pitchFamily="34" charset="0"/>
                <a:ea typeface="隶书" panose="02010509060101010101" pitchFamily="49" charset="-122"/>
              </a:defRPr>
            </a:lvl3pPr>
            <a:lvl4pPr marL="1600200" indent="-228600" eaLnBrk="0" hangingPunct="0">
              <a:defRPr kumimoji="1" sz="2400">
                <a:solidFill>
                  <a:schemeClr val="folHlink"/>
                </a:solidFill>
                <a:latin typeface="Tahoma" panose="020B0604030504040204" pitchFamily="34" charset="0"/>
                <a:ea typeface="隶书" panose="02010509060101010101" pitchFamily="49" charset="-122"/>
              </a:defRPr>
            </a:lvl4pPr>
            <a:lvl5pPr marL="2057400" indent="-228600" eaLnBrk="0" hangingPunct="0">
              <a:defRPr kumimoji="1" sz="2400">
                <a:solidFill>
                  <a:schemeClr val="folHlink"/>
                </a:solidFill>
                <a:latin typeface="Tahoma" panose="020B0604030504040204" pitchFamily="34" charset="0"/>
                <a:ea typeface="隶书" panose="02010509060101010101" pitchFamily="49" charset="-122"/>
              </a:defRPr>
            </a:lvl5pPr>
            <a:lvl6pPr marL="2514600" indent="-228600" eaLnBrk="0" fontAlgn="base" hangingPunct="0">
              <a:spcBef>
                <a:spcPct val="0"/>
              </a:spcBef>
              <a:spcAft>
                <a:spcPct val="0"/>
              </a:spcAft>
              <a:defRPr kumimoji="1" sz="2400">
                <a:solidFill>
                  <a:schemeClr val="folHlink"/>
                </a:solidFill>
                <a:latin typeface="Tahoma" panose="020B0604030504040204" pitchFamily="34" charset="0"/>
                <a:ea typeface="隶书" panose="02010509060101010101" pitchFamily="49" charset="-122"/>
              </a:defRPr>
            </a:lvl6pPr>
            <a:lvl7pPr marL="2971800" indent="-228600" eaLnBrk="0" fontAlgn="base" hangingPunct="0">
              <a:spcBef>
                <a:spcPct val="0"/>
              </a:spcBef>
              <a:spcAft>
                <a:spcPct val="0"/>
              </a:spcAft>
              <a:defRPr kumimoji="1" sz="2400">
                <a:solidFill>
                  <a:schemeClr val="folHlink"/>
                </a:solidFill>
                <a:latin typeface="Tahoma" panose="020B0604030504040204" pitchFamily="34" charset="0"/>
                <a:ea typeface="隶书" panose="02010509060101010101" pitchFamily="49" charset="-122"/>
              </a:defRPr>
            </a:lvl7pPr>
            <a:lvl8pPr marL="3429000" indent="-228600" eaLnBrk="0" fontAlgn="base" hangingPunct="0">
              <a:spcBef>
                <a:spcPct val="0"/>
              </a:spcBef>
              <a:spcAft>
                <a:spcPct val="0"/>
              </a:spcAft>
              <a:defRPr kumimoji="1" sz="2400">
                <a:solidFill>
                  <a:schemeClr val="folHlink"/>
                </a:solidFill>
                <a:latin typeface="Tahoma" panose="020B0604030504040204" pitchFamily="34" charset="0"/>
                <a:ea typeface="隶书" panose="02010509060101010101" pitchFamily="49" charset="-122"/>
              </a:defRPr>
            </a:lvl8pPr>
            <a:lvl9pPr marL="3886200" indent="-228600" eaLnBrk="0" fontAlgn="base" hangingPunct="0">
              <a:spcBef>
                <a:spcPct val="0"/>
              </a:spcBef>
              <a:spcAft>
                <a:spcPct val="0"/>
              </a:spcAft>
              <a:defRPr kumimoji="1" sz="2400">
                <a:solidFill>
                  <a:schemeClr val="folHlink"/>
                </a:solidFill>
                <a:latin typeface="Tahoma" panose="020B0604030504040204" pitchFamily="34" charset="0"/>
                <a:ea typeface="隶书" panose="02010509060101010101" pitchFamily="49" charset="-122"/>
              </a:defRPr>
            </a:lvl9pPr>
          </a:lstStyle>
          <a:p>
            <a:pPr eaLnBrk="1" hangingPunct="1"/>
            <a:fld id="{310C2536-1722-4354-B94A-968914245C17}" type="slidenum">
              <a:rPr lang="en-US" altLang="zh-CN" sz="1200">
                <a:solidFill>
                  <a:schemeClr val="tx2"/>
                </a:solidFill>
              </a:rPr>
              <a:pPr eaLnBrk="1" hangingPunct="1"/>
              <a:t>3</a:t>
            </a:fld>
            <a:endParaRPr lang="en-US" altLang="zh-CN" sz="1200">
              <a:solidFill>
                <a:schemeClr val="tx2"/>
              </a:solidFill>
            </a:endParaRPr>
          </a:p>
        </p:txBody>
      </p:sp>
    </p:spTree>
    <p:extLst>
      <p:ext uri="{BB962C8B-B14F-4D97-AF65-F5344CB8AC3E}">
        <p14:creationId xmlns:p14="http://schemas.microsoft.com/office/powerpoint/2010/main" val="265922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There have been two lunar irradiance models using the ground-based photometric observations. To date, the</a:t>
            </a:r>
            <a:r>
              <a:rPr lang="en-US" altLang="zh-CN" baseline="0" dirty="0" smtClean="0"/>
              <a:t> </a:t>
            </a:r>
            <a:r>
              <a:rPr lang="en-US" altLang="zh-CN" dirty="0" smtClean="0"/>
              <a:t>most frequently used lunar photometric model is based</a:t>
            </a:r>
            <a:r>
              <a:rPr lang="en-US" altLang="zh-CN" baseline="0" dirty="0" smtClean="0"/>
              <a:t> </a:t>
            </a:r>
            <a:r>
              <a:rPr lang="en-US" altLang="zh-CN" dirty="0" smtClean="0"/>
              <a:t>on a data set of radiance measurements acquired by the </a:t>
            </a:r>
            <a:r>
              <a:rPr lang="en-US" altLang="zh-CN" dirty="0" err="1" smtClean="0"/>
              <a:t>USGSʼs</a:t>
            </a:r>
            <a:r>
              <a:rPr lang="en-US" altLang="zh-CN" dirty="0" smtClean="0"/>
              <a:t> Robotic</a:t>
            </a:r>
            <a:r>
              <a:rPr lang="en-US" altLang="zh-CN" baseline="0" dirty="0" smtClean="0"/>
              <a:t> </a:t>
            </a:r>
            <a:r>
              <a:rPr lang="en-US" altLang="zh-CN" dirty="0" smtClean="0"/>
              <a:t>Lunar Observatory.,</a:t>
            </a:r>
            <a:r>
              <a:rPr lang="en-US" altLang="zh-CN" baseline="0" dirty="0" smtClean="0"/>
              <a:t> the lunar model’ is used </a:t>
            </a:r>
            <a:r>
              <a:rPr lang="en-US" altLang="zh-CN" dirty="0" smtClean="0"/>
              <a:t>in the calibration of Earth-observing instruments</a:t>
            </a:r>
            <a:r>
              <a:rPr lang="en-US" altLang="zh-CN" baseline="0" dirty="0" smtClean="0"/>
              <a:t> and </a:t>
            </a:r>
            <a:r>
              <a:rPr lang="en-US" altLang="zh-CN" dirty="0" smtClean="0"/>
              <a:t>aerosol measurements.</a:t>
            </a:r>
            <a:r>
              <a:rPr lang="en-US" altLang="zh-CN" baseline="0" dirty="0" smtClean="0"/>
              <a:t> </a:t>
            </a:r>
            <a:r>
              <a:rPr lang="en-US" altLang="zh-CN" dirty="0" smtClean="0"/>
              <a:t>Miller–Turner  has developed a lunar hyper-spectral irradiance for  quantitative nighttime applications, . we have developed a hyper-spectral observation system for lunar model improvement and validation. </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The controllability of ground-based observations is much better than that of spacecraft observations, so </a:t>
            </a:r>
          </a:p>
          <a:p>
            <a:endParaRPr lang="en-US" altLang="zh-CN" dirty="0" smtClean="0"/>
          </a:p>
          <a:p>
            <a:r>
              <a:rPr lang="en-US" altLang="zh-CN" dirty="0" smtClean="0"/>
              <a:t>The</a:t>
            </a:r>
            <a:r>
              <a:rPr lang="en-US" altLang="zh-CN" baseline="0" dirty="0" smtClean="0"/>
              <a:t> </a:t>
            </a:r>
            <a:r>
              <a:rPr lang="en-US" altLang="zh-CN" dirty="0" smtClean="0"/>
              <a:t>data has been collected in 32 bands from</a:t>
            </a:r>
            <a:r>
              <a:rPr lang="en-US" altLang="zh-CN" baseline="0" dirty="0" smtClean="0"/>
              <a:t> </a:t>
            </a:r>
            <a:r>
              <a:rPr lang="en-US" altLang="zh-CN" dirty="0" smtClean="0"/>
              <a:t>350 to 2450 nm</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 and a wide range of </a:t>
            </a:r>
            <a:r>
              <a:rPr lang="en-US" altLang="zh-CN" dirty="0" err="1" smtClean="0"/>
              <a:t>libration</a:t>
            </a:r>
            <a:r>
              <a:rPr lang="en-US" altLang="zh-CN" dirty="0" smtClean="0"/>
              <a:t> angles, phase angles from near eclipse to typically 90°</a:t>
            </a:r>
            <a:r>
              <a:rPr lang="en-US" altLang="zh-CN" baseline="0" dirty="0" smtClean="0"/>
              <a:t> </a:t>
            </a:r>
            <a:endParaRPr lang="en-US" altLang="zh-CN" dirty="0" smtClean="0"/>
          </a:p>
          <a:p>
            <a:r>
              <a:rPr lang="en-US" altLang="zh-CN" dirty="0" smtClean="0"/>
              <a:t>especially radiometric stability monitor</a:t>
            </a:r>
            <a:r>
              <a:rPr lang="zh-CN" altLang="en-US" dirty="0" smtClean="0"/>
              <a:t>，</a:t>
            </a:r>
            <a:r>
              <a:rPr lang="en-US" altLang="zh-CN" dirty="0" smtClean="0"/>
              <a:t>cross calibration</a:t>
            </a:r>
            <a:r>
              <a:rPr lang="zh-CN" altLang="en-US" dirty="0" smtClean="0"/>
              <a:t>，</a:t>
            </a:r>
            <a:r>
              <a:rPr lang="en-US" altLang="zh-CN" dirty="0" smtClean="0"/>
              <a:t>and also for</a:t>
            </a:r>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4</a:t>
            </a:fld>
            <a:endParaRPr lang="zh-CN" altLang="en-US"/>
          </a:p>
        </p:txBody>
      </p:sp>
    </p:spTree>
    <p:extLst>
      <p:ext uri="{BB962C8B-B14F-4D97-AF65-F5344CB8AC3E}">
        <p14:creationId xmlns:p14="http://schemas.microsoft.com/office/powerpoint/2010/main" val="276885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ground-based observation system mainly includes an imaging spectrometer, an </a:t>
            </a:r>
            <a:r>
              <a:rPr lang="en-US" altLang="zh-CN" sz="1200" b="1" kern="1200" dirty="0" smtClean="0">
                <a:solidFill>
                  <a:schemeClr val="tx1"/>
                </a:solidFill>
                <a:effectLst/>
                <a:latin typeface="+mn-lt"/>
                <a:ea typeface="+mn-ea"/>
                <a:cs typeface="+mn-cs"/>
              </a:rPr>
              <a:t>equatorial</a:t>
            </a:r>
            <a:r>
              <a:rPr lang="en-US" altLang="zh-CN" sz="120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ekwə'tɔːrɪəl</a:t>
            </a:r>
            <a:r>
              <a:rPr lang="en-US" altLang="zh-CN" sz="1200" b="0" i="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}mount and an imaging monitor. When the mount slews to the moon, the imaging spectrometer will be pitched ahead of the moving moon with a long slit perpendicular to the track, and the instrument can create one whole lunar image. </a:t>
            </a: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observation system could accomplish automatically the observing process by adopting orbit prediction of the moving Moon and time offset. </a:t>
            </a: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With high SNR, an observing effort was made in the design phase to automate the observing as far as possible.</a:t>
            </a:r>
            <a:endParaRPr lang="zh-CN" altLang="en-US" dirty="0"/>
          </a:p>
        </p:txBody>
      </p:sp>
      <p:sp>
        <p:nvSpPr>
          <p:cNvPr id="4" name="灯片编号占位符 3"/>
          <p:cNvSpPr>
            <a:spLocks noGrp="1"/>
          </p:cNvSpPr>
          <p:nvPr>
            <p:ph type="sldNum" sz="quarter" idx="10"/>
          </p:nvPr>
        </p:nvSpPr>
        <p:spPr/>
        <p:txBody>
          <a:bodyPr/>
          <a:lstStyle/>
          <a:p>
            <a:fld id="{0AEF83CF-53F9-4BC1-A074-ABAFE6C10731}" type="slidenum">
              <a:rPr lang="zh-CN" altLang="en-US" smtClean="0"/>
              <a:t>5</a:t>
            </a:fld>
            <a:endParaRPr lang="zh-CN" altLang="en-US"/>
          </a:p>
        </p:txBody>
      </p:sp>
    </p:spTree>
    <p:extLst>
      <p:ext uri="{BB962C8B-B14F-4D97-AF65-F5344CB8AC3E}">
        <p14:creationId xmlns:p14="http://schemas.microsoft.com/office/powerpoint/2010/main" val="95710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     A three-month observations of the Moon has been conducted at Lijiang. </a:t>
            </a:r>
            <a:r>
              <a:rPr lang="en-US" altLang="zh-CN" sz="1200" kern="1200" baseline="0" dirty="0" smtClean="0">
                <a:solidFill>
                  <a:schemeClr val="tx1"/>
                </a:solidFill>
                <a:effectLst/>
                <a:latin typeface="+mn-lt"/>
                <a:ea typeface="+mn-ea"/>
                <a:cs typeface="+mn-cs"/>
              </a:rPr>
              <a:t>Cross-comparison of lunar photometer and imaging spectrometer is made in the same atmospheric path and time, the curves show a good agreement for normalized disk-integrated signals in these bands.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moon is observed with 3-miniute spacing, and the slew rate is the angular velocity of the Moon.</a:t>
            </a:r>
            <a:r>
              <a:rPr lang="en-US" altLang="zh-CN"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Lunar observations can support cross-comparison of different instruments, using the Moon as a common target,</a:t>
            </a: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atmospheric conditions were relatively stable at cloud-free night.</a:t>
            </a:r>
            <a:r>
              <a:rPr lang="en-US" altLang="zh-CN"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lunar radiance images were obtained on these nights, spanning phase angles from −83° to 87° .</a:t>
            </a: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scans of the moon pass from limb to limb at 0.9~1.7 second intervals, and the exposure time is from 0.4 to 1.7 seconds with respect to the lunar phase</a:t>
            </a: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left instrument photo is the lunar photometer,</a:t>
            </a:r>
            <a:r>
              <a:rPr lang="en-US" altLang="zh-CN" sz="1200" kern="1200" dirty="0" smtClean="0">
                <a:solidFill>
                  <a:schemeClr val="tx1"/>
                </a:solidFill>
                <a:effectLst/>
                <a:latin typeface="+mn-lt"/>
                <a:ea typeface="+mn-ea"/>
                <a:cs typeface="+mn-cs"/>
              </a:rPr>
              <a:t> and</a:t>
            </a:r>
            <a:r>
              <a:rPr lang="en-US" altLang="zh-CN" sz="1200" kern="1200" baseline="0" dirty="0" smtClean="0">
                <a:solidFill>
                  <a:schemeClr val="tx1"/>
                </a:solidFill>
                <a:effectLst/>
                <a:latin typeface="+mn-lt"/>
                <a:ea typeface="+mn-ea"/>
                <a:cs typeface="+mn-cs"/>
              </a:rPr>
              <a:t> t</a:t>
            </a:r>
            <a:r>
              <a:rPr lang="en-US" altLang="zh-CN" sz="1200" kern="1200" dirty="0" smtClean="0">
                <a:solidFill>
                  <a:schemeClr val="tx1"/>
                </a:solidFill>
                <a:effectLst/>
                <a:latin typeface="+mn-lt"/>
                <a:ea typeface="+mn-ea"/>
                <a:cs typeface="+mn-cs"/>
              </a:rPr>
              <a: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right instrument photo is the lunar imaging </a:t>
            </a:r>
          </a:p>
          <a:p>
            <a:endParaRPr lang="en-US" altLang="zh-CN" sz="1200" kern="1200" baseline="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AEF83CF-53F9-4BC1-A074-ABAFE6C10731}" type="slidenum">
              <a:rPr lang="zh-CN" altLang="en-US" smtClean="0"/>
              <a:t>6</a:t>
            </a:fld>
            <a:endParaRPr lang="zh-CN" altLang="en-US"/>
          </a:p>
        </p:txBody>
      </p:sp>
    </p:spTree>
    <p:extLst>
      <p:ext uri="{BB962C8B-B14F-4D97-AF65-F5344CB8AC3E}">
        <p14:creationId xmlns:p14="http://schemas.microsoft.com/office/powerpoint/2010/main" val="279988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the spectrometer and CE318U, the curves also show a good agreement for normalized disk-integrated signals in both the wavelength and phase</a:t>
            </a:r>
            <a:r>
              <a:rPr lang="en-US" altLang="zh-CN" baseline="0" dirty="0" smtClean="0"/>
              <a:t> angle. </a:t>
            </a:r>
            <a:r>
              <a:rPr lang="en-US" altLang="zh-CN" dirty="0" smtClean="0"/>
              <a:t>In right Figure, there are the normalized ratios between the two instruments in different</a:t>
            </a:r>
            <a:r>
              <a:rPr lang="en-US" altLang="zh-CN" baseline="0" dirty="0" smtClean="0"/>
              <a:t> phase angle</a:t>
            </a:r>
            <a:r>
              <a:rPr lang="en-US" altLang="zh-CN" dirty="0" smtClean="0"/>
              <a:t>. The variable coefficients for four bands are less than 1%, and the results show a good agreement with phase angle for normalized ratio., and these results indicate that the instrument stability has been achieved. </a:t>
            </a:r>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7</a:t>
            </a:fld>
            <a:endParaRPr lang="zh-CN" altLang="en-US"/>
          </a:p>
        </p:txBody>
      </p:sp>
    </p:spTree>
    <p:extLst>
      <p:ext uri="{BB962C8B-B14F-4D97-AF65-F5344CB8AC3E}">
        <p14:creationId xmlns:p14="http://schemas.microsoft.com/office/powerpoint/2010/main" val="169012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data</a:t>
            </a:r>
            <a:r>
              <a:rPr lang="en-US" altLang="zh-CN" baseline="0" dirty="0" smtClean="0"/>
              <a:t> </a:t>
            </a:r>
            <a:r>
              <a:rPr lang="en-US" altLang="zh-CN" dirty="0" smtClean="0"/>
              <a:t>processing began with raw data apart from a “smear and dark</a:t>
            </a:r>
            <a:r>
              <a:rPr lang="en-US" altLang="zh-CN" baseline="0" dirty="0" smtClean="0"/>
              <a:t> </a:t>
            </a:r>
            <a:r>
              <a:rPr lang="en-US" altLang="zh-CN" dirty="0" smtClean="0"/>
              <a:t>current” correction which includes spectral and oversampling correction. The irradiance  is derived from the integration of lunar images</a:t>
            </a:r>
            <a:r>
              <a:rPr lang="en-US" altLang="zh-CN" baseline="0" dirty="0" smtClean="0"/>
              <a:t> </a:t>
            </a:r>
            <a:r>
              <a:rPr lang="en-US" altLang="zh-CN" dirty="0" smtClean="0"/>
              <a:t>that have been corrected for atmospheric extinction and radiometric calibration.</a:t>
            </a:r>
            <a:r>
              <a:rPr lang="en-US" altLang="zh-CN" baseline="0" dirty="0" smtClean="0"/>
              <a:t> </a:t>
            </a:r>
            <a:r>
              <a:rPr lang="en-US" altLang="zh-CN" dirty="0" smtClean="0"/>
              <a:t>these data are processed through the several steps as following</a:t>
            </a:r>
          </a:p>
          <a:p>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1FE935FB-94ED-4C26-B672-99F07EECC3E4}" type="slidenum">
              <a:rPr lang="zh-CN" altLang="en-US" smtClean="0"/>
              <a:t>8</a:t>
            </a:fld>
            <a:endParaRPr lang="zh-CN" altLang="en-US"/>
          </a:p>
        </p:txBody>
      </p:sp>
    </p:spTree>
    <p:extLst>
      <p:ext uri="{BB962C8B-B14F-4D97-AF65-F5344CB8AC3E}">
        <p14:creationId xmlns:p14="http://schemas.microsoft.com/office/powerpoint/2010/main" val="376934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For raw data, the effects of CCD readout smear and </a:t>
            </a:r>
            <a:r>
              <a:rPr lang="en-US" altLang="zh-CN" baseline="0" dirty="0" smtClean="0"/>
              <a:t> </a:t>
            </a:r>
            <a:r>
              <a:rPr lang="en-US" altLang="zh-CN" dirty="0" smtClean="0"/>
              <a:t>dark signal on images are inherent when using the frame-transfer type sensor for sequence acquisition</a:t>
            </a:r>
            <a:r>
              <a:rPr lang="en-US" altLang="zh-CN" dirty="0" smtClean="0">
                <a:solidFill>
                  <a:srgbClr val="00B050"/>
                </a:solidFill>
              </a:rPr>
              <a:t>.</a:t>
            </a:r>
            <a:r>
              <a:rPr lang="en-US" altLang="zh-CN" baseline="0" dirty="0" smtClean="0">
                <a:solidFill>
                  <a:srgbClr val="00B050"/>
                </a:solidFill>
              </a:rPr>
              <a:t> </a:t>
            </a:r>
            <a:r>
              <a:rPr lang="en-US" altLang="zh-CN" dirty="0" smtClean="0">
                <a:solidFill>
                  <a:srgbClr val="00B050"/>
                </a:solidFill>
              </a:rPr>
              <a:t>The average “dark” digital number is </a:t>
            </a:r>
            <a:r>
              <a:rPr lang="en-US" altLang="zh-CN" b="1" dirty="0" smtClean="0">
                <a:solidFill>
                  <a:srgbClr val="00B050"/>
                </a:solidFill>
              </a:rPr>
              <a:t>estimated</a:t>
            </a:r>
            <a:r>
              <a:rPr lang="en-US" altLang="zh-CN" dirty="0" smtClean="0">
                <a:solidFill>
                  <a:srgbClr val="00B050"/>
                </a:solidFill>
              </a:rPr>
              <a:t> from the area beyond the effective area of the detector.</a:t>
            </a:r>
            <a:r>
              <a:rPr lang="en-US" altLang="zh-CN" baseline="0" dirty="0" smtClean="0">
                <a:solidFill>
                  <a:srgbClr val="00B050"/>
                </a:solidFill>
              </a:rPr>
              <a:t> </a:t>
            </a:r>
            <a:r>
              <a:rPr lang="en-US" altLang="zh-CN" baseline="0" dirty="0" smtClean="0">
                <a:solidFill>
                  <a:schemeClr val="tx1"/>
                </a:solidFill>
              </a:rPr>
              <a:t>T</a:t>
            </a:r>
            <a:r>
              <a:rPr lang="en-US" altLang="zh-CN" dirty="0" smtClean="0"/>
              <a:t>he level of the sky background brightness  has zero average radiance for all bands. There</a:t>
            </a:r>
            <a:r>
              <a:rPr lang="en-US" altLang="zh-CN" baseline="0" dirty="0" smtClean="0"/>
              <a:t> is  small </a:t>
            </a:r>
            <a:r>
              <a:rPr lang="en-US" altLang="zh-CN" sz="1200" b="0" i="0" kern="1200" dirty="0" smtClean="0">
                <a:solidFill>
                  <a:schemeClr val="tx1"/>
                </a:solidFill>
                <a:effectLst/>
                <a:latin typeface="+mn-lt"/>
                <a:ea typeface="+mn-ea"/>
                <a:cs typeface="+mn-cs"/>
              </a:rPr>
              <a:t>difference between </a:t>
            </a:r>
            <a:r>
              <a:rPr lang="en-US" altLang="zh-CN" dirty="0" smtClean="0"/>
              <a:t>the </a:t>
            </a:r>
            <a:r>
              <a:rPr lang="en-US" altLang="zh-CN" sz="1200" b="0" i="0" u="none" strike="noStrike" kern="1200" dirty="0" smtClean="0">
                <a:solidFill>
                  <a:schemeClr val="tx1"/>
                </a:solidFill>
                <a:effectLst/>
                <a:latin typeface="+mn-lt"/>
                <a:ea typeface="+mn-ea"/>
                <a:cs typeface="+mn-cs"/>
              </a:rPr>
              <a:t>domain</a:t>
            </a:r>
            <a:r>
              <a:rPr lang="en-US" altLang="zh-CN" sz="1200" b="0" i="0" kern="1200" dirty="0" smtClean="0">
                <a:solidFill>
                  <a:schemeClr val="tx1"/>
                </a:solidFill>
                <a:effectLst/>
                <a:latin typeface="+mn-lt"/>
                <a:ea typeface="+mn-ea"/>
                <a:cs typeface="+mn-cs"/>
              </a:rPr>
              <a:t> </a:t>
            </a:r>
            <a:r>
              <a:rPr lang="en-US" altLang="zh-CN" dirty="0" smtClean="0"/>
              <a:t>using the threshold</a:t>
            </a:r>
            <a:r>
              <a:rPr lang="en-US" altLang="zh-CN" baseline="0" dirty="0" smtClean="0"/>
              <a:t>-value method  and the </a:t>
            </a:r>
            <a:r>
              <a:rPr lang="en-US" altLang="zh-CN" dirty="0" smtClean="0"/>
              <a:t>rectangular ﬁeld of regard</a:t>
            </a:r>
            <a:r>
              <a:rPr lang="zh-CN" altLang="en-US" dirty="0" smtClean="0"/>
              <a:t>。</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t>Full-disk operational images having a rectangular ﬁeld of regard which includes the deep space in the margins and corners are recorded. </a:t>
            </a:r>
          </a:p>
          <a:p>
            <a:r>
              <a:rPr lang="en-US" altLang="zh-CN" dirty="0" smtClean="0">
                <a:solidFill>
                  <a:srgbClr val="00B050"/>
                </a:solidFill>
              </a:rPr>
              <a:t>The effective region of each slit image is </a:t>
            </a:r>
            <a:r>
              <a:rPr lang="en-US" altLang="zh-CN" dirty="0" smtClean="0"/>
              <a:t>obtained under spectral and spatial selection, and the ensemble of these 1-dimensional slit images constitutes a 2-dimensional image. </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en-US" altLang="zh-CN" dirty="0" smtClean="0">
                <a:solidFill>
                  <a:srgbClr val="00B050"/>
                </a:solidFill>
              </a:rPr>
              <a:t>. To eliminate the above effects, these effects are subtracted from all slit image frames,   Smear DN</a:t>
            </a:r>
            <a:r>
              <a:rPr lang="en-US" altLang="zh-CN" baseline="0" dirty="0" smtClean="0">
                <a:solidFill>
                  <a:srgbClr val="00B050"/>
                </a:solidFill>
              </a:rPr>
              <a:t> </a:t>
            </a:r>
            <a:r>
              <a:rPr lang="en-US" altLang="zh-CN" dirty="0" smtClean="0">
                <a:solidFill>
                  <a:srgbClr val="00B050"/>
                </a:solidFill>
              </a:rPr>
              <a:t>is pixel value introduced by the smear effect, related to the transfer process, </a:t>
            </a:r>
            <a:r>
              <a:rPr lang="en-US" altLang="zh-CN" baseline="0" dirty="0" smtClean="0">
                <a:solidFill>
                  <a:srgbClr val="00B050"/>
                </a:solidFill>
              </a:rPr>
              <a:t> </a:t>
            </a:r>
            <a:r>
              <a:rPr lang="en-US" altLang="zh-CN" dirty="0" smtClean="0">
                <a:solidFill>
                  <a:srgbClr val="00B050"/>
                </a:solidFill>
              </a:rPr>
              <a:t>dark DN</a:t>
            </a:r>
            <a:r>
              <a:rPr lang="en-US" altLang="zh-CN" baseline="0" dirty="0" smtClean="0">
                <a:solidFill>
                  <a:srgbClr val="00B050"/>
                </a:solidFill>
              </a:rPr>
              <a:t> </a:t>
            </a:r>
            <a:r>
              <a:rPr lang="en-US" altLang="zh-CN" dirty="0" smtClean="0">
                <a:solidFill>
                  <a:srgbClr val="00B050"/>
                </a:solidFill>
              </a:rPr>
              <a:t>is  pixel  value introduced by the dark effect related to wavelength</a:t>
            </a:r>
            <a:r>
              <a:rPr lang="en-US" altLang="zh-CN" baseline="0" dirty="0" smtClean="0">
                <a:solidFill>
                  <a:srgbClr val="00B050"/>
                </a:solidFill>
              </a:rPr>
              <a:t> </a:t>
            </a:r>
            <a:r>
              <a:rPr lang="en-US" altLang="zh-CN" dirty="0" smtClean="0">
                <a:solidFill>
                  <a:srgbClr val="00B050"/>
                </a:solidFill>
              </a:rPr>
              <a:t>k</a:t>
            </a:r>
            <a:endParaRPr lang="zh-CN" altLang="en-US" dirty="0"/>
          </a:p>
        </p:txBody>
      </p:sp>
      <p:sp>
        <p:nvSpPr>
          <p:cNvPr id="4" name="灯片编号占位符 3"/>
          <p:cNvSpPr>
            <a:spLocks noGrp="1"/>
          </p:cNvSpPr>
          <p:nvPr>
            <p:ph type="sldNum" sz="quarter" idx="10"/>
          </p:nvPr>
        </p:nvSpPr>
        <p:spPr/>
        <p:txBody>
          <a:bodyPr/>
          <a:lstStyle/>
          <a:p>
            <a:fld id="{1FE935FB-94ED-4C26-B672-99F07EECC3E4}" type="slidenum">
              <a:rPr lang="zh-CN" altLang="en-US" smtClean="0"/>
              <a:t>9</a:t>
            </a:fld>
            <a:endParaRPr lang="zh-CN" altLang="en-US"/>
          </a:p>
        </p:txBody>
      </p:sp>
    </p:spTree>
    <p:extLst>
      <p:ext uri="{BB962C8B-B14F-4D97-AF65-F5344CB8AC3E}">
        <p14:creationId xmlns:p14="http://schemas.microsoft.com/office/powerpoint/2010/main" val="1280575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2017/11/14</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sz="2400" b="1"/>
            </a:lvl1pPr>
          </a:lstStyle>
          <a:p>
            <a:fld id="{05E6DA1C-9374-4800-976B-7EEC36BAC834}" type="slidenum">
              <a:rPr lang="zh-CN" altLang="en-US" smtClean="0"/>
              <a:pPr/>
              <a:t>‹#›</a:t>
            </a:fld>
            <a:endParaRPr lang="zh-CN" altLang="en-US" dirty="0"/>
          </a:p>
        </p:txBody>
      </p:sp>
    </p:spTree>
    <p:extLst>
      <p:ext uri="{BB962C8B-B14F-4D97-AF65-F5344CB8AC3E}">
        <p14:creationId xmlns:p14="http://schemas.microsoft.com/office/powerpoint/2010/main" val="741675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2017/11/14</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E6DA1C-9374-4800-976B-7EEC36BAC834}" type="slidenum">
              <a:rPr lang="zh-CN" altLang="en-US" smtClean="0"/>
              <a:t>‹#›</a:t>
            </a:fld>
            <a:endParaRPr lang="zh-CN" altLang="en-US"/>
          </a:p>
        </p:txBody>
      </p:sp>
    </p:spTree>
    <p:extLst>
      <p:ext uri="{BB962C8B-B14F-4D97-AF65-F5344CB8AC3E}">
        <p14:creationId xmlns:p14="http://schemas.microsoft.com/office/powerpoint/2010/main" val="84487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2017/11/14</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E6DA1C-9374-4800-976B-7EEC36BAC834}" type="slidenum">
              <a:rPr lang="zh-CN" altLang="en-US" smtClean="0"/>
              <a:t>‹#›</a:t>
            </a:fld>
            <a:endParaRPr lang="zh-CN" altLang="en-US"/>
          </a:p>
        </p:txBody>
      </p:sp>
    </p:spTree>
    <p:extLst>
      <p:ext uri="{BB962C8B-B14F-4D97-AF65-F5344CB8AC3E}">
        <p14:creationId xmlns:p14="http://schemas.microsoft.com/office/powerpoint/2010/main" val="150427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2017/11/14</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E6DA1C-9374-4800-976B-7EEC36BAC834}" type="slidenum">
              <a:rPr lang="zh-CN" altLang="en-US" smtClean="0"/>
              <a:t>‹#›</a:t>
            </a:fld>
            <a:endParaRPr lang="zh-CN" altLang="en-US"/>
          </a:p>
        </p:txBody>
      </p:sp>
    </p:spTree>
    <p:extLst>
      <p:ext uri="{BB962C8B-B14F-4D97-AF65-F5344CB8AC3E}">
        <p14:creationId xmlns:p14="http://schemas.microsoft.com/office/powerpoint/2010/main" val="1089918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2017/11/14</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E6DA1C-9374-4800-976B-7EEC36BAC834}" type="slidenum">
              <a:rPr lang="zh-CN" altLang="en-US" smtClean="0"/>
              <a:t>‹#›</a:t>
            </a:fld>
            <a:endParaRPr lang="zh-CN" altLang="en-US"/>
          </a:p>
        </p:txBody>
      </p:sp>
    </p:spTree>
    <p:extLst>
      <p:ext uri="{BB962C8B-B14F-4D97-AF65-F5344CB8AC3E}">
        <p14:creationId xmlns:p14="http://schemas.microsoft.com/office/powerpoint/2010/main" val="375293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2017/11/14</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E6DA1C-9374-4800-976B-7EEC36BAC834}" type="slidenum">
              <a:rPr lang="zh-CN" altLang="en-US" smtClean="0"/>
              <a:t>‹#›</a:t>
            </a:fld>
            <a:endParaRPr lang="zh-CN" altLang="en-US"/>
          </a:p>
        </p:txBody>
      </p:sp>
    </p:spTree>
    <p:extLst>
      <p:ext uri="{BB962C8B-B14F-4D97-AF65-F5344CB8AC3E}">
        <p14:creationId xmlns:p14="http://schemas.microsoft.com/office/powerpoint/2010/main" val="69227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2017/11/14</a:t>
            </a:r>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E6DA1C-9374-4800-976B-7EEC36BAC834}" type="slidenum">
              <a:rPr lang="zh-CN" altLang="en-US" smtClean="0"/>
              <a:t>‹#›</a:t>
            </a:fld>
            <a:endParaRPr lang="zh-CN" altLang="en-US"/>
          </a:p>
        </p:txBody>
      </p:sp>
    </p:spTree>
    <p:extLst>
      <p:ext uri="{BB962C8B-B14F-4D97-AF65-F5344CB8AC3E}">
        <p14:creationId xmlns:p14="http://schemas.microsoft.com/office/powerpoint/2010/main" val="168107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2017/11/14</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E6DA1C-9374-4800-976B-7EEC36BAC834}" type="slidenum">
              <a:rPr lang="zh-CN" altLang="en-US" smtClean="0"/>
              <a:t>‹#›</a:t>
            </a:fld>
            <a:endParaRPr lang="zh-CN" altLang="en-US"/>
          </a:p>
        </p:txBody>
      </p:sp>
      <p:sp>
        <p:nvSpPr>
          <p:cNvPr id="6" name="bk object 17"/>
          <p:cNvSpPr/>
          <p:nvPr userDrawn="1"/>
        </p:nvSpPr>
        <p:spPr>
          <a:xfrm>
            <a:off x="0" y="924673"/>
            <a:ext cx="12192000" cy="61645"/>
          </a:xfrm>
          <a:custGeom>
            <a:avLst/>
            <a:gdLst/>
            <a:ahLst/>
            <a:cxnLst/>
            <a:rect l="l" t="t" r="r" b="b"/>
            <a:pathLst>
              <a:path w="7501001" h="1650">
                <a:moveTo>
                  <a:pt x="0" y="0"/>
                </a:moveTo>
                <a:lnTo>
                  <a:pt x="7501001" y="1651"/>
                </a:lnTo>
              </a:path>
            </a:pathLst>
          </a:custGeom>
          <a:ln w="57150">
            <a:solidFill>
              <a:srgbClr val="5A35F5"/>
            </a:solidFill>
          </a:ln>
        </p:spPr>
        <p:txBody>
          <a:bodyPr wrap="square" lIns="0" tIns="0" rIns="0" bIns="0" rtlCol="0">
            <a:noAutofit/>
          </a:bodyPr>
          <a:lstStyle/>
          <a:p>
            <a:endParaRPr/>
          </a:p>
        </p:txBody>
      </p:sp>
    </p:spTree>
    <p:extLst>
      <p:ext uri="{BB962C8B-B14F-4D97-AF65-F5344CB8AC3E}">
        <p14:creationId xmlns:p14="http://schemas.microsoft.com/office/powerpoint/2010/main" val="381483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2017/11/14</a:t>
            </a:r>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E6DA1C-9374-4800-976B-7EEC36BAC834}" type="slidenum">
              <a:rPr lang="zh-CN" altLang="en-US" smtClean="0"/>
              <a:t>‹#›</a:t>
            </a:fld>
            <a:endParaRPr lang="zh-CN" altLang="en-US"/>
          </a:p>
        </p:txBody>
      </p:sp>
    </p:spTree>
    <p:extLst>
      <p:ext uri="{BB962C8B-B14F-4D97-AF65-F5344CB8AC3E}">
        <p14:creationId xmlns:p14="http://schemas.microsoft.com/office/powerpoint/2010/main" val="388086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2017/11/14</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E6DA1C-9374-4800-976B-7EEC36BAC834}" type="slidenum">
              <a:rPr lang="zh-CN" altLang="en-US" smtClean="0"/>
              <a:t>‹#›</a:t>
            </a:fld>
            <a:endParaRPr lang="zh-CN" altLang="en-US"/>
          </a:p>
        </p:txBody>
      </p:sp>
    </p:spTree>
    <p:extLst>
      <p:ext uri="{BB962C8B-B14F-4D97-AF65-F5344CB8AC3E}">
        <p14:creationId xmlns:p14="http://schemas.microsoft.com/office/powerpoint/2010/main" val="10115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2017/11/14</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E6DA1C-9374-4800-976B-7EEC36BAC834}" type="slidenum">
              <a:rPr lang="zh-CN" altLang="en-US" smtClean="0"/>
              <a:t>‹#›</a:t>
            </a:fld>
            <a:endParaRPr lang="zh-CN" altLang="en-US"/>
          </a:p>
        </p:txBody>
      </p:sp>
    </p:spTree>
    <p:extLst>
      <p:ext uri="{BB962C8B-B14F-4D97-AF65-F5344CB8AC3E}">
        <p14:creationId xmlns:p14="http://schemas.microsoft.com/office/powerpoint/2010/main" val="400806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2017/11/14</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solidFill>
                  <a:schemeClr val="tx1"/>
                </a:solidFill>
              </a:defRPr>
            </a:lvl1pPr>
          </a:lstStyle>
          <a:p>
            <a:fld id="{05E6DA1C-9374-4800-976B-7EEC36BAC834}" type="slidenum">
              <a:rPr lang="zh-CN" altLang="en-US" smtClean="0"/>
              <a:pPr/>
              <a:t>‹#›</a:t>
            </a:fld>
            <a:endParaRPr lang="zh-CN" altLang="en-US" dirty="0"/>
          </a:p>
        </p:txBody>
      </p:sp>
    </p:spTree>
    <p:extLst>
      <p:ext uri="{BB962C8B-B14F-4D97-AF65-F5344CB8AC3E}">
        <p14:creationId xmlns:p14="http://schemas.microsoft.com/office/powerpoint/2010/main" val="89314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image" Target="../media/image20.emf"/><Relationship Id="rId5" Type="http://schemas.openxmlformats.org/officeDocument/2006/relationships/image" Target="../media/image15.wmf"/><Relationship Id="rId10" Type="http://schemas.openxmlformats.org/officeDocument/2006/relationships/image" Target="../media/image16.wmf"/><Relationship Id="rId4" Type="http://schemas.openxmlformats.org/officeDocument/2006/relationships/oleObject" Target="../embeddings/oleObject3.bin"/><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1.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wmf"/><Relationship Id="rId5" Type="http://schemas.openxmlformats.org/officeDocument/2006/relationships/oleObject" Target="../embeddings/oleObject8.bin"/><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9.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5.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6.wmf"/><Relationship Id="rId5" Type="http://schemas.openxmlformats.org/officeDocument/2006/relationships/oleObject" Target="../embeddings/oleObject10.bin"/><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05115" y="1145512"/>
            <a:ext cx="11435787" cy="2387600"/>
          </a:xfrm>
        </p:spPr>
        <p:txBody>
          <a:bodyPr>
            <a:normAutofit fontScale="90000"/>
          </a:bodyPr>
          <a:lstStyle/>
          <a:p>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Comparison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of the </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Lunar Model Using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H</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yper-spectral Imager Observations</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副标题 2"/>
          <p:cNvSpPr>
            <a:spLocks noGrp="1"/>
          </p:cNvSpPr>
          <p:nvPr>
            <p:ph type="subTitle" idx="1"/>
          </p:nvPr>
        </p:nvSpPr>
        <p:spPr>
          <a:xfrm>
            <a:off x="1125892" y="3878076"/>
            <a:ext cx="9994232" cy="2478273"/>
          </a:xfrm>
        </p:spPr>
        <p:txBody>
          <a:bodyPr>
            <a:normAutofit/>
          </a:bodyPr>
          <a:lstStyle/>
          <a:p>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Yang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Wang,  </a:t>
            </a:r>
            <a:r>
              <a:rPr lang="en-US" altLang="zh-CN" sz="1600" b="1" dirty="0" err="1" smtClean="0">
                <a:latin typeface="Times New Roman" panose="02020603050405020304" pitchFamily="18" charset="0"/>
                <a:ea typeface="华文楷体" panose="02010600040101010101" pitchFamily="2" charset="-122"/>
                <a:cs typeface="Times New Roman" panose="02020603050405020304" pitchFamily="18" charset="0"/>
              </a:rPr>
              <a:t>Xiuqing</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 Hu</a:t>
            </a:r>
            <a:r>
              <a:rPr lang="zh-CN" altLang="en-US" sz="16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Yu Huang</a:t>
            </a:r>
            <a:r>
              <a:rPr lang="zh-CN" altLang="en-US" sz="16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err="1" smtClean="0">
                <a:latin typeface="Times New Roman" panose="02020603050405020304" pitchFamily="18" charset="0"/>
                <a:ea typeface="华文楷体" panose="02010600040101010101" pitchFamily="2" charset="-122"/>
                <a:cs typeface="Times New Roman" panose="02020603050405020304" pitchFamily="18" charset="0"/>
              </a:rPr>
              <a:t>Shurong</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 Wang</a:t>
            </a:r>
            <a:r>
              <a:rPr lang="zh-CN" altLang="en-US" sz="16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Ling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C</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hen</a:t>
            </a:r>
            <a:r>
              <a:rPr lang="zh-CN" altLang="en-US" sz="16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Lu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Z</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hang</a:t>
            </a:r>
          </a:p>
          <a:p>
            <a:r>
              <a:rPr lang="en-US" altLang="zh-CN" sz="1600" b="1" dirty="0" err="1" smtClean="0">
                <a:latin typeface="Times New Roman" panose="02020603050405020304" pitchFamily="18" charset="0"/>
                <a:ea typeface="华文楷体" panose="02010600040101010101" pitchFamily="2" charset="-122"/>
                <a:cs typeface="Times New Roman" panose="02020603050405020304" pitchFamily="18" charset="0"/>
              </a:rPr>
              <a:t>Ronghua</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W</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u</a:t>
            </a:r>
            <a:r>
              <a:rPr lang="zh-CN" altLang="en-US" sz="16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and </a:t>
            </a:r>
            <a:r>
              <a:rPr lang="en-US" altLang="zh-CN" sz="1600" b="1" dirty="0" err="1" smtClean="0">
                <a:latin typeface="Times New Roman" panose="02020603050405020304" pitchFamily="18" charset="0"/>
                <a:ea typeface="华文楷体" panose="02010600040101010101" pitchFamily="2" charset="-122"/>
                <a:cs typeface="Times New Roman" panose="02020603050405020304" pitchFamily="18" charset="0"/>
              </a:rPr>
              <a:t>Zhanfeng</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 Li</a:t>
            </a:r>
            <a:endParaRPr lang="en-US" altLang="zh-CN" sz="1600" b="1" dirty="0">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Changchun Institute of Optics</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 Fine </a:t>
            </a:r>
            <a:r>
              <a:rPr lang="en-US" altLang="zh-CN" sz="1600" b="1" dirty="0" err="1">
                <a:latin typeface="Times New Roman" panose="02020603050405020304" pitchFamily="18" charset="0"/>
                <a:ea typeface="华文楷体" panose="02010600040101010101" pitchFamily="2" charset="-122"/>
                <a:cs typeface="Times New Roman" panose="02020603050405020304" pitchFamily="18" charset="0"/>
              </a:rPr>
              <a:t>Mehcanics</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 and Physics</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 Chinese </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Academy of </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Sciences (CIOMP)</a:t>
            </a:r>
            <a:endParaRPr lang="en-US" altLang="zh-CN" sz="1600" b="1" dirty="0">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sz="1600" b="1" spc="-15" dirty="0">
                <a:latin typeface="Times New Roman" panose="02020603050405020304" pitchFamily="18" charset="0"/>
                <a:cs typeface="Times New Roman" panose="02020603050405020304" pitchFamily="18" charset="0"/>
              </a:rPr>
              <a:t>Na</a:t>
            </a:r>
            <a:r>
              <a:rPr lang="en-US" altLang="zh-CN" sz="1600" b="1" spc="-5" dirty="0">
                <a:latin typeface="Times New Roman" panose="02020603050405020304" pitchFamily="18" charset="0"/>
                <a:cs typeface="Times New Roman" panose="02020603050405020304" pitchFamily="18" charset="0"/>
              </a:rPr>
              <a:t>t</a:t>
            </a:r>
            <a:r>
              <a:rPr lang="en-US" altLang="zh-CN" sz="1600" b="1" spc="-10" dirty="0">
                <a:latin typeface="Times New Roman" panose="02020603050405020304" pitchFamily="18" charset="0"/>
                <a:cs typeface="Times New Roman" panose="02020603050405020304" pitchFamily="18" charset="0"/>
              </a:rPr>
              <a:t>ion</a:t>
            </a:r>
            <a:r>
              <a:rPr lang="en-US" altLang="zh-CN" sz="1600" b="1" spc="-5" dirty="0">
                <a:latin typeface="Times New Roman" panose="02020603050405020304" pitchFamily="18" charset="0"/>
                <a:cs typeface="Times New Roman" panose="02020603050405020304" pitchFamily="18" charset="0"/>
              </a:rPr>
              <a:t>al </a:t>
            </a:r>
            <a:r>
              <a:rPr lang="en-US" altLang="zh-CN" sz="1600" b="1" spc="-10" dirty="0">
                <a:latin typeface="Times New Roman" panose="02020603050405020304" pitchFamily="18" charset="0"/>
                <a:cs typeface="Times New Roman" panose="02020603050405020304" pitchFamily="18" charset="0"/>
              </a:rPr>
              <a:t>Satel</a:t>
            </a:r>
            <a:r>
              <a:rPr lang="en-US" altLang="zh-CN" sz="1600" b="1" spc="-15" dirty="0">
                <a:latin typeface="Times New Roman" panose="02020603050405020304" pitchFamily="18" charset="0"/>
                <a:cs typeface="Times New Roman" panose="02020603050405020304" pitchFamily="18" charset="0"/>
              </a:rPr>
              <a:t>l</a:t>
            </a:r>
            <a:r>
              <a:rPr lang="en-US" altLang="zh-CN" sz="1600" b="1" spc="-10" dirty="0">
                <a:latin typeface="Times New Roman" panose="02020603050405020304" pitchFamily="18" charset="0"/>
                <a:cs typeface="Times New Roman" panose="02020603050405020304" pitchFamily="18" charset="0"/>
              </a:rPr>
              <a:t>ite</a:t>
            </a:r>
            <a:r>
              <a:rPr lang="en-US" altLang="zh-CN" sz="1600" b="1" spc="35" dirty="0">
                <a:latin typeface="Times New Roman" panose="02020603050405020304" pitchFamily="18" charset="0"/>
                <a:cs typeface="Times New Roman" panose="02020603050405020304" pitchFamily="18" charset="0"/>
              </a:rPr>
              <a:t> </a:t>
            </a:r>
            <a:r>
              <a:rPr lang="en-US" altLang="zh-CN" sz="1600" b="1" spc="-10" dirty="0">
                <a:latin typeface="Times New Roman" panose="02020603050405020304" pitchFamily="18" charset="0"/>
                <a:cs typeface="Times New Roman" panose="02020603050405020304" pitchFamily="18" charset="0"/>
              </a:rPr>
              <a:t>Meteorologic</a:t>
            </a:r>
            <a:r>
              <a:rPr lang="en-US" altLang="zh-CN" sz="1600" b="1" spc="-5" dirty="0">
                <a:latin typeface="Times New Roman" panose="02020603050405020304" pitchFamily="18" charset="0"/>
                <a:cs typeface="Times New Roman" panose="02020603050405020304" pitchFamily="18" charset="0"/>
              </a:rPr>
              <a:t>al</a:t>
            </a:r>
            <a:r>
              <a:rPr lang="en-US" altLang="zh-CN" sz="1600" b="1" spc="20" dirty="0">
                <a:latin typeface="Times New Roman" panose="02020603050405020304" pitchFamily="18" charset="0"/>
                <a:cs typeface="Times New Roman" panose="02020603050405020304" pitchFamily="18" charset="0"/>
              </a:rPr>
              <a:t> </a:t>
            </a:r>
            <a:r>
              <a:rPr lang="en-US" altLang="zh-CN" sz="1600" b="1" spc="-10" dirty="0" smtClean="0">
                <a:latin typeface="Times New Roman" panose="02020603050405020304" pitchFamily="18" charset="0"/>
                <a:cs typeface="Times New Roman" panose="02020603050405020304" pitchFamily="18" charset="0"/>
              </a:rPr>
              <a:t>Cente</a:t>
            </a:r>
            <a:r>
              <a:rPr lang="en-US" altLang="zh-CN" sz="1600" b="1" spc="5" dirty="0" smtClean="0">
                <a:latin typeface="Times New Roman" panose="02020603050405020304" pitchFamily="18" charset="0"/>
                <a:cs typeface="Times New Roman" panose="02020603050405020304" pitchFamily="18" charset="0"/>
              </a:rPr>
              <a:t>r </a:t>
            </a:r>
            <a:r>
              <a:rPr lang="en-US" altLang="zh-CN" sz="1600" b="1" spc="-15" dirty="0" smtClean="0">
                <a:latin typeface="Times New Roman" panose="02020603050405020304" pitchFamily="18" charset="0"/>
                <a:cs typeface="Times New Roman" panose="02020603050405020304" pitchFamily="18" charset="0"/>
              </a:rPr>
              <a:t>(</a:t>
            </a:r>
            <a:r>
              <a:rPr lang="en-US" altLang="zh-CN" sz="1600" b="1" spc="-15" dirty="0">
                <a:latin typeface="Times New Roman" panose="02020603050405020304" pitchFamily="18" charset="0"/>
                <a:cs typeface="Times New Roman" panose="02020603050405020304" pitchFamily="18" charset="0"/>
              </a:rPr>
              <a:t>NSMC</a:t>
            </a:r>
            <a:r>
              <a:rPr lang="en-US" altLang="zh-CN" sz="1600" b="1" spc="-5" dirty="0">
                <a:latin typeface="Times New Roman" panose="02020603050405020304" pitchFamily="18" charset="0"/>
                <a:cs typeface="Times New Roman" panose="02020603050405020304" pitchFamily="18" charset="0"/>
              </a:rPr>
              <a:t>),</a:t>
            </a:r>
            <a:r>
              <a:rPr lang="en-US" altLang="zh-CN" sz="1600" b="1" spc="50" dirty="0">
                <a:latin typeface="Times New Roman" panose="02020603050405020304" pitchFamily="18" charset="0"/>
                <a:cs typeface="Times New Roman" panose="02020603050405020304" pitchFamily="18" charset="0"/>
              </a:rPr>
              <a:t> </a:t>
            </a:r>
            <a:r>
              <a:rPr lang="en-US" altLang="zh-CN" sz="1600" b="1" spc="-15" dirty="0">
                <a:latin typeface="Times New Roman" panose="02020603050405020304" pitchFamily="18" charset="0"/>
                <a:cs typeface="Times New Roman" panose="02020603050405020304" pitchFamily="18" charset="0"/>
              </a:rPr>
              <a:t>CMA</a:t>
            </a:r>
            <a:endParaRPr lang="en-US" altLang="zh-CN" sz="1600" b="1" dirty="0">
              <a:latin typeface="Times New Roman" panose="02020603050405020304" pitchFamily="18" charset="0"/>
              <a:cs typeface="Times New Roman" panose="02020603050405020304" pitchFamily="18" charset="0"/>
            </a:endParaRPr>
          </a:p>
          <a:p>
            <a:endParaRPr lang="en-US" altLang="zh-CN" sz="1600" b="1" dirty="0">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13-17 November, 2017, in Xian </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city</a:t>
            </a:r>
            <a:endParaRPr lang="en-US" altLang="zh-CN" sz="1600" b="1" dirty="0">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2017 Joint GSICS/IVOS</a:t>
            </a:r>
            <a:r>
              <a:rPr lang="zh-CN" altLang="en-US" sz="16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Lunar</a:t>
            </a:r>
            <a:r>
              <a:rPr lang="en-US" altLang="zh-CN" sz="16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600" b="1" dirty="0" smtClean="0">
                <a:latin typeface="Times New Roman" panose="02020603050405020304" pitchFamily="18" charset="0"/>
                <a:ea typeface="华文楷体" panose="02010600040101010101" pitchFamily="2" charset="-122"/>
                <a:cs typeface="Times New Roman" panose="02020603050405020304" pitchFamily="18" charset="0"/>
              </a:rPr>
              <a:t>Calibration Workshop</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953" y="6257602"/>
            <a:ext cx="2285811" cy="493735"/>
          </a:xfrm>
          <a:prstGeom prst="rect">
            <a:avLst/>
          </a:prstGeom>
        </p:spPr>
      </p:pic>
      <p:sp>
        <p:nvSpPr>
          <p:cNvPr id="5" name="object 7"/>
          <p:cNvSpPr/>
          <p:nvPr/>
        </p:nvSpPr>
        <p:spPr>
          <a:xfrm>
            <a:off x="8710862" y="6193928"/>
            <a:ext cx="657727" cy="650105"/>
          </a:xfrm>
          <a:prstGeom prst="rect">
            <a:avLst/>
          </a:prstGeom>
          <a:blipFill>
            <a:blip r:embed="rId4" cstate="print"/>
            <a:stretch>
              <a:fillRect/>
            </a:stretch>
          </a:blipFill>
        </p:spPr>
        <p:txBody>
          <a:bodyPr wrap="square" lIns="0" tIns="0" rIns="0" bIns="0" rtlCol="0">
            <a:noAutofit/>
          </a:bodyPr>
          <a:lstStyle/>
          <a:p>
            <a:endParaRPr/>
          </a:p>
        </p:txBody>
      </p:sp>
      <p:sp>
        <p:nvSpPr>
          <p:cNvPr id="4" name="日期占位符 3"/>
          <p:cNvSpPr>
            <a:spLocks noGrp="1"/>
          </p:cNvSpPr>
          <p:nvPr>
            <p:ph type="dt" sz="half" idx="10"/>
          </p:nvPr>
        </p:nvSpPr>
        <p:spPr/>
        <p:txBody>
          <a:bodyPr/>
          <a:lstStyle/>
          <a:p>
            <a:r>
              <a:rPr lang="en-US" altLang="zh-CN" smtClean="0"/>
              <a:t>2017/11/14</a:t>
            </a:r>
            <a:endParaRPr lang="zh-CN" altLang="en-US"/>
          </a:p>
        </p:txBody>
      </p:sp>
      <p:sp>
        <p:nvSpPr>
          <p:cNvPr id="6" name="灯片编号占位符 5"/>
          <p:cNvSpPr>
            <a:spLocks noGrp="1"/>
          </p:cNvSpPr>
          <p:nvPr>
            <p:ph type="sldNum" sz="quarter" idx="12"/>
          </p:nvPr>
        </p:nvSpPr>
        <p:spPr/>
        <p:txBody>
          <a:bodyPr/>
          <a:lstStyle/>
          <a:p>
            <a:fld id="{05E6DA1C-9374-4800-976B-7EEC36BAC834}" type="slidenum">
              <a:rPr lang="zh-CN" altLang="en-US" sz="1600" smtClean="0"/>
              <a:t>1</a:t>
            </a:fld>
            <a:endParaRPr lang="zh-CN" altLang="en-US" dirty="0"/>
          </a:p>
        </p:txBody>
      </p:sp>
    </p:spTree>
    <p:extLst>
      <p:ext uri="{BB962C8B-B14F-4D97-AF65-F5344CB8AC3E}">
        <p14:creationId xmlns:p14="http://schemas.microsoft.com/office/powerpoint/2010/main" val="165359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对象 9"/>
          <p:cNvGraphicFramePr>
            <a:graphicFrameLocks noChangeAspect="1"/>
          </p:cNvGraphicFramePr>
          <p:nvPr>
            <p:extLst>
              <p:ext uri="{D42A27DB-BD31-4B8C-83A1-F6EECF244321}">
                <p14:modId xmlns:p14="http://schemas.microsoft.com/office/powerpoint/2010/main" val="3171707984"/>
              </p:ext>
            </p:extLst>
          </p:nvPr>
        </p:nvGraphicFramePr>
        <p:xfrm>
          <a:off x="871463" y="2123253"/>
          <a:ext cx="5046661" cy="4266618"/>
        </p:xfrm>
        <a:graphic>
          <a:graphicData uri="http://schemas.openxmlformats.org/presentationml/2006/ole">
            <mc:AlternateContent xmlns:mc="http://schemas.openxmlformats.org/markup-compatibility/2006">
              <mc:Choice xmlns:v="urn:schemas-microsoft-com:vml" Requires="v">
                <p:oleObj spid="_x0000_s2306" name="Equation" r:id="rId4" imgW="2946240" imgH="2489040" progId="Equation.DSMT4">
                  <p:embed/>
                </p:oleObj>
              </mc:Choice>
              <mc:Fallback>
                <p:oleObj name="Equation" r:id="rId4" imgW="2946240" imgH="2489040" progId="Equation.DSMT4">
                  <p:embed/>
                  <p:pic>
                    <p:nvPicPr>
                      <p:cNvPr id="0" name=""/>
                      <p:cNvPicPr/>
                      <p:nvPr/>
                    </p:nvPicPr>
                    <p:blipFill>
                      <a:blip r:embed="rId5"/>
                      <a:stretch>
                        <a:fillRect/>
                      </a:stretch>
                    </p:blipFill>
                    <p:spPr>
                      <a:xfrm>
                        <a:off x="871463" y="2123253"/>
                        <a:ext cx="5046661" cy="4266618"/>
                      </a:xfrm>
                      <a:prstGeom prst="rect">
                        <a:avLst/>
                      </a:prstGeom>
                    </p:spPr>
                  </p:pic>
                </p:oleObj>
              </mc:Fallback>
            </mc:AlternateContent>
          </a:graphicData>
        </a:graphic>
      </p:graphicFrame>
      <p:sp>
        <p:nvSpPr>
          <p:cNvPr id="3" name="矩形 2"/>
          <p:cNvSpPr/>
          <p:nvPr/>
        </p:nvSpPr>
        <p:spPr>
          <a:xfrm>
            <a:off x="503922" y="1033184"/>
            <a:ext cx="3750579" cy="461665"/>
          </a:xfrm>
          <a:prstGeom prst="rect">
            <a:avLst/>
          </a:prstGeom>
        </p:spPr>
        <p:txBody>
          <a:bodyPr wrap="none">
            <a:spAutoFit/>
          </a:bodyPr>
          <a:lstStyle/>
          <a:p>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4</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Oversampling factor </a:t>
            </a:r>
            <a:endParaRPr lang="zh-CN" altLang="en-US" sz="2400" b="1"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13" name="图片 12"/>
          <p:cNvPicPr>
            <a:picLocks noChangeAspect="1"/>
          </p:cNvPicPr>
          <p:nvPr/>
        </p:nvPicPr>
        <p:blipFill>
          <a:blip r:embed="rId6"/>
          <a:stretch>
            <a:fillRect/>
          </a:stretch>
        </p:blipFill>
        <p:spPr>
          <a:xfrm>
            <a:off x="6769100" y="3532662"/>
            <a:ext cx="4343400" cy="723900"/>
          </a:xfrm>
          <a:prstGeom prst="rect">
            <a:avLst/>
          </a:prstGeom>
        </p:spPr>
      </p:pic>
      <p:pic>
        <p:nvPicPr>
          <p:cNvPr id="14" name="图片 13"/>
          <p:cNvPicPr>
            <a:picLocks noChangeAspect="1"/>
          </p:cNvPicPr>
          <p:nvPr/>
        </p:nvPicPr>
        <p:blipFill>
          <a:blip r:embed="rId7"/>
          <a:stretch>
            <a:fillRect/>
          </a:stretch>
        </p:blipFill>
        <p:spPr>
          <a:xfrm>
            <a:off x="7727951" y="4413741"/>
            <a:ext cx="2247900" cy="609600"/>
          </a:xfrm>
          <a:prstGeom prst="rect">
            <a:avLst/>
          </a:prstGeom>
        </p:spPr>
      </p:pic>
      <p:pic>
        <p:nvPicPr>
          <p:cNvPr id="15" name="图片 14"/>
          <p:cNvPicPr>
            <a:picLocks noChangeAspect="1"/>
          </p:cNvPicPr>
          <p:nvPr/>
        </p:nvPicPr>
        <p:blipFill>
          <a:blip r:embed="rId8"/>
          <a:stretch>
            <a:fillRect/>
          </a:stretch>
        </p:blipFill>
        <p:spPr>
          <a:xfrm>
            <a:off x="6526214" y="5297130"/>
            <a:ext cx="4905375" cy="1304925"/>
          </a:xfrm>
          <a:prstGeom prst="rect">
            <a:avLst/>
          </a:prstGeom>
        </p:spPr>
      </p:pic>
      <p:graphicFrame>
        <p:nvGraphicFramePr>
          <p:cNvPr id="17" name="对象 16"/>
          <p:cNvGraphicFramePr>
            <a:graphicFrameLocks noChangeAspect="1"/>
          </p:cNvGraphicFramePr>
          <p:nvPr>
            <p:extLst/>
          </p:nvPr>
        </p:nvGraphicFramePr>
        <p:xfrm>
          <a:off x="9423401" y="708026"/>
          <a:ext cx="2500313" cy="357188"/>
        </p:xfrm>
        <a:graphic>
          <a:graphicData uri="http://schemas.openxmlformats.org/presentationml/2006/ole">
            <mc:AlternateContent xmlns:mc="http://schemas.openxmlformats.org/markup-compatibility/2006">
              <mc:Choice xmlns:v="urn:schemas-microsoft-com:vml" Requires="v">
                <p:oleObj spid="_x0000_s2307" name="Equation" r:id="rId9" imgW="1244520" imgH="177480" progId="Equation.DSMT4">
                  <p:embed/>
                </p:oleObj>
              </mc:Choice>
              <mc:Fallback>
                <p:oleObj name="Equation" r:id="rId9" imgW="1244520" imgH="177480" progId="Equation.DSMT4">
                  <p:embed/>
                  <p:pic>
                    <p:nvPicPr>
                      <p:cNvPr id="0" name=""/>
                      <p:cNvPicPr/>
                      <p:nvPr/>
                    </p:nvPicPr>
                    <p:blipFill>
                      <a:blip r:embed="rId10"/>
                      <a:stretch>
                        <a:fillRect/>
                      </a:stretch>
                    </p:blipFill>
                    <p:spPr>
                      <a:xfrm>
                        <a:off x="9423401" y="708026"/>
                        <a:ext cx="2500313" cy="357188"/>
                      </a:xfrm>
                      <a:prstGeom prst="rect">
                        <a:avLst/>
                      </a:prstGeom>
                    </p:spPr>
                  </p:pic>
                </p:oleObj>
              </mc:Fallback>
            </mc:AlternateContent>
          </a:graphicData>
        </a:graphic>
      </p:graphicFrame>
      <p:sp>
        <p:nvSpPr>
          <p:cNvPr id="18" name="矩形 17"/>
          <p:cNvSpPr/>
          <p:nvPr/>
        </p:nvSpPr>
        <p:spPr>
          <a:xfrm>
            <a:off x="871463" y="1471309"/>
            <a:ext cx="3714478" cy="369332"/>
          </a:xfrm>
          <a:prstGeom prst="rect">
            <a:avLst/>
          </a:prstGeom>
        </p:spPr>
        <p:txBody>
          <a:bodyPr wrap="none">
            <a:spAutoFit/>
          </a:bodyPr>
          <a:lstStyle/>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oversampling</a:t>
            </a:r>
            <a:r>
              <a:rPr lang="en-US" altLang="zh-CN" dirty="0"/>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factor is defined as</a:t>
            </a:r>
            <a:r>
              <a:rPr lang="en-US" altLang="zh-CN" dirty="0"/>
              <a:t> </a:t>
            </a:r>
            <a:endParaRPr lang="zh-CN" altLang="en-US" dirty="0"/>
          </a:p>
        </p:txBody>
      </p:sp>
      <p:cxnSp>
        <p:nvCxnSpPr>
          <p:cNvPr id="32" name="直接箭头连接符 31"/>
          <p:cNvCxnSpPr/>
          <p:nvPr/>
        </p:nvCxnSpPr>
        <p:spPr>
          <a:xfrm flipH="1" flipV="1">
            <a:off x="3873500" y="2667000"/>
            <a:ext cx="2527301" cy="3282594"/>
          </a:xfrm>
          <a:prstGeom prst="straightConnector1">
            <a:avLst/>
          </a:prstGeom>
          <a:ln w="63500" cmpd="sng">
            <a:solidFill>
              <a:schemeClr val="accent1">
                <a:lumMod val="75000"/>
              </a:schemeClr>
            </a:solidFill>
            <a:headEnd type="none" w="lg" len="med"/>
            <a:tailEnd type="stealth" w="lg" len="med"/>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2"/>
          </a:lnRef>
          <a:fillRef idx="0">
            <a:schemeClr val="accent2"/>
          </a:fillRef>
          <a:effectRef idx="2">
            <a:schemeClr val="accent2"/>
          </a:effectRef>
          <a:fontRef idx="minor">
            <a:schemeClr val="tx1"/>
          </a:fontRef>
        </p:style>
      </p:cxnSp>
      <p:pic>
        <p:nvPicPr>
          <p:cNvPr id="5" name="图片 4"/>
          <p:cNvPicPr>
            <a:picLocks noChangeAspect="1"/>
          </p:cNvPicPr>
          <p:nvPr/>
        </p:nvPicPr>
        <p:blipFill>
          <a:blip r:embed="rId11"/>
          <a:stretch>
            <a:fillRect/>
          </a:stretch>
        </p:blipFill>
        <p:spPr>
          <a:xfrm>
            <a:off x="7371823" y="652662"/>
            <a:ext cx="3626378" cy="2880000"/>
          </a:xfrm>
          <a:prstGeom prst="rect">
            <a:avLst/>
          </a:prstGeom>
        </p:spPr>
      </p:pic>
      <p:sp>
        <p:nvSpPr>
          <p:cNvPr id="2" name="日期占位符 1"/>
          <p:cNvSpPr>
            <a:spLocks noGrp="1"/>
          </p:cNvSpPr>
          <p:nvPr>
            <p:ph type="dt" sz="half" idx="10"/>
          </p:nvPr>
        </p:nvSpPr>
        <p:spPr/>
        <p:txBody>
          <a:bodyPr/>
          <a:lstStyle/>
          <a:p>
            <a:r>
              <a:rPr lang="en-US" altLang="zh-CN" smtClean="0"/>
              <a:t>2017/11/14</a:t>
            </a:r>
            <a:endParaRPr lang="zh-CN" altLang="en-US"/>
          </a:p>
        </p:txBody>
      </p:sp>
      <p:sp>
        <p:nvSpPr>
          <p:cNvPr id="4" name="灯片编号占位符 3"/>
          <p:cNvSpPr>
            <a:spLocks noGrp="1"/>
          </p:cNvSpPr>
          <p:nvPr>
            <p:ph type="sldNum" sz="quarter" idx="12"/>
          </p:nvPr>
        </p:nvSpPr>
        <p:spPr/>
        <p:txBody>
          <a:bodyPr/>
          <a:lstStyle/>
          <a:p>
            <a:fld id="{05E6DA1C-9374-4800-976B-7EEC36BAC834}" type="slidenum">
              <a:rPr lang="zh-CN" altLang="en-US" smtClean="0"/>
              <a:t>10</a:t>
            </a:fld>
            <a:endParaRPr lang="zh-CN" altLang="en-US"/>
          </a:p>
        </p:txBody>
      </p:sp>
      <p:sp>
        <p:nvSpPr>
          <p:cNvPr id="6" name="矩形 5"/>
          <p:cNvSpPr/>
          <p:nvPr/>
        </p:nvSpPr>
        <p:spPr>
          <a:xfrm>
            <a:off x="5637368" y="3012106"/>
            <a:ext cx="988284" cy="369332"/>
          </a:xfrm>
          <a:prstGeom prst="rect">
            <a:avLst/>
          </a:prstGeom>
        </p:spPr>
        <p:txBody>
          <a:bodyPr wrap="none">
            <a:spAutoFit/>
          </a:bodyPr>
          <a:lstStyle/>
          <a:p>
            <a:r>
              <a:rPr lang="en-US" altLang="zh-CN" b="1" dirty="0">
                <a:solidFill>
                  <a:srgbClr val="FF0000"/>
                </a:solidFill>
                <a:latin typeface="Times New Roman" panose="02020603050405020304" pitchFamily="18" charset="0"/>
                <a:cs typeface="Times New Roman" panose="02020603050405020304" pitchFamily="18" charset="0"/>
              </a:rPr>
              <a:t>SAMPA</a:t>
            </a:r>
            <a:endParaRPr lang="zh-CN"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802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6875386" y="1520852"/>
            <a:ext cx="4446515" cy="3456000"/>
          </a:xfrm>
          <a:prstGeom prst="rect">
            <a:avLst/>
          </a:prstGeom>
        </p:spPr>
      </p:pic>
      <p:sp>
        <p:nvSpPr>
          <p:cNvPr id="4" name="矩形 3"/>
          <p:cNvSpPr/>
          <p:nvPr/>
        </p:nvSpPr>
        <p:spPr>
          <a:xfrm>
            <a:off x="419101" y="949237"/>
            <a:ext cx="6845300" cy="5447645"/>
          </a:xfrm>
          <a:prstGeom prst="rect">
            <a:avLst/>
          </a:prstGeom>
        </p:spPr>
        <p:txBody>
          <a:bodyPr wrap="square">
            <a:spAutoFit/>
          </a:bodyPr>
          <a:lstStyle/>
          <a:p>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5</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Spectral correction</a:t>
            </a:r>
          </a:p>
          <a:p>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prism imaging</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spectrometer——spectrum shift </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bandwidth</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2-10 nm  </a:t>
            </a:r>
          </a:p>
          <a:p>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Characteristic spectrum lines: mercury lamp</a:t>
            </a:r>
          </a:p>
          <a:p>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B: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Molecular absorption lines: water vapor, oxygen       </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relative drift-magnitude:  &lt;1 pixel in one night</a:t>
            </a: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correction</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minimum integer pixels</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lunar spectrum——spectral calibration, </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residual error</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&lt;0.5 pixel </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p>
          <a:p>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6</a:t>
            </a:r>
            <a:r>
              <a:rPr lang="zh-CN" altLang="en-US" sz="24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Solid angle</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840477912"/>
              </p:ext>
            </p:extLst>
          </p:nvPr>
        </p:nvGraphicFramePr>
        <p:xfrm>
          <a:off x="857250" y="4862513"/>
          <a:ext cx="4097338" cy="2030412"/>
        </p:xfrm>
        <a:graphic>
          <a:graphicData uri="http://schemas.openxmlformats.org/presentationml/2006/ole">
            <mc:AlternateContent xmlns:mc="http://schemas.openxmlformats.org/markup-compatibility/2006">
              <mc:Choice xmlns:v="urn:schemas-microsoft-com:vml" Requires="v">
                <p:oleObj spid="_x0000_s3325" name="Equation" r:id="rId5" imgW="2286000" imgH="1130040" progId="Equation.DSMT4">
                  <p:embed/>
                </p:oleObj>
              </mc:Choice>
              <mc:Fallback>
                <p:oleObj name="Equation" r:id="rId5" imgW="2286000" imgH="1130040" progId="Equation.DSMT4">
                  <p:embed/>
                  <p:pic>
                    <p:nvPicPr>
                      <p:cNvPr id="0" name=""/>
                      <p:cNvPicPr/>
                      <p:nvPr/>
                    </p:nvPicPr>
                    <p:blipFill>
                      <a:blip r:embed="rId6"/>
                      <a:stretch>
                        <a:fillRect/>
                      </a:stretch>
                    </p:blipFill>
                    <p:spPr>
                      <a:xfrm>
                        <a:off x="857250" y="4862513"/>
                        <a:ext cx="4097338" cy="2030412"/>
                      </a:xfrm>
                      <a:prstGeom prst="rect">
                        <a:avLst/>
                      </a:prstGeom>
                    </p:spPr>
                  </p:pic>
                </p:oleObj>
              </mc:Fallback>
            </mc:AlternateContent>
          </a:graphicData>
        </a:graphic>
      </p:graphicFrame>
      <p:cxnSp>
        <p:nvCxnSpPr>
          <p:cNvPr id="12" name="直接箭头连接符 11"/>
          <p:cNvCxnSpPr/>
          <p:nvPr/>
        </p:nvCxnSpPr>
        <p:spPr>
          <a:xfrm flipV="1">
            <a:off x="3225800" y="3771900"/>
            <a:ext cx="5829300" cy="1204953"/>
          </a:xfrm>
          <a:prstGeom prst="straightConnector1">
            <a:avLst/>
          </a:prstGeom>
          <a:ln w="76200">
            <a:tailEnd type="triangle"/>
          </a:ln>
          <a:effectLst>
            <a:reflection blurRad="6350" stA="50000" endA="295" endPos="92000" dist="101600" dir="5400000" sy="-100000" algn="bl" rotWithShape="0"/>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825756" y="1336186"/>
            <a:ext cx="2664911" cy="369332"/>
          </a:xfrm>
          <a:prstGeom prst="rect">
            <a:avLst/>
          </a:prstGeom>
        </p:spPr>
        <p:txBody>
          <a:bodyPr wrap="square">
            <a:spAutoFit/>
          </a:bodyPr>
          <a:lstStyle/>
          <a:p>
            <a:r>
              <a:rPr lang="en-US" altLang="zh-CN" b="1" dirty="0">
                <a:solidFill>
                  <a:srgbClr val="FF0000"/>
                </a:solidFill>
                <a:latin typeface="Times New Roman" panose="02020603050405020304" pitchFamily="18" charset="0"/>
                <a:cs typeface="Times New Roman" panose="02020603050405020304" pitchFamily="18" charset="0"/>
              </a:rPr>
              <a:t>Star</a:t>
            </a:r>
            <a:r>
              <a:rPr lang="zh-CN" altLang="en-US"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Scanning method</a:t>
            </a:r>
            <a:endParaRPr lang="zh-CN" alt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62649936"/>
              </p:ext>
            </p:extLst>
          </p:nvPr>
        </p:nvGraphicFramePr>
        <p:xfrm>
          <a:off x="6745288" y="5141913"/>
          <a:ext cx="4576762" cy="1690687"/>
        </p:xfrm>
        <a:graphic>
          <a:graphicData uri="http://schemas.openxmlformats.org/presentationml/2006/ole">
            <mc:AlternateContent xmlns:mc="http://schemas.openxmlformats.org/markup-compatibility/2006">
              <mc:Choice xmlns:v="urn:schemas-microsoft-com:vml" Requires="v">
                <p:oleObj spid="_x0000_s3326" name="Equation" r:id="rId7" imgW="2577960" imgH="952200" progId="Equation.DSMT4">
                  <p:embed/>
                </p:oleObj>
              </mc:Choice>
              <mc:Fallback>
                <p:oleObj name="Equation" r:id="rId7" imgW="2577960" imgH="952200" progId="Equation.DSMT4">
                  <p:embed/>
                  <p:pic>
                    <p:nvPicPr>
                      <p:cNvPr id="0" name=""/>
                      <p:cNvPicPr/>
                      <p:nvPr/>
                    </p:nvPicPr>
                    <p:blipFill>
                      <a:blip r:embed="rId8"/>
                      <a:stretch>
                        <a:fillRect/>
                      </a:stretch>
                    </p:blipFill>
                    <p:spPr>
                      <a:xfrm>
                        <a:off x="6745288" y="5141913"/>
                        <a:ext cx="4576762" cy="1690687"/>
                      </a:xfrm>
                      <a:prstGeom prst="rect">
                        <a:avLst/>
                      </a:prstGeom>
                    </p:spPr>
                  </p:pic>
                </p:oleObj>
              </mc:Fallback>
            </mc:AlternateContent>
          </a:graphicData>
        </a:graphic>
      </p:graphicFrame>
      <p:sp>
        <p:nvSpPr>
          <p:cNvPr id="2" name="日期占位符 1"/>
          <p:cNvSpPr>
            <a:spLocks noGrp="1"/>
          </p:cNvSpPr>
          <p:nvPr>
            <p:ph type="dt" sz="half" idx="10"/>
          </p:nvPr>
        </p:nvSpPr>
        <p:spPr/>
        <p:txBody>
          <a:bodyPr/>
          <a:lstStyle/>
          <a:p>
            <a:r>
              <a:rPr lang="en-US" altLang="zh-CN" smtClean="0"/>
              <a:t>2017/11/14</a:t>
            </a:r>
            <a:endParaRPr lang="zh-CN" altLang="en-US"/>
          </a:p>
        </p:txBody>
      </p:sp>
      <p:sp>
        <p:nvSpPr>
          <p:cNvPr id="5" name="灯片编号占位符 4"/>
          <p:cNvSpPr>
            <a:spLocks noGrp="1"/>
          </p:cNvSpPr>
          <p:nvPr>
            <p:ph type="sldNum" sz="quarter" idx="12"/>
          </p:nvPr>
        </p:nvSpPr>
        <p:spPr/>
        <p:txBody>
          <a:bodyPr/>
          <a:lstStyle/>
          <a:p>
            <a:fld id="{05E6DA1C-9374-4800-976B-7EEC36BAC834}" type="slidenum">
              <a:rPr lang="zh-CN" altLang="en-US" smtClean="0"/>
              <a:t>11</a:t>
            </a:fld>
            <a:endParaRPr lang="zh-CN" altLang="en-US"/>
          </a:p>
        </p:txBody>
      </p:sp>
    </p:spTree>
    <p:extLst>
      <p:ext uri="{BB962C8B-B14F-4D97-AF65-F5344CB8AC3E}">
        <p14:creationId xmlns:p14="http://schemas.microsoft.com/office/powerpoint/2010/main" val="1937912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1487" y="774397"/>
            <a:ext cx="7458853" cy="6001643"/>
          </a:xfrm>
          <a:prstGeom prst="rect">
            <a:avLst/>
          </a:prstGeom>
        </p:spPr>
        <p:txBody>
          <a:bodyPr wrap="square">
            <a:spAutoFit/>
          </a:bodyPr>
          <a:lstStyle/>
          <a:p>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Lamp </a:t>
            </a:r>
            <a:r>
              <a:rPr lang="en-US" altLang="zh-CN" sz="2000" dirty="0">
                <a:latin typeface="Times New Roman" panose="02020603050405020304" pitchFamily="18" charset="0"/>
                <a:cs typeface="Times New Roman" panose="02020603050405020304" pitchFamily="18" charset="0"/>
              </a:rPr>
              <a:t>+ Reference plate </a:t>
            </a:r>
            <a:r>
              <a:rPr lang="zh-CN" altLang="en-US"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b="1" dirty="0">
                <a:solidFill>
                  <a:srgbClr val="0070C0"/>
                </a:solidFill>
                <a:latin typeface="Times New Roman" panose="02020603050405020304" pitchFamily="18" charset="0"/>
                <a:cs typeface="Times New Roman" panose="02020603050405020304" pitchFamily="18" charset="0"/>
              </a:rPr>
              <a:t>To ensure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low stray light level</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t>
            </a:r>
            <a:r>
              <a:rPr lang="en-US" altLang="zh-CN" sz="2000" b="1" dirty="0">
                <a:latin typeface="Times New Roman" panose="02020603050405020304" pitchFamily="18" charset="0"/>
                <a:cs typeface="Times New Roman" panose="02020603050405020304" pitchFamily="18" charset="0"/>
              </a:rPr>
              <a:t>lunar observation</a:t>
            </a:r>
            <a:r>
              <a:rPr lang="en-US" altLang="zh-CN" sz="2000" dirty="0">
                <a:latin typeface="Times New Roman" panose="02020603050405020304" pitchFamily="18" charset="0"/>
                <a:cs typeface="Times New Roman" panose="02020603050405020304" pitchFamily="18" charset="0"/>
              </a:rPr>
              <a:t>)</a:t>
            </a:r>
            <a:endParaRPr lang="en-US" altLang="zh-CN" sz="2000" b="1" dirty="0">
              <a:latin typeface="华文楷体" panose="02010600040101010101" pitchFamily="2" charset="-122"/>
              <a:ea typeface="华文楷体" panose="02010600040101010101" pitchFamily="2" charset="-122"/>
            </a:endParaRPr>
          </a:p>
          <a:p>
            <a:r>
              <a:rPr lang="en-US" altLang="zh-CN" sz="2000" dirty="0">
                <a:latin typeface="Times New Roman" panose="02020603050405020304" pitchFamily="18" charset="0"/>
                <a:cs typeface="Times New Roman" panose="02020603050405020304" pitchFamily="18" charset="0"/>
              </a:rPr>
              <a:t>System: Lamp + Reference plate +Aperture slot</a:t>
            </a:r>
          </a:p>
          <a:p>
            <a:endParaRPr lang="en-US" altLang="zh-CN" sz="20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sz="20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a:t>
            </a:r>
            <a:r>
              <a:rPr lang="en-US" altLang="zh-CN"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Small field of </a:t>
            </a: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view</a:t>
            </a:r>
          </a:p>
          <a:p>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Field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angle </a:t>
            </a:r>
            <a:r>
              <a:rPr lang="el-GR" altLang="zh-CN" sz="2000" dirty="0">
                <a:latin typeface="Times New Roman" panose="02020603050405020304" pitchFamily="18" charset="0"/>
                <a:ea typeface="华文楷体" panose="02010600040101010101" pitchFamily="2" charset="-122"/>
                <a:cs typeface="Times New Roman" panose="02020603050405020304" pitchFamily="18" charset="0"/>
              </a:rPr>
              <a:t>Ψ</a:t>
            </a:r>
            <a:r>
              <a:rPr lang="en-US" altLang="zh-CN" sz="2000" baseline="-25000" dirty="0">
                <a:latin typeface="Times New Roman" panose="02020603050405020304" pitchFamily="18" charset="0"/>
                <a:cs typeface="Times New Roman" panose="02020603050405020304" pitchFamily="18" charset="0"/>
              </a:rPr>
              <a:t>aperture</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of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the Aperture </a:t>
            </a: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slot with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respect to the </a:t>
            </a: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instrument</a:t>
            </a:r>
            <a:endParaRPr lang="en-US" altLang="zh-CN" sz="2000" dirty="0">
              <a:latin typeface="Times New Roman" panose="02020603050405020304" pitchFamily="18" charset="0"/>
              <a:cs typeface="Times New Roman" panose="02020603050405020304" pitchFamily="18" charset="0"/>
            </a:endParaRPr>
          </a:p>
          <a:p>
            <a:r>
              <a:rPr lang="en-US" altLang="zh-CN" sz="20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B</a:t>
            </a:r>
            <a:r>
              <a:rPr lang="en-US" altLang="zh-CN"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Fill the ﬁeld of view</a:t>
            </a:r>
          </a:p>
          <a:p>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approximately above 0.5</a:t>
            </a:r>
            <a:r>
              <a:rPr lang="en-US" altLang="zh-CN" sz="2000" dirty="0" smtClean="0">
                <a:latin typeface="Times New Roman" panose="02020603050405020304" pitchFamily="18" charset="0"/>
                <a:cs typeface="Times New Roman" panose="02020603050405020304" pitchFamily="18" charset="0"/>
              </a:rPr>
              <a:t>°</a:t>
            </a: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Lunar observation ~ Linearity of CDD detector </a:t>
            </a:r>
            <a:r>
              <a:rPr lang="en-US" altLang="zh-CN" sz="2000" dirty="0" smtClean="0">
                <a:latin typeface="Times New Roman" panose="02020603050405020304" pitchFamily="18" charset="0"/>
                <a:cs typeface="Times New Roman" panose="02020603050405020304" pitchFamily="18" charset="0"/>
              </a:rPr>
              <a:t> &lt;0.5%</a:t>
            </a:r>
          </a:p>
          <a:p>
            <a:r>
              <a:rPr lang="en-US" altLang="zh-CN" sz="2000" dirty="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total uncertainty 1.5% (1 sigma)</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p>
        </p:txBody>
      </p:sp>
      <p:pic>
        <p:nvPicPr>
          <p:cNvPr id="7"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18655" y="710030"/>
            <a:ext cx="2520000" cy="3360001"/>
          </a:xfrm>
        </p:spPr>
      </p:pic>
      <p:sp>
        <p:nvSpPr>
          <p:cNvPr id="3" name="矩形 2"/>
          <p:cNvSpPr/>
          <p:nvPr/>
        </p:nvSpPr>
        <p:spPr>
          <a:xfrm>
            <a:off x="0" y="624713"/>
            <a:ext cx="4330700" cy="523220"/>
          </a:xfrm>
          <a:prstGeom prst="rect">
            <a:avLst/>
          </a:prstGeom>
        </p:spPr>
        <p:txBody>
          <a:bodyPr wrap="square">
            <a:spAutoFit/>
          </a:bodyPr>
          <a:lstStyle/>
          <a:p>
            <a:r>
              <a:rPr lang="zh-CN" altLang="en-US" sz="24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smtClean="0">
                <a:latin typeface="Times New Roman" panose="02020603050405020304" pitchFamily="18" charset="0"/>
                <a:ea typeface="华文楷体" panose="02010600040101010101" pitchFamily="2" charset="-122"/>
                <a:cs typeface="Times New Roman" panose="02020603050405020304" pitchFamily="18" charset="0"/>
              </a:rPr>
              <a:t>7</a:t>
            </a:r>
            <a:r>
              <a:rPr lang="zh-CN" altLang="en-US" sz="24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Radiometric</a:t>
            </a:r>
            <a:r>
              <a:rPr lang="en-US" altLang="zh-CN" sz="28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calibration</a:t>
            </a:r>
            <a:endParaRPr lang="zh-CN" altLang="en-US" sz="24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 name="椭圆 7"/>
          <p:cNvSpPr/>
          <p:nvPr/>
        </p:nvSpPr>
        <p:spPr>
          <a:xfrm>
            <a:off x="10010489" y="1396709"/>
            <a:ext cx="393700" cy="419100"/>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w="28575">
                <a:solidFill>
                  <a:schemeClr val="tx1"/>
                </a:solidFill>
              </a:ln>
              <a:solidFill>
                <a:srgbClr val="FF0000"/>
              </a:solidFill>
            </a:endParaRPr>
          </a:p>
        </p:txBody>
      </p:sp>
      <p:sp>
        <p:nvSpPr>
          <p:cNvPr id="15" name="矩形 14"/>
          <p:cNvSpPr/>
          <p:nvPr/>
        </p:nvSpPr>
        <p:spPr>
          <a:xfrm>
            <a:off x="150261" y="5679943"/>
            <a:ext cx="7910079" cy="1061829"/>
          </a:xfrm>
          <a:prstGeom prst="rect">
            <a:avLst/>
          </a:prstGeom>
        </p:spPr>
        <p:txBody>
          <a:bodyPr wrap="square">
            <a:spAutoFit/>
          </a:bodyPr>
          <a:lstStyle/>
          <a:p>
            <a:pPr>
              <a:lnSpc>
                <a:spcPct val="150000"/>
              </a:lnSpc>
            </a:pPr>
            <a:r>
              <a:rPr lang="en-US" altLang="zh-CN" sz="1400" b="1" dirty="0">
                <a:latin typeface="Times New Roman" panose="02020603050405020304" pitchFamily="18" charset="0"/>
                <a:ea typeface="华文楷体" panose="02010600040101010101" pitchFamily="2" charset="-122"/>
                <a:cs typeface="Times New Roman" panose="02020603050405020304" pitchFamily="18" charset="0"/>
              </a:rPr>
              <a:t>Changchun Institute of Optics, Fine Mechanics and Physics, Chinese Academy of Sciences (CIOMP)</a:t>
            </a:r>
          </a:p>
          <a:p>
            <a:pPr>
              <a:lnSpc>
                <a:spcPct val="150000"/>
              </a:lnSpc>
            </a:pPr>
            <a:r>
              <a:rPr lang="en-US" altLang="zh-CN" sz="1400" b="1" dirty="0">
                <a:latin typeface="Times New Roman" panose="02020603050405020304" pitchFamily="18" charset="0"/>
                <a:cs typeface="Times New Roman" panose="02020603050405020304" pitchFamily="18" charset="0"/>
              </a:rPr>
              <a:t>Anhui institute of optics and fine mechanics, Chinese Academy of Sciences (AIOFM)</a:t>
            </a:r>
            <a:r>
              <a:rPr lang="en-US" altLang="zh-CN" sz="1400" b="1" dirty="0">
                <a:latin typeface="Times New Roman" panose="02020603050405020304" pitchFamily="18" charset="0"/>
                <a:ea typeface="华文楷体" panose="02010600040101010101" pitchFamily="2" charset="-122"/>
                <a:cs typeface="Times New Roman" panose="02020603050405020304" pitchFamily="18" charset="0"/>
              </a:rPr>
              <a:t> </a:t>
            </a:r>
          </a:p>
          <a:p>
            <a:pPr>
              <a:lnSpc>
                <a:spcPct val="150000"/>
              </a:lnSpc>
            </a:pPr>
            <a:r>
              <a:rPr lang="en-US" altLang="zh-CN" sz="1400" b="1"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National Institute of Metrology, China (NIM)  </a:t>
            </a:r>
          </a:p>
        </p:txBody>
      </p:sp>
      <p:pic>
        <p:nvPicPr>
          <p:cNvPr id="12" name="图片 11"/>
          <p:cNvPicPr>
            <a:picLocks noChangeAspect="1"/>
          </p:cNvPicPr>
          <p:nvPr/>
        </p:nvPicPr>
        <p:blipFill>
          <a:blip r:embed="rId4"/>
          <a:stretch>
            <a:fillRect/>
          </a:stretch>
        </p:blipFill>
        <p:spPr>
          <a:xfrm>
            <a:off x="7872831" y="3978000"/>
            <a:ext cx="4011648" cy="2880000"/>
          </a:xfrm>
          <a:prstGeom prst="rect">
            <a:avLst/>
          </a:prstGeom>
        </p:spPr>
      </p:pic>
      <p:sp>
        <p:nvSpPr>
          <p:cNvPr id="2" name="矩形 1"/>
          <p:cNvSpPr/>
          <p:nvPr/>
        </p:nvSpPr>
        <p:spPr>
          <a:xfrm>
            <a:off x="9485443" y="5356777"/>
            <a:ext cx="1941557" cy="646331"/>
          </a:xfrm>
          <a:prstGeom prst="rect">
            <a:avLst/>
          </a:prstGeom>
        </p:spPr>
        <p:txBody>
          <a:bodyPr wrap="none">
            <a:spAutoFit/>
          </a:bodyPr>
          <a:lstStyle/>
          <a:p>
            <a:r>
              <a:rPr lang="en-US" altLang="zh-CN" b="1" dirty="0">
                <a:solidFill>
                  <a:srgbClr val="0070C0"/>
                </a:solidFill>
                <a:latin typeface="Times New Roman" panose="02020603050405020304" pitchFamily="18" charset="0"/>
                <a:cs typeface="Times New Roman" panose="02020603050405020304" pitchFamily="18" charset="0"/>
              </a:rPr>
              <a:t>spectral radiance </a:t>
            </a:r>
            <a:endParaRPr lang="en-US" altLang="zh-CN" b="1" dirty="0" smtClean="0">
              <a:solidFill>
                <a:srgbClr val="0070C0"/>
              </a:solidFill>
              <a:latin typeface="Times New Roman" panose="02020603050405020304" pitchFamily="18" charset="0"/>
              <a:cs typeface="Times New Roman" panose="02020603050405020304" pitchFamily="18" charset="0"/>
            </a:endParaRPr>
          </a:p>
          <a:p>
            <a:r>
              <a:rPr lang="en-US" altLang="zh-CN" b="1" dirty="0" err="1" smtClean="0">
                <a:solidFill>
                  <a:srgbClr val="0070C0"/>
                </a:solidFill>
                <a:latin typeface="Times New Roman" panose="02020603050405020304" pitchFamily="18" charset="0"/>
                <a:cs typeface="Times New Roman" panose="02020603050405020304" pitchFamily="18" charset="0"/>
              </a:rPr>
              <a:t>responsivity</a:t>
            </a:r>
            <a:r>
              <a:rPr lang="en-US" altLang="zh-CN" b="1" dirty="0" smtClean="0">
                <a:solidFill>
                  <a:srgbClr val="0070C0"/>
                </a:solidFill>
                <a:latin typeface="Times New Roman" panose="02020603050405020304" pitchFamily="18" charset="0"/>
                <a:cs typeface="Times New Roman" panose="02020603050405020304" pitchFamily="18" charset="0"/>
              </a:rPr>
              <a:t> </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5" name="日期占位符 4"/>
          <p:cNvSpPr>
            <a:spLocks noGrp="1"/>
          </p:cNvSpPr>
          <p:nvPr>
            <p:ph type="dt" sz="half" idx="10"/>
          </p:nvPr>
        </p:nvSpPr>
        <p:spPr/>
        <p:txBody>
          <a:bodyPr/>
          <a:lstStyle/>
          <a:p>
            <a:r>
              <a:rPr lang="en-US" altLang="zh-CN" smtClean="0"/>
              <a:t>2017/11/14</a:t>
            </a:r>
            <a:endParaRPr lang="zh-CN" altLang="en-US"/>
          </a:p>
        </p:txBody>
      </p:sp>
      <p:sp>
        <p:nvSpPr>
          <p:cNvPr id="6" name="灯片编号占位符 5"/>
          <p:cNvSpPr>
            <a:spLocks noGrp="1"/>
          </p:cNvSpPr>
          <p:nvPr>
            <p:ph type="sldNum" sz="quarter" idx="12"/>
          </p:nvPr>
        </p:nvSpPr>
        <p:spPr/>
        <p:txBody>
          <a:bodyPr/>
          <a:lstStyle/>
          <a:p>
            <a:fld id="{05E6DA1C-9374-4800-976B-7EEC36BAC834}" type="slidenum">
              <a:rPr lang="zh-CN" altLang="en-US" smtClean="0"/>
              <a:t>12</a:t>
            </a:fld>
            <a:endParaRPr lang="zh-CN" altLang="en-US"/>
          </a:p>
        </p:txBody>
      </p:sp>
    </p:spTree>
    <p:extLst>
      <p:ext uri="{BB962C8B-B14F-4D97-AF65-F5344CB8AC3E}">
        <p14:creationId xmlns:p14="http://schemas.microsoft.com/office/powerpoint/2010/main" val="268536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579" y="366645"/>
            <a:ext cx="4715367" cy="699587"/>
          </a:xfrm>
        </p:spPr>
        <p:txBody>
          <a:bodyPr>
            <a:normAutofit/>
          </a:bodyPr>
          <a:lstStyle/>
          <a:p>
            <a:r>
              <a:rPr lang="zh-CN" altLang="en-US" sz="24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smtClean="0">
                <a:latin typeface="Times New Roman" panose="02020603050405020304" pitchFamily="18" charset="0"/>
                <a:ea typeface="华文楷体" panose="02010600040101010101" pitchFamily="2" charset="-122"/>
                <a:cs typeface="Times New Roman" panose="02020603050405020304" pitchFamily="18" charset="0"/>
              </a:rPr>
              <a:t>8</a:t>
            </a:r>
            <a:r>
              <a:rPr lang="zh-CN" altLang="en-US" sz="24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smtClean="0">
                <a:latin typeface="Times New Roman" panose="02020603050405020304" pitchFamily="18" charset="0"/>
                <a:ea typeface="华文楷体" panose="02010600040101010101" pitchFamily="2" charset="-122"/>
                <a:cs typeface="Times New Roman" panose="02020603050405020304" pitchFamily="18" charset="0"/>
              </a:rPr>
              <a:t>Atmospheric</a:t>
            </a:r>
            <a:r>
              <a:rPr lang="en-US" altLang="zh-CN" sz="3600" b="1" dirty="0" smtClean="0">
                <a:latin typeface="华文楷体" panose="02010600040101010101" pitchFamily="2" charset="-122"/>
                <a:ea typeface="华文楷体" panose="02010600040101010101" pitchFamily="2" charset="-122"/>
              </a:rPr>
              <a:t> </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Correction</a:t>
            </a:r>
            <a:r>
              <a:rPr lang="en-US" altLang="zh-CN" sz="3600" b="1" dirty="0">
                <a:latin typeface="华文楷体" panose="02010600040101010101" pitchFamily="2" charset="-122"/>
                <a:ea typeface="华文楷体" panose="02010600040101010101" pitchFamily="2" charset="-122"/>
              </a:rPr>
              <a:t> </a:t>
            </a:r>
          </a:p>
        </p:txBody>
      </p:sp>
      <p:sp>
        <p:nvSpPr>
          <p:cNvPr id="3" name="内容占位符 2"/>
          <p:cNvSpPr>
            <a:spLocks noGrp="1"/>
          </p:cNvSpPr>
          <p:nvPr>
            <p:ph idx="1"/>
          </p:nvPr>
        </p:nvSpPr>
        <p:spPr>
          <a:xfrm>
            <a:off x="334924" y="1162376"/>
            <a:ext cx="6478849" cy="4096297"/>
          </a:xfrm>
        </p:spPr>
        <p:txBody>
          <a:bodyPr>
            <a:normAutofit fontScale="85000" lnSpcReduction="10000"/>
          </a:bodyPr>
          <a:lstStyle/>
          <a:p>
            <a:pPr marL="0" indent="0">
              <a:lnSpc>
                <a:spcPct val="120000"/>
              </a:lnSpc>
              <a:spcBef>
                <a:spcPts val="0"/>
              </a:spcBef>
              <a:buNone/>
            </a:pPr>
            <a:r>
              <a:rPr lang="en-US" altLang="zh-CN" sz="2400" b="1" dirty="0" smtClean="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A</a:t>
            </a:r>
            <a:r>
              <a:rPr lang="en-US" altLang="zh-CN" sz="2400" b="1"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smtClean="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b="1" dirty="0" smtClean="0">
                <a:latin typeface="Times New Roman" panose="02020603050405020304" pitchFamily="18" charset="0"/>
                <a:ea typeface="华文楷体" panose="02010600040101010101" pitchFamily="2" charset="-122"/>
                <a:cs typeface="Times New Roman" panose="02020603050405020304" pitchFamily="18" charset="0"/>
              </a:rPr>
              <a:t>Aerosol Optical Depth</a:t>
            </a:r>
            <a:r>
              <a:rPr lang="zh-CN" altLang="en-US" sz="2400" b="1"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20000"/>
              </a:lnSpc>
              <a:spcBef>
                <a:spcPts val="0"/>
              </a:spcBef>
              <a:buNone/>
            </a:pP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 sun-photometer CE318, lunar-photometer CE318U, LIDAR     </a:t>
            </a:r>
          </a:p>
          <a:p>
            <a:pPr marL="0" indent="0">
              <a:lnSpc>
                <a:spcPct val="120000"/>
              </a:lnSpc>
              <a:spcBef>
                <a:spcPts val="0"/>
              </a:spcBef>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rural </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aerosol model  </a:t>
            </a:r>
            <a:endPar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20000"/>
              </a:lnSpc>
              <a:spcBef>
                <a:spcPts val="0"/>
              </a:spcBef>
              <a:buNone/>
            </a:pPr>
            <a:r>
              <a:rPr lang="en-US" altLang="zh-CN" sz="2400" b="1"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B. </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Water vapor :   </a:t>
            </a:r>
          </a:p>
          <a:p>
            <a:pPr marL="0" indent="0">
              <a:lnSpc>
                <a:spcPct val="120000"/>
              </a:lnSpc>
              <a:spcBef>
                <a:spcPts val="0"/>
              </a:spcBef>
              <a:buNone/>
            </a:pPr>
            <a:r>
              <a:rPr lang="en-US" altLang="zh-CN" sz="2400"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b="1" dirty="0" smtClean="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dirty="0" err="1">
                <a:latin typeface="Times New Roman" panose="02020603050405020304" pitchFamily="18" charset="0"/>
                <a:ea typeface="华文楷体" panose="02010600040101010101" pitchFamily="2" charset="-122"/>
                <a:cs typeface="Times New Roman" panose="02020603050405020304" pitchFamily="18" charset="0"/>
              </a:rPr>
              <a:t>r</a:t>
            </a:r>
            <a:r>
              <a:rPr lang="en-US" altLang="zh-CN" sz="2400" dirty="0" err="1" smtClean="0">
                <a:latin typeface="Times New Roman" panose="02020603050405020304" pitchFamily="18" charset="0"/>
                <a:ea typeface="华文楷体" panose="02010600040101010101" pitchFamily="2" charset="-122"/>
                <a:cs typeface="Times New Roman" panose="02020603050405020304" pitchFamily="18" charset="0"/>
              </a:rPr>
              <a:t>adiosonde</a:t>
            </a: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 balloons</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and</a:t>
            </a:r>
          </a:p>
          <a:p>
            <a:pPr marL="0" indent="0">
              <a:lnSpc>
                <a:spcPct val="120000"/>
              </a:lnSpc>
              <a:spcBef>
                <a:spcPts val="0"/>
              </a:spcBef>
              <a:buNone/>
            </a:pPr>
            <a:r>
              <a:rPr lang="en-US" altLang="zh-CN" sz="2400" b="1"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C. </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Ozone</a:t>
            </a:r>
            <a:r>
              <a:rPr lang="zh-CN" altLang="en-US" sz="24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b="1" dirty="0" smtClean="0">
                <a:latin typeface="Times New Roman" panose="02020603050405020304" pitchFamily="18" charset="0"/>
                <a:ea typeface="华文楷体" panose="02010600040101010101" pitchFamily="2" charset="-122"/>
                <a:cs typeface="Times New Roman" panose="02020603050405020304" pitchFamily="18" charset="0"/>
              </a:rPr>
              <a:t>Rayleigh </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scattering, etc. :  </a:t>
            </a:r>
          </a:p>
          <a:p>
            <a:pPr marL="0" indent="0">
              <a:lnSpc>
                <a:spcPct val="120000"/>
              </a:lnSpc>
              <a:spcBef>
                <a:spcPts val="0"/>
              </a:spcBef>
              <a:buNone/>
            </a:pP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  mid-latitude </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winter </a:t>
            </a: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conditions</a:t>
            </a:r>
          </a:p>
          <a:p>
            <a:pPr marL="0" indent="0">
              <a:lnSpc>
                <a:spcPct val="120000"/>
              </a:lnSpc>
              <a:spcBef>
                <a:spcPts val="0"/>
              </a:spcBef>
              <a:buNone/>
            </a:pP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  1976 </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US standard </a:t>
            </a: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atmosphere</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20000"/>
              </a:lnSpc>
              <a:spcBef>
                <a:spcPts val="0"/>
              </a:spcBef>
              <a:buNone/>
            </a:pPr>
            <a:r>
              <a:rPr lang="en-US" altLang="zh-CN" sz="2400" b="1"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D. </a:t>
            </a:r>
            <a:r>
              <a:rPr lang="en-US" altLang="zh-CN" sz="2400" b="1" dirty="0" smtClean="0">
                <a:latin typeface="Times New Roman" panose="02020603050405020304" pitchFamily="18" charset="0"/>
                <a:ea typeface="华文楷体" panose="02010600040101010101" pitchFamily="2" charset="-122"/>
                <a:cs typeface="Times New Roman" panose="02020603050405020304" pitchFamily="18" charset="0"/>
              </a:rPr>
              <a:t>Zenith</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 angle:</a:t>
            </a:r>
          </a:p>
          <a:p>
            <a:pPr marL="0" indent="0">
              <a:lnSpc>
                <a:spcPct val="120000"/>
              </a:lnSpc>
              <a:spcBef>
                <a:spcPts val="0"/>
              </a:spcBef>
              <a:buNone/>
            </a:pP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  ephemeris </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DE421 SPICE </a:t>
            </a:r>
            <a:r>
              <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rPr>
              <a:t>toolkit</a:t>
            </a:r>
          </a:p>
          <a:p>
            <a:pPr marL="0" indent="0">
              <a:lnSpc>
                <a:spcPct val="120000"/>
              </a:lnSpc>
              <a:spcBef>
                <a:spcPts val="0"/>
              </a:spcBef>
              <a:buNone/>
            </a:pPr>
            <a:r>
              <a:rPr lang="en-US" altLang="zh-CN" sz="2400" b="1"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E. </a:t>
            </a:r>
            <a:r>
              <a:rPr lang="en-US" altLang="zh-CN" sz="2400" b="1" dirty="0" smtClean="0">
                <a:latin typeface="Times New Roman" panose="02020603050405020304" pitchFamily="18" charset="0"/>
                <a:ea typeface="华文楷体" panose="02010600040101010101" pitchFamily="2" charset="-122"/>
                <a:cs typeface="Times New Roman" panose="02020603050405020304" pitchFamily="18" charset="0"/>
              </a:rPr>
              <a:t>Transmission </a:t>
            </a: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spectra</a:t>
            </a:r>
            <a:r>
              <a:rPr lang="en-US" altLang="zh-CN" sz="24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sz="2400"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24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2400" b="1" dirty="0" smtClean="0">
              <a:solidFill>
                <a:srgbClr val="00B05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2400" dirty="0">
              <a:latin typeface="华文楷体" panose="02010600040101010101" pitchFamily="2" charset="-122"/>
              <a:ea typeface="华文楷体" panose="02010600040101010101" pitchFamily="2" charset="-122"/>
            </a:endParaRPr>
          </a:p>
        </p:txBody>
      </p:sp>
      <p:pic>
        <p:nvPicPr>
          <p:cNvPr id="11" name="图片 10"/>
          <p:cNvPicPr>
            <a:picLocks noChangeAspect="1"/>
          </p:cNvPicPr>
          <p:nvPr/>
        </p:nvPicPr>
        <p:blipFill>
          <a:blip r:embed="rId3"/>
          <a:stretch>
            <a:fillRect/>
          </a:stretch>
        </p:blipFill>
        <p:spPr>
          <a:xfrm>
            <a:off x="6334321" y="3056530"/>
            <a:ext cx="5500937" cy="3348000"/>
          </a:xfrm>
          <a:prstGeom prst="rect">
            <a:avLst/>
          </a:prstGeom>
        </p:spPr>
      </p:pic>
      <p:sp>
        <p:nvSpPr>
          <p:cNvPr id="12" name="矩形 11"/>
          <p:cNvSpPr/>
          <p:nvPr/>
        </p:nvSpPr>
        <p:spPr>
          <a:xfrm>
            <a:off x="6579910" y="6352673"/>
            <a:ext cx="5470283" cy="369332"/>
          </a:xfrm>
          <a:prstGeom prst="rect">
            <a:avLst/>
          </a:prstGeom>
        </p:spPr>
        <p:txBody>
          <a:bodyPr wrap="square">
            <a:spAutoFit/>
          </a:bodyPr>
          <a:lstStyle/>
          <a:p>
            <a:r>
              <a:rPr lang="en-US" altLang="zh-CN"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a:t>
            </a:r>
            <a:endParaRPr lang="zh-CN" altLang="en-US" dirty="0"/>
          </a:p>
        </p:txBody>
      </p:sp>
      <p:sp>
        <p:nvSpPr>
          <p:cNvPr id="5" name="矩形 4"/>
          <p:cNvSpPr/>
          <p:nvPr/>
        </p:nvSpPr>
        <p:spPr>
          <a:xfrm>
            <a:off x="8180632" y="6352673"/>
            <a:ext cx="2972096" cy="461665"/>
          </a:xfrm>
          <a:prstGeom prst="rect">
            <a:avLst/>
          </a:prstGeom>
        </p:spPr>
        <p:txBody>
          <a:bodyPr wrap="none">
            <a:spAutoFit/>
          </a:bodyPr>
          <a:lstStyle/>
          <a:p>
            <a:r>
              <a:rPr lang="en-US" altLang="zh-CN" sz="2400" b="1" dirty="0" err="1">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Modtran</a:t>
            </a:r>
            <a:r>
              <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Version  4.3</a:t>
            </a:r>
          </a:p>
        </p:txBody>
      </p:sp>
      <p:pic>
        <p:nvPicPr>
          <p:cNvPr id="6" name="图片 5"/>
          <p:cNvPicPr>
            <a:picLocks noChangeAspect="1"/>
          </p:cNvPicPr>
          <p:nvPr/>
        </p:nvPicPr>
        <p:blipFill>
          <a:blip r:embed="rId4"/>
          <a:stretch>
            <a:fillRect/>
          </a:stretch>
        </p:blipFill>
        <p:spPr>
          <a:xfrm>
            <a:off x="1312836" y="5044031"/>
            <a:ext cx="2638425" cy="100965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6837" y="69369"/>
            <a:ext cx="4393965" cy="3096000"/>
          </a:xfrm>
          <a:prstGeom prst="rect">
            <a:avLst/>
          </a:prstGeom>
        </p:spPr>
      </p:pic>
      <p:sp>
        <p:nvSpPr>
          <p:cNvPr id="9" name="矩形 8"/>
          <p:cNvSpPr/>
          <p:nvPr/>
        </p:nvSpPr>
        <p:spPr>
          <a:xfrm>
            <a:off x="1407995" y="6245970"/>
            <a:ext cx="2637260" cy="369332"/>
          </a:xfrm>
          <a:prstGeom prst="rect">
            <a:avLst/>
          </a:prstGeom>
        </p:spPr>
        <p:txBody>
          <a:bodyPr wrap="none">
            <a:spAutoFit/>
          </a:bodyPr>
          <a:lstStyle/>
          <a:p>
            <a:r>
              <a:rPr lang="en-US" altLang="zh-CN"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Excellent seeing</a:t>
            </a:r>
            <a:r>
              <a:rPr lang="zh-CN" altLang="en-US"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&lt; 1</a:t>
            </a:r>
            <a:r>
              <a:rPr lang="en-US" altLang="zh-CN"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文本框 3"/>
          <p:cNvSpPr txBox="1"/>
          <p:nvPr/>
        </p:nvSpPr>
        <p:spPr>
          <a:xfrm>
            <a:off x="7775646" y="1093546"/>
            <a:ext cx="2576346" cy="369332"/>
          </a:xfrm>
          <a:prstGeom prst="rect">
            <a:avLst/>
          </a:prstGeom>
          <a:noFill/>
        </p:spPr>
        <p:txBody>
          <a:bodyPr wrap="none" rtlCol="0">
            <a:spAutoFit/>
          </a:bodyPr>
          <a:lstStyle/>
          <a:p>
            <a:r>
              <a:rPr lang="en-US" altLang="zh-CN" b="1" dirty="0" smtClean="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AOD</a:t>
            </a:r>
            <a:r>
              <a:rPr lang="zh-CN" altLang="en-US" b="1" dirty="0" smtClean="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b="1" dirty="0" smtClean="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0.05  </a:t>
            </a:r>
            <a:r>
              <a:rPr lang="en-US" altLang="zh-CN"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(at 550 nm</a:t>
            </a:r>
            <a:r>
              <a:rPr lang="en-US" altLang="zh-CN" b="1" dirty="0" smtClean="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矩形 6"/>
          <p:cNvSpPr/>
          <p:nvPr/>
        </p:nvSpPr>
        <p:spPr>
          <a:xfrm>
            <a:off x="8889314" y="4305535"/>
            <a:ext cx="2603598" cy="646331"/>
          </a:xfrm>
          <a:prstGeom prst="rect">
            <a:avLst/>
          </a:prstGeom>
        </p:spPr>
        <p:txBody>
          <a:bodyPr wrap="none">
            <a:spAutoFit/>
          </a:bodyPr>
          <a:lstStyle/>
          <a:p>
            <a:pPr algn="just">
              <a:defRPr/>
            </a:pPr>
            <a:r>
              <a:rPr lang="en-US" altLang="zh-CN"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AOD=0.03  (at 550 nm</a:t>
            </a:r>
            <a:r>
              <a:rPr lang="en-US" altLang="zh-CN"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b="1" dirty="0" smtClean="0">
              <a:solidFill>
                <a:srgbClr val="FF0000"/>
              </a:solidFill>
              <a:latin typeface="Times New Roman" panose="02020603050405020304" pitchFamily="18" charset="0"/>
              <a:cs typeface="Times New Roman" panose="02020603050405020304" pitchFamily="18" charset="0"/>
            </a:endParaRPr>
          </a:p>
          <a:p>
            <a:pPr algn="just">
              <a:defRPr/>
            </a:pPr>
            <a:r>
              <a:rPr lang="en-US" altLang="zh-CN" b="1" dirty="0" smtClean="0">
                <a:solidFill>
                  <a:srgbClr val="FF0000"/>
                </a:solidFill>
                <a:latin typeface="Times New Roman" panose="02020603050405020304" pitchFamily="18" charset="0"/>
                <a:cs typeface="Times New Roman" panose="02020603050405020304" pitchFamily="18" charset="0"/>
              </a:rPr>
              <a:t>    zenith </a:t>
            </a:r>
            <a:r>
              <a:rPr lang="en-US" altLang="zh-CN" b="1" dirty="0">
                <a:solidFill>
                  <a:srgbClr val="FF0000"/>
                </a:solidFill>
                <a:latin typeface="Times New Roman" panose="02020603050405020304" pitchFamily="18" charset="0"/>
                <a:cs typeface="Times New Roman" panose="02020603050405020304" pitchFamily="18" charset="0"/>
              </a:rPr>
              <a:t>angle of 10° . </a:t>
            </a:r>
          </a:p>
        </p:txBody>
      </p:sp>
      <p:sp>
        <p:nvSpPr>
          <p:cNvPr id="8" name="日期占位符 7"/>
          <p:cNvSpPr>
            <a:spLocks noGrp="1"/>
          </p:cNvSpPr>
          <p:nvPr>
            <p:ph type="dt" sz="half" idx="10"/>
          </p:nvPr>
        </p:nvSpPr>
        <p:spPr/>
        <p:txBody>
          <a:bodyPr/>
          <a:lstStyle/>
          <a:p>
            <a:r>
              <a:rPr lang="en-US" altLang="zh-CN" smtClean="0"/>
              <a:t>2017/11/14</a:t>
            </a:r>
            <a:endParaRPr lang="zh-CN" altLang="en-US"/>
          </a:p>
        </p:txBody>
      </p:sp>
      <p:sp>
        <p:nvSpPr>
          <p:cNvPr id="13" name="灯片编号占位符 12"/>
          <p:cNvSpPr>
            <a:spLocks noGrp="1"/>
          </p:cNvSpPr>
          <p:nvPr>
            <p:ph type="sldNum" sz="quarter" idx="12"/>
          </p:nvPr>
        </p:nvSpPr>
        <p:spPr/>
        <p:txBody>
          <a:bodyPr/>
          <a:lstStyle/>
          <a:p>
            <a:fld id="{05E6DA1C-9374-4800-976B-7EEC36BAC834}" type="slidenum">
              <a:rPr lang="zh-CN" altLang="en-US" smtClean="0"/>
              <a:t>13</a:t>
            </a:fld>
            <a:endParaRPr lang="zh-CN" altLang="en-US"/>
          </a:p>
        </p:txBody>
      </p:sp>
    </p:spTree>
    <p:extLst>
      <p:ext uri="{BB962C8B-B14F-4D97-AF65-F5344CB8AC3E}">
        <p14:creationId xmlns:p14="http://schemas.microsoft.com/office/powerpoint/2010/main" val="1745375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225" y="4591928"/>
            <a:ext cx="2343187" cy="524283"/>
          </a:xfrm>
        </p:spPr>
        <p:txBody>
          <a:bodyPr>
            <a:normAutofit/>
          </a:bodyPr>
          <a:lstStyle/>
          <a:p>
            <a:r>
              <a:rPr lang="en-US" altLang="zh-CN" sz="1800" b="1" dirty="0" smtClean="0">
                <a:solidFill>
                  <a:srgbClr val="FF0000"/>
                </a:solidFill>
                <a:latin typeface="Times New Roman" panose="02020603050405020304" pitchFamily="18" charset="0"/>
                <a:ea typeface="+mn-ea"/>
                <a:cs typeface="Times New Roman" panose="02020603050405020304" pitchFamily="18" charset="0"/>
              </a:rPr>
              <a:t>B. </a:t>
            </a: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Radiance </a:t>
            </a:r>
            <a:endParaRPr lang="zh-CN" altLang="en-US" sz="1800" b="1"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2082913" y="577938"/>
            <a:ext cx="4325017" cy="2880000"/>
          </a:xfrm>
          <a:prstGeom prst="rect">
            <a:avLst/>
          </a:prstGeom>
        </p:spPr>
      </p:pic>
      <p:pic>
        <p:nvPicPr>
          <p:cNvPr id="11" name="图片 10"/>
          <p:cNvPicPr>
            <a:picLocks noChangeAspect="1"/>
          </p:cNvPicPr>
          <p:nvPr/>
        </p:nvPicPr>
        <p:blipFill>
          <a:blip r:embed="rId4"/>
          <a:stretch>
            <a:fillRect/>
          </a:stretch>
        </p:blipFill>
        <p:spPr>
          <a:xfrm>
            <a:off x="1984145" y="3316211"/>
            <a:ext cx="7998483" cy="3600000"/>
          </a:xfrm>
          <a:prstGeom prst="rect">
            <a:avLst/>
          </a:prstGeom>
        </p:spPr>
      </p:pic>
      <p:sp>
        <p:nvSpPr>
          <p:cNvPr id="12" name="矩形 11"/>
          <p:cNvSpPr/>
          <p:nvPr/>
        </p:nvSpPr>
        <p:spPr>
          <a:xfrm>
            <a:off x="315825" y="1843780"/>
            <a:ext cx="1627433" cy="400110"/>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 </a:t>
            </a:r>
            <a:r>
              <a:rPr lang="en-US" altLang="zh-CN" b="1" dirty="0" smtClean="0">
                <a:solidFill>
                  <a:srgbClr val="FF0000"/>
                </a:solidFill>
                <a:latin typeface="Times New Roman" panose="02020603050405020304" pitchFamily="18" charset="0"/>
                <a:cs typeface="Times New Roman" panose="02020603050405020304" pitchFamily="18" charset="0"/>
              </a:rPr>
              <a:t>A.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Irradiance</a:t>
            </a: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 </a:t>
            </a:r>
            <a:endParaRPr lang="zh-CN" altLang="en-US" dirty="0"/>
          </a:p>
        </p:txBody>
      </p:sp>
      <p:pic>
        <p:nvPicPr>
          <p:cNvPr id="3" name="图片 2"/>
          <p:cNvPicPr>
            <a:picLocks noChangeAspect="1"/>
          </p:cNvPicPr>
          <p:nvPr/>
        </p:nvPicPr>
        <p:blipFill>
          <a:blip r:embed="rId5"/>
          <a:stretch>
            <a:fillRect/>
          </a:stretch>
        </p:blipFill>
        <p:spPr>
          <a:xfrm>
            <a:off x="6823449" y="603835"/>
            <a:ext cx="4585999" cy="2880000"/>
          </a:xfrm>
          <a:prstGeom prst="rect">
            <a:avLst/>
          </a:prstGeom>
        </p:spPr>
      </p:pic>
      <p:sp>
        <p:nvSpPr>
          <p:cNvPr id="4" name="矩形 3"/>
          <p:cNvSpPr/>
          <p:nvPr/>
        </p:nvSpPr>
        <p:spPr>
          <a:xfrm>
            <a:off x="9982628" y="4671985"/>
            <a:ext cx="1679871" cy="1384995"/>
          </a:xfrm>
          <a:prstGeom prst="rect">
            <a:avLst/>
          </a:prstGeom>
        </p:spPr>
        <p:txBody>
          <a:bodyPr wrap="square">
            <a:spAutoFit/>
          </a:bodyPr>
          <a:lstStyle/>
          <a:p>
            <a:r>
              <a:rPr lang="en-US" altLang="zh-CN" sz="2000" b="1" dirty="0" smtClean="0">
                <a:solidFill>
                  <a:srgbClr val="00FF00"/>
                </a:solidFill>
                <a:latin typeface="Times New Roman" panose="02020603050405020304" pitchFamily="18" charset="0"/>
                <a:ea typeface="华文楷体" panose="02010600040101010101" pitchFamily="2" charset="-122"/>
                <a:cs typeface="Times New Roman" panose="02020603050405020304" pitchFamily="18" charset="0"/>
              </a:rPr>
              <a:t>TOA</a:t>
            </a:r>
          </a:p>
          <a:p>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Atmospheric</a:t>
            </a:r>
            <a:r>
              <a:rPr lang="en-US" altLang="zh-CN" sz="3200" b="1" dirty="0">
                <a:latin typeface="华文楷体" panose="02010600040101010101" pitchFamily="2" charset="-122"/>
                <a:ea typeface="华文楷体" panose="02010600040101010101" pitchFamily="2" charset="-122"/>
              </a:rPr>
              <a:t> </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Correction</a:t>
            </a:r>
            <a:r>
              <a:rPr lang="en-US" altLang="zh-CN" sz="3200" b="1" dirty="0">
                <a:latin typeface="华文楷体" panose="02010600040101010101" pitchFamily="2" charset="-122"/>
                <a:ea typeface="华文楷体" panose="02010600040101010101" pitchFamily="2" charset="-122"/>
              </a:rPr>
              <a:t> </a:t>
            </a:r>
            <a:endParaRPr lang="zh-CN" altLang="en-US" sz="2000" dirty="0">
              <a:solidFill>
                <a:srgbClr val="00FF00"/>
              </a:solidFill>
            </a:endParaRPr>
          </a:p>
        </p:txBody>
      </p:sp>
      <p:sp>
        <p:nvSpPr>
          <p:cNvPr id="8" name="矩形 7"/>
          <p:cNvSpPr/>
          <p:nvPr/>
        </p:nvSpPr>
        <p:spPr>
          <a:xfrm>
            <a:off x="468225" y="311447"/>
            <a:ext cx="1515920" cy="584775"/>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ea typeface="华文楷体" panose="02010600040101010101" pitchFamily="2" charset="-122"/>
                <a:cs typeface="Times New Roman" panose="02020603050405020304" pitchFamily="18" charset="0"/>
              </a:rPr>
              <a:t>R</a:t>
            </a:r>
            <a:r>
              <a:rPr lang="en-US" altLang="zh-CN" sz="3200" b="1" dirty="0" smtClean="0">
                <a:latin typeface="Times New Roman" panose="02020603050405020304" pitchFamily="18" charset="0"/>
                <a:ea typeface="华文楷体" panose="02010600040101010101" pitchFamily="2" charset="-122"/>
                <a:cs typeface="Times New Roman" panose="02020603050405020304" pitchFamily="18" charset="0"/>
              </a:rPr>
              <a:t>esult</a:t>
            </a:r>
            <a:endParaRPr lang="zh-CN" altLang="en-US" sz="2000" dirty="0"/>
          </a:p>
        </p:txBody>
      </p:sp>
      <p:sp>
        <p:nvSpPr>
          <p:cNvPr id="5" name="矩形 4"/>
          <p:cNvSpPr/>
          <p:nvPr/>
        </p:nvSpPr>
        <p:spPr>
          <a:xfrm>
            <a:off x="9788465" y="6064537"/>
            <a:ext cx="2068195" cy="369332"/>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Phase angle=-11.46 </a:t>
            </a:r>
            <a:endParaRPr lang="zh-CN" altLang="en-US" dirty="0">
              <a:latin typeface="Times New Roman" panose="02020603050405020304" pitchFamily="18" charset="0"/>
              <a:cs typeface="Times New Roman" panose="02020603050405020304" pitchFamily="18" charset="0"/>
            </a:endParaRPr>
          </a:p>
        </p:txBody>
      </p:sp>
      <p:sp>
        <p:nvSpPr>
          <p:cNvPr id="6" name="日期占位符 5"/>
          <p:cNvSpPr>
            <a:spLocks noGrp="1"/>
          </p:cNvSpPr>
          <p:nvPr>
            <p:ph type="dt" sz="half" idx="10"/>
          </p:nvPr>
        </p:nvSpPr>
        <p:spPr/>
        <p:txBody>
          <a:bodyPr/>
          <a:lstStyle/>
          <a:p>
            <a:r>
              <a:rPr lang="en-US" altLang="zh-CN" smtClean="0"/>
              <a:t>2017/11/14</a:t>
            </a:r>
            <a:endParaRPr lang="zh-CN" altLang="en-US"/>
          </a:p>
        </p:txBody>
      </p:sp>
      <p:sp>
        <p:nvSpPr>
          <p:cNvPr id="9" name="灯片编号占位符 8"/>
          <p:cNvSpPr>
            <a:spLocks noGrp="1"/>
          </p:cNvSpPr>
          <p:nvPr>
            <p:ph type="sldNum" sz="quarter" idx="12"/>
          </p:nvPr>
        </p:nvSpPr>
        <p:spPr/>
        <p:txBody>
          <a:bodyPr/>
          <a:lstStyle/>
          <a:p>
            <a:fld id="{05E6DA1C-9374-4800-976B-7EEC36BAC834}" type="slidenum">
              <a:rPr lang="zh-CN" altLang="en-US" smtClean="0"/>
              <a:t>14</a:t>
            </a:fld>
            <a:endParaRPr lang="zh-CN" altLang="en-US" dirty="0"/>
          </a:p>
        </p:txBody>
      </p:sp>
    </p:spTree>
    <p:extLst>
      <p:ext uri="{BB962C8B-B14F-4D97-AF65-F5344CB8AC3E}">
        <p14:creationId xmlns:p14="http://schemas.microsoft.com/office/powerpoint/2010/main" val="3244005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2400" y="6236966"/>
            <a:ext cx="10447661" cy="369332"/>
          </a:xfrm>
          <a:prstGeom prst="rect">
            <a:avLst/>
          </a:prstGeom>
        </p:spPr>
        <p:txBody>
          <a:bodyPr wrap="square">
            <a:spAutoFit/>
          </a:bodyPr>
          <a:lstStyle/>
          <a:p>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①Oversampling factor:  </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0.75-1.45</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②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Scanning lines:   ~100 (0.5°)  </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③ Spatial</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resolution</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20 km×20 km</a:t>
            </a:r>
          </a:p>
        </p:txBody>
      </p:sp>
      <p:pic>
        <p:nvPicPr>
          <p:cNvPr id="7" name="图片 6"/>
          <p:cNvPicPr>
            <a:picLocks noChangeAspect="1"/>
          </p:cNvPicPr>
          <p:nvPr/>
        </p:nvPicPr>
        <p:blipFill>
          <a:blip r:embed="rId3"/>
          <a:stretch>
            <a:fillRect/>
          </a:stretch>
        </p:blipFill>
        <p:spPr>
          <a:xfrm>
            <a:off x="2671905" y="5435230"/>
            <a:ext cx="4065883" cy="540000"/>
          </a:xfrm>
          <a:prstGeom prst="rect">
            <a:avLst/>
          </a:prstGeom>
        </p:spPr>
      </p:pic>
      <p:pic>
        <p:nvPicPr>
          <p:cNvPr id="4" name="图片 3"/>
          <p:cNvPicPr>
            <a:picLocks noChangeAspect="1"/>
          </p:cNvPicPr>
          <p:nvPr/>
        </p:nvPicPr>
        <p:blipFill>
          <a:blip r:embed="rId4"/>
          <a:stretch>
            <a:fillRect/>
          </a:stretch>
        </p:blipFill>
        <p:spPr>
          <a:xfrm>
            <a:off x="7121389" y="5579089"/>
            <a:ext cx="2863419" cy="263747"/>
          </a:xfrm>
          <a:prstGeom prst="rect">
            <a:avLst/>
          </a:prstGeom>
        </p:spPr>
      </p:pic>
      <p:sp>
        <p:nvSpPr>
          <p:cNvPr id="5" name="文本框 4"/>
          <p:cNvSpPr txBox="1"/>
          <p:nvPr/>
        </p:nvSpPr>
        <p:spPr>
          <a:xfrm>
            <a:off x="384464" y="24144"/>
            <a:ext cx="2633606" cy="369332"/>
          </a:xfrm>
          <a:prstGeom prst="rect">
            <a:avLst/>
          </a:prstGeom>
          <a:noFill/>
        </p:spPr>
        <p:txBody>
          <a:bodyPr wrap="none" rtlCol="0">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C. </a:t>
            </a:r>
            <a:r>
              <a:rPr lang="en-US" altLang="zh-CN" dirty="0"/>
              <a:t> </a:t>
            </a:r>
            <a:r>
              <a:rPr lang="en-US" altLang="zh-CN" b="1" dirty="0" smtClean="0">
                <a:latin typeface="Times New Roman" panose="02020603050405020304" pitchFamily="18" charset="0"/>
                <a:cs typeface="Times New Roman" panose="02020603050405020304" pitchFamily="18" charset="0"/>
              </a:rPr>
              <a:t>Typical lunar images </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842061" y="1601917"/>
            <a:ext cx="1051763" cy="369332"/>
          </a:xfrm>
          <a:prstGeom prst="rect">
            <a:avLst/>
          </a:prstGeom>
          <a:noFill/>
        </p:spPr>
        <p:txBody>
          <a:bodyPr wrap="none" rtlCol="0">
            <a:spAutoFit/>
          </a:bodyPr>
          <a:lstStyle/>
          <a:p>
            <a:r>
              <a:rPr lang="en-US" altLang="zh-CN" dirty="0" smtClean="0">
                <a:solidFill>
                  <a:schemeClr val="bg1"/>
                </a:solidFill>
              </a:rPr>
              <a:t>Raw data</a:t>
            </a:r>
            <a:endParaRPr lang="zh-CN" altLang="en-US" dirty="0">
              <a:solidFill>
                <a:schemeClr val="bg1"/>
              </a:solidFill>
            </a:endParaRPr>
          </a:p>
        </p:txBody>
      </p:sp>
      <p:pic>
        <p:nvPicPr>
          <p:cNvPr id="10" name="图片 9"/>
          <p:cNvPicPr>
            <a:picLocks noChangeAspect="1"/>
          </p:cNvPicPr>
          <p:nvPr/>
        </p:nvPicPr>
        <p:blipFill>
          <a:blip r:embed="rId5"/>
          <a:stretch>
            <a:fillRect/>
          </a:stretch>
        </p:blipFill>
        <p:spPr>
          <a:xfrm>
            <a:off x="-22034" y="781353"/>
            <a:ext cx="12218316" cy="4536000"/>
          </a:xfrm>
          <a:prstGeom prst="rect">
            <a:avLst/>
          </a:prstGeom>
        </p:spPr>
      </p:pic>
      <p:sp>
        <p:nvSpPr>
          <p:cNvPr id="11" name="日期占位符 10"/>
          <p:cNvSpPr>
            <a:spLocks noGrp="1"/>
          </p:cNvSpPr>
          <p:nvPr>
            <p:ph type="dt" sz="half" idx="10"/>
          </p:nvPr>
        </p:nvSpPr>
        <p:spPr/>
        <p:txBody>
          <a:bodyPr/>
          <a:lstStyle/>
          <a:p>
            <a:r>
              <a:rPr lang="en-US" altLang="zh-CN" smtClean="0"/>
              <a:t>2017/11/14</a:t>
            </a:r>
            <a:endParaRPr lang="zh-CN" altLang="en-US"/>
          </a:p>
        </p:txBody>
      </p:sp>
      <p:sp>
        <p:nvSpPr>
          <p:cNvPr id="12" name="灯片编号占位符 11"/>
          <p:cNvSpPr>
            <a:spLocks noGrp="1"/>
          </p:cNvSpPr>
          <p:nvPr>
            <p:ph type="sldNum" sz="quarter" idx="12"/>
          </p:nvPr>
        </p:nvSpPr>
        <p:spPr/>
        <p:txBody>
          <a:bodyPr/>
          <a:lstStyle/>
          <a:p>
            <a:fld id="{05E6DA1C-9374-4800-976B-7EEC36BAC834}" type="slidenum">
              <a:rPr lang="zh-CN" altLang="en-US" smtClean="0"/>
              <a:t>15</a:t>
            </a:fld>
            <a:endParaRPr lang="zh-CN" altLang="en-US"/>
          </a:p>
        </p:txBody>
      </p:sp>
    </p:spTree>
    <p:extLst>
      <p:ext uri="{BB962C8B-B14F-4D97-AF65-F5344CB8AC3E}">
        <p14:creationId xmlns:p14="http://schemas.microsoft.com/office/powerpoint/2010/main" val="1579250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2480" y="253109"/>
            <a:ext cx="10515600" cy="826007"/>
          </a:xfrm>
        </p:spPr>
        <p:txBody>
          <a:bodyPr/>
          <a:lstStyle/>
          <a:p>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Comparison</a:t>
            </a:r>
            <a:r>
              <a:rPr lang="en-US" altLang="zh-CN" sz="3600" b="1" dirty="0">
                <a:latin typeface="华文楷体" panose="02010600040101010101" pitchFamily="2" charset="-122"/>
                <a:ea typeface="华文楷体" panose="02010600040101010101" pitchFamily="2" charset="-122"/>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and</a:t>
            </a:r>
            <a:r>
              <a:rPr lang="en-US" altLang="zh-CN" sz="3600" b="1" dirty="0">
                <a:latin typeface="华文楷体" panose="02010600040101010101" pitchFamily="2" charset="-122"/>
                <a:ea typeface="华文楷体" panose="02010600040101010101" pitchFamily="2" charset="-122"/>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Analysis</a:t>
            </a:r>
          </a:p>
        </p:txBody>
      </p:sp>
      <p:sp>
        <p:nvSpPr>
          <p:cNvPr id="3" name="内容占位符 2"/>
          <p:cNvSpPr>
            <a:spLocks noGrp="1"/>
          </p:cNvSpPr>
          <p:nvPr>
            <p:ph idx="1"/>
          </p:nvPr>
        </p:nvSpPr>
        <p:spPr>
          <a:xfrm>
            <a:off x="792480" y="2005446"/>
            <a:ext cx="8756254" cy="4766693"/>
          </a:xfrm>
        </p:spPr>
        <p:txBody>
          <a:bodyPr>
            <a:normAutofit fontScale="92500" lnSpcReduction="10000"/>
          </a:bodyPr>
          <a:lstStyle/>
          <a:p>
            <a:pPr marL="0" indent="0">
              <a:buNone/>
            </a:pP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Percent </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disagreement between the imaging spectrometer and lunar model is </a:t>
            </a:r>
          </a:p>
          <a:p>
            <a:pPr marL="0" indent="0">
              <a:buNone/>
            </a:pPr>
            <a:endParaRPr lang="en-US" altLang="zh-CN" sz="2000" dirty="0">
              <a:latin typeface="华文楷体" panose="02010600040101010101" pitchFamily="2" charset="-122"/>
              <a:ea typeface="华文楷体" panose="02010600040101010101" pitchFamily="2" charset="-122"/>
            </a:endParaRPr>
          </a:p>
          <a:p>
            <a:pPr marL="0" indent="0">
              <a:buNone/>
            </a:pPr>
            <a:endParaRPr lang="en-US" altLang="zh-CN" sz="2000" dirty="0">
              <a:latin typeface="华文楷体" panose="02010600040101010101" pitchFamily="2" charset="-122"/>
              <a:ea typeface="华文楷体" panose="02010600040101010101" pitchFamily="2" charset="-122"/>
            </a:endParaRPr>
          </a:p>
          <a:p>
            <a:pPr marL="0" indent="0">
              <a:buNone/>
            </a:pPr>
            <a:endParaRPr lang="en-US" altLang="zh-CN" sz="2000" b="1" dirty="0" smtClean="0">
              <a:latin typeface="华文楷体" panose="02010600040101010101" pitchFamily="2" charset="-122"/>
              <a:ea typeface="华文楷体" panose="02010600040101010101" pitchFamily="2" charset="-122"/>
            </a:endParaRPr>
          </a:p>
          <a:p>
            <a:pPr marL="0" indent="0">
              <a:buNone/>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D</a:t>
            </a:r>
            <a:r>
              <a:rPr lang="en-US" altLang="zh-CN" sz="2000" b="1" dirty="0" smtClean="0">
                <a:latin typeface="Times New Roman" panose="02020603050405020304" pitchFamily="18" charset="0"/>
                <a:ea typeface="华文楷体" panose="02010600040101010101" pitchFamily="2" charset="-122"/>
                <a:cs typeface="Times New Roman" panose="02020603050405020304" pitchFamily="18" charset="0"/>
              </a:rPr>
              <a:t>ifference</a:t>
            </a:r>
            <a:r>
              <a:rPr lang="zh-CN" altLang="en-US" sz="20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5-10%</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on orbit</a:t>
            </a:r>
            <a:r>
              <a:rPr lang="zh-CN" altLang="en-US" sz="20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smtClean="0">
                <a:latin typeface="Times New Roman" panose="02020603050405020304" pitchFamily="18" charset="0"/>
                <a:ea typeface="华文楷体" panose="02010600040101010101" pitchFamily="2" charset="-122"/>
                <a:cs typeface="Times New Roman" panose="02020603050405020304" pitchFamily="18" charset="0"/>
              </a:rPr>
              <a:t>7%</a:t>
            </a:r>
            <a:endParaRPr lang="en-US"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13</a:t>
            </a:r>
            <a:r>
              <a:rPr lang="en-US" altLang="zh-CN" sz="20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b="1" dirty="0" smtClean="0">
                <a:latin typeface="Times New Roman" panose="02020603050405020304" pitchFamily="18" charset="0"/>
                <a:ea typeface="华文楷体" panose="02010600040101010101" pitchFamily="2" charset="-122"/>
                <a:cs typeface="Times New Roman" panose="02020603050405020304" pitchFamily="18" charset="0"/>
              </a:rPr>
              <a:t>in 603 nm</a:t>
            </a:r>
          </a:p>
          <a:p>
            <a:pPr marL="0" indent="0">
              <a:buNone/>
            </a:pPr>
            <a:r>
              <a:rPr lang="zh-CN" altLang="en-US" sz="2000"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err="1"/>
              <a:t>Velikodsky</a:t>
            </a:r>
            <a:r>
              <a:rPr lang="en-US" altLang="zh-CN" sz="2000" dirty="0"/>
              <a:t>, Y. I., et al. </a:t>
            </a:r>
            <a:r>
              <a:rPr lang="en-US" altLang="zh-CN" sz="2000" dirty="0" smtClean="0"/>
              <a:t>2011</a:t>
            </a:r>
            <a:r>
              <a:rPr lang="zh-CN" altLang="en-US" sz="2000"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Uncertainty</a:t>
            </a:r>
            <a:r>
              <a:rPr lang="zh-CN" altLang="en-US" sz="20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smtClean="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on orbit</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sz="2000" dirty="0">
              <a:latin typeface="华文楷体" panose="02010600040101010101" pitchFamily="2" charset="-122"/>
              <a:ea typeface="华文楷体" panose="02010600040101010101" pitchFamily="2" charset="-122"/>
            </a:endParaRPr>
          </a:p>
          <a:p>
            <a:pPr marL="0" indent="0">
              <a:buNone/>
            </a:pPr>
            <a:r>
              <a:rPr lang="en-US" altLang="zh-CN" sz="2000" b="1" dirty="0">
                <a:solidFill>
                  <a:srgbClr val="0070C0"/>
                </a:solidFill>
                <a:latin typeface="华文楷体" panose="02010600040101010101" pitchFamily="2" charset="-122"/>
                <a:ea typeface="华文楷体" panose="02010600040101010101" pitchFamily="2" charset="-122"/>
              </a:rPr>
              <a:t>Lunar observations in Lijiang</a:t>
            </a:r>
            <a:r>
              <a:rPr lang="zh-CN" altLang="en-US" sz="2000" b="1" dirty="0" smtClean="0">
                <a:solidFill>
                  <a:srgbClr val="0070C0"/>
                </a:solidFill>
                <a:latin typeface="华文楷体" panose="02010600040101010101" pitchFamily="2" charset="-122"/>
                <a:ea typeface="华文楷体" panose="02010600040101010101" pitchFamily="2" charset="-122"/>
              </a:rPr>
              <a:t>：</a:t>
            </a:r>
            <a:endParaRPr lang="en-US" altLang="zh-CN" sz="2000" b="1" dirty="0" smtClean="0">
              <a:solidFill>
                <a:srgbClr val="0070C0"/>
              </a:solidFill>
              <a:latin typeface="华文楷体" panose="02010600040101010101" pitchFamily="2" charset="-122"/>
              <a:ea typeface="华文楷体" panose="02010600040101010101" pitchFamily="2" charset="-122"/>
            </a:endParaRPr>
          </a:p>
          <a:p>
            <a:pPr marL="0" indent="0">
              <a:buNone/>
            </a:pPr>
            <a:endParaRPr lang="en-US" altLang="zh-CN" sz="2000" b="1" dirty="0">
              <a:solidFill>
                <a:srgbClr val="0070C0"/>
              </a:solidFill>
              <a:latin typeface="华文楷体" panose="02010600040101010101" pitchFamily="2" charset="-122"/>
              <a:ea typeface="华文楷体" panose="02010600040101010101" pitchFamily="2" charset="-122"/>
            </a:endParaRPr>
          </a:p>
          <a:p>
            <a:pPr marL="0" indent="0">
              <a:buNone/>
            </a:pPr>
            <a:r>
              <a:rPr lang="en-US" altLang="zh-CN" sz="2000" b="1" dirty="0" smtClean="0">
                <a:solidFill>
                  <a:srgbClr val="FF0000"/>
                </a:solidFill>
                <a:latin typeface="华文楷体" panose="02010600040101010101" pitchFamily="2" charset="-122"/>
                <a:ea typeface="华文楷体" panose="02010600040101010101" pitchFamily="2" charset="-122"/>
              </a:rPr>
              <a:t>Difference</a:t>
            </a:r>
            <a:r>
              <a:rPr lang="zh-CN" altLang="en-US" sz="2000" b="1" dirty="0" smtClean="0">
                <a:solidFill>
                  <a:srgbClr val="FF0000"/>
                </a:solidFill>
                <a:latin typeface="华文楷体" panose="02010600040101010101" pitchFamily="2" charset="-122"/>
                <a:ea typeface="华文楷体" panose="02010600040101010101" pitchFamily="2" charset="-122"/>
              </a:rPr>
              <a:t>（</a:t>
            </a:r>
            <a:r>
              <a:rPr lang="en-US" altLang="zh-CN" sz="2000" b="1" dirty="0">
                <a:solidFill>
                  <a:srgbClr val="FF0000"/>
                </a:solidFill>
                <a:latin typeface="Times New Roman" panose="02020603050405020304" pitchFamily="18" charset="0"/>
                <a:cs typeface="Times New Roman" panose="02020603050405020304" pitchFamily="18" charset="0"/>
              </a:rPr>
              <a:t> Mean value </a:t>
            </a:r>
            <a:r>
              <a:rPr lang="zh-CN" altLang="en-US" sz="2000" b="1" dirty="0" smtClean="0">
                <a:solidFill>
                  <a:srgbClr val="FF0000"/>
                </a:solidFill>
                <a:latin typeface="华文楷体" panose="02010600040101010101" pitchFamily="2" charset="-122"/>
                <a:ea typeface="华文楷体" panose="02010600040101010101" pitchFamily="2" charset="-122"/>
              </a:rPr>
              <a:t>）：</a:t>
            </a:r>
            <a:r>
              <a:rPr lang="en-US" altLang="zh-CN" sz="2000" b="1" dirty="0">
                <a:solidFill>
                  <a:srgbClr val="FF0000"/>
                </a:solidFill>
                <a:latin typeface="华文楷体" panose="02010600040101010101" pitchFamily="2" charset="-122"/>
                <a:ea typeface="华文楷体" panose="02010600040101010101" pitchFamily="2" charset="-122"/>
              </a:rPr>
              <a:t>7-12%</a:t>
            </a:r>
            <a:r>
              <a:rPr lang="zh-CN" altLang="en-US" sz="2000" b="1" dirty="0">
                <a:solidFill>
                  <a:srgbClr val="FF0000"/>
                </a:solidFill>
                <a:latin typeface="华文楷体" panose="02010600040101010101" pitchFamily="2" charset="-122"/>
                <a:ea typeface="华文楷体" panose="02010600040101010101" pitchFamily="2" charset="-122"/>
              </a:rPr>
              <a:t>，</a:t>
            </a:r>
            <a:r>
              <a:rPr lang="en-US" altLang="zh-CN" sz="2000" b="1" dirty="0">
                <a:solidFill>
                  <a:srgbClr val="FF0000"/>
                </a:solidFill>
                <a:latin typeface="华文楷体" panose="02010600040101010101" pitchFamily="2" charset="-122"/>
                <a:ea typeface="华文楷体" panose="02010600040101010101" pitchFamily="2" charset="-122"/>
              </a:rPr>
              <a:t>shape </a:t>
            </a:r>
            <a:r>
              <a:rPr lang="en-US" altLang="zh-CN" sz="2000" b="1" dirty="0" smtClean="0">
                <a:solidFill>
                  <a:srgbClr val="FF0000"/>
                </a:solidFill>
                <a:latin typeface="华文楷体" panose="02010600040101010101" pitchFamily="2" charset="-122"/>
                <a:ea typeface="华文楷体" panose="02010600040101010101" pitchFamily="2" charset="-122"/>
              </a:rPr>
              <a:t>~8.6%</a:t>
            </a:r>
            <a:endParaRPr lang="en-US" altLang="zh-CN" sz="2000" b="1" dirty="0">
              <a:solidFill>
                <a:srgbClr val="FF0000"/>
              </a:solidFill>
              <a:latin typeface="华文楷体" panose="02010600040101010101" pitchFamily="2" charset="-122"/>
              <a:ea typeface="华文楷体" panose="02010600040101010101" pitchFamily="2" charset="-122"/>
            </a:endParaRPr>
          </a:p>
          <a:p>
            <a:pPr marL="0" indent="0">
              <a:buNone/>
            </a:pPr>
            <a:r>
              <a:rPr lang="en-US" altLang="zh-CN" sz="2000" b="1" dirty="0" smtClean="0">
                <a:solidFill>
                  <a:srgbClr val="00FF00"/>
                </a:solidFill>
                <a:latin typeface="华文楷体" panose="02010600040101010101" pitchFamily="2" charset="-122"/>
                <a:ea typeface="华文楷体" panose="02010600040101010101" pitchFamily="2" charset="-122"/>
              </a:rPr>
              <a:t>Uncertainty</a:t>
            </a:r>
            <a:r>
              <a:rPr lang="zh-CN" altLang="en-US" sz="2000" b="1" dirty="0" smtClean="0">
                <a:solidFill>
                  <a:srgbClr val="00FF00"/>
                </a:solidFill>
                <a:latin typeface="华文楷体" panose="02010600040101010101" pitchFamily="2" charset="-122"/>
                <a:ea typeface="华文楷体" panose="02010600040101010101" pitchFamily="2" charset="-122"/>
              </a:rPr>
              <a:t>（</a:t>
            </a:r>
            <a:r>
              <a:rPr lang="en-US" altLang="zh-CN" sz="2000" b="1" dirty="0" smtClean="0">
                <a:solidFill>
                  <a:srgbClr val="00FF00"/>
                </a:solidFill>
                <a:latin typeface="Times New Roman" panose="02020603050405020304" pitchFamily="18" charset="0"/>
                <a:cs typeface="Times New Roman" panose="02020603050405020304" pitchFamily="18" charset="0"/>
              </a:rPr>
              <a:t>Variable coefficient</a:t>
            </a:r>
            <a:r>
              <a:rPr lang="zh-CN" altLang="en-US" sz="2000" b="1" dirty="0" smtClean="0">
                <a:solidFill>
                  <a:srgbClr val="00FF00"/>
                </a:solidFill>
                <a:latin typeface="Times New Roman" panose="02020603050405020304" pitchFamily="18" charset="0"/>
                <a:cs typeface="Times New Roman" panose="02020603050405020304" pitchFamily="18" charset="0"/>
              </a:rPr>
              <a:t>）</a:t>
            </a:r>
            <a:r>
              <a:rPr lang="zh-CN" altLang="en-US" sz="2000" b="1" dirty="0" smtClean="0">
                <a:solidFill>
                  <a:srgbClr val="00FF00"/>
                </a:solidFill>
                <a:latin typeface="华文楷体" panose="02010600040101010101" pitchFamily="2" charset="-122"/>
                <a:ea typeface="华文楷体" panose="02010600040101010101" pitchFamily="2" charset="-122"/>
              </a:rPr>
              <a:t>：</a:t>
            </a:r>
            <a:r>
              <a:rPr lang="en-US" altLang="zh-CN" sz="2000" b="1" dirty="0">
                <a:solidFill>
                  <a:srgbClr val="00FF00"/>
                </a:solidFill>
                <a:latin typeface="华文楷体" panose="02010600040101010101" pitchFamily="2" charset="-122"/>
                <a:ea typeface="华文楷体" panose="02010600040101010101" pitchFamily="2" charset="-122"/>
              </a:rPr>
              <a:t>1-3%    </a:t>
            </a:r>
            <a:r>
              <a:rPr lang="en-US" altLang="zh-CN" sz="2000" b="1" dirty="0" smtClean="0">
                <a:solidFill>
                  <a:srgbClr val="00FF00"/>
                </a:solidFill>
                <a:latin typeface="Times New Roman" panose="02020603050405020304" pitchFamily="18" charset="0"/>
                <a:cs typeface="Times New Roman" panose="02020603050405020304" pitchFamily="18" charset="0"/>
              </a:rPr>
              <a:t>          </a:t>
            </a:r>
            <a:r>
              <a:rPr lang="en-US" altLang="zh-CN" sz="2000" b="1" dirty="0">
                <a:solidFill>
                  <a:srgbClr val="00FF00"/>
                </a:solidFill>
                <a:latin typeface="Times New Roman" panose="02020603050405020304" pitchFamily="18" charset="0"/>
                <a:cs typeface="Times New Roman" panose="02020603050405020304" pitchFamily="18" charset="0"/>
              </a:rPr>
              <a:t>ROLO Over Time</a:t>
            </a:r>
            <a:endParaRPr lang="en-US" altLang="zh-CN" sz="2000" b="1" dirty="0">
              <a:solidFill>
                <a:srgbClr val="00FF00"/>
              </a:solidFill>
              <a:latin typeface="华文楷体" panose="02010600040101010101" pitchFamily="2" charset="-122"/>
              <a:ea typeface="华文楷体" panose="02010600040101010101" pitchFamily="2"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654259852"/>
              </p:ext>
            </p:extLst>
          </p:nvPr>
        </p:nvGraphicFramePr>
        <p:xfrm>
          <a:off x="1731789" y="2669859"/>
          <a:ext cx="1968284" cy="711061"/>
        </p:xfrm>
        <a:graphic>
          <a:graphicData uri="http://schemas.openxmlformats.org/presentationml/2006/ole">
            <mc:AlternateContent xmlns:mc="http://schemas.openxmlformats.org/markup-compatibility/2006">
              <mc:Choice xmlns:v="urn:schemas-microsoft-com:vml" Requires="v">
                <p:oleObj spid="_x0000_s4229" name="Equation" r:id="rId4" imgW="1054080" imgH="380880" progId="Equation.DSMT4">
                  <p:embed/>
                </p:oleObj>
              </mc:Choice>
              <mc:Fallback>
                <p:oleObj name="Equation" r:id="rId4" imgW="1054080" imgH="380880" progId="Equation.DSMT4">
                  <p:embed/>
                  <p:pic>
                    <p:nvPicPr>
                      <p:cNvPr id="0" name=""/>
                      <p:cNvPicPr/>
                      <p:nvPr/>
                    </p:nvPicPr>
                    <p:blipFill>
                      <a:blip r:embed="rId5"/>
                      <a:stretch>
                        <a:fillRect/>
                      </a:stretch>
                    </p:blipFill>
                    <p:spPr>
                      <a:xfrm>
                        <a:off x="1731789" y="2669859"/>
                        <a:ext cx="1968284" cy="711061"/>
                      </a:xfrm>
                      <a:prstGeom prst="rect">
                        <a:avLst/>
                      </a:prstGeom>
                    </p:spPr>
                  </p:pic>
                </p:oleObj>
              </mc:Fallback>
            </mc:AlternateContent>
          </a:graphicData>
        </a:graphic>
      </p:graphicFrame>
      <p:pic>
        <p:nvPicPr>
          <p:cNvPr id="5" name="图片 4"/>
          <p:cNvPicPr>
            <a:picLocks noChangeAspect="1"/>
          </p:cNvPicPr>
          <p:nvPr/>
        </p:nvPicPr>
        <p:blipFill>
          <a:blip r:embed="rId6"/>
          <a:stretch>
            <a:fillRect/>
          </a:stretch>
        </p:blipFill>
        <p:spPr>
          <a:xfrm>
            <a:off x="5168790" y="1194148"/>
            <a:ext cx="7067551" cy="4581525"/>
          </a:xfrm>
          <a:prstGeom prst="rect">
            <a:avLst/>
          </a:prstGeom>
        </p:spPr>
      </p:pic>
      <p:sp>
        <p:nvSpPr>
          <p:cNvPr id="6" name="矩形 5"/>
          <p:cNvSpPr/>
          <p:nvPr/>
        </p:nvSpPr>
        <p:spPr>
          <a:xfrm>
            <a:off x="4259181" y="6060303"/>
            <a:ext cx="819455" cy="369332"/>
          </a:xfrm>
          <a:prstGeom prst="rect">
            <a:avLst/>
          </a:prstGeom>
        </p:spPr>
        <p:txBody>
          <a:bodyPr wrap="none">
            <a:spAutoFit/>
          </a:bodyPr>
          <a:lstStyle/>
          <a:p>
            <a:r>
              <a:rPr lang="en-US" altLang="zh-CN" b="1" dirty="0">
                <a:solidFill>
                  <a:srgbClr val="FF0000"/>
                </a:solidFill>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   </a:t>
            </a:r>
            <a:endParaRPr lang="zh-CN" altLang="en-US" dirty="0">
              <a:solidFill>
                <a:srgbClr val="FF0000"/>
              </a:solidFill>
            </a:endParaRPr>
          </a:p>
        </p:txBody>
      </p:sp>
      <p:sp>
        <p:nvSpPr>
          <p:cNvPr id="7" name="矩形 6"/>
          <p:cNvSpPr/>
          <p:nvPr/>
        </p:nvSpPr>
        <p:spPr>
          <a:xfrm>
            <a:off x="5941552" y="479158"/>
            <a:ext cx="5522026" cy="677108"/>
          </a:xfrm>
          <a:prstGeom prst="rect">
            <a:avLst/>
          </a:prstGeom>
        </p:spPr>
        <p:txBody>
          <a:bodyPr wrap="square">
            <a:spAutoFit/>
          </a:bodyPr>
          <a:lstStyle/>
          <a:p>
            <a:r>
              <a:rPr lang="en-US" altLang="zh-CN" b="1"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  </a:t>
            </a:r>
          </a:p>
          <a:p>
            <a:r>
              <a:rPr lang="en-US" altLang="zh-CN" sz="2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ROLO model</a:t>
            </a:r>
            <a:endParaRPr lang="en-US" altLang="zh-CN"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 name="矩形 7"/>
          <p:cNvSpPr/>
          <p:nvPr/>
        </p:nvSpPr>
        <p:spPr>
          <a:xfrm>
            <a:off x="819522" y="1415081"/>
            <a:ext cx="4349268" cy="400110"/>
          </a:xfrm>
          <a:prstGeom prst="rect">
            <a:avLst/>
          </a:prstGeom>
        </p:spPr>
        <p:txBody>
          <a:bodyPr wrap="none">
            <a:spAutoFit/>
          </a:bodyPr>
          <a:lstStyle/>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Measured/model irradiance comparisons</a:t>
            </a:r>
            <a:endParaRPr lang="zh-CN" altLang="en-US" sz="20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日期占位符 8"/>
          <p:cNvSpPr>
            <a:spLocks noGrp="1"/>
          </p:cNvSpPr>
          <p:nvPr>
            <p:ph type="dt" sz="half" idx="10"/>
          </p:nvPr>
        </p:nvSpPr>
        <p:spPr/>
        <p:txBody>
          <a:bodyPr/>
          <a:lstStyle/>
          <a:p>
            <a:r>
              <a:rPr lang="en-US" altLang="zh-CN" smtClean="0"/>
              <a:t>2017/11/14</a:t>
            </a:r>
            <a:endParaRPr lang="zh-CN" altLang="en-US"/>
          </a:p>
        </p:txBody>
      </p:sp>
      <p:sp>
        <p:nvSpPr>
          <p:cNvPr id="10" name="灯片编号占位符 9"/>
          <p:cNvSpPr>
            <a:spLocks noGrp="1"/>
          </p:cNvSpPr>
          <p:nvPr>
            <p:ph type="sldNum" sz="quarter" idx="12"/>
          </p:nvPr>
        </p:nvSpPr>
        <p:spPr/>
        <p:txBody>
          <a:bodyPr/>
          <a:lstStyle/>
          <a:p>
            <a:fld id="{05E6DA1C-9374-4800-976B-7EEC36BAC834}" type="slidenum">
              <a:rPr lang="zh-CN" altLang="en-US" smtClean="0"/>
              <a:t>16</a:t>
            </a:fld>
            <a:endParaRPr lang="zh-CN" altLang="en-US"/>
          </a:p>
        </p:txBody>
      </p:sp>
    </p:spTree>
    <p:extLst>
      <p:ext uri="{BB962C8B-B14F-4D97-AF65-F5344CB8AC3E}">
        <p14:creationId xmlns:p14="http://schemas.microsoft.com/office/powerpoint/2010/main" val="2847065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420161" y="1312766"/>
            <a:ext cx="7591425" cy="4752975"/>
          </a:xfrm>
          <a:prstGeom prst="rect">
            <a:avLst/>
          </a:prstGeom>
        </p:spPr>
      </p:pic>
      <p:sp>
        <p:nvSpPr>
          <p:cNvPr id="2" name="文本框 1"/>
          <p:cNvSpPr txBox="1"/>
          <p:nvPr/>
        </p:nvSpPr>
        <p:spPr>
          <a:xfrm>
            <a:off x="209521" y="3988246"/>
            <a:ext cx="4397358" cy="1200329"/>
          </a:xfrm>
          <a:prstGeom prst="rect">
            <a:avLst/>
          </a:prstGeom>
          <a:noFill/>
        </p:spPr>
        <p:txBody>
          <a:bodyPr wrap="none" rtlCol="0">
            <a:spAutoFit/>
          </a:bodyPr>
          <a:lstStyle/>
          <a:p>
            <a:endParaRPr lang="en-US" altLang="zh-CN" b="1" dirty="0">
              <a:latin typeface="华文楷体" panose="02010600040101010101" pitchFamily="2" charset="-122"/>
              <a:ea typeface="华文楷体" panose="02010600040101010101" pitchFamily="2" charset="-122"/>
            </a:endParaRPr>
          </a:p>
          <a:p>
            <a:r>
              <a:rPr lang="en-US" altLang="zh-CN" b="1" dirty="0">
                <a:latin typeface="华文楷体" panose="02010600040101010101" pitchFamily="2" charset="-122"/>
                <a:ea typeface="华文楷体" panose="02010600040101010101" pitchFamily="2" charset="-122"/>
              </a:rPr>
              <a:t>               MT2009 model: 10-17% </a:t>
            </a:r>
          </a:p>
          <a:p>
            <a:r>
              <a:rPr lang="en-US" altLang="zh-CN" b="1" dirty="0">
                <a:latin typeface="华文楷体" panose="02010600040101010101" pitchFamily="2" charset="-122"/>
                <a:ea typeface="华文楷体" panose="02010600040101010101" pitchFamily="2" charset="-122"/>
              </a:rPr>
              <a:t>Lunar Phase </a:t>
            </a:r>
            <a:r>
              <a:rPr lang="zh-CN" altLang="en-US" b="1" dirty="0">
                <a:latin typeface="华文楷体" panose="02010600040101010101" pitchFamily="2" charset="-122"/>
                <a:ea typeface="华文楷体" panose="02010600040101010101" pitchFamily="2" charset="-122"/>
              </a:rPr>
              <a:t>：</a:t>
            </a:r>
            <a:r>
              <a:rPr lang="en-US" altLang="zh-CN" b="1" dirty="0">
                <a:solidFill>
                  <a:srgbClr val="00B050"/>
                </a:solidFill>
                <a:latin typeface="华文楷体" panose="02010600040101010101" pitchFamily="2" charset="-122"/>
                <a:ea typeface="华文楷体" panose="02010600040101010101" pitchFamily="2" charset="-122"/>
              </a:rPr>
              <a:t>GIRO</a:t>
            </a:r>
            <a:r>
              <a:rPr lang="zh-CN" altLang="en-US" b="1" dirty="0">
                <a:solidFill>
                  <a:srgbClr val="00B050"/>
                </a:solidFill>
                <a:latin typeface="华文楷体" panose="02010600040101010101" pitchFamily="2" charset="-122"/>
                <a:ea typeface="华文楷体" panose="02010600040101010101" pitchFamily="2" charset="-122"/>
              </a:rPr>
              <a:t> </a:t>
            </a:r>
            <a:r>
              <a:rPr lang="en-US" altLang="zh-CN" b="1" dirty="0">
                <a:solidFill>
                  <a:srgbClr val="00B050"/>
                </a:solidFill>
                <a:latin typeface="华文楷体" panose="02010600040101010101" pitchFamily="2" charset="-122"/>
                <a:ea typeface="华文楷体" panose="02010600040101010101" pitchFamily="2" charset="-122"/>
              </a:rPr>
              <a:t>model </a:t>
            </a:r>
            <a:r>
              <a:rPr lang="en-US" altLang="zh-CN" b="1" dirty="0">
                <a:latin typeface="华文楷体" panose="02010600040101010101" pitchFamily="2" charset="-122"/>
                <a:ea typeface="华文楷体" panose="02010600040101010101" pitchFamily="2" charset="-122"/>
              </a:rPr>
              <a:t>&gt;</a:t>
            </a:r>
            <a:r>
              <a:rPr lang="en-US" altLang="zh-CN" b="1" dirty="0">
                <a:solidFill>
                  <a:srgbClr val="FF0000"/>
                </a:solidFill>
                <a:latin typeface="华文楷体" panose="02010600040101010101" pitchFamily="2" charset="-122"/>
                <a:ea typeface="华文楷体" panose="02010600040101010101" pitchFamily="2" charset="-122"/>
              </a:rPr>
              <a:t>MT2009 model</a:t>
            </a:r>
          </a:p>
          <a:p>
            <a:endParaRPr lang="zh-CN" altLang="en-US" b="1" dirty="0">
              <a:latin typeface="华文楷体" panose="02010600040101010101" pitchFamily="2" charset="-122"/>
              <a:ea typeface="华文楷体" panose="02010600040101010101" pitchFamily="2" charset="-122"/>
            </a:endParaRPr>
          </a:p>
        </p:txBody>
      </p:sp>
      <p:sp>
        <p:nvSpPr>
          <p:cNvPr id="3" name="矩形 2"/>
          <p:cNvSpPr/>
          <p:nvPr/>
        </p:nvSpPr>
        <p:spPr>
          <a:xfrm>
            <a:off x="1128844" y="2211925"/>
            <a:ext cx="2558714" cy="1477328"/>
          </a:xfrm>
          <a:prstGeom prst="rect">
            <a:avLst/>
          </a:prstGeom>
        </p:spPr>
        <p:txBody>
          <a:bodyPr wrap="none">
            <a:spAutoFit/>
          </a:bodyPr>
          <a:lstStyle/>
          <a:p>
            <a:r>
              <a:rPr lang="en-US" altLang="zh-CN" b="1" dirty="0">
                <a:solidFill>
                  <a:srgbClr val="00B050"/>
                </a:solidFill>
                <a:latin typeface="Times New Roman" panose="02020603050405020304" pitchFamily="18" charset="0"/>
                <a:cs typeface="Times New Roman" panose="02020603050405020304" pitchFamily="18" charset="0"/>
              </a:rPr>
              <a:t>    ROLO </a:t>
            </a:r>
            <a:r>
              <a:rPr lang="en-US" altLang="zh-CN" b="1" dirty="0">
                <a:latin typeface="Times New Roman" panose="02020603050405020304" pitchFamily="18" charset="0"/>
                <a:cs typeface="Times New Roman" panose="02020603050405020304" pitchFamily="18" charset="0"/>
              </a:rPr>
              <a:t>VS  </a:t>
            </a:r>
            <a:r>
              <a:rPr lang="en-US" altLang="zh-CN" b="1" dirty="0">
                <a:solidFill>
                  <a:srgbClr val="FF0000"/>
                </a:solidFill>
                <a:latin typeface="Times New Roman" panose="02020603050405020304" pitchFamily="18" charset="0"/>
                <a:cs typeface="Times New Roman" panose="02020603050405020304" pitchFamily="18" charset="0"/>
              </a:rPr>
              <a:t>MT2009</a:t>
            </a:r>
          </a:p>
          <a:p>
            <a:endParaRPr lang="en-US" altLang="zh-CN" b="1" dirty="0">
              <a:latin typeface="华文楷体" panose="02010600040101010101" pitchFamily="2" charset="-122"/>
              <a:ea typeface="华文楷体" panose="02010600040101010101" pitchFamily="2" charset="-122"/>
            </a:endParaRPr>
          </a:p>
          <a:p>
            <a:r>
              <a:rPr lang="en-US" altLang="zh-CN" b="1" dirty="0">
                <a:latin typeface="华文楷体" panose="02010600040101010101" pitchFamily="2" charset="-122"/>
                <a:ea typeface="华文楷体" panose="02010600040101010101" pitchFamily="2" charset="-122"/>
              </a:rPr>
              <a:t>(1) Lunar Phase : 600nm</a:t>
            </a:r>
          </a:p>
          <a:p>
            <a:r>
              <a:rPr lang="en-US" altLang="zh-CN" b="1" dirty="0">
                <a:latin typeface="华文楷体" panose="02010600040101010101" pitchFamily="2" charset="-122"/>
                <a:ea typeface="华文楷体" panose="02010600040101010101" pitchFamily="2" charset="-122"/>
              </a:rPr>
              <a:t>(2) Spectrum : -24 degree  </a:t>
            </a:r>
            <a:endParaRPr lang="zh-CN" altLang="en-US" b="1" dirty="0"/>
          </a:p>
          <a:p>
            <a:r>
              <a:rPr lang="en-US" altLang="zh-CN" b="1" dirty="0">
                <a:solidFill>
                  <a:srgbClr val="FF0000"/>
                </a:solidFill>
                <a:latin typeface="Times New Roman" panose="02020603050405020304" pitchFamily="18" charset="0"/>
                <a:cs typeface="Times New Roman" panose="02020603050405020304" pitchFamily="18" charset="0"/>
              </a:rPr>
              <a:t> </a:t>
            </a:r>
            <a:endParaRPr lang="zh-CN" altLang="en-US" dirty="0">
              <a:solidFill>
                <a:srgbClr val="FF0000"/>
              </a:solidFill>
            </a:endParaRPr>
          </a:p>
        </p:txBody>
      </p:sp>
      <p:sp>
        <p:nvSpPr>
          <p:cNvPr id="5" name="矩形 4"/>
          <p:cNvSpPr/>
          <p:nvPr/>
        </p:nvSpPr>
        <p:spPr>
          <a:xfrm>
            <a:off x="881254" y="851100"/>
            <a:ext cx="6019597" cy="523220"/>
          </a:xfrm>
          <a:prstGeom prst="rect">
            <a:avLst/>
          </a:prstGeom>
        </p:spPr>
        <p:txBody>
          <a:bodyPr wrap="none">
            <a:spAutoFit/>
          </a:bodyPr>
          <a:lstStyle/>
          <a:p>
            <a:r>
              <a:rPr lang="en-US" altLang="zh-CN" sz="2800" dirty="0">
                <a:latin typeface="Times New Roman" panose="02020603050405020304" pitchFamily="18" charset="0"/>
                <a:ea typeface="华文楷体" panose="02010600040101010101" pitchFamily="2" charset="-122"/>
                <a:cs typeface="Times New Roman" panose="02020603050405020304" pitchFamily="18" charset="0"/>
              </a:rPr>
              <a:t>Measured/model irradiance comparisons</a:t>
            </a:r>
            <a:endParaRPr lang="zh-CN" altLang="en-US" sz="2400" dirty="0"/>
          </a:p>
        </p:txBody>
      </p:sp>
      <p:sp>
        <p:nvSpPr>
          <p:cNvPr id="6" name="日期占位符 5"/>
          <p:cNvSpPr>
            <a:spLocks noGrp="1"/>
          </p:cNvSpPr>
          <p:nvPr>
            <p:ph type="dt" sz="half" idx="10"/>
          </p:nvPr>
        </p:nvSpPr>
        <p:spPr/>
        <p:txBody>
          <a:bodyPr/>
          <a:lstStyle/>
          <a:p>
            <a:r>
              <a:rPr lang="en-US" altLang="zh-CN" smtClean="0"/>
              <a:t>2017/11/14</a:t>
            </a:r>
            <a:endParaRPr lang="zh-CN" altLang="en-US"/>
          </a:p>
        </p:txBody>
      </p:sp>
      <p:sp>
        <p:nvSpPr>
          <p:cNvPr id="7" name="灯片编号占位符 6"/>
          <p:cNvSpPr>
            <a:spLocks noGrp="1"/>
          </p:cNvSpPr>
          <p:nvPr>
            <p:ph type="sldNum" sz="quarter" idx="12"/>
          </p:nvPr>
        </p:nvSpPr>
        <p:spPr/>
        <p:txBody>
          <a:bodyPr/>
          <a:lstStyle/>
          <a:p>
            <a:fld id="{05E6DA1C-9374-4800-976B-7EEC36BAC834}" type="slidenum">
              <a:rPr lang="zh-CN" altLang="en-US" smtClean="0"/>
              <a:t>17</a:t>
            </a:fld>
            <a:endParaRPr lang="zh-CN" altLang="en-US"/>
          </a:p>
        </p:txBody>
      </p:sp>
    </p:spTree>
    <p:extLst>
      <p:ext uri="{BB962C8B-B14F-4D97-AF65-F5344CB8AC3E}">
        <p14:creationId xmlns:p14="http://schemas.microsoft.com/office/powerpoint/2010/main" val="1192408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6282519" y="983770"/>
            <a:ext cx="5909481" cy="4680000"/>
          </a:xfrm>
          <a:prstGeom prst="rect">
            <a:avLst/>
          </a:prstGeom>
        </p:spPr>
      </p:pic>
      <p:sp>
        <p:nvSpPr>
          <p:cNvPr id="6" name="矩形 5"/>
          <p:cNvSpPr/>
          <p:nvPr/>
        </p:nvSpPr>
        <p:spPr>
          <a:xfrm>
            <a:off x="175830" y="3864077"/>
            <a:ext cx="12294849" cy="2862322"/>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The phase angle is not </a:t>
            </a:r>
            <a:r>
              <a:rPr lang="en-US" altLang="zh-CN" dirty="0">
                <a:latin typeface="Times New Roman" panose="02020603050405020304" pitchFamily="18" charset="0"/>
                <a:cs typeface="Times New Roman" panose="02020603050405020304" pitchFamily="18" charset="0"/>
              </a:rPr>
              <a:t>associated </a:t>
            </a:r>
            <a:r>
              <a:rPr lang="en-US" altLang="zh-CN" dirty="0" smtClean="0">
                <a:latin typeface="Times New Roman" panose="02020603050405020304" pitchFamily="18" charset="0"/>
                <a:cs typeface="Times New Roman" panose="02020603050405020304" pitchFamily="18" charset="0"/>
              </a:rPr>
              <a:t>with </a:t>
            </a:r>
          </a:p>
          <a:p>
            <a:r>
              <a:rPr lang="en-US" altLang="zh-CN" dirty="0" smtClean="0">
                <a:latin typeface="Times New Roman" panose="02020603050405020304" pitchFamily="18" charset="0"/>
                <a:cs typeface="Times New Roman" panose="02020603050405020304" pitchFamily="18" charset="0"/>
              </a:rPr>
              <a:t>A</a:t>
            </a:r>
            <a:r>
              <a:rPr lang="zh-CN" altLang="en-US" dirty="0" smtClean="0">
                <a:latin typeface="Times New Roman" panose="02020603050405020304" pitchFamily="18" charset="0"/>
                <a:cs typeface="Times New Roman" panose="02020603050405020304" pitchFamily="18" charset="0"/>
              </a:rPr>
              <a:t>、</a:t>
            </a:r>
            <a:r>
              <a:rPr lang="en-US" altLang="zh-CN" dirty="0" smtClean="0">
                <a:solidFill>
                  <a:srgbClr val="FF0000"/>
                </a:solidFill>
                <a:latin typeface="Times New Roman" panose="02020603050405020304" pitchFamily="18" charset="0"/>
                <a:cs typeface="Times New Roman" panose="02020603050405020304" pitchFamily="18" charset="0"/>
              </a:rPr>
              <a:t>transmission </a:t>
            </a:r>
            <a:r>
              <a:rPr lang="en-US" altLang="zh-CN" dirty="0">
                <a:solidFill>
                  <a:srgbClr val="FF0000"/>
                </a:solidFill>
                <a:latin typeface="Times New Roman" panose="02020603050405020304" pitchFamily="18" charset="0"/>
                <a:cs typeface="Times New Roman" panose="02020603050405020304" pitchFamily="18" charset="0"/>
              </a:rPr>
              <a:t>spectra </a:t>
            </a:r>
            <a:r>
              <a:rPr lang="en-US" altLang="zh-CN" dirty="0" smtClean="0">
                <a:solidFill>
                  <a:srgbClr val="FF0000"/>
                </a:solidFill>
                <a:latin typeface="Times New Roman" panose="02020603050405020304" pitchFamily="18" charset="0"/>
                <a:cs typeface="Times New Roman" panose="02020603050405020304" pitchFamily="18" charset="0"/>
              </a:rPr>
              <a:t>~ AOD</a:t>
            </a:r>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B</a:t>
            </a:r>
            <a:r>
              <a:rPr lang="zh-CN" altLang="en-US" dirty="0" smtClean="0">
                <a:latin typeface="Times New Roman" panose="02020603050405020304" pitchFamily="18" charset="0"/>
                <a:cs typeface="Times New Roman" panose="02020603050405020304" pitchFamily="18" charset="0"/>
              </a:rPr>
              <a:t>、</a:t>
            </a:r>
            <a:r>
              <a:rPr lang="en-US" altLang="zh-CN" dirty="0" smtClean="0">
                <a:solidFill>
                  <a:srgbClr val="FF0000"/>
                </a:solidFill>
                <a:latin typeface="Times New Roman" panose="02020603050405020304" pitchFamily="18" charset="0"/>
                <a:cs typeface="Times New Roman" panose="02020603050405020304" pitchFamily="18" charset="0"/>
              </a:rPr>
              <a:t>calibration coefficient</a:t>
            </a:r>
          </a:p>
          <a:p>
            <a:endParaRPr lang="zh-CN" altLang="en-US"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there </a:t>
            </a:r>
            <a:r>
              <a:rPr lang="en-US" altLang="zh-CN" dirty="0">
                <a:latin typeface="Times New Roman" panose="02020603050405020304" pitchFamily="18" charset="0"/>
                <a:cs typeface="Times New Roman" panose="02020603050405020304" pitchFamily="18" charset="0"/>
              </a:rPr>
              <a:t>is a signiﬁcant linear trend in the </a:t>
            </a:r>
            <a:r>
              <a:rPr lang="en-US" altLang="zh-CN" dirty="0" smtClean="0">
                <a:latin typeface="Times New Roman" panose="02020603050405020304" pitchFamily="18" charset="0"/>
                <a:cs typeface="Times New Roman" panose="02020603050405020304" pitchFamily="18" charset="0"/>
              </a:rPr>
              <a:t>slope </a:t>
            </a:r>
            <a:r>
              <a:rPr lang="en-US" altLang="zh-CN" dirty="0">
                <a:latin typeface="Times New Roman" panose="02020603050405020304" pitchFamily="18" charset="0"/>
                <a:cs typeface="Times New Roman" panose="02020603050405020304" pitchFamily="18" charset="0"/>
              </a:rPr>
              <a:t>with phase angle </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negative and positive</a:t>
            </a:r>
            <a:r>
              <a:rPr lang="en-US" altLang="zh-CN" dirty="0" smtClean="0">
                <a:latin typeface="Times New Roman" panose="02020603050405020304" pitchFamily="18" charset="0"/>
                <a:cs typeface="Times New Roman" panose="02020603050405020304" pitchFamily="18" charset="0"/>
              </a:rPr>
              <a:t>)</a:t>
            </a: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tilt of the whole </a:t>
            </a:r>
            <a:r>
              <a:rPr lang="en-US" altLang="zh-CN" dirty="0" smtClean="0">
                <a:latin typeface="Times New Roman" panose="02020603050405020304" pitchFamily="18" charset="0"/>
                <a:cs typeface="Times New Roman" panose="02020603050405020304" pitchFamily="18" charset="0"/>
              </a:rPr>
              <a:t>spectral </a:t>
            </a:r>
            <a:r>
              <a:rPr lang="en-US" altLang="zh-CN" dirty="0">
                <a:latin typeface="Times New Roman" panose="02020603050405020304" pitchFamily="18" charset="0"/>
                <a:cs typeface="Times New Roman" panose="02020603050405020304" pitchFamily="18" charset="0"/>
              </a:rPr>
              <a:t>shape of the percent </a:t>
            </a:r>
            <a:r>
              <a:rPr lang="en-US" altLang="zh-CN" dirty="0" smtClean="0">
                <a:latin typeface="Times New Roman" panose="02020603050405020304" pitchFamily="18" charset="0"/>
                <a:cs typeface="Times New Roman" panose="02020603050405020304" pitchFamily="18" charset="0"/>
              </a:rPr>
              <a:t>disagreement </a:t>
            </a:r>
            <a:r>
              <a:rPr lang="en-US" altLang="zh-CN" dirty="0">
                <a:latin typeface="Times New Roman" panose="02020603050405020304" pitchFamily="18" charset="0"/>
                <a:cs typeface="Times New Roman" panose="02020603050405020304" pitchFamily="18" charset="0"/>
              </a:rPr>
              <a:t>increases with phase angle (absolute value). </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ratios between </a:t>
            </a:r>
            <a:r>
              <a:rPr lang="en-US" altLang="zh-CN" dirty="0" smtClean="0">
                <a:latin typeface="Times New Roman" panose="02020603050405020304" pitchFamily="18" charset="0"/>
                <a:cs typeface="Times New Roman" panose="02020603050405020304" pitchFamily="18" charset="0"/>
              </a:rPr>
              <a:t>measured </a:t>
            </a:r>
            <a:r>
              <a:rPr lang="en-US" altLang="zh-CN" dirty="0">
                <a:latin typeface="Times New Roman" panose="02020603050405020304" pitchFamily="18" charset="0"/>
                <a:cs typeface="Times New Roman" panose="02020603050405020304" pitchFamily="18" charset="0"/>
              </a:rPr>
              <a:t>irradiance and lunar model show a signiﬁcant </a:t>
            </a:r>
            <a:r>
              <a:rPr lang="en-US" altLang="zh-CN" dirty="0" smtClean="0">
                <a:latin typeface="Times New Roman" panose="02020603050405020304" pitchFamily="18" charset="0"/>
                <a:cs typeface="Times New Roman" panose="02020603050405020304" pitchFamily="18" charset="0"/>
              </a:rPr>
              <a:t>reddening </a:t>
            </a:r>
            <a:r>
              <a:rPr lang="en-US" altLang="zh-CN" dirty="0">
                <a:latin typeface="Times New Roman" panose="02020603050405020304" pitchFamily="18" charset="0"/>
                <a:cs typeface="Times New Roman" panose="02020603050405020304" pitchFamily="18" charset="0"/>
              </a:rPr>
              <a:t>as the phase angle </a:t>
            </a:r>
            <a:r>
              <a:rPr lang="en-US" altLang="zh-CN" dirty="0" smtClean="0">
                <a:latin typeface="Times New Roman" panose="02020603050405020304" pitchFamily="18" charset="0"/>
                <a:cs typeface="Times New Roman" panose="02020603050405020304" pitchFamily="18" charset="0"/>
              </a:rPr>
              <a:t>increases </a:t>
            </a:r>
            <a:endParaRPr lang="zh-CN" altLang="en-US" dirty="0">
              <a:latin typeface="Times New Roman" panose="02020603050405020304" pitchFamily="18" charset="0"/>
              <a:cs typeface="Times New Roman" panose="02020603050405020304" pitchFamily="18" charset="0"/>
            </a:endParaRPr>
          </a:p>
        </p:txBody>
      </p:sp>
      <p:sp>
        <p:nvSpPr>
          <p:cNvPr id="9" name="矩形 8"/>
          <p:cNvSpPr/>
          <p:nvPr/>
        </p:nvSpPr>
        <p:spPr>
          <a:xfrm>
            <a:off x="89996" y="994539"/>
            <a:ext cx="6060313"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The slope of fit lines</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400-700nm</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in different phase angle is </a:t>
            </a:r>
            <a:endParaRPr lang="zh-CN" altLang="en-US"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206487304"/>
              </p:ext>
            </p:extLst>
          </p:nvPr>
        </p:nvGraphicFramePr>
        <p:xfrm>
          <a:off x="942947" y="1480316"/>
          <a:ext cx="4325937" cy="646188"/>
        </p:xfrm>
        <a:graphic>
          <a:graphicData uri="http://schemas.openxmlformats.org/presentationml/2006/ole">
            <mc:AlternateContent xmlns:mc="http://schemas.openxmlformats.org/markup-compatibility/2006">
              <mc:Choice xmlns:v="urn:schemas-microsoft-com:vml" Requires="v">
                <p:oleObj spid="_x0000_s7292" name="Equation" r:id="rId5" imgW="2552400" imgH="380880" progId="Equation.DSMT4">
                  <p:embed/>
                </p:oleObj>
              </mc:Choice>
              <mc:Fallback>
                <p:oleObj name="Equation" r:id="rId5" imgW="2552400" imgH="380880" progId="Equation.DSMT4">
                  <p:embed/>
                  <p:pic>
                    <p:nvPicPr>
                      <p:cNvPr id="0" name=""/>
                      <p:cNvPicPr/>
                      <p:nvPr/>
                    </p:nvPicPr>
                    <p:blipFill>
                      <a:blip r:embed="rId6"/>
                      <a:stretch>
                        <a:fillRect/>
                      </a:stretch>
                    </p:blipFill>
                    <p:spPr>
                      <a:xfrm>
                        <a:off x="942947" y="1480316"/>
                        <a:ext cx="4325937" cy="646188"/>
                      </a:xfrm>
                      <a:prstGeom prst="rect">
                        <a:avLst/>
                      </a:prstGeom>
                    </p:spPr>
                  </p:pic>
                </p:oleObj>
              </mc:Fallback>
            </mc:AlternateContent>
          </a:graphicData>
        </a:graphic>
      </p:graphicFrame>
      <p:sp>
        <p:nvSpPr>
          <p:cNvPr id="11" name="矩形 10"/>
          <p:cNvSpPr/>
          <p:nvPr/>
        </p:nvSpPr>
        <p:spPr>
          <a:xfrm>
            <a:off x="89996" y="2199525"/>
            <a:ext cx="4059125" cy="646331"/>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Fit </a:t>
            </a:r>
            <a:r>
              <a:rPr lang="en-US" altLang="zh-CN" dirty="0">
                <a:latin typeface="Times New Roman" panose="02020603050405020304" pitchFamily="18" charset="0"/>
                <a:cs typeface="Times New Roman" panose="02020603050405020304" pitchFamily="18" charset="0"/>
              </a:rPr>
              <a:t>lines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the </a:t>
            </a:r>
            <a:r>
              <a:rPr lang="en-US" altLang="zh-CN" dirty="0" smtClean="0">
                <a:latin typeface="Times New Roman" panose="02020603050405020304" pitchFamily="18" charset="0"/>
                <a:cs typeface="Times New Roman" panose="02020603050405020304" pitchFamily="18" charset="0"/>
              </a:rPr>
              <a:t>slope with phase </a:t>
            </a:r>
            <a:r>
              <a:rPr lang="en-US" altLang="zh-CN" dirty="0">
                <a:latin typeface="Times New Roman" panose="02020603050405020304" pitchFamily="18" charset="0"/>
                <a:cs typeface="Times New Roman" panose="02020603050405020304" pitchFamily="18" charset="0"/>
              </a:rPr>
              <a:t>angle is </a:t>
            </a:r>
            <a:endParaRPr lang="zh-CN" altLang="en-US"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7"/>
          <a:stretch>
            <a:fillRect/>
          </a:stretch>
        </p:blipFill>
        <p:spPr>
          <a:xfrm>
            <a:off x="988174" y="2899907"/>
            <a:ext cx="3267075" cy="847725"/>
          </a:xfrm>
          <a:prstGeom prst="rect">
            <a:avLst/>
          </a:prstGeom>
        </p:spPr>
      </p:pic>
      <p:sp>
        <p:nvSpPr>
          <p:cNvPr id="3" name="文本框 2"/>
          <p:cNvSpPr txBox="1"/>
          <p:nvPr/>
        </p:nvSpPr>
        <p:spPr>
          <a:xfrm>
            <a:off x="89996" y="308785"/>
            <a:ext cx="2860078" cy="523220"/>
          </a:xfrm>
          <a:prstGeom prst="rect">
            <a:avLst/>
          </a:prstGeom>
          <a:noFill/>
        </p:spPr>
        <p:txBody>
          <a:bodyPr wrap="none" rtlCol="0">
            <a:spAutoFit/>
          </a:bodyPr>
          <a:lstStyle/>
          <a:p>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smtClean="0">
                <a:latin typeface="Times New Roman" panose="02020603050405020304" pitchFamily="18" charset="0"/>
                <a:ea typeface="华文楷体" panose="02010600040101010101" pitchFamily="2" charset="-122"/>
                <a:cs typeface="Times New Roman" panose="02020603050405020304" pitchFamily="18" charset="0"/>
              </a:rPr>
              <a:t>P</a:t>
            </a:r>
            <a:r>
              <a:rPr lang="en-US" altLang="zh-CN" sz="2800" smtClean="0">
                <a:latin typeface="Times New Roman" panose="02020603050405020304" pitchFamily="18" charset="0"/>
                <a:ea typeface="华文楷体" panose="02010600040101010101" pitchFamily="2" charset="-122"/>
                <a:cs typeface="Times New Roman" panose="02020603050405020304" pitchFamily="18" charset="0"/>
              </a:rPr>
              <a:t>hase dependence</a:t>
            </a:r>
            <a:endParaRPr lang="zh-CN" altLang="en-US" sz="28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日期占位符 3"/>
          <p:cNvSpPr>
            <a:spLocks noGrp="1"/>
          </p:cNvSpPr>
          <p:nvPr>
            <p:ph type="dt" sz="half" idx="10"/>
          </p:nvPr>
        </p:nvSpPr>
        <p:spPr/>
        <p:txBody>
          <a:bodyPr/>
          <a:lstStyle/>
          <a:p>
            <a:r>
              <a:rPr lang="en-US" altLang="zh-CN" smtClean="0"/>
              <a:t>2017/11/14</a:t>
            </a:r>
            <a:endParaRPr lang="zh-CN" altLang="en-US"/>
          </a:p>
        </p:txBody>
      </p:sp>
      <p:sp>
        <p:nvSpPr>
          <p:cNvPr id="7" name="灯片编号占位符 6"/>
          <p:cNvSpPr>
            <a:spLocks noGrp="1"/>
          </p:cNvSpPr>
          <p:nvPr>
            <p:ph type="sldNum" sz="quarter" idx="12"/>
          </p:nvPr>
        </p:nvSpPr>
        <p:spPr/>
        <p:txBody>
          <a:bodyPr/>
          <a:lstStyle/>
          <a:p>
            <a:fld id="{05E6DA1C-9374-4800-976B-7EEC36BAC834}" type="slidenum">
              <a:rPr lang="zh-CN" altLang="en-US" smtClean="0"/>
              <a:t>18</a:t>
            </a:fld>
            <a:endParaRPr lang="zh-CN" altLang="en-US"/>
          </a:p>
        </p:txBody>
      </p:sp>
    </p:spTree>
    <p:extLst>
      <p:ext uri="{BB962C8B-B14F-4D97-AF65-F5344CB8AC3E}">
        <p14:creationId xmlns:p14="http://schemas.microsoft.com/office/powerpoint/2010/main" val="3758371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838854" y="2674455"/>
            <a:ext cx="3579735" cy="756000"/>
          </a:xfrm>
          <a:prstGeom prst="rect">
            <a:avLst/>
          </a:prstGeom>
        </p:spPr>
      </p:pic>
      <p:pic>
        <p:nvPicPr>
          <p:cNvPr id="6" name="图片 5"/>
          <p:cNvPicPr>
            <a:picLocks noChangeAspect="1"/>
          </p:cNvPicPr>
          <p:nvPr/>
        </p:nvPicPr>
        <p:blipFill>
          <a:blip r:embed="rId5"/>
          <a:stretch>
            <a:fillRect/>
          </a:stretch>
        </p:blipFill>
        <p:spPr>
          <a:xfrm>
            <a:off x="1105406" y="3589631"/>
            <a:ext cx="2843431" cy="576000"/>
          </a:xfrm>
          <a:prstGeom prst="rect">
            <a:avLst/>
          </a:prstGeom>
        </p:spPr>
      </p:pic>
      <p:pic>
        <p:nvPicPr>
          <p:cNvPr id="7" name="图片 6"/>
          <p:cNvPicPr>
            <a:picLocks noChangeAspect="1"/>
          </p:cNvPicPr>
          <p:nvPr/>
        </p:nvPicPr>
        <p:blipFill>
          <a:blip r:embed="rId6"/>
          <a:stretch>
            <a:fillRect/>
          </a:stretch>
        </p:blipFill>
        <p:spPr>
          <a:xfrm>
            <a:off x="1386293" y="4448780"/>
            <a:ext cx="2222527" cy="612000"/>
          </a:xfrm>
          <a:prstGeom prst="rect">
            <a:avLst/>
          </a:prstGeom>
        </p:spPr>
      </p:pic>
      <p:sp>
        <p:nvSpPr>
          <p:cNvPr id="8" name="矩形 7"/>
          <p:cNvSpPr/>
          <p:nvPr/>
        </p:nvSpPr>
        <p:spPr>
          <a:xfrm>
            <a:off x="353751" y="1441789"/>
            <a:ext cx="5028300" cy="1015663"/>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The ratio between the lunar irradiance for different bands</a:t>
            </a:r>
            <a:r>
              <a:rPr lang="en-US" altLang="zh-CN" sz="2000" i="1" dirty="0">
                <a:latin typeface="Times New Roman" panose="02020603050405020304" pitchFamily="18" charset="0"/>
                <a:cs typeface="Times New Roman" panose="02020603050405020304" pitchFamily="18" charset="0"/>
              </a:rPr>
              <a:t> ( λ) </a:t>
            </a:r>
            <a:r>
              <a:rPr lang="en-US" altLang="zh-CN" sz="2000" dirty="0">
                <a:latin typeface="Times New Roman" panose="02020603050405020304" pitchFamily="18" charset="0"/>
                <a:cs typeface="Times New Roman" panose="02020603050405020304" pitchFamily="18" charset="0"/>
              </a:rPr>
              <a:t>and the reference band </a:t>
            </a:r>
            <a:r>
              <a:rPr lang="en-US" altLang="zh-CN" sz="2000" i="1" dirty="0">
                <a:latin typeface="Times New Roman" panose="02020603050405020304" pitchFamily="18" charset="0"/>
                <a:cs typeface="Times New Roman" panose="02020603050405020304" pitchFamily="18" charset="0"/>
              </a:rPr>
              <a:t>( λ</a:t>
            </a:r>
            <a:r>
              <a:rPr lang="en-US" altLang="zh-CN" sz="2000" i="1" baseline="-25000" dirty="0">
                <a:latin typeface="Times New Roman" panose="02020603050405020304" pitchFamily="18" charset="0"/>
                <a:cs typeface="Times New Roman" panose="02020603050405020304" pitchFamily="18" charset="0"/>
              </a:rPr>
              <a:t>0</a:t>
            </a:r>
            <a:r>
              <a:rPr lang="en-US" altLang="zh-CN" sz="2000" i="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is</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9" name="对象 8"/>
          <p:cNvGraphicFramePr>
            <a:graphicFrameLocks noChangeAspect="1"/>
          </p:cNvGraphicFramePr>
          <p:nvPr>
            <p:extLst/>
          </p:nvPr>
        </p:nvGraphicFramePr>
        <p:xfrm>
          <a:off x="511175" y="5430732"/>
          <a:ext cx="5378451" cy="1362075"/>
        </p:xfrm>
        <a:graphic>
          <a:graphicData uri="http://schemas.openxmlformats.org/presentationml/2006/ole">
            <mc:AlternateContent xmlns:mc="http://schemas.openxmlformats.org/markup-compatibility/2006">
              <mc:Choice xmlns:v="urn:schemas-microsoft-com:vml" Requires="v">
                <p:oleObj spid="_x0000_s5251" name="Equation" r:id="rId7" imgW="2654280" imgH="672840" progId="Equation.DSMT4">
                  <p:embed/>
                </p:oleObj>
              </mc:Choice>
              <mc:Fallback>
                <p:oleObj name="Equation" r:id="rId7" imgW="2654280" imgH="672840" progId="Equation.DSMT4">
                  <p:embed/>
                  <p:pic>
                    <p:nvPicPr>
                      <p:cNvPr id="0" name=""/>
                      <p:cNvPicPr/>
                      <p:nvPr/>
                    </p:nvPicPr>
                    <p:blipFill>
                      <a:blip r:embed="rId8"/>
                      <a:stretch>
                        <a:fillRect/>
                      </a:stretch>
                    </p:blipFill>
                    <p:spPr>
                      <a:xfrm>
                        <a:off x="511175" y="5430732"/>
                        <a:ext cx="5378451" cy="1362075"/>
                      </a:xfrm>
                      <a:prstGeom prst="rect">
                        <a:avLst/>
                      </a:prstGeom>
                    </p:spPr>
                  </p:pic>
                </p:oleObj>
              </mc:Fallback>
            </mc:AlternateContent>
          </a:graphicData>
        </a:graphic>
      </p:graphicFrame>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5105" y="852831"/>
            <a:ext cx="7200000" cy="3600000"/>
          </a:xfrm>
          <a:prstGeom prst="rect">
            <a:avLst/>
          </a:prstGeom>
        </p:spPr>
      </p:pic>
      <p:sp>
        <p:nvSpPr>
          <p:cNvPr id="12" name="矩形 11"/>
          <p:cNvSpPr/>
          <p:nvPr/>
        </p:nvSpPr>
        <p:spPr>
          <a:xfrm>
            <a:off x="171489" y="674178"/>
            <a:ext cx="5392823" cy="523220"/>
          </a:xfrm>
          <a:prstGeom prst="rect">
            <a:avLst/>
          </a:prstGeom>
        </p:spPr>
        <p:txBody>
          <a:bodyPr wrap="none">
            <a:spAutoFit/>
          </a:bodyPr>
          <a:lstStyle/>
          <a:p>
            <a:r>
              <a:rPr lang="en-US" altLang="zh-CN" sz="2800" dirty="0" smtClean="0">
                <a:latin typeface="Times New Roman" panose="02020603050405020304" pitchFamily="18" charset="0"/>
                <a:ea typeface="华文楷体" panose="02010600040101010101" pitchFamily="2" charset="-122"/>
                <a:cs typeface="Times New Roman" panose="02020603050405020304" pitchFamily="18" charset="0"/>
              </a:rPr>
              <a:t>Lunar band ratio (</a:t>
            </a:r>
            <a:r>
              <a:rPr lang="zh-CN" altLang="en-US" sz="2800" dirty="0" smtClean="0">
                <a:latin typeface="Times New Roman" panose="02020603050405020304" pitchFamily="18" charset="0"/>
                <a:ea typeface="华文楷体" panose="02010600040101010101" pitchFamily="2" charset="-122"/>
                <a:cs typeface="Times New Roman" panose="02020603050405020304" pitchFamily="18" charset="0"/>
              </a:rPr>
              <a:t>LBR</a:t>
            </a:r>
            <a:r>
              <a:rPr lang="en-US" altLang="zh-CN" sz="2800" dirty="0" smtClean="0">
                <a:latin typeface="Times New Roman" panose="02020603050405020304" pitchFamily="18" charset="0"/>
                <a:ea typeface="华文楷体" panose="02010600040101010101" pitchFamily="2" charset="-122"/>
                <a:cs typeface="Times New Roman" panose="02020603050405020304" pitchFamily="18" charset="0"/>
              </a:rPr>
              <a:t>)</a:t>
            </a:r>
            <a:r>
              <a:rPr lang="zh-CN" altLang="en-US" b="1" dirty="0" smtClean="0">
                <a:solidFill>
                  <a:srgbClr val="FF0000"/>
                </a:solidFill>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ea typeface="华文楷体" panose="02010600040101010101" pitchFamily="2" charset="-122"/>
                <a:cs typeface="Times New Roman" panose="02020603050405020304" pitchFamily="18" charset="0"/>
              </a:rPr>
              <a:t>comparison</a:t>
            </a:r>
            <a:endParaRPr lang="en-US" altLang="zh-CN" sz="28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 name="矩形 1"/>
          <p:cNvSpPr/>
          <p:nvPr/>
        </p:nvSpPr>
        <p:spPr>
          <a:xfrm>
            <a:off x="5707105" y="4708351"/>
            <a:ext cx="6096000" cy="1692771"/>
          </a:xfrm>
          <a:prstGeom prst="rect">
            <a:avLst/>
          </a:prstGeom>
        </p:spPr>
        <p:txBody>
          <a:bodyPr>
            <a:spAutoFit/>
          </a:bodyPr>
          <a:lstStyle/>
          <a:p>
            <a:r>
              <a:rPr lang="en-US" altLang="zh-CN" b="1" dirty="0">
                <a:latin typeface="华文楷体" panose="02010600040101010101" pitchFamily="2" charset="-122"/>
                <a:ea typeface="华文楷体" panose="02010600040101010101" pitchFamily="2" charset="-122"/>
              </a:rPr>
              <a:t>                                 </a:t>
            </a:r>
            <a:r>
              <a:rPr lang="en-US" altLang="zh-CN" b="1" dirty="0" err="1">
                <a:latin typeface="华文楷体" panose="02010600040101010101" pitchFamily="2" charset="-122"/>
                <a:ea typeface="华文楷体" panose="02010600040101010101" pitchFamily="2" charset="-122"/>
              </a:rPr>
              <a:t>LBR</a:t>
            </a:r>
            <a:r>
              <a:rPr lang="en-US" altLang="zh-CN" b="1" baseline="-25000" dirty="0" err="1">
                <a:latin typeface="华文楷体" panose="02010600040101010101" pitchFamily="2" charset="-122"/>
                <a:ea typeface="华文楷体" panose="02010600040101010101" pitchFamily="2" charset="-122"/>
              </a:rPr>
              <a:t>instrument</a:t>
            </a:r>
            <a:r>
              <a:rPr lang="en-US" altLang="zh-CN" b="1" dirty="0">
                <a:latin typeface="华文楷体" panose="02010600040101010101" pitchFamily="2" charset="-122"/>
                <a:ea typeface="华文楷体" panose="02010600040101010101" pitchFamily="2" charset="-122"/>
              </a:rPr>
              <a:t> VS </a:t>
            </a:r>
            <a:r>
              <a:rPr lang="en-US" altLang="zh-CN" b="1" dirty="0" err="1">
                <a:latin typeface="华文楷体" panose="02010600040101010101" pitchFamily="2" charset="-122"/>
                <a:ea typeface="华文楷体" panose="02010600040101010101" pitchFamily="2" charset="-122"/>
              </a:rPr>
              <a:t>LBR</a:t>
            </a:r>
            <a:r>
              <a:rPr lang="en-US" altLang="zh-CN" b="1" baseline="-25000" dirty="0" err="1">
                <a:latin typeface="华文楷体" panose="02010600040101010101" pitchFamily="2" charset="-122"/>
                <a:ea typeface="华文楷体" panose="02010600040101010101" pitchFamily="2" charset="-122"/>
              </a:rPr>
              <a:t>model</a:t>
            </a:r>
            <a:r>
              <a:rPr lang="en-US" altLang="zh-CN" b="1" baseline="-25000" dirty="0">
                <a:solidFill>
                  <a:srgbClr val="0070C0"/>
                </a:solidFill>
                <a:latin typeface="Times New Roman" panose="02020603050405020304" pitchFamily="18" charset="0"/>
                <a:cs typeface="Times New Roman" panose="02020603050405020304" pitchFamily="18" charset="0"/>
              </a:rPr>
              <a:t>   </a:t>
            </a:r>
            <a:endParaRPr lang="en-US" altLang="zh-CN" b="1" baseline="-25000" dirty="0" smtClean="0">
              <a:solidFill>
                <a:srgbClr val="0070C0"/>
              </a:solidFill>
              <a:latin typeface="Times New Roman" panose="02020603050405020304" pitchFamily="18" charset="0"/>
              <a:cs typeface="Times New Roman" panose="02020603050405020304" pitchFamily="18" charset="0"/>
            </a:endParaRPr>
          </a:p>
          <a:p>
            <a:endParaRPr lang="en-US" altLang="zh-CN" b="1" baseline="-25000" dirty="0">
              <a:solidFill>
                <a:srgbClr val="0070C0"/>
              </a:solidFill>
              <a:latin typeface="Times New Roman" panose="02020603050405020304" pitchFamily="18" charset="0"/>
              <a:cs typeface="Times New Roman" panose="02020603050405020304" pitchFamily="18" charset="0"/>
            </a:endParaRPr>
          </a:p>
          <a:p>
            <a:pPr marL="342891" indent="-342891">
              <a:buAutoNum type="arabicParenBoth"/>
            </a:pPr>
            <a:r>
              <a:rPr lang="en-US" altLang="zh-CN" b="1" dirty="0" smtClean="0">
                <a:latin typeface="华文楷体" panose="02010600040101010101" pitchFamily="2" charset="-122"/>
                <a:ea typeface="华文楷体" panose="02010600040101010101" pitchFamily="2" charset="-122"/>
              </a:rPr>
              <a:t>Lunar </a:t>
            </a:r>
            <a:r>
              <a:rPr lang="en-US" altLang="zh-CN" b="1" dirty="0">
                <a:latin typeface="华文楷体" panose="02010600040101010101" pitchFamily="2" charset="-122"/>
                <a:ea typeface="华文楷体" panose="02010600040101010101" pitchFamily="2" charset="-122"/>
              </a:rPr>
              <a:t>Phase :  LBR consistency</a:t>
            </a:r>
          </a:p>
          <a:p>
            <a:pPr marL="342891" indent="-342891">
              <a:buAutoNum type="arabicParenBoth"/>
            </a:pPr>
            <a:r>
              <a:rPr lang="en-US" altLang="zh-CN" b="1" dirty="0">
                <a:latin typeface="华文楷体" panose="02010600040101010101" pitchFamily="2" charset="-122"/>
                <a:ea typeface="华文楷体" panose="02010600040101010101" pitchFamily="2" charset="-122"/>
              </a:rPr>
              <a:t>Spectrum : R</a:t>
            </a:r>
            <a:r>
              <a:rPr lang="zh-CN" altLang="en-US" b="1" dirty="0">
                <a:latin typeface="华文楷体" panose="02010600040101010101" pitchFamily="2" charset="-122"/>
                <a:ea typeface="华文楷体" panose="02010600040101010101" pitchFamily="2" charset="-122"/>
              </a:rPr>
              <a:t>（</a:t>
            </a:r>
            <a:r>
              <a:rPr lang="el-GR" altLang="zh-CN" b="1" dirty="0">
                <a:latin typeface="华文楷体" panose="02010600040101010101" pitchFamily="2" charset="-122"/>
                <a:ea typeface="华文楷体" panose="02010600040101010101" pitchFamily="2" charset="-122"/>
              </a:rPr>
              <a:t>λ</a:t>
            </a:r>
            <a:r>
              <a:rPr lang="zh-CN" altLang="en-US" b="1" dirty="0">
                <a:latin typeface="华文楷体" panose="02010600040101010101" pitchFamily="2" charset="-122"/>
                <a:ea typeface="华文楷体" panose="02010600040101010101" pitchFamily="2" charset="-122"/>
              </a:rPr>
              <a:t>）（</a:t>
            </a:r>
            <a:r>
              <a:rPr lang="en-US" altLang="zh-CN" b="1" dirty="0">
                <a:latin typeface="华文楷体" panose="02010600040101010101" pitchFamily="2" charset="-122"/>
                <a:ea typeface="华文楷体" panose="02010600040101010101" pitchFamily="2" charset="-122"/>
              </a:rPr>
              <a:t>mean value</a:t>
            </a:r>
            <a:r>
              <a:rPr lang="zh-CN" altLang="en-US" b="1" dirty="0">
                <a:latin typeface="华文楷体" panose="02010600040101010101" pitchFamily="2" charset="-122"/>
                <a:ea typeface="华文楷体" panose="02010600040101010101" pitchFamily="2" charset="-122"/>
              </a:rPr>
              <a:t>），</a:t>
            </a:r>
            <a:r>
              <a:rPr lang="en-US" altLang="zh-CN" b="1" dirty="0">
                <a:latin typeface="华文楷体" panose="02010600040101010101" pitchFamily="2" charset="-122"/>
                <a:ea typeface="华文楷体" panose="02010600040101010101" pitchFamily="2" charset="-122"/>
              </a:rPr>
              <a:t>  variable coefficient</a:t>
            </a:r>
            <a:endParaRPr lang="zh-CN" altLang="en-US" b="1" dirty="0"/>
          </a:p>
          <a:p>
            <a:r>
              <a:rPr lang="en-US" altLang="zh-CN" b="1" dirty="0">
                <a:solidFill>
                  <a:srgbClr val="FF0000"/>
                </a:solidFill>
                <a:latin typeface="Times New Roman" panose="02020603050405020304" pitchFamily="18" charset="0"/>
                <a:cs typeface="Times New Roman" panose="02020603050405020304" pitchFamily="18" charset="0"/>
              </a:rPr>
              <a:t> </a:t>
            </a:r>
            <a:r>
              <a:rPr lang="en-US" altLang="zh-CN" b="1" dirty="0">
                <a:solidFill>
                  <a:srgbClr val="0070C0"/>
                </a:solidFill>
                <a:latin typeface="Times New Roman" panose="02020603050405020304" pitchFamily="18" charset="0"/>
                <a:cs typeface="Times New Roman" panose="02020603050405020304" pitchFamily="18" charset="0"/>
              </a:rPr>
              <a:t> </a:t>
            </a:r>
          </a:p>
          <a:p>
            <a:r>
              <a:rPr lang="en-US" altLang="zh-CN" b="1" dirty="0">
                <a:solidFill>
                  <a:srgbClr val="0070C0"/>
                </a:solidFill>
                <a:latin typeface="Times New Roman" panose="02020603050405020304" pitchFamily="18" charset="0"/>
                <a:cs typeface="Times New Roman" panose="02020603050405020304" pitchFamily="18" charset="0"/>
              </a:rPr>
              <a:t>   band to band stability </a:t>
            </a:r>
            <a:r>
              <a:rPr lang="en-US" altLang="zh-CN" sz="2000" b="1" dirty="0">
                <a:solidFill>
                  <a:srgbClr val="0070C0"/>
                </a:solidFill>
                <a:latin typeface="Times New Roman" panose="02020603050405020304" pitchFamily="18" charset="0"/>
                <a:cs typeface="Times New Roman" panose="02020603050405020304" pitchFamily="18" charset="0"/>
              </a:rPr>
              <a:t>/</a:t>
            </a:r>
            <a:r>
              <a:rPr lang="en-US" altLang="zh-CN" b="1" dirty="0">
                <a:solidFill>
                  <a:srgbClr val="0070C0"/>
                </a:solidFill>
                <a:latin typeface="Times New Roman" panose="02020603050405020304" pitchFamily="18" charset="0"/>
                <a:cs typeface="Times New Roman" panose="02020603050405020304" pitchFamily="18" charset="0"/>
              </a:rPr>
              <a:t>spectral  radiometric performance</a:t>
            </a:r>
            <a:endParaRPr lang="zh-CN" altLang="en-US" dirty="0">
              <a:solidFill>
                <a:srgbClr val="FF0000"/>
              </a:solidFill>
            </a:endParaRPr>
          </a:p>
        </p:txBody>
      </p:sp>
      <p:sp>
        <p:nvSpPr>
          <p:cNvPr id="3" name="矩形 2"/>
          <p:cNvSpPr/>
          <p:nvPr/>
        </p:nvSpPr>
        <p:spPr>
          <a:xfrm>
            <a:off x="7110597" y="518357"/>
            <a:ext cx="2813682" cy="374915"/>
          </a:xfrm>
          <a:prstGeom prst="rect">
            <a:avLst/>
          </a:prstGeom>
        </p:spPr>
        <p:txBody>
          <a:bodyPr wrap="square">
            <a:spAutoFit/>
          </a:bodyPr>
          <a:lstStyle/>
          <a:p>
            <a:r>
              <a:rPr lang="en-US" altLang="zh-CN" b="1" dirty="0" smtClean="0">
                <a:solidFill>
                  <a:srgbClr val="FF0000"/>
                </a:solidFill>
                <a:latin typeface="Times New Roman" panose="02020603050405020304" pitchFamily="18" charset="0"/>
                <a:cs typeface="Times New Roman" panose="02020603050405020304" pitchFamily="18" charset="0"/>
              </a:rPr>
              <a:t>Reference </a:t>
            </a:r>
            <a:r>
              <a:rPr lang="en-US" altLang="zh-CN" b="1" dirty="0">
                <a:solidFill>
                  <a:srgbClr val="FF0000"/>
                </a:solidFill>
                <a:latin typeface="Times New Roman" panose="02020603050405020304" pitchFamily="18" charset="0"/>
                <a:cs typeface="Times New Roman" panose="02020603050405020304" pitchFamily="18" charset="0"/>
              </a:rPr>
              <a:t>band:700 nm</a:t>
            </a:r>
            <a:endParaRPr lang="en-US" altLang="zh-CN" b="1" dirty="0">
              <a:latin typeface="华文楷体" panose="02010600040101010101" pitchFamily="2" charset="-122"/>
              <a:ea typeface="华文楷体" panose="02010600040101010101" pitchFamily="2" charset="-122"/>
            </a:endParaRPr>
          </a:p>
        </p:txBody>
      </p:sp>
      <p:sp>
        <p:nvSpPr>
          <p:cNvPr id="4" name="日期占位符 3"/>
          <p:cNvSpPr>
            <a:spLocks noGrp="1"/>
          </p:cNvSpPr>
          <p:nvPr>
            <p:ph type="dt" sz="half" idx="10"/>
          </p:nvPr>
        </p:nvSpPr>
        <p:spPr/>
        <p:txBody>
          <a:bodyPr/>
          <a:lstStyle/>
          <a:p>
            <a:r>
              <a:rPr lang="en-US" altLang="zh-CN" smtClean="0"/>
              <a:t>2017/11/14</a:t>
            </a:r>
            <a:endParaRPr lang="zh-CN" altLang="en-US"/>
          </a:p>
        </p:txBody>
      </p:sp>
      <p:sp>
        <p:nvSpPr>
          <p:cNvPr id="10" name="灯片编号占位符 9"/>
          <p:cNvSpPr>
            <a:spLocks noGrp="1"/>
          </p:cNvSpPr>
          <p:nvPr>
            <p:ph type="sldNum" sz="quarter" idx="12"/>
          </p:nvPr>
        </p:nvSpPr>
        <p:spPr/>
        <p:txBody>
          <a:bodyPr/>
          <a:lstStyle/>
          <a:p>
            <a:fld id="{05E6DA1C-9374-4800-976B-7EEC36BAC834}" type="slidenum">
              <a:rPr lang="zh-CN" altLang="en-US" smtClean="0"/>
              <a:t>19</a:t>
            </a:fld>
            <a:endParaRPr lang="zh-CN" altLang="en-US"/>
          </a:p>
        </p:txBody>
      </p:sp>
      <p:cxnSp>
        <p:nvCxnSpPr>
          <p:cNvPr id="14" name="直接箭头连接符 13"/>
          <p:cNvCxnSpPr/>
          <p:nvPr/>
        </p:nvCxnSpPr>
        <p:spPr>
          <a:xfrm flipV="1">
            <a:off x="3948837" y="1635617"/>
            <a:ext cx="2413326" cy="30727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36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94657" y="257820"/>
            <a:ext cx="10515600" cy="5875523"/>
          </a:xfrm>
        </p:spPr>
        <p:txBody>
          <a:bodyPr>
            <a:normAutofit/>
          </a:bodyPr>
          <a:lstStyle/>
          <a:p>
            <a:pPr marL="0" indent="0" algn="ctr">
              <a:lnSpc>
                <a:spcPct val="220000"/>
              </a:lnSpc>
              <a:buNone/>
            </a:pPr>
            <a:r>
              <a:rPr lang="en-GB" altLang="zh-CN" sz="4000" b="1" dirty="0" smtClean="0">
                <a:latin typeface="Times New Roman" panose="02020603050405020304" pitchFamily="18" charset="0"/>
                <a:cs typeface="Times New Roman" panose="02020603050405020304" pitchFamily="18" charset="0"/>
              </a:rPr>
              <a:t>Overview</a:t>
            </a:r>
            <a:endParaRPr lang="en-US" altLang="zh-CN" sz="4000" dirty="0" smtClean="0">
              <a:latin typeface="Times New Roman" panose="02020603050405020304" pitchFamily="18" charset="0"/>
              <a:ea typeface="华文楷体" panose="02010600040101010101" pitchFamily="2" charset="-122"/>
              <a:cs typeface="Times New Roman" panose="02020603050405020304" pitchFamily="18" charset="0"/>
            </a:endParaRPr>
          </a:p>
          <a:p>
            <a:pPr>
              <a:lnSpc>
                <a:spcPct val="100000"/>
              </a:lnSpc>
            </a:pPr>
            <a:r>
              <a:rPr lang="en-US" altLang="zh-CN" sz="4000" b="1" dirty="0" smtClean="0">
                <a:latin typeface="Times New Roman" panose="02020603050405020304" pitchFamily="18" charset="0"/>
                <a:ea typeface="华文楷体" panose="02010600040101010101" pitchFamily="2" charset="-122"/>
                <a:cs typeface="Times New Roman" panose="02020603050405020304" pitchFamily="18" charset="0"/>
              </a:rPr>
              <a:t>Introduction</a:t>
            </a:r>
          </a:p>
          <a:p>
            <a:pPr>
              <a:lnSpc>
                <a:spcPct val="100000"/>
              </a:lnSpc>
            </a:pPr>
            <a:r>
              <a:rPr lang="en-US" altLang="zh-CN" sz="4000" b="1" dirty="0" smtClean="0">
                <a:latin typeface="Times New Roman" panose="02020603050405020304" pitchFamily="18" charset="0"/>
                <a:ea typeface="华文楷体" panose="02010600040101010101" pitchFamily="2" charset="-122"/>
                <a:cs typeface="Times New Roman" panose="02020603050405020304" pitchFamily="18" charset="0"/>
              </a:rPr>
              <a:t>Instrumentation</a:t>
            </a:r>
            <a:r>
              <a:rPr lang="zh-CN" altLang="en-US" sz="40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4000" b="1" dirty="0" smtClean="0">
                <a:latin typeface="Times New Roman" panose="02020603050405020304" pitchFamily="18" charset="0"/>
                <a:ea typeface="华文楷体" panose="02010600040101010101" pitchFamily="2" charset="-122"/>
                <a:cs typeface="Times New Roman" panose="02020603050405020304" pitchFamily="18" charset="0"/>
              </a:rPr>
              <a:t>and Observation</a:t>
            </a:r>
          </a:p>
          <a:p>
            <a:pPr>
              <a:lnSpc>
                <a:spcPct val="100000"/>
              </a:lnSpc>
            </a:pPr>
            <a:r>
              <a:rPr lang="en-US" altLang="zh-CN" sz="4000" b="1" dirty="0" smtClean="0">
                <a:latin typeface="Times New Roman" panose="02020603050405020304" pitchFamily="18" charset="0"/>
                <a:ea typeface="华文楷体" panose="02010600040101010101" pitchFamily="2" charset="-122"/>
                <a:cs typeface="Times New Roman" panose="02020603050405020304" pitchFamily="18" charset="0"/>
              </a:rPr>
              <a:t>Data Processing and Result</a:t>
            </a:r>
          </a:p>
          <a:p>
            <a:pPr>
              <a:lnSpc>
                <a:spcPct val="100000"/>
              </a:lnSpc>
            </a:pPr>
            <a:r>
              <a:rPr lang="en-US" altLang="zh-CN" sz="4000" b="1" dirty="0" smtClean="0">
                <a:latin typeface="Times New Roman" panose="02020603050405020304" pitchFamily="18" charset="0"/>
                <a:ea typeface="华文楷体" panose="02010600040101010101" pitchFamily="2" charset="-122"/>
                <a:cs typeface="Times New Roman" panose="02020603050405020304" pitchFamily="18" charset="0"/>
              </a:rPr>
              <a:t>Comparison and Analysis</a:t>
            </a:r>
          </a:p>
          <a:p>
            <a:pPr>
              <a:lnSpc>
                <a:spcPct val="100000"/>
              </a:lnSpc>
            </a:pPr>
            <a:r>
              <a:rPr lang="en-US" altLang="zh-CN" sz="4000" b="1" dirty="0" smtClean="0">
                <a:latin typeface="Times New Roman" panose="02020603050405020304" pitchFamily="18" charset="0"/>
                <a:ea typeface="华文楷体" panose="02010600040101010101" pitchFamily="2" charset="-122"/>
                <a:cs typeface="Times New Roman" panose="02020603050405020304" pitchFamily="18" charset="0"/>
              </a:rPr>
              <a:t>Summary and Future</a:t>
            </a:r>
          </a:p>
          <a:p>
            <a:pPr>
              <a:lnSpc>
                <a:spcPct val="100000"/>
              </a:lnSpc>
            </a:pP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 name="日期占位符 1"/>
          <p:cNvSpPr>
            <a:spLocks noGrp="1"/>
          </p:cNvSpPr>
          <p:nvPr>
            <p:ph type="dt" sz="half" idx="10"/>
          </p:nvPr>
        </p:nvSpPr>
        <p:spPr/>
        <p:txBody>
          <a:bodyPr/>
          <a:lstStyle/>
          <a:p>
            <a:r>
              <a:rPr lang="en-US" altLang="zh-CN" smtClean="0"/>
              <a:t>2017/11/14</a:t>
            </a:r>
            <a:endParaRPr lang="zh-CN" altLang="en-US"/>
          </a:p>
        </p:txBody>
      </p:sp>
      <p:sp>
        <p:nvSpPr>
          <p:cNvPr id="4" name="灯片编号占位符 3"/>
          <p:cNvSpPr>
            <a:spLocks noGrp="1"/>
          </p:cNvSpPr>
          <p:nvPr>
            <p:ph type="sldNum" sz="quarter" idx="12"/>
          </p:nvPr>
        </p:nvSpPr>
        <p:spPr/>
        <p:txBody>
          <a:bodyPr/>
          <a:lstStyle/>
          <a:p>
            <a:fld id="{05E6DA1C-9374-4800-976B-7EEC36BAC834}" type="slidenum">
              <a:rPr lang="zh-CN" altLang="en-US" b="1" smtClean="0"/>
              <a:t>2</a:t>
            </a:fld>
            <a:endParaRPr lang="zh-CN" altLang="en-US" sz="1200" b="1" dirty="0"/>
          </a:p>
        </p:txBody>
      </p:sp>
    </p:spTree>
    <p:extLst>
      <p:ext uri="{BB962C8B-B14F-4D97-AF65-F5344CB8AC3E}">
        <p14:creationId xmlns:p14="http://schemas.microsoft.com/office/powerpoint/2010/main" val="1468876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4"/>
          <a:stretch>
            <a:fillRect/>
          </a:stretch>
        </p:blipFill>
        <p:spPr>
          <a:xfrm>
            <a:off x="7125590" y="3562483"/>
            <a:ext cx="3914999" cy="3132000"/>
          </a:xfrm>
          <a:prstGeom prst="rect">
            <a:avLst/>
          </a:prstGeom>
        </p:spPr>
      </p:pic>
      <p:sp>
        <p:nvSpPr>
          <p:cNvPr id="6" name="矩形 5"/>
          <p:cNvSpPr/>
          <p:nvPr/>
        </p:nvSpPr>
        <p:spPr>
          <a:xfrm>
            <a:off x="1436596" y="575291"/>
            <a:ext cx="2651688" cy="523220"/>
          </a:xfrm>
          <a:prstGeom prst="rect">
            <a:avLst/>
          </a:prstGeom>
        </p:spPr>
        <p:txBody>
          <a:bodyPr wrap="none">
            <a:spAutoFit/>
          </a:bodyPr>
          <a:lstStyle/>
          <a:p>
            <a:r>
              <a:rPr lang="en-US" altLang="zh-CN" sz="2800" dirty="0">
                <a:latin typeface="Times New Roman" panose="02020603050405020304" pitchFamily="18" charset="0"/>
                <a:ea typeface="华文楷体" panose="02010600040101010101" pitchFamily="2" charset="-122"/>
                <a:cs typeface="Times New Roman" panose="02020603050405020304" pitchFamily="18" charset="0"/>
              </a:rPr>
              <a:t>Phase</a:t>
            </a:r>
            <a:r>
              <a:rPr lang="en-US" altLang="zh-CN" sz="2400" b="1"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ea typeface="华文楷体" panose="02010600040101010101" pitchFamily="2" charset="-122"/>
                <a:cs typeface="Times New Roman" panose="02020603050405020304" pitchFamily="18" charset="0"/>
              </a:rPr>
              <a:t>Reddening</a:t>
            </a:r>
            <a:endParaRPr lang="zh-CN" altLang="en-US" sz="2800"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8" name="对象 7"/>
          <p:cNvGraphicFramePr>
            <a:graphicFrameLocks noChangeAspect="1"/>
          </p:cNvGraphicFramePr>
          <p:nvPr>
            <p:extLst/>
          </p:nvPr>
        </p:nvGraphicFramePr>
        <p:xfrm>
          <a:off x="941388" y="2220913"/>
          <a:ext cx="4922837" cy="2870200"/>
        </p:xfrm>
        <a:graphic>
          <a:graphicData uri="http://schemas.openxmlformats.org/presentationml/2006/ole">
            <mc:AlternateContent xmlns:mc="http://schemas.openxmlformats.org/markup-compatibility/2006">
              <mc:Choice xmlns:v="urn:schemas-microsoft-com:vml" Requires="v">
                <p:oleObj spid="_x0000_s6269" name="Equation" r:id="rId5" imgW="2616120" imgH="1523880" progId="Equation.DSMT4">
                  <p:embed/>
                </p:oleObj>
              </mc:Choice>
              <mc:Fallback>
                <p:oleObj name="Equation" r:id="rId5" imgW="2616120" imgH="1523880" progId="Equation.DSMT4">
                  <p:embed/>
                  <p:pic>
                    <p:nvPicPr>
                      <p:cNvPr id="0" name=""/>
                      <p:cNvPicPr/>
                      <p:nvPr/>
                    </p:nvPicPr>
                    <p:blipFill>
                      <a:blip r:embed="rId6"/>
                      <a:stretch>
                        <a:fillRect/>
                      </a:stretch>
                    </p:blipFill>
                    <p:spPr>
                      <a:xfrm>
                        <a:off x="941388" y="2220913"/>
                        <a:ext cx="4922837" cy="2870200"/>
                      </a:xfrm>
                      <a:prstGeom prst="rect">
                        <a:avLst/>
                      </a:prstGeom>
                    </p:spPr>
                  </p:pic>
                </p:oleObj>
              </mc:Fallback>
            </mc:AlternateContent>
          </a:graphicData>
        </a:graphic>
      </p:graphicFrame>
      <p:sp>
        <p:nvSpPr>
          <p:cNvPr id="9" name="矩形 8"/>
          <p:cNvSpPr/>
          <p:nvPr/>
        </p:nvSpPr>
        <p:spPr>
          <a:xfrm>
            <a:off x="689113" y="1359310"/>
            <a:ext cx="6436475" cy="769441"/>
          </a:xfrm>
          <a:prstGeom prst="rect">
            <a:avLst/>
          </a:prstGeom>
        </p:spPr>
        <p:txBody>
          <a:bodyPr wrap="square">
            <a:spAutoFit/>
          </a:bodyPr>
          <a:lstStyle/>
          <a:p>
            <a:r>
              <a:rPr lang="en-US" altLang="zh-CN" sz="2200" dirty="0">
                <a:latin typeface="Times New Roman" panose="02020603050405020304" pitchFamily="18" charset="0"/>
                <a:cs typeface="Times New Roman" panose="02020603050405020304" pitchFamily="18" charset="0"/>
              </a:rPr>
              <a:t>The ratio between the (TOA) irradiance I(θ , λ) and the irradiance I(θ</a:t>
            </a:r>
            <a:r>
              <a:rPr lang="en-US" altLang="zh-CN" sz="2200" baseline="-25000" dirty="0">
                <a:latin typeface="Times New Roman" panose="02020603050405020304" pitchFamily="18" charset="0"/>
                <a:cs typeface="Times New Roman" panose="02020603050405020304" pitchFamily="18" charset="0"/>
              </a:rPr>
              <a:t>0</a:t>
            </a:r>
            <a:r>
              <a:rPr lang="en-US" altLang="zh-CN" sz="2200" dirty="0">
                <a:latin typeface="Times New Roman" panose="02020603050405020304" pitchFamily="18" charset="0"/>
                <a:cs typeface="Times New Roman" panose="02020603050405020304" pitchFamily="18" charset="0"/>
              </a:rPr>
              <a:t> , λ) is </a:t>
            </a:r>
            <a:endParaRPr lang="zh-CN" altLang="en-US" sz="22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7"/>
          <a:stretch>
            <a:fillRect/>
          </a:stretch>
        </p:blipFill>
        <p:spPr>
          <a:xfrm>
            <a:off x="7125588" y="416545"/>
            <a:ext cx="4050000" cy="3240000"/>
          </a:xfrm>
          <a:prstGeom prst="rect">
            <a:avLst/>
          </a:prstGeom>
        </p:spPr>
      </p:pic>
      <p:sp>
        <p:nvSpPr>
          <p:cNvPr id="2" name="矩形 1"/>
          <p:cNvSpPr/>
          <p:nvPr/>
        </p:nvSpPr>
        <p:spPr>
          <a:xfrm>
            <a:off x="785230" y="5274688"/>
            <a:ext cx="6205359" cy="1138773"/>
          </a:xfrm>
          <a:prstGeom prst="rect">
            <a:avLst/>
          </a:prstGeom>
        </p:spPr>
        <p:txBody>
          <a:bodyPr wrap="squar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Slope:       </a:t>
            </a:r>
            <a:r>
              <a:rPr lang="en-US" altLang="zh-CN" sz="2000" b="1" dirty="0">
                <a:solidFill>
                  <a:srgbClr val="FF0000"/>
                </a:solidFill>
                <a:latin typeface="Times New Roman" panose="02020603050405020304" pitchFamily="18" charset="0"/>
                <a:cs typeface="Times New Roman" panose="02020603050405020304" pitchFamily="18" charset="0"/>
              </a:rPr>
              <a:t>ROLO</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VS</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a:solidFill>
                  <a:srgbClr val="00B0F0"/>
                </a:solidFill>
                <a:latin typeface="Times New Roman" panose="02020603050405020304" pitchFamily="18" charset="0"/>
                <a:cs typeface="Times New Roman" panose="02020603050405020304" pitchFamily="18" charset="0"/>
              </a:rPr>
              <a:t>MT2009</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VS</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a:solidFill>
                  <a:srgbClr val="00FF00"/>
                </a:solidFill>
                <a:latin typeface="Times New Roman" panose="02020603050405020304" pitchFamily="18" charset="0"/>
                <a:cs typeface="Times New Roman" panose="02020603050405020304" pitchFamily="18" charset="0"/>
              </a:rPr>
              <a:t>Spectrometer </a:t>
            </a:r>
            <a:endParaRPr lang="en-US" altLang="zh-CN" sz="2400" b="1" dirty="0">
              <a:solidFill>
                <a:srgbClr val="00FF00"/>
              </a:solidFill>
              <a:latin typeface="Times New Roman" panose="02020603050405020304" pitchFamily="18" charset="0"/>
              <a:cs typeface="Times New Roman" panose="02020603050405020304" pitchFamily="18" charset="0"/>
            </a:endParaRPr>
          </a:p>
          <a:p>
            <a:r>
              <a:rPr lang="en-US" altLang="zh-CN" sz="2400"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atmospheric </a:t>
            </a:r>
            <a:r>
              <a:rPr lang="en-US" altLang="zh-CN" sz="2000" b="1" dirty="0" smtClean="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correction  or  </a:t>
            </a:r>
            <a:r>
              <a:rPr lang="en-US" altLang="zh-CN" sz="2000"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lunar model</a:t>
            </a:r>
          </a:p>
          <a:p>
            <a:r>
              <a:rPr lang="en-US" altLang="zh-CN" sz="2000"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                        ROLO &gt; MT2009</a:t>
            </a:r>
            <a:endParaRPr lang="en-US" altLang="zh-CN" sz="2400"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endParaRPr>
          </a:p>
        </p:txBody>
      </p:sp>
      <p:cxnSp>
        <p:nvCxnSpPr>
          <p:cNvPr id="4" name="直接箭头连接符 3"/>
          <p:cNvCxnSpPr/>
          <p:nvPr/>
        </p:nvCxnSpPr>
        <p:spPr>
          <a:xfrm flipH="1">
            <a:off x="8161374" y="1772816"/>
            <a:ext cx="478773" cy="39022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292936" y="1174644"/>
            <a:ext cx="694421" cy="369332"/>
          </a:xfrm>
          <a:prstGeom prst="rect">
            <a:avLst/>
          </a:prstGeom>
          <a:noFill/>
        </p:spPr>
        <p:txBody>
          <a:bodyPr wrap="none" rtlCol="0">
            <a:spAutoFit/>
          </a:bodyPr>
          <a:lstStyle/>
          <a:p>
            <a:r>
              <a:rPr lang="en-US" altLang="zh-CN" b="1" dirty="0" smtClean="0">
                <a:latin typeface="Times New Roman" panose="02020603050405020304" pitchFamily="18" charset="0"/>
                <a:cs typeface="Times New Roman" panose="02020603050405020304" pitchFamily="18" charset="0"/>
              </a:rPr>
              <a:t>slope</a:t>
            </a:r>
            <a:endParaRPr lang="zh-CN" altLang="en-US" b="1" dirty="0">
              <a:latin typeface="Times New Roman" panose="02020603050405020304" pitchFamily="18" charset="0"/>
              <a:cs typeface="Times New Roman" panose="02020603050405020304" pitchFamily="18" charset="0"/>
            </a:endParaRPr>
          </a:p>
        </p:txBody>
      </p:sp>
      <p:cxnSp>
        <p:nvCxnSpPr>
          <p:cNvPr id="14" name="直接箭头连接符 13"/>
          <p:cNvCxnSpPr/>
          <p:nvPr/>
        </p:nvCxnSpPr>
        <p:spPr>
          <a:xfrm>
            <a:off x="10151706" y="2463282"/>
            <a:ext cx="88888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0975000" y="2498373"/>
            <a:ext cx="1217000" cy="338554"/>
          </a:xfrm>
          <a:prstGeom prst="rect">
            <a:avLst/>
          </a:prstGeom>
          <a:noFill/>
        </p:spPr>
        <p:txBody>
          <a:bodyPr wrap="none" rtlCol="0">
            <a:spAutoFit/>
          </a:bodyPr>
          <a:lstStyle/>
          <a:p>
            <a:r>
              <a:rPr lang="en-US" altLang="zh-CN" sz="1600" b="1" dirty="0" smtClean="0">
                <a:latin typeface="Times New Roman" panose="02020603050405020304" pitchFamily="18" charset="0"/>
                <a:cs typeface="Times New Roman" panose="02020603050405020304" pitchFamily="18" charset="0"/>
              </a:rPr>
              <a:t>Phase angle</a:t>
            </a:r>
            <a:endParaRPr lang="zh-CN" altLang="en-US" sz="1600" b="1" dirty="0">
              <a:latin typeface="Times New Roman" panose="02020603050405020304" pitchFamily="18" charset="0"/>
              <a:cs typeface="Times New Roman" panose="02020603050405020304" pitchFamily="18" charset="0"/>
            </a:endParaRPr>
          </a:p>
        </p:txBody>
      </p:sp>
      <p:sp>
        <p:nvSpPr>
          <p:cNvPr id="3" name="日期占位符 2"/>
          <p:cNvSpPr>
            <a:spLocks noGrp="1"/>
          </p:cNvSpPr>
          <p:nvPr>
            <p:ph type="dt" sz="half" idx="10"/>
          </p:nvPr>
        </p:nvSpPr>
        <p:spPr/>
        <p:txBody>
          <a:bodyPr/>
          <a:lstStyle/>
          <a:p>
            <a:r>
              <a:rPr lang="en-US" altLang="zh-CN" smtClean="0"/>
              <a:t>2017/11/14</a:t>
            </a:r>
            <a:endParaRPr lang="zh-CN" altLang="en-US"/>
          </a:p>
        </p:txBody>
      </p:sp>
      <p:sp>
        <p:nvSpPr>
          <p:cNvPr id="7" name="灯片编号占位符 6"/>
          <p:cNvSpPr>
            <a:spLocks noGrp="1"/>
          </p:cNvSpPr>
          <p:nvPr>
            <p:ph type="sldNum" sz="quarter" idx="12"/>
          </p:nvPr>
        </p:nvSpPr>
        <p:spPr/>
        <p:txBody>
          <a:bodyPr/>
          <a:lstStyle/>
          <a:p>
            <a:fld id="{05E6DA1C-9374-4800-976B-7EEC36BAC834}" type="slidenum">
              <a:rPr lang="zh-CN" altLang="en-US" smtClean="0"/>
              <a:t>20</a:t>
            </a:fld>
            <a:endParaRPr lang="zh-CN" altLang="en-US"/>
          </a:p>
        </p:txBody>
      </p:sp>
    </p:spTree>
    <p:extLst>
      <p:ext uri="{BB962C8B-B14F-4D97-AF65-F5344CB8AC3E}">
        <p14:creationId xmlns:p14="http://schemas.microsoft.com/office/powerpoint/2010/main" val="2465849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4706" y="400026"/>
            <a:ext cx="6649751" cy="6457974"/>
          </a:xfrm>
        </p:spPr>
        <p:txBody>
          <a:bodyPr>
            <a:normAutofit/>
          </a:bodyPr>
          <a:lstStyle/>
          <a:p>
            <a:pPr marL="0" indent="0">
              <a:lnSpc>
                <a:spcPct val="110000"/>
              </a:lnSpc>
              <a:buNone/>
            </a:pPr>
            <a:r>
              <a:rPr lang="en-US" altLang="zh-CN" sz="24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Lunar observations</a:t>
            </a:r>
            <a:endParaRPr lang="en-US" altLang="zh-CN" sz="24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10000"/>
              </a:lnSpc>
              <a:buNone/>
            </a:pPr>
            <a:r>
              <a:rPr lang="en-US" altLang="zh-CN" sz="2400" b="1" dirty="0" smtClean="0">
                <a:latin typeface="Times New Roman" panose="02020603050405020304" pitchFamily="18" charset="0"/>
                <a:ea typeface="华文楷体" panose="02010600040101010101" pitchFamily="2" charset="-122"/>
                <a:cs typeface="Times New Roman" panose="02020603050405020304" pitchFamily="18" charset="0"/>
              </a:rPr>
              <a:t>Dominant Sources </a:t>
            </a:r>
            <a:endParaRPr lang="en-US" altLang="zh-CN" sz="2400" b="1"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50000"/>
              </a:lnSpc>
              <a:spcBef>
                <a:spcPts val="0"/>
              </a:spcBef>
              <a:buNone/>
            </a:pPr>
            <a:r>
              <a:rPr lang="zh-CN" altLang="en-US" sz="19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900" b="1" dirty="0" smtClean="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19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900" b="1" dirty="0" smtClean="0">
                <a:latin typeface="Times New Roman" panose="02020603050405020304" pitchFamily="18" charset="0"/>
                <a:ea typeface="华文楷体" panose="02010600040101010101" pitchFamily="2" charset="-122"/>
                <a:cs typeface="Times New Roman" panose="02020603050405020304" pitchFamily="18" charset="0"/>
              </a:rPr>
              <a:t>Absolute Scale </a:t>
            </a:r>
            <a:endParaRPr lang="en-US" altLang="zh-CN" sz="19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50000"/>
              </a:lnSpc>
              <a:spcBef>
                <a:spcPts val="0"/>
              </a:spcBef>
              <a:buNone/>
            </a:pP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Lamp-Plate system</a:t>
            </a:r>
            <a:r>
              <a:rPr lang="zh-CN" altLang="en-US" sz="1800"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50000"/>
              </a:lnSpc>
              <a:spcBef>
                <a:spcPts val="0"/>
              </a:spcBef>
              <a:buNone/>
            </a:pP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QTH lamp, hemispherical reflectivity and </a:t>
            </a:r>
            <a:r>
              <a:rPr lang="en-US" altLang="zh-CN" sz="1800" dirty="0" err="1">
                <a:latin typeface="Times New Roman" panose="02020603050405020304" pitchFamily="18" charset="0"/>
                <a:ea typeface="华文楷体" panose="02010600040101010101" pitchFamily="2" charset="-122"/>
                <a:cs typeface="Times New Roman" panose="02020603050405020304" pitchFamily="18" charset="0"/>
              </a:rPr>
              <a:t>L</a:t>
            </a:r>
            <a:r>
              <a:rPr lang="en-US" altLang="zh-CN" sz="1800" dirty="0" err="1" smtClean="0">
                <a:latin typeface="Times New Roman" panose="02020603050405020304" pitchFamily="18" charset="0"/>
                <a:ea typeface="华文楷体" panose="02010600040101010101" pitchFamily="2" charset="-122"/>
                <a:cs typeface="Times New Roman" panose="02020603050405020304" pitchFamily="18" charset="0"/>
              </a:rPr>
              <a:t>ambertian</a:t>
            </a: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 characterization </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50000"/>
              </a:lnSpc>
              <a:spcBef>
                <a:spcPts val="0"/>
              </a:spcBef>
              <a:buNone/>
            </a:pPr>
            <a:r>
              <a:rPr lang="zh-CN" altLang="en-US" sz="18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18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Spatial </a:t>
            </a:r>
            <a:r>
              <a:rPr lang="en-US" altLang="zh-CN" sz="1800" b="1" dirty="0">
                <a:latin typeface="Times New Roman" panose="02020603050405020304" pitchFamily="18" charset="0"/>
                <a:ea typeface="华文楷体" panose="02010600040101010101" pitchFamily="2" charset="-122"/>
                <a:cs typeface="Times New Roman" panose="02020603050405020304" pitchFamily="18" charset="0"/>
              </a:rPr>
              <a:t>stray </a:t>
            </a:r>
          </a:p>
          <a:p>
            <a:pPr marL="0" indent="0">
              <a:lnSpc>
                <a:spcPct val="150000"/>
              </a:lnSpc>
              <a:spcBef>
                <a:spcPts val="0"/>
              </a:spcBef>
              <a:buNone/>
            </a:pPr>
            <a:r>
              <a:rPr lang="en-US" altLang="zh-CN" sz="1800" dirty="0" smtClean="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I</a:t>
            </a: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nstrument calibration:  systematic </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deviation </a:t>
            </a:r>
            <a:endPar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50000"/>
              </a:lnSpc>
              <a:spcBef>
                <a:spcPts val="0"/>
              </a:spcBef>
              <a:buNone/>
            </a:pP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 Lunar observation:  ~0.5</a:t>
            </a:r>
            <a:r>
              <a:rPr lang="en-US" altLang="zh-CN" sz="1800" dirty="0"/>
              <a:t> ° </a:t>
            </a:r>
            <a:endPar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50000"/>
              </a:lnSpc>
              <a:spcBef>
                <a:spcPts val="0"/>
              </a:spcBef>
              <a:buNone/>
            </a:pPr>
            <a:r>
              <a:rPr lang="zh-CN" altLang="en-US" sz="19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900" b="1" dirty="0" smtClean="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19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900" b="1" dirty="0" smtClean="0">
                <a:latin typeface="Times New Roman" panose="02020603050405020304" pitchFamily="18" charset="0"/>
                <a:ea typeface="华文楷体" panose="02010600040101010101" pitchFamily="2" charset="-122"/>
                <a:cs typeface="Times New Roman" panose="02020603050405020304" pitchFamily="18" charset="0"/>
              </a:rPr>
              <a:t>Atmospheric</a:t>
            </a:r>
            <a:r>
              <a:rPr lang="en-US" altLang="zh-CN" sz="1900"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900" b="1" dirty="0" smtClean="0">
                <a:latin typeface="Times New Roman" panose="02020603050405020304" pitchFamily="18" charset="0"/>
                <a:ea typeface="华文楷体" panose="02010600040101010101" pitchFamily="2" charset="-122"/>
                <a:cs typeface="Times New Roman" panose="02020603050405020304" pitchFamily="18" charset="0"/>
              </a:rPr>
              <a:t>correction</a:t>
            </a:r>
            <a:r>
              <a:rPr lang="en-US" altLang="zh-CN" sz="1900" dirty="0" smtClean="0">
                <a:latin typeface="Times New Roman" panose="02020603050405020304" pitchFamily="18" charset="0"/>
                <a:ea typeface="华文楷体" panose="02010600040101010101" pitchFamily="2" charset="-122"/>
                <a:cs typeface="Times New Roman" panose="02020603050405020304" pitchFamily="18" charset="0"/>
              </a:rPr>
              <a:t> </a:t>
            </a:r>
          </a:p>
          <a:p>
            <a:pPr marL="0" indent="0">
              <a:lnSpc>
                <a:spcPct val="150000"/>
              </a:lnSpc>
              <a:spcBef>
                <a:spcPts val="0"/>
              </a:spcBef>
              <a:buNone/>
            </a:pP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atmospheric characterization </a:t>
            </a: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tools</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50000"/>
              </a:lnSpc>
              <a:spcBef>
                <a:spcPts val="0"/>
              </a:spcBef>
              <a:buNone/>
            </a:pP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AOD</a:t>
            </a:r>
            <a:r>
              <a:rPr lang="zh-CN" altLang="en-US" sz="1800"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~0.05    0.012(550 nm)    zenith angle: 10</a:t>
            </a:r>
            <a:r>
              <a:rPr lang="en-US" altLang="zh-CN" sz="1800" dirty="0"/>
              <a:t>°</a:t>
            </a: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   </a:t>
            </a:r>
          </a:p>
          <a:p>
            <a:pPr marL="0" indent="0">
              <a:lnSpc>
                <a:spcPct val="150000"/>
              </a:lnSpc>
              <a:spcBef>
                <a:spcPts val="0"/>
              </a:spcBef>
              <a:buNone/>
            </a:pP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Transmission spectra : 0.6~1.7</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%(400-1000nm)</a:t>
            </a:r>
          </a:p>
          <a:p>
            <a:pPr marL="0" indent="0">
              <a:lnSpc>
                <a:spcPct val="150000"/>
              </a:lnSpc>
              <a:spcBef>
                <a:spcPts val="0"/>
              </a:spcBef>
              <a:buNone/>
            </a:pPr>
            <a:r>
              <a:rPr lang="zh-CN" altLang="en-US" sz="19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900" b="1" dirty="0" smtClean="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19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900" b="1" dirty="0" smtClean="0">
                <a:latin typeface="Times New Roman" panose="02020603050405020304" pitchFamily="18" charset="0"/>
                <a:ea typeface="华文楷体" panose="02010600040101010101" pitchFamily="2" charset="-122"/>
                <a:cs typeface="Times New Roman" panose="02020603050405020304" pitchFamily="18" charset="0"/>
              </a:rPr>
              <a:t>Spectrum </a:t>
            </a:r>
            <a:r>
              <a:rPr lang="en-US" altLang="zh-CN" sz="1900" b="1" dirty="0">
                <a:latin typeface="Times New Roman" panose="02020603050405020304" pitchFamily="18" charset="0"/>
                <a:ea typeface="华文楷体" panose="02010600040101010101" pitchFamily="2" charset="-122"/>
                <a:cs typeface="Times New Roman" panose="02020603050405020304" pitchFamily="18" charset="0"/>
              </a:rPr>
              <a:t>Shift Correction </a:t>
            </a:r>
            <a:endParaRPr lang="en-US" altLang="zh-CN" sz="1900" b="1"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a:lnSpc>
                <a:spcPct val="150000"/>
              </a:lnSpc>
              <a:spcBef>
                <a:spcPts val="0"/>
              </a:spcBef>
              <a:buNone/>
            </a:pPr>
            <a:r>
              <a:rPr lang="en-US" altLang="zh-CN" sz="1800" b="1"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Spectral dimension</a:t>
            </a:r>
            <a:r>
              <a:rPr lang="zh-CN" altLang="en-US" sz="1800"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Maximum </a:t>
            </a:r>
            <a:r>
              <a:rPr lang="en-US" altLang="zh-CN" sz="1800" dirty="0">
                <a:latin typeface="Times New Roman" panose="02020603050405020304" pitchFamily="18" charset="0"/>
                <a:ea typeface="华文楷体" panose="02010600040101010101" pitchFamily="2" charset="-122"/>
                <a:cs typeface="Times New Roman" panose="02020603050405020304" pitchFamily="18" charset="0"/>
              </a:rPr>
              <a:t>drift-magnitude of  0.5 </a:t>
            </a:r>
            <a:r>
              <a:rPr lang="en-US" altLang="zh-CN" sz="1800" dirty="0" smtClean="0">
                <a:latin typeface="Times New Roman" panose="02020603050405020304" pitchFamily="18" charset="0"/>
                <a:ea typeface="华文楷体" panose="02010600040101010101" pitchFamily="2" charset="-122"/>
                <a:cs typeface="Times New Roman" panose="02020603050405020304" pitchFamily="18" charset="0"/>
              </a:rPr>
              <a:t>pixel </a:t>
            </a:r>
            <a:endParaRPr lang="en-US" altLang="zh-CN" sz="18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矩形 3"/>
          <p:cNvSpPr/>
          <p:nvPr/>
        </p:nvSpPr>
        <p:spPr>
          <a:xfrm>
            <a:off x="6762794" y="807555"/>
            <a:ext cx="5377543" cy="2723823"/>
          </a:xfrm>
          <a:prstGeom prst="rect">
            <a:avLst/>
          </a:prstGeom>
        </p:spPr>
        <p:txBody>
          <a:bodyPr wrap="square">
            <a:spAutoFit/>
          </a:bodyPr>
          <a:lstStyle/>
          <a:p>
            <a:pPr>
              <a:lnSpc>
                <a:spcPct val="150000"/>
              </a:lnSpc>
            </a:pPr>
            <a:r>
              <a:rPr lang="en-US" altLang="zh-CN" sz="2400" b="1" dirty="0">
                <a:latin typeface="Times New Roman" panose="02020603050405020304" pitchFamily="18" charset="0"/>
                <a:ea typeface="华文楷体" panose="02010600040101010101" pitchFamily="2" charset="-122"/>
                <a:cs typeface="Times New Roman" panose="02020603050405020304" pitchFamily="18" charset="0"/>
              </a:rPr>
              <a:t>Secondary sources </a:t>
            </a:r>
            <a:endParaRPr lang="en-US" altLang="zh-CN" sz="2000" b="1"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pP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Pixel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IFOV</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 the cross-track direction</a:t>
            </a:r>
          </a:p>
          <a:p>
            <a:pPr>
              <a:lnSpc>
                <a:spcPct val="150000"/>
              </a:lnSpc>
            </a:pP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Scanning mode</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one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lunar </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disk</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angular velocity</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movement trajectory</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orientation of the slit </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Instrument</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stability</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linearity</a:t>
            </a:r>
          </a:p>
          <a:p>
            <a:pPr>
              <a:lnSpc>
                <a:spcPct val="150000"/>
              </a:lnSpc>
            </a:pP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4</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oversampling factor</a:t>
            </a: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 name="矩形 1"/>
          <p:cNvSpPr/>
          <p:nvPr/>
        </p:nvSpPr>
        <p:spPr>
          <a:xfrm>
            <a:off x="6814457" y="3585724"/>
            <a:ext cx="5236029" cy="2200602"/>
          </a:xfrm>
          <a:prstGeom prst="rect">
            <a:avLst/>
          </a:prstGeom>
        </p:spPr>
        <p:txBody>
          <a:bodyPr wrap="square">
            <a:spAutoFit/>
          </a:bodyPr>
          <a:lstStyle/>
          <a:p>
            <a:pPr>
              <a:lnSpc>
                <a:spcPct val="150000"/>
              </a:lnSpc>
            </a:pPr>
            <a:r>
              <a:rPr lang="en-US" altLang="zh-CN" sz="2400" b="1" dirty="0" smtClean="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Lunar model: ROLO</a:t>
            </a:r>
            <a:endParaRPr lang="en-US" altLang="zh-CN" sz="1400" b="1" dirty="0" smtClean="0">
              <a:solidFill>
                <a:srgbClr val="0070C0"/>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nSpc>
                <a:spcPct val="150000"/>
              </a:lnSpc>
              <a:buAutoNum type="arabicParenBoth"/>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Instrument</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calibration</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  Vega</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342900" indent="-342900">
              <a:lnSpc>
                <a:spcPct val="150000"/>
              </a:lnSpc>
              <a:buAutoNum type="arabicParenBoth"/>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Atmospheric</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correction : </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Standard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stars</a:t>
            </a:r>
          </a:p>
          <a:p>
            <a:pPr>
              <a:lnSpc>
                <a:spcPct val="150000"/>
              </a:lnSpc>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矩形 4"/>
          <p:cNvSpPr/>
          <p:nvPr/>
        </p:nvSpPr>
        <p:spPr>
          <a:xfrm>
            <a:off x="6814457" y="5264830"/>
            <a:ext cx="3594100" cy="1292662"/>
          </a:xfrm>
          <a:prstGeom prst="rect">
            <a:avLst/>
          </a:prstGeom>
        </p:spPr>
        <p:txBody>
          <a:bodyPr wrap="square">
            <a:spAutoFit/>
          </a:bodyPr>
          <a:lstStyle/>
          <a:p>
            <a:r>
              <a:rPr lang="en-US" altLang="zh-CN" sz="2400"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Comparison and </a:t>
            </a:r>
            <a:r>
              <a:rPr lang="en-US" altLang="zh-CN" sz="2400" b="1" dirty="0" smtClean="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Analysis</a:t>
            </a:r>
            <a:endParaRPr lang="en-US" altLang="zh-CN" sz="1400" b="1" dirty="0" smtClean="0">
              <a:latin typeface="Times New Roman" panose="02020603050405020304" pitchFamily="18" charset="0"/>
              <a:ea typeface="华文楷体" panose="02010600040101010101" pitchFamily="2" charset="-122"/>
              <a:cs typeface="Times New Roman" panose="02020603050405020304" pitchFamily="18" charset="0"/>
            </a:endParaRPr>
          </a:p>
          <a:p>
            <a:pPr>
              <a:lnSpc>
                <a:spcPct val="150000"/>
              </a:lnSpc>
            </a:pP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(1) phase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angle      </a:t>
            </a:r>
          </a:p>
          <a:p>
            <a:pPr>
              <a:lnSpc>
                <a:spcPct val="150000"/>
              </a:lnSpc>
            </a:pP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(2) spectrum</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p:txBody>
      </p:sp>
      <p:cxnSp>
        <p:nvCxnSpPr>
          <p:cNvPr id="7" name="直接箭头连接符 6"/>
          <p:cNvCxnSpPr/>
          <p:nvPr/>
        </p:nvCxnSpPr>
        <p:spPr>
          <a:xfrm flipH="1" flipV="1">
            <a:off x="2801815" y="1746740"/>
            <a:ext cx="4012642" cy="2649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3552092" y="4126523"/>
            <a:ext cx="3262365" cy="751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日期占位符 5"/>
          <p:cNvSpPr>
            <a:spLocks noGrp="1"/>
          </p:cNvSpPr>
          <p:nvPr>
            <p:ph type="dt" sz="half" idx="10"/>
          </p:nvPr>
        </p:nvSpPr>
        <p:spPr/>
        <p:txBody>
          <a:bodyPr/>
          <a:lstStyle/>
          <a:p>
            <a:r>
              <a:rPr lang="en-US" altLang="zh-CN" smtClean="0"/>
              <a:t>2017/11/14</a:t>
            </a:r>
            <a:endParaRPr lang="zh-CN" altLang="en-US"/>
          </a:p>
        </p:txBody>
      </p:sp>
      <p:sp>
        <p:nvSpPr>
          <p:cNvPr id="8" name="灯片编号占位符 7"/>
          <p:cNvSpPr>
            <a:spLocks noGrp="1"/>
          </p:cNvSpPr>
          <p:nvPr>
            <p:ph type="sldNum" sz="quarter" idx="12"/>
          </p:nvPr>
        </p:nvSpPr>
        <p:spPr/>
        <p:txBody>
          <a:bodyPr/>
          <a:lstStyle/>
          <a:p>
            <a:fld id="{05E6DA1C-9374-4800-976B-7EEC36BAC834}" type="slidenum">
              <a:rPr lang="zh-CN" altLang="en-US" smtClean="0"/>
              <a:t>21</a:t>
            </a:fld>
            <a:endParaRPr lang="zh-CN" altLang="en-US"/>
          </a:p>
        </p:txBody>
      </p:sp>
    </p:spTree>
    <p:extLst>
      <p:ext uri="{BB962C8B-B14F-4D97-AF65-F5344CB8AC3E}">
        <p14:creationId xmlns:p14="http://schemas.microsoft.com/office/powerpoint/2010/main" val="188828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12561"/>
          </a:xfrm>
        </p:spPr>
        <p:txBody>
          <a:bodyPr>
            <a:normAutofit/>
          </a:bodyPr>
          <a:lstStyle/>
          <a:p>
            <a:r>
              <a:rPr lang="en-US" altLang="zh-CN" sz="36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Summary</a:t>
            </a:r>
          </a:p>
        </p:txBody>
      </p:sp>
      <p:sp>
        <p:nvSpPr>
          <p:cNvPr id="3" name="内容占位符 2"/>
          <p:cNvSpPr>
            <a:spLocks noGrp="1"/>
          </p:cNvSpPr>
          <p:nvPr>
            <p:ph idx="1"/>
          </p:nvPr>
        </p:nvSpPr>
        <p:spPr>
          <a:xfrm>
            <a:off x="838200" y="1085670"/>
            <a:ext cx="10515600" cy="2114730"/>
          </a:xfrm>
        </p:spPr>
        <p:txBody>
          <a:bodyPr>
            <a:noAutofit/>
          </a:bodyPr>
          <a:lstStyle/>
          <a:p>
            <a:pPr marL="0" indent="0">
              <a:lnSpc>
                <a:spcPct val="80000"/>
              </a:lnSpc>
              <a:buNone/>
            </a:pP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  Stability </a:t>
            </a:r>
            <a:r>
              <a:rPr lang="en-US" altLang="zh-CN" sz="1800" b="1" dirty="0">
                <a:latin typeface="Times New Roman" panose="02020603050405020304" pitchFamily="18" charset="0"/>
                <a:ea typeface="华文楷体" panose="02010600040101010101" pitchFamily="2" charset="-122"/>
                <a:cs typeface="Times New Roman" panose="02020603050405020304" pitchFamily="18" charset="0"/>
              </a:rPr>
              <a:t>of </a:t>
            </a: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out-field instrument in different </a:t>
            </a:r>
            <a:r>
              <a:rPr lang="en-US" altLang="zh-CN" sz="1800" b="1" dirty="0">
                <a:latin typeface="Times New Roman" panose="02020603050405020304" pitchFamily="18" charset="0"/>
                <a:ea typeface="华文楷体" panose="02010600040101010101" pitchFamily="2" charset="-122"/>
                <a:cs typeface="Times New Roman" panose="02020603050405020304" pitchFamily="18" charset="0"/>
              </a:rPr>
              <a:t>observation </a:t>
            </a: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conditions</a:t>
            </a:r>
          </a:p>
          <a:p>
            <a:pPr marL="0" indent="0">
              <a:lnSpc>
                <a:spcPct val="80000"/>
              </a:lnSpc>
              <a:buNone/>
            </a:pP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8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humid, dry, temperature, attenuation, lunar polarization</a:t>
            </a:r>
            <a:r>
              <a:rPr lang="zh-CN" altLang="en-US" sz="18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etc. </a:t>
            </a:r>
          </a:p>
          <a:p>
            <a:pPr marL="0" indent="0">
              <a:lnSpc>
                <a:spcPct val="80000"/>
              </a:lnSpc>
              <a:buNone/>
            </a:pP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  Standardization </a:t>
            </a:r>
            <a:r>
              <a:rPr lang="en-US" altLang="zh-CN" sz="1800" b="1" dirty="0">
                <a:latin typeface="Times New Roman" panose="02020603050405020304" pitchFamily="18" charset="0"/>
                <a:ea typeface="华文楷体" panose="02010600040101010101" pitchFamily="2" charset="-122"/>
                <a:cs typeface="Times New Roman" panose="02020603050405020304" pitchFamily="18" charset="0"/>
              </a:rPr>
              <a:t>of data processing is precondition of comparison  </a:t>
            </a:r>
          </a:p>
          <a:p>
            <a:pPr marL="0" indent="0">
              <a:lnSpc>
                <a:spcPct val="80000"/>
              </a:lnSpc>
              <a:buNone/>
            </a:pPr>
            <a:r>
              <a:rPr lang="zh-CN" altLang="en-US" sz="18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8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different sampling method, area selection</a:t>
            </a:r>
            <a:r>
              <a:rPr lang="zh-CN" altLang="en-US" sz="18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8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etc. </a:t>
            </a:r>
          </a:p>
          <a:p>
            <a:pPr marL="0" indent="0">
              <a:lnSpc>
                <a:spcPct val="80000"/>
              </a:lnSpc>
              <a:buNone/>
            </a:pP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   Atmospheric corrections, calibration</a:t>
            </a:r>
            <a:r>
              <a:rPr lang="zh-CN" altLang="en-US" sz="18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and instrument </a:t>
            </a:r>
            <a:r>
              <a:rPr lang="en-US" altLang="zh-CN" sz="1800" b="1" dirty="0">
                <a:latin typeface="Times New Roman" panose="02020603050405020304" pitchFamily="18" charset="0"/>
                <a:ea typeface="华文楷体" panose="02010600040101010101" pitchFamily="2" charset="-122"/>
                <a:cs typeface="Times New Roman" panose="02020603050405020304" pitchFamily="18" charset="0"/>
              </a:rPr>
              <a:t>performance are the key </a:t>
            </a:r>
            <a:r>
              <a:rPr lang="en-US" altLang="zh-CN" sz="1800" b="1" dirty="0" smtClean="0">
                <a:latin typeface="Times New Roman" panose="02020603050405020304" pitchFamily="18" charset="0"/>
                <a:ea typeface="华文楷体" panose="02010600040101010101" pitchFamily="2" charset="-122"/>
                <a:cs typeface="Times New Roman" panose="02020603050405020304" pitchFamily="18" charset="0"/>
              </a:rPr>
              <a:t>contributing factors</a:t>
            </a:r>
          </a:p>
        </p:txBody>
      </p:sp>
      <p:sp>
        <p:nvSpPr>
          <p:cNvPr id="5" name="矩形 4"/>
          <p:cNvSpPr/>
          <p:nvPr/>
        </p:nvSpPr>
        <p:spPr>
          <a:xfrm>
            <a:off x="838200" y="3523565"/>
            <a:ext cx="10816936" cy="3077766"/>
          </a:xfrm>
          <a:prstGeom prst="rect">
            <a:avLst/>
          </a:prstGeom>
        </p:spPr>
        <p:txBody>
          <a:bodyPr wrap="square">
            <a:spAutoFit/>
          </a:bodyPr>
          <a:lstStyle/>
          <a:p>
            <a:pPr>
              <a:lnSpc>
                <a:spcPct val="80000"/>
              </a:lnSpc>
            </a:pP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Enables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precise accounting of instrument spectral response functions</a:t>
            </a:r>
          </a:p>
          <a:p>
            <a:pPr>
              <a:lnSpc>
                <a:spcPct val="80000"/>
              </a:lnSpc>
              <a:spcBef>
                <a:spcPts val="1000"/>
              </a:spcBef>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instrument calibration  in the  manner  of lunar observation (stay light)</a:t>
            </a:r>
          </a:p>
          <a:p>
            <a:pPr>
              <a:lnSpc>
                <a:spcPct val="80000"/>
              </a:lnSpc>
              <a:spcBef>
                <a:spcPts val="1000"/>
              </a:spcBef>
            </a:pP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 different approaches to the radiometric response </a:t>
            </a:r>
            <a:r>
              <a:rPr lang="en-US" altLang="zh-CN" b="1" dirty="0" smtClean="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calibrations</a:t>
            </a: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a:t>
            </a:r>
          </a:p>
          <a:p>
            <a:pPr>
              <a:lnSpc>
                <a:spcPct val="80000"/>
              </a:lnSpc>
            </a:pP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  Improves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the accuracy of atmospheric corrections </a:t>
            </a:r>
          </a:p>
          <a:p>
            <a:pPr>
              <a:lnSpc>
                <a:spcPct val="80000"/>
              </a:lnSpc>
              <a:spcBef>
                <a:spcPts val="1000"/>
              </a:spcBef>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evaluation of  the AOD data from different instruments </a:t>
            </a:r>
          </a:p>
          <a:p>
            <a:pPr>
              <a:lnSpc>
                <a:spcPct val="80000"/>
              </a:lnSpc>
              <a:spcBef>
                <a:spcPts val="1000"/>
              </a:spcBef>
            </a:pP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a:t>
            </a:r>
            <a:r>
              <a:rPr lang="zh-CN" altLang="en-US"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different approaches to atmosphere corrections (Lunar-Langley method</a:t>
            </a:r>
            <a:r>
              <a:rPr lang="zh-CN" altLang="en-US"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t>
            </a:r>
          </a:p>
          <a:p>
            <a:pPr>
              <a:lnSpc>
                <a:spcPct val="80000"/>
              </a:lnSpc>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 Comparison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with the other data source from different instruments on orbit or on the ground </a:t>
            </a:r>
          </a:p>
          <a:p>
            <a:pPr>
              <a:lnSpc>
                <a:spcPct val="80000"/>
              </a:lnSpc>
              <a:spcBef>
                <a:spcPts val="1000"/>
              </a:spcBef>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data quality, reliability data</a:t>
            </a:r>
          </a:p>
          <a:p>
            <a:pPr>
              <a:lnSpc>
                <a:spcPct val="80000"/>
              </a:lnSpc>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 Collect  </a:t>
            </a: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more lunar data in Lijiang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a:lnSpc>
                <a:spcPct val="80000"/>
              </a:lnSpc>
              <a:spcBef>
                <a:spcPts val="1000"/>
              </a:spcBef>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validate and improve the current lunar models</a:t>
            </a:r>
          </a:p>
        </p:txBody>
      </p:sp>
      <p:sp>
        <p:nvSpPr>
          <p:cNvPr id="6" name="日期占位符 5"/>
          <p:cNvSpPr>
            <a:spLocks noGrp="1"/>
          </p:cNvSpPr>
          <p:nvPr>
            <p:ph type="dt" sz="half" idx="10"/>
          </p:nvPr>
        </p:nvSpPr>
        <p:spPr/>
        <p:txBody>
          <a:bodyPr/>
          <a:lstStyle/>
          <a:p>
            <a:r>
              <a:rPr lang="en-US" altLang="zh-CN" dirty="0" smtClean="0"/>
              <a:t>2017/11/14</a:t>
            </a:r>
            <a:endParaRPr lang="zh-CN" altLang="en-US" dirty="0"/>
          </a:p>
        </p:txBody>
      </p:sp>
      <p:sp>
        <p:nvSpPr>
          <p:cNvPr id="7" name="灯片编号占位符 6"/>
          <p:cNvSpPr>
            <a:spLocks noGrp="1"/>
          </p:cNvSpPr>
          <p:nvPr>
            <p:ph type="sldNum" sz="quarter" idx="12"/>
          </p:nvPr>
        </p:nvSpPr>
        <p:spPr/>
        <p:txBody>
          <a:bodyPr/>
          <a:lstStyle/>
          <a:p>
            <a:fld id="{05E6DA1C-9374-4800-976B-7EEC36BAC834}" type="slidenum">
              <a:rPr lang="zh-CN" altLang="en-US" smtClean="0"/>
              <a:t>22</a:t>
            </a:fld>
            <a:endParaRPr lang="zh-CN" altLang="en-US"/>
          </a:p>
        </p:txBody>
      </p:sp>
      <p:sp>
        <p:nvSpPr>
          <p:cNvPr id="8" name="矩形 7"/>
          <p:cNvSpPr/>
          <p:nvPr/>
        </p:nvSpPr>
        <p:spPr>
          <a:xfrm>
            <a:off x="1030512" y="2833692"/>
            <a:ext cx="1881925" cy="646331"/>
          </a:xfrm>
          <a:prstGeom prst="rect">
            <a:avLst/>
          </a:prstGeom>
        </p:spPr>
        <p:txBody>
          <a:bodyPr wrap="none">
            <a:spAutoFit/>
          </a:bodyPr>
          <a:lstStyle/>
          <a:p>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Future </a:t>
            </a:r>
            <a:r>
              <a:rPr lang="en-US" altLang="zh-CN" sz="3600" b="1" dirty="0" smtClean="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  </a:t>
            </a:r>
            <a:endParaRPr lang="zh-CN" altLang="en-US"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4170470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2662184"/>
            <a:ext cx="10515600" cy="3500265"/>
          </a:xfrm>
        </p:spPr>
        <p:txBody>
          <a:bodyPr>
            <a:normAutofit/>
          </a:bodyPr>
          <a:lstStyle/>
          <a:p>
            <a:pPr marL="0" indent="0" algn="ctr">
              <a:buNone/>
            </a:pPr>
            <a:r>
              <a:rPr lang="en-US" altLang="zh-CN" sz="11500" dirty="0">
                <a:latin typeface="华文楷体" panose="02010600040101010101" pitchFamily="2" charset="-122"/>
                <a:ea typeface="华文楷体" panose="02010600040101010101" pitchFamily="2" charset="-122"/>
              </a:rPr>
              <a:t>Thank you</a:t>
            </a:r>
          </a:p>
        </p:txBody>
      </p:sp>
      <p:sp>
        <p:nvSpPr>
          <p:cNvPr id="2" name="日期占位符 1"/>
          <p:cNvSpPr>
            <a:spLocks noGrp="1"/>
          </p:cNvSpPr>
          <p:nvPr>
            <p:ph type="dt" sz="half" idx="10"/>
          </p:nvPr>
        </p:nvSpPr>
        <p:spPr/>
        <p:txBody>
          <a:bodyPr/>
          <a:lstStyle/>
          <a:p>
            <a:r>
              <a:rPr lang="en-US" altLang="zh-CN" smtClean="0"/>
              <a:t>2017/11/14</a:t>
            </a:r>
            <a:endParaRPr lang="zh-CN" altLang="en-US"/>
          </a:p>
        </p:txBody>
      </p:sp>
      <p:sp>
        <p:nvSpPr>
          <p:cNvPr id="4" name="灯片编号占位符 3"/>
          <p:cNvSpPr>
            <a:spLocks noGrp="1"/>
          </p:cNvSpPr>
          <p:nvPr>
            <p:ph type="sldNum" sz="quarter" idx="12"/>
          </p:nvPr>
        </p:nvSpPr>
        <p:spPr/>
        <p:txBody>
          <a:bodyPr/>
          <a:lstStyle/>
          <a:p>
            <a:fld id="{05E6DA1C-9374-4800-976B-7EEC36BAC834}" type="slidenum">
              <a:rPr lang="zh-CN" altLang="en-US" smtClean="0"/>
              <a:t>23</a:t>
            </a:fld>
            <a:endParaRPr lang="zh-CN" altLang="en-US"/>
          </a:p>
        </p:txBody>
      </p:sp>
    </p:spTree>
    <p:extLst>
      <p:ext uri="{BB962C8B-B14F-4D97-AF65-F5344CB8AC3E}">
        <p14:creationId xmlns:p14="http://schemas.microsoft.com/office/powerpoint/2010/main" val="3441301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838202" y="365126"/>
            <a:ext cx="7282543" cy="647247"/>
          </a:xfrm>
        </p:spPr>
        <p:txBody>
          <a:bodyPr>
            <a:normAutofit/>
          </a:bodyPr>
          <a:lstStyle/>
          <a:p>
            <a:pPr>
              <a:lnSpc>
                <a:spcPct val="100000"/>
              </a:lnSpc>
            </a:pPr>
            <a:r>
              <a:rPr lang="en-US" altLang="zh-CN" sz="3600" b="1" dirty="0" smtClean="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Introduction</a:t>
            </a:r>
            <a:endPar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171" name="内容占位符 2"/>
          <p:cNvSpPr>
            <a:spLocks noGrp="1"/>
          </p:cNvSpPr>
          <p:nvPr>
            <p:ph idx="1"/>
          </p:nvPr>
        </p:nvSpPr>
        <p:spPr>
          <a:xfrm>
            <a:off x="715617" y="1213759"/>
            <a:ext cx="10736155" cy="5219699"/>
          </a:xfrm>
        </p:spPr>
        <p:txBody>
          <a:bodyPr>
            <a:normAutofit/>
          </a:bodyPr>
          <a:lstStyle/>
          <a:p>
            <a:pPr marL="0" lvl="1" indent="-28574">
              <a:lnSpc>
                <a:spcPct val="100000"/>
              </a:lnSpc>
              <a:buNone/>
              <a:defRPr/>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The Moon as an On-orbit Calibration Target,</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solar diffuser”,</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extremely photometrical stable(&lt;10</a:t>
            </a:r>
            <a:r>
              <a:rPr lang="en-US" altLang="zh-CN" sz="2200" baseline="30000" dirty="0">
                <a:latin typeface="Times New Roman" panose="02020603050405020304" pitchFamily="18" charset="0"/>
                <a:ea typeface="SimSun" panose="02010600030101010101" pitchFamily="2" charset="-122"/>
                <a:cs typeface="Times New Roman" panose="02020603050405020304" pitchFamily="18" charset="0"/>
              </a:rPr>
              <a:t>-8</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/year</a:t>
            </a:r>
            <a:r>
              <a:rPr lang="en-US" altLang="zh-CN" sz="2200" dirty="0" smtClean="0">
                <a:latin typeface="Times New Roman" panose="02020603050405020304" pitchFamily="18" charset="0"/>
                <a:ea typeface="SimSun"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SimSun" panose="02010600030101010101" pitchFamily="2" charset="-122"/>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Kieffer</a:t>
            </a:r>
            <a:r>
              <a:rPr lang="en-US" altLang="zh-CN" sz="2000" dirty="0">
                <a:latin typeface="Times New Roman" panose="02020603050405020304" pitchFamily="18" charset="0"/>
                <a:cs typeface="Times New Roman" panose="02020603050405020304" pitchFamily="18" charset="0"/>
              </a:rPr>
              <a:t>, H. H. 1997, </a:t>
            </a:r>
            <a:r>
              <a:rPr lang="en-US" altLang="zh-CN" sz="2000" dirty="0" smtClean="0">
                <a:latin typeface="Times New Roman" panose="02020603050405020304" pitchFamily="18" charset="0"/>
                <a:cs typeface="Times New Roman" panose="02020603050405020304" pitchFamily="18" charset="0"/>
              </a:rPr>
              <a:t>Icarus</a:t>
            </a:r>
            <a:r>
              <a:rPr lang="zh-CN" altLang="en-US" sz="2200" dirty="0" smtClean="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2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00000"/>
              </a:lnSpc>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Advantages:</a:t>
            </a:r>
          </a:p>
          <a:p>
            <a:pPr lvl="1">
              <a:lnSpc>
                <a:spcPct val="100000"/>
              </a:lnSpc>
              <a:buFontTx/>
              <a:buNone/>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+Appropriate radiance range for the most Earth-viewing instruments</a:t>
            </a:r>
          </a:p>
          <a:p>
            <a:pPr lvl="1">
              <a:lnSpc>
                <a:spcPct val="100000"/>
              </a:lnSpc>
              <a:buNone/>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+normal Earth-observing optical path without restriction</a:t>
            </a:r>
          </a:p>
          <a:p>
            <a:pPr lvl="1">
              <a:lnSpc>
                <a:spcPct val="100000"/>
              </a:lnSpc>
              <a:buNone/>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+Spectrally bland (from returned Apollo samples)  </a:t>
            </a:r>
          </a:p>
          <a:p>
            <a:pPr lvl="1">
              <a:lnSpc>
                <a:spcPct val="100000"/>
              </a:lnSpc>
              <a:buNone/>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+Accessible to spacecraft regardless of orbit</a:t>
            </a:r>
          </a:p>
          <a:p>
            <a:pPr lvl="1">
              <a:lnSpc>
                <a:spcPct val="100000"/>
              </a:lnSpc>
              <a:buNone/>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+Useful as a common transfer source between spacecraft </a:t>
            </a:r>
          </a:p>
          <a:p>
            <a:pPr>
              <a:lnSpc>
                <a:spcPct val="100000"/>
              </a:lnSpc>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Disadvantages</a:t>
            </a:r>
          </a:p>
          <a:p>
            <a:pPr lvl="1">
              <a:lnSpc>
                <a:spcPct val="100000"/>
              </a:lnSpc>
              <a:buFontTx/>
              <a:buNone/>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-Spacecraft attitude maneuver</a:t>
            </a:r>
          </a:p>
          <a:p>
            <a:pPr lvl="1">
              <a:lnSpc>
                <a:spcPct val="100000"/>
              </a:lnSpc>
              <a:buNone/>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-Non-uniform reflectance and complex photometric </a:t>
            </a:r>
            <a:r>
              <a:rPr lang="en-US" altLang="zh-CN" sz="2000" dirty="0" smtClean="0">
                <a:latin typeface="Times New Roman" panose="02020603050405020304" pitchFamily="18" charset="0"/>
                <a:ea typeface="SimSun" panose="02010600030101010101" pitchFamily="2" charset="-122"/>
                <a:cs typeface="Times New Roman" panose="02020603050405020304" pitchFamily="18" charset="0"/>
              </a:rPr>
              <a:t>behavior</a:t>
            </a:r>
            <a:r>
              <a:rPr lang="en-US" altLang="zh-CN" sz="3600" dirty="0" smtClean="0">
                <a:latin typeface="Times New Roman" panose="02020603050405020304" pitchFamily="18" charset="0"/>
                <a:ea typeface="华文楷体" panose="02010600040101010101" pitchFamily="2" charset="-122"/>
                <a:cs typeface="Times New Roman" panose="02020603050405020304" pitchFamily="18" charset="0"/>
              </a:rPr>
              <a:t> </a:t>
            </a:r>
            <a:endParaRPr lang="en-US" altLang="zh-CN" sz="20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xmlns="" id="{802D4DFB-661E-460F-83F9-D4786D015BC0}"/>
              </a:ext>
            </a:extLst>
          </p:cNvPr>
          <p:cNvSpPr/>
          <p:nvPr/>
        </p:nvSpPr>
        <p:spPr>
          <a:xfrm>
            <a:off x="10287583" y="1602845"/>
            <a:ext cx="1469826" cy="276999"/>
          </a:xfrm>
          <a:prstGeom prst="rect">
            <a:avLst/>
          </a:prstGeom>
        </p:spPr>
        <p:txBody>
          <a:bodyPr wrap="none">
            <a:spAutoFit/>
          </a:bodyPr>
          <a:lstStyle/>
          <a:p>
            <a:r>
              <a:rPr lang="en-US" altLang="zh-CN" sz="1200" dirty="0">
                <a:solidFill>
                  <a:schemeClr val="bg1"/>
                </a:solidFill>
                <a:latin typeface="Times New Roman" panose="02020603050405020304" pitchFamily="18" charset="0"/>
                <a:cs typeface="Times New Roman" panose="02020603050405020304" pitchFamily="18" charset="0"/>
              </a:rPr>
              <a:t>NASA/Jeff Williams</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4777305" y="5910238"/>
            <a:ext cx="2242166" cy="523220"/>
          </a:xfrm>
          <a:prstGeom prst="rect">
            <a:avLst/>
          </a:prstGeom>
          <a:noFill/>
        </p:spPr>
        <p:txBody>
          <a:bodyPr wrap="square" rtlCol="0">
            <a:spAutoFit/>
          </a:bodyPr>
          <a:lstStyle/>
          <a:p>
            <a:r>
              <a:rPr lang="en-US" altLang="zh-CN" sz="2800" b="1" dirty="0" smtClean="0">
                <a:solidFill>
                  <a:srgbClr val="00B050"/>
                </a:solidFill>
                <a:latin typeface="Times New Roman" panose="02020603050405020304" pitchFamily="18" charset="0"/>
                <a:cs typeface="Times New Roman" panose="02020603050405020304" pitchFamily="18" charset="0"/>
              </a:rPr>
              <a:t>Lunar model</a:t>
            </a:r>
            <a:endParaRPr lang="zh-CN" altLang="en-US" sz="2800" b="1" dirty="0">
              <a:solidFill>
                <a:srgbClr val="00B050"/>
              </a:solidFill>
              <a:latin typeface="Times New Roman" panose="02020603050405020304" pitchFamily="18" charset="0"/>
              <a:cs typeface="Times New Roman" panose="02020603050405020304" pitchFamily="18" charset="0"/>
            </a:endParaRPr>
          </a:p>
        </p:txBody>
      </p:sp>
      <p:sp>
        <p:nvSpPr>
          <p:cNvPr id="3" name="日期占位符 2"/>
          <p:cNvSpPr>
            <a:spLocks noGrp="1"/>
          </p:cNvSpPr>
          <p:nvPr>
            <p:ph type="dt" sz="half" idx="10"/>
          </p:nvPr>
        </p:nvSpPr>
        <p:spPr/>
        <p:txBody>
          <a:bodyPr/>
          <a:lstStyle/>
          <a:p>
            <a:r>
              <a:rPr lang="en-US" altLang="zh-CN" smtClean="0"/>
              <a:t>2017/11/14</a:t>
            </a:r>
            <a:endParaRPr lang="zh-CN" altLang="en-US"/>
          </a:p>
        </p:txBody>
      </p:sp>
      <p:sp>
        <p:nvSpPr>
          <p:cNvPr id="4" name="灯片编号占位符 3"/>
          <p:cNvSpPr>
            <a:spLocks noGrp="1"/>
          </p:cNvSpPr>
          <p:nvPr>
            <p:ph type="sldNum" sz="quarter" idx="12"/>
          </p:nvPr>
        </p:nvSpPr>
        <p:spPr/>
        <p:txBody>
          <a:bodyPr/>
          <a:lstStyle/>
          <a:p>
            <a:fld id="{05E6DA1C-9374-4800-976B-7EEC36BAC834}" type="slidenum">
              <a:rPr lang="zh-CN" altLang="en-US" smtClean="0"/>
              <a:t>3</a:t>
            </a:fld>
            <a:endParaRPr lang="zh-CN" altLang="en-US"/>
          </a:p>
        </p:txBody>
      </p:sp>
    </p:spTree>
    <p:custDataLst>
      <p:tags r:id="rId1"/>
    </p:custDataLst>
    <p:extLst>
      <p:ext uri="{BB962C8B-B14F-4D97-AF65-F5344CB8AC3E}">
        <p14:creationId xmlns:p14="http://schemas.microsoft.com/office/powerpoint/2010/main" val="1830779355"/>
      </p:ext>
    </p:extLst>
  </p:cSld>
  <p:clrMapOvr>
    <a:masterClrMapping/>
  </p:clrMapOvr>
  <mc:AlternateContent xmlns:mc="http://schemas.openxmlformats.org/markup-compatibility/2006" xmlns:p14="http://schemas.microsoft.com/office/powerpoint/2010/main">
    <mc:Choice Requires="p14">
      <p:transition spd="slow" p14:dur="2000" advTm="56687"/>
    </mc:Choice>
    <mc:Fallback xmlns="">
      <p:transition spd="slow" advTm="5668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Bottom)">
                                      <p:cBhvr>
                                        <p:cTn id="7" dur="500"/>
                                        <p:tgtEl>
                                          <p:spTgt spid="7171">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slide(fromBottom)">
                                      <p:cBhvr>
                                        <p:cTn id="10" dur="500"/>
                                        <p:tgtEl>
                                          <p:spTgt spid="7171">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slide(fromBottom)">
                                      <p:cBhvr>
                                        <p:cTn id="13" dur="500"/>
                                        <p:tgtEl>
                                          <p:spTgt spid="7171">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7171">
                                            <p:txEl>
                                              <p:pRg st="3" end="3"/>
                                            </p:txEl>
                                          </p:spTgt>
                                        </p:tgtEl>
                                        <p:attrNameLst>
                                          <p:attrName>style.visibility</p:attrName>
                                        </p:attrNameLst>
                                      </p:cBhvr>
                                      <p:to>
                                        <p:strVal val="visible"/>
                                      </p:to>
                                    </p:set>
                                    <p:animEffect transition="in" filter="slide(fromBottom)">
                                      <p:cBhvr>
                                        <p:cTn id="16" dur="500"/>
                                        <p:tgtEl>
                                          <p:spTgt spid="7171">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slide(fromBottom)">
                                      <p:cBhvr>
                                        <p:cTn id="19" dur="500"/>
                                        <p:tgtEl>
                                          <p:spTgt spid="7171">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slide(fromBottom)">
                                      <p:cBhvr>
                                        <p:cTn id="22" dur="500"/>
                                        <p:tgtEl>
                                          <p:spTgt spid="7171">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Effect transition="in" filter="slide(fromBottom)">
                                      <p:cBhvr>
                                        <p:cTn id="25" dur="500"/>
                                        <p:tgtEl>
                                          <p:spTgt spid="7171">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7171">
                                            <p:txEl>
                                              <p:pRg st="7" end="7"/>
                                            </p:txEl>
                                          </p:spTgt>
                                        </p:tgtEl>
                                        <p:attrNameLst>
                                          <p:attrName>style.visibility</p:attrName>
                                        </p:attrNameLst>
                                      </p:cBhvr>
                                      <p:to>
                                        <p:strVal val="visible"/>
                                      </p:to>
                                    </p:set>
                                    <p:animEffect transition="in" filter="slide(fromBottom)">
                                      <p:cBhvr>
                                        <p:cTn id="28" dur="500"/>
                                        <p:tgtEl>
                                          <p:spTgt spid="7171">
                                            <p:txEl>
                                              <p:pRg st="7" end="7"/>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Effect transition="in" filter="slide(fromBottom)">
                                      <p:cBhvr>
                                        <p:cTn id="31" dur="500"/>
                                        <p:tgtEl>
                                          <p:spTgt spid="7171">
                                            <p:txEl>
                                              <p:pRg st="8" end="8"/>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7171">
                                            <p:txEl>
                                              <p:pRg st="9" end="9"/>
                                            </p:txEl>
                                          </p:spTgt>
                                        </p:tgtEl>
                                        <p:attrNameLst>
                                          <p:attrName>style.visibility</p:attrName>
                                        </p:attrNameLst>
                                      </p:cBhvr>
                                      <p:to>
                                        <p:strVal val="visible"/>
                                      </p:to>
                                    </p:set>
                                    <p:animEffect transition="in" filter="slide(fromBottom)">
                                      <p:cBhvr>
                                        <p:cTn id="34"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4368" y="365127"/>
            <a:ext cx="10515600" cy="908504"/>
          </a:xfrm>
        </p:spPr>
        <p:txBody>
          <a:bodyPr>
            <a:normAutofit/>
          </a:bodyPr>
          <a:lstStyle/>
          <a:p>
            <a:pPr>
              <a:lnSpc>
                <a:spcPct val="100000"/>
              </a:lnSpc>
            </a:pPr>
            <a:r>
              <a:rPr lang="en-US" altLang="zh-CN" sz="3600" b="1" dirty="0" smtClean="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Introduction</a:t>
            </a:r>
            <a:endParaRPr lang="zh-CN" altLang="en-US"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内容占位符 2"/>
          <p:cNvSpPr>
            <a:spLocks noGrp="1"/>
          </p:cNvSpPr>
          <p:nvPr>
            <p:ph idx="1"/>
          </p:nvPr>
        </p:nvSpPr>
        <p:spPr>
          <a:xfrm>
            <a:off x="419099" y="1306470"/>
            <a:ext cx="11353802" cy="5315403"/>
          </a:xfrm>
        </p:spPr>
        <p:txBody>
          <a:bodyPr>
            <a:normAutofit fontScale="92500" lnSpcReduction="10000"/>
          </a:bodyPr>
          <a:lstStyle/>
          <a:p>
            <a:pPr marL="0" indent="0">
              <a:buNone/>
            </a:pPr>
            <a:r>
              <a:rPr lang="zh-CN" altLang="en-US" sz="2000" dirty="0">
                <a:latin typeface="Times New Roman" panose="02020603050405020304" pitchFamily="18" charset="0"/>
                <a:cs typeface="Times New Roman" panose="02020603050405020304" pitchFamily="18" charset="0"/>
              </a:rPr>
              <a:t> </a:t>
            </a:r>
            <a:r>
              <a:rPr lang="en-US" altLang="zh-CN" sz="2000" b="1" dirty="0">
                <a:solidFill>
                  <a:srgbClr val="FF0000"/>
                </a:solidFill>
                <a:latin typeface="Times New Roman" panose="02020603050405020304" pitchFamily="18" charset="0"/>
                <a:cs typeface="Times New Roman" panose="02020603050405020304" pitchFamily="18" charset="0"/>
              </a:rPr>
              <a:t>* ROLO model </a:t>
            </a:r>
            <a:r>
              <a:rPr lang="zh-CN" altLang="en-US" sz="2000" dirty="0" smtClean="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Kieffer</a:t>
            </a:r>
            <a:r>
              <a:rPr lang="en-US" altLang="zh-CN" sz="2000" dirty="0">
                <a:latin typeface="Times New Roman" panose="02020603050405020304" pitchFamily="18" charset="0"/>
                <a:cs typeface="Times New Roman" panose="02020603050405020304" pitchFamily="18" charset="0"/>
              </a:rPr>
              <a:t>, H. H. &amp; T. C. Stone </a:t>
            </a:r>
            <a:r>
              <a:rPr lang="en-US" altLang="zh-CN" sz="2000" dirty="0" smtClean="0">
                <a:latin typeface="Times New Roman" panose="02020603050405020304" pitchFamily="18" charset="0"/>
                <a:cs typeface="Times New Roman" panose="02020603050405020304" pitchFamily="18" charset="0"/>
              </a:rPr>
              <a:t>2005</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0" indent="0">
              <a:buNone/>
            </a:pPr>
            <a:r>
              <a:rPr lang="en-US" altLang="zh-CN" sz="2000" dirty="0" smtClean="0">
                <a:latin typeface="Times New Roman" panose="02020603050405020304" pitchFamily="18" charset="0"/>
                <a:cs typeface="Times New Roman" panose="02020603050405020304" pitchFamily="18" charset="0"/>
              </a:rPr>
              <a:t>A</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-VNIR </a:t>
            </a:r>
            <a:r>
              <a:rPr lang="en-US" altLang="zh-CN" sz="2000" dirty="0">
                <a:latin typeface="Times New Roman" panose="02020603050405020304" pitchFamily="18" charset="0"/>
                <a:cs typeface="Times New Roman" panose="02020603050405020304" pitchFamily="18" charset="0"/>
              </a:rPr>
              <a:t>23 bands, 350-950 nm    - SWIR 9 bands, 950-2500 </a:t>
            </a:r>
            <a:r>
              <a:rPr lang="en-US" altLang="zh-CN" sz="2000" dirty="0" smtClean="0">
                <a:latin typeface="Times New Roman" panose="02020603050405020304" pitchFamily="18" charset="0"/>
                <a:cs typeface="Times New Roman" panose="02020603050405020304" pitchFamily="18" charset="0"/>
              </a:rPr>
              <a:t>nm</a:t>
            </a:r>
          </a:p>
          <a:p>
            <a:pPr marL="0" indent="0">
              <a:buNone/>
            </a:pP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8+</a:t>
            </a:r>
            <a:r>
              <a:rPr lang="en-US" altLang="zh-CN" sz="2000" dirty="0">
                <a:latin typeface="Times New Roman" panose="02020603050405020304" pitchFamily="18" charset="0"/>
                <a:cs typeface="Times New Roman" panose="02020603050405020304" pitchFamily="18" charset="0"/>
              </a:rPr>
              <a:t> years in operation, phase angle coverage from eclipse to 90</a:t>
            </a:r>
            <a:r>
              <a:rPr lang="en-US" altLang="zh-CN" sz="2000" dirty="0" smtClean="0">
                <a:latin typeface="Times New Roman" panose="02020603050405020304" pitchFamily="18" charset="0"/>
                <a:cs typeface="Times New Roman" panose="02020603050405020304" pitchFamily="18" charset="0"/>
              </a:rPr>
              <a:t>°</a:t>
            </a:r>
          </a:p>
          <a:p>
            <a:pPr marL="0" indent="0">
              <a:buNone/>
            </a:pPr>
            <a:r>
              <a:rPr lang="en-US" altLang="zh-CN" sz="2000" dirty="0" smtClean="0">
                <a:latin typeface="Times New Roman" panose="02020603050405020304" pitchFamily="18" charset="0"/>
                <a:cs typeface="Times New Roman" panose="02020603050405020304" pitchFamily="18" charset="0"/>
              </a:rPr>
              <a:t>C</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~1200 observations fitted for each band, mean absolute residual </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a:t>
            </a:r>
          </a:p>
          <a:p>
            <a:pPr marL="0" indent="0">
              <a:buNone/>
            </a:pPr>
            <a:r>
              <a:rPr lang="en-US" altLang="zh-CN" sz="2000" dirty="0" smtClean="0">
                <a:latin typeface="Times New Roman" panose="02020603050405020304" pitchFamily="18" charset="0"/>
                <a:cs typeface="Times New Roman" panose="02020603050405020304" pitchFamily="18" charset="0"/>
              </a:rPr>
              <a:t>D</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Absolute uncertainty</a:t>
            </a:r>
            <a:r>
              <a:rPr lang="zh-CN" altLang="en-US" sz="2000"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5-10%</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Relative uncertainty  1%</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on orbit</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marL="0" indent="0">
              <a:buNone/>
            </a:pPr>
            <a:r>
              <a:rPr lang="zh-CN" altLang="en-US" sz="2000" dirty="0" smtClean="0">
                <a:latin typeface="Times New Roman" panose="02020603050405020304" pitchFamily="18" charset="0"/>
                <a:cs typeface="Times New Roman" panose="02020603050405020304" pitchFamily="18" charset="0"/>
              </a:rPr>
              <a:t>    </a:t>
            </a:r>
            <a:r>
              <a:rPr lang="en-US" altLang="zh-CN" sz="2000" b="1" dirty="0">
                <a:solidFill>
                  <a:srgbClr val="FF0000"/>
                </a:solidFill>
                <a:latin typeface="Times New Roman" panose="02020603050405020304" pitchFamily="18" charset="0"/>
                <a:cs typeface="Times New Roman" panose="02020603050405020304" pitchFamily="18" charset="0"/>
              </a:rPr>
              <a:t>Application</a:t>
            </a:r>
            <a:r>
              <a:rPr lang="en-US" altLang="zh-CN" sz="2000" b="1" dirty="0" smtClean="0">
                <a:solidFill>
                  <a:srgbClr val="00B050"/>
                </a:solidFill>
                <a:latin typeface="Times New Roman" panose="02020603050405020304" pitchFamily="18" charset="0"/>
                <a:cs typeface="Times New Roman" panose="02020603050405020304" pitchFamily="18" charset="0"/>
              </a:rPr>
              <a:t> </a:t>
            </a:r>
            <a:endParaRPr lang="en-US" altLang="zh-CN" sz="2000" b="1" dirty="0">
              <a:solidFill>
                <a:srgbClr val="00B050"/>
              </a:solidFill>
              <a:latin typeface="Times New Roman" panose="02020603050405020304" pitchFamily="18" charset="0"/>
              <a:cs typeface="Times New Roman" panose="02020603050405020304" pitchFamily="18" charset="0"/>
            </a:endParaRPr>
          </a:p>
          <a:p>
            <a:pPr marL="0" indent="0">
              <a:buNone/>
            </a:pPr>
            <a:r>
              <a:rPr lang="en-US" altLang="zh-CN" sz="2000" dirty="0" smtClean="0">
                <a:latin typeface="Times New Roman" panose="02020603050405020304" pitchFamily="18" charset="0"/>
                <a:cs typeface="Times New Roman" panose="02020603050405020304" pitchFamily="18" charset="0"/>
              </a:rPr>
              <a:t>A</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On-orbit </a:t>
            </a:r>
            <a:r>
              <a:rPr lang="en-US" altLang="zh-CN" sz="2000" dirty="0">
                <a:latin typeface="Times New Roman" panose="02020603050405020304" pitchFamily="18" charset="0"/>
                <a:cs typeface="Times New Roman" panose="02020603050405020304" pitchFamily="18" charset="0"/>
              </a:rPr>
              <a:t>calibration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radiometric stability monitor</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cross calibration </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inter-channel calibration</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etc.</a:t>
            </a:r>
          </a:p>
          <a:p>
            <a:pPr marL="0" indent="0">
              <a:buNone/>
            </a:pPr>
            <a:r>
              <a:rPr lang="en-US" altLang="zh-CN" sz="2000" dirty="0" smtClean="0">
                <a:latin typeface="Times New Roman" panose="02020603050405020304" pitchFamily="18" charset="0"/>
                <a:cs typeface="Times New Roman" panose="02020603050405020304" pitchFamily="18" charset="0"/>
              </a:rPr>
              <a:t>B</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Nocturnal </a:t>
            </a:r>
            <a:r>
              <a:rPr lang="en-US" altLang="zh-CN" sz="2000" dirty="0">
                <a:latin typeface="Times New Roman" panose="02020603050405020304" pitchFamily="18" charset="0"/>
                <a:cs typeface="Times New Roman" panose="02020603050405020304" pitchFamily="18" charset="0"/>
              </a:rPr>
              <a:t>aerosol measurements</a:t>
            </a:r>
          </a:p>
          <a:p>
            <a:pPr marL="0" indent="0">
              <a:buNone/>
            </a:pPr>
            <a:r>
              <a:rPr lang="en-US" altLang="zh-CN" sz="2000" b="1" dirty="0">
                <a:solidFill>
                  <a:srgbClr val="00B050"/>
                </a:solidFill>
                <a:latin typeface="Times New Roman" panose="02020603050405020304" pitchFamily="18" charset="0"/>
                <a:cs typeface="Times New Roman" panose="02020603050405020304" pitchFamily="18" charset="0"/>
              </a:rPr>
              <a:t> </a:t>
            </a:r>
          </a:p>
          <a:p>
            <a:pPr marL="0" indent="0">
              <a:buNone/>
            </a:pPr>
            <a:r>
              <a:rPr lang="zh-CN" altLang="en-US" sz="2000" b="1" dirty="0" smtClean="0">
                <a:solidFill>
                  <a:srgbClr val="00B050"/>
                </a:solidFill>
                <a:latin typeface="Times New Roman" panose="02020603050405020304" pitchFamily="18" charset="0"/>
                <a:cs typeface="Times New Roman" panose="02020603050405020304" pitchFamily="18" charset="0"/>
              </a:rPr>
              <a:t>*  </a:t>
            </a:r>
            <a:r>
              <a:rPr lang="en-US" altLang="zh-CN" sz="2000" b="1" dirty="0" smtClean="0">
                <a:solidFill>
                  <a:srgbClr val="00B050"/>
                </a:solidFill>
                <a:latin typeface="Times New Roman" panose="02020603050405020304" pitchFamily="18" charset="0"/>
                <a:cs typeface="Times New Roman" panose="02020603050405020304" pitchFamily="18" charset="0"/>
              </a:rPr>
              <a:t>MT2009 model</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(Miller </a:t>
            </a:r>
            <a:r>
              <a:rPr lang="en-US" altLang="zh-CN" sz="2000" dirty="0">
                <a:latin typeface="Times New Roman" panose="02020603050405020304" pitchFamily="18" charset="0"/>
                <a:cs typeface="Times New Roman" panose="02020603050405020304" pitchFamily="18" charset="0"/>
              </a:rPr>
              <a:t>&amp; Turner 2009).</a:t>
            </a:r>
            <a:r>
              <a:rPr lang="en-US" altLang="zh-CN" sz="2000" b="1" dirty="0" smtClean="0">
                <a:solidFill>
                  <a:srgbClr val="00B050"/>
                </a:solidFill>
                <a:latin typeface="Times New Roman" panose="02020603050405020304" pitchFamily="18" charset="0"/>
                <a:cs typeface="Times New Roman" panose="02020603050405020304" pitchFamily="18" charset="0"/>
              </a:rPr>
              <a:t> </a:t>
            </a:r>
          </a:p>
          <a:p>
            <a:pPr marL="0" indent="0">
              <a:buNone/>
            </a:pPr>
            <a:r>
              <a:rPr lang="en-US" altLang="zh-CN" sz="2000" dirty="0" smtClean="0">
                <a:latin typeface="Times New Roman" panose="02020603050405020304" pitchFamily="18" charset="0"/>
                <a:cs typeface="Times New Roman" panose="02020603050405020304" pitchFamily="18" charset="0"/>
              </a:rPr>
              <a:t>A</a:t>
            </a:r>
            <a:r>
              <a:rPr lang="zh-CN" altLang="en-US"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hyper-spectral </a:t>
            </a:r>
            <a:r>
              <a:rPr lang="en-US" altLang="zh-CN" sz="2000" dirty="0" smtClean="0">
                <a:latin typeface="Times New Roman" panose="02020603050405020304" pitchFamily="18" charset="0"/>
                <a:cs typeface="Times New Roman" panose="02020603050405020304" pitchFamily="18" charset="0"/>
              </a:rPr>
              <a:t>irradiance</a:t>
            </a:r>
            <a:r>
              <a:rPr lang="en-US" altLang="zh-CN"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  300 </a:t>
            </a:r>
            <a:r>
              <a:rPr lang="en-US" altLang="zh-CN" sz="2000" dirty="0">
                <a:latin typeface="Times New Roman" panose="02020603050405020304" pitchFamily="18" charset="0"/>
                <a:cs typeface="Times New Roman" panose="02020603050405020304" pitchFamily="18" charset="0"/>
              </a:rPr>
              <a:t>to 2800 </a:t>
            </a:r>
            <a:r>
              <a:rPr lang="en-US" altLang="zh-CN" sz="2000" dirty="0" smtClean="0">
                <a:latin typeface="Times New Roman" panose="02020603050405020304" pitchFamily="18" charset="0"/>
                <a:cs typeface="Times New Roman" panose="02020603050405020304" pitchFamily="18" charset="0"/>
              </a:rPr>
              <a:t>nm</a:t>
            </a:r>
            <a:endParaRPr lang="en-US" altLang="zh-CN" sz="2000" dirty="0">
              <a:latin typeface="Times New Roman" panose="02020603050405020304" pitchFamily="18" charset="0"/>
              <a:cs typeface="Times New Roman" panose="02020603050405020304" pitchFamily="18" charset="0"/>
            </a:endParaRPr>
          </a:p>
          <a:p>
            <a:pPr marL="0" indent="0">
              <a:buNone/>
            </a:pPr>
            <a:r>
              <a:rPr lang="en-US" altLang="zh-CN" sz="2000" dirty="0" smtClean="0">
                <a:latin typeface="Times New Roman" panose="02020603050405020304" pitchFamily="18" charset="0"/>
                <a:cs typeface="Times New Roman" panose="02020603050405020304" pitchFamily="18" charset="0"/>
              </a:rPr>
              <a:t>B</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solar </a:t>
            </a:r>
            <a:r>
              <a:rPr lang="en-US" altLang="zh-CN" sz="2000" dirty="0">
                <a:latin typeface="Times New Roman" panose="02020603050405020304" pitchFamily="18" charset="0"/>
                <a:cs typeface="Times New Roman" panose="02020603050405020304" pitchFamily="18" charset="0"/>
              </a:rPr>
              <a:t>source observation, lunar spectral albedo </a:t>
            </a:r>
            <a:r>
              <a:rPr lang="en-US" altLang="zh-CN" sz="2000" dirty="0" smtClean="0">
                <a:latin typeface="Times New Roman" panose="02020603050405020304" pitchFamily="18" charset="0"/>
                <a:cs typeface="Times New Roman" panose="02020603050405020304" pitchFamily="18" charset="0"/>
              </a:rPr>
              <a:t>data</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phase </a:t>
            </a:r>
            <a:r>
              <a:rPr lang="en-US" altLang="zh-CN" sz="2000" dirty="0">
                <a:latin typeface="Times New Roman" panose="02020603050405020304" pitchFamily="18" charset="0"/>
                <a:cs typeface="Times New Roman" panose="02020603050405020304" pitchFamily="18" charset="0"/>
              </a:rPr>
              <a:t>functions derived from Lane and </a:t>
            </a:r>
            <a:r>
              <a:rPr lang="en-US" altLang="zh-CN" sz="2000" dirty="0" smtClean="0">
                <a:latin typeface="Times New Roman" panose="02020603050405020304" pitchFamily="18" charset="0"/>
                <a:cs typeface="Times New Roman" panose="02020603050405020304" pitchFamily="18" charset="0"/>
              </a:rPr>
              <a:t>Irvine</a:t>
            </a:r>
            <a:endParaRPr lang="en-US" altLang="zh-CN" sz="2000" dirty="0">
              <a:latin typeface="Times New Roman" panose="02020603050405020304" pitchFamily="18" charset="0"/>
              <a:cs typeface="Times New Roman" panose="02020603050405020304" pitchFamily="18" charset="0"/>
            </a:endParaRPr>
          </a:p>
          <a:p>
            <a:pPr marL="0" indent="0">
              <a:buNone/>
            </a:pPr>
            <a:r>
              <a:rPr lang="en-US" altLang="zh-CN" sz="2000" b="1" dirty="0" smtClean="0">
                <a:solidFill>
                  <a:srgbClr val="00B050"/>
                </a:solidFill>
                <a:latin typeface="Times New Roman" panose="02020603050405020304" pitchFamily="18" charset="0"/>
                <a:cs typeface="Times New Roman" panose="02020603050405020304" pitchFamily="18" charset="0"/>
              </a:rPr>
              <a:t>    Application </a:t>
            </a:r>
            <a:endParaRPr lang="en-US" altLang="zh-CN" sz="2000" dirty="0">
              <a:latin typeface="Times New Roman" panose="02020603050405020304" pitchFamily="18" charset="0"/>
              <a:cs typeface="Times New Roman" panose="02020603050405020304" pitchFamily="18" charset="0"/>
            </a:endParaRPr>
          </a:p>
          <a:p>
            <a:pPr marL="0" indent="0">
              <a:buNone/>
            </a:pPr>
            <a:r>
              <a:rPr lang="en-US" altLang="zh-CN" sz="2000" dirty="0" smtClean="0">
                <a:latin typeface="Times New Roman" panose="02020603050405020304" pitchFamily="18" charset="0"/>
                <a:cs typeface="Times New Roman" panose="02020603050405020304" pitchFamily="18" charset="0"/>
              </a:rPr>
              <a:t>A</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Night </a:t>
            </a:r>
            <a:r>
              <a:rPr lang="en-US" altLang="zh-CN" sz="2000" dirty="0">
                <a:latin typeface="Times New Roman" panose="02020603050405020304" pitchFamily="18" charset="0"/>
                <a:cs typeface="Times New Roman" panose="02020603050405020304" pitchFamily="18" charset="0"/>
              </a:rPr>
              <a:t>Band Nighttime Environmental </a:t>
            </a:r>
            <a:r>
              <a:rPr lang="en-US" altLang="zh-CN" sz="2000" dirty="0" smtClean="0">
                <a:latin typeface="Times New Roman" panose="02020603050405020304" pitchFamily="18" charset="0"/>
                <a:cs typeface="Times New Roman" panose="02020603050405020304" pitchFamily="18" charset="0"/>
              </a:rPr>
              <a:t>Applications</a:t>
            </a:r>
            <a:endParaRPr lang="en-US" altLang="zh-CN" sz="20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273" y="1127496"/>
            <a:ext cx="3803546" cy="279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630887" y="4033904"/>
            <a:ext cx="4142014" cy="646331"/>
          </a:xfrm>
          <a:prstGeom prst="rect">
            <a:avLst/>
          </a:prstGeom>
        </p:spPr>
        <p:txBody>
          <a:bodyPr wrap="square">
            <a:spAutoFit/>
          </a:bodyPr>
          <a:lstStyle/>
          <a:p>
            <a:r>
              <a:rPr lang="en-US" altLang="zh-CN" b="1" dirty="0" smtClean="0">
                <a:solidFill>
                  <a:srgbClr val="0070C0"/>
                </a:solidFill>
                <a:latin typeface="Times New Roman" panose="02020603050405020304" pitchFamily="18" charset="0"/>
                <a:cs typeface="Times New Roman" panose="02020603050405020304" pitchFamily="18" charset="0"/>
              </a:rPr>
              <a:t>         Ground-based </a:t>
            </a:r>
            <a:r>
              <a:rPr lang="en-US" altLang="zh-CN" b="1" dirty="0">
                <a:solidFill>
                  <a:srgbClr val="0070C0"/>
                </a:solidFill>
                <a:latin typeface="Times New Roman" panose="02020603050405020304" pitchFamily="18" charset="0"/>
                <a:cs typeface="Times New Roman" panose="02020603050405020304" pitchFamily="18" charset="0"/>
              </a:rPr>
              <a:t>observations</a:t>
            </a:r>
            <a:r>
              <a:rPr lang="zh-CN" altLang="en-US" b="1" dirty="0" smtClean="0">
                <a:solidFill>
                  <a:srgbClr val="0070C0"/>
                </a:solidFill>
                <a:latin typeface="Times New Roman" panose="02020603050405020304" pitchFamily="18" charset="0"/>
                <a:ea typeface="华文楷体" pitchFamily="2" charset="-122"/>
                <a:cs typeface="Times New Roman" panose="02020603050405020304" pitchFamily="18" charset="0"/>
              </a:rPr>
              <a:t>：</a:t>
            </a:r>
            <a:r>
              <a:rPr lang="en-US" altLang="zh-CN" b="1" dirty="0" smtClean="0">
                <a:solidFill>
                  <a:srgbClr val="0070C0"/>
                </a:solidFill>
                <a:latin typeface="Times New Roman" panose="02020603050405020304" pitchFamily="18" charset="0"/>
                <a:cs typeface="Times New Roman" panose="02020603050405020304" pitchFamily="18" charset="0"/>
              </a:rPr>
              <a:t> </a:t>
            </a:r>
          </a:p>
          <a:p>
            <a:r>
              <a:rPr lang="en-US" altLang="zh-CN" b="1" dirty="0" smtClean="0">
                <a:solidFill>
                  <a:srgbClr val="0070C0"/>
                </a:solidFill>
                <a:latin typeface="Times New Roman" panose="02020603050405020304" pitchFamily="18" charset="0"/>
                <a:cs typeface="Times New Roman" panose="02020603050405020304" pitchFamily="18" charset="0"/>
              </a:rPr>
              <a:t>Calibration  accuracy </a:t>
            </a:r>
            <a:r>
              <a:rPr lang="en-US" altLang="zh-CN" b="1" dirty="0">
                <a:solidFill>
                  <a:srgbClr val="0070C0"/>
                </a:solidFill>
                <a:latin typeface="Times New Roman" panose="02020603050405020304" pitchFamily="18" charset="0"/>
                <a:cs typeface="Times New Roman" panose="02020603050405020304" pitchFamily="18" charset="0"/>
              </a:rPr>
              <a:t>and  </a:t>
            </a:r>
            <a:r>
              <a:rPr lang="en-US" altLang="zh-CN" b="1" dirty="0" smtClean="0">
                <a:solidFill>
                  <a:srgbClr val="0070C0"/>
                </a:solidFill>
                <a:latin typeface="Times New Roman" panose="02020603050405020304" pitchFamily="18" charset="0"/>
                <a:cs typeface="Times New Roman" panose="02020603050405020304" pitchFamily="18" charset="0"/>
              </a:rPr>
              <a:t>consistency</a:t>
            </a:r>
            <a:endParaRPr lang="en-US" altLang="zh-CN" b="1" dirty="0">
              <a:solidFill>
                <a:srgbClr val="0070C0"/>
              </a:solidFill>
              <a:latin typeface="Times New Roman" panose="02020603050405020304" pitchFamily="18" charset="0"/>
              <a:ea typeface="华文楷体" pitchFamily="2" charset="-122"/>
              <a:cs typeface="Times New Roman" panose="02020603050405020304" pitchFamily="18" charset="0"/>
            </a:endParaRPr>
          </a:p>
        </p:txBody>
      </p:sp>
      <p:sp>
        <p:nvSpPr>
          <p:cNvPr id="6" name="日期占位符 5"/>
          <p:cNvSpPr>
            <a:spLocks noGrp="1"/>
          </p:cNvSpPr>
          <p:nvPr>
            <p:ph type="dt" sz="half" idx="10"/>
          </p:nvPr>
        </p:nvSpPr>
        <p:spPr/>
        <p:txBody>
          <a:bodyPr/>
          <a:lstStyle/>
          <a:p>
            <a:r>
              <a:rPr lang="en-US" altLang="zh-CN" smtClean="0"/>
              <a:t>2017/11/14</a:t>
            </a:r>
            <a:endParaRPr lang="zh-CN" altLang="en-US"/>
          </a:p>
        </p:txBody>
      </p:sp>
      <p:sp>
        <p:nvSpPr>
          <p:cNvPr id="7" name="灯片编号占位符 6"/>
          <p:cNvSpPr>
            <a:spLocks noGrp="1"/>
          </p:cNvSpPr>
          <p:nvPr>
            <p:ph type="sldNum" sz="quarter" idx="12"/>
          </p:nvPr>
        </p:nvSpPr>
        <p:spPr/>
        <p:txBody>
          <a:bodyPr/>
          <a:lstStyle/>
          <a:p>
            <a:fld id="{05E6DA1C-9374-4800-976B-7EEC36BAC834}" type="slidenum">
              <a:rPr lang="zh-CN" altLang="en-US" smtClean="0"/>
              <a:t>4</a:t>
            </a:fld>
            <a:endParaRPr lang="zh-CN" altLang="en-US"/>
          </a:p>
        </p:txBody>
      </p:sp>
    </p:spTree>
    <p:extLst>
      <p:ext uri="{BB962C8B-B14F-4D97-AF65-F5344CB8AC3E}">
        <p14:creationId xmlns:p14="http://schemas.microsoft.com/office/powerpoint/2010/main" val="378129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47771" y="1215318"/>
            <a:ext cx="10005288" cy="341632"/>
          </a:xfrm>
          <a:prstGeom prst="rect">
            <a:avLst/>
          </a:prstGeom>
        </p:spPr>
        <p:txBody>
          <a:bodyPr wrap="square">
            <a:spAutoFit/>
          </a:bodyPr>
          <a:lstStyle/>
          <a:p>
            <a:pPr>
              <a:lnSpc>
                <a:spcPct val="90000"/>
              </a:lnSpc>
              <a:spcBef>
                <a:spcPts val="1000"/>
              </a:spcBef>
            </a:pPr>
            <a:r>
              <a:rPr lang="en-US" altLang="zh-CN"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 1. Ground-based observation system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imaging spectrometer, equatorial mount  and  imaging monitor</a:t>
            </a:r>
          </a:p>
        </p:txBody>
      </p:sp>
      <p:sp>
        <p:nvSpPr>
          <p:cNvPr id="8" name="矩形 7"/>
          <p:cNvSpPr/>
          <p:nvPr/>
        </p:nvSpPr>
        <p:spPr>
          <a:xfrm>
            <a:off x="847769" y="384357"/>
            <a:ext cx="11077531" cy="646331"/>
          </a:xfrm>
          <a:prstGeom prst="rect">
            <a:avLst/>
          </a:prstGeom>
        </p:spPr>
        <p:txBody>
          <a:bodyPr wrap="square">
            <a:spAutoFit/>
          </a:bodyPr>
          <a:lstStyle/>
          <a:p>
            <a:pPr>
              <a:spcBef>
                <a:spcPct val="0"/>
              </a:spcBef>
            </a:pP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Instrumentation</a:t>
            </a:r>
            <a:r>
              <a:rPr lang="zh-CN" altLang="en-US" sz="36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and</a:t>
            </a:r>
            <a:r>
              <a:rPr lang="en-US" altLang="zh-CN" sz="36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Observation</a:t>
            </a:r>
          </a:p>
        </p:txBody>
      </p:sp>
      <p:sp>
        <p:nvSpPr>
          <p:cNvPr id="3" name="矩形 2"/>
          <p:cNvSpPr/>
          <p:nvPr/>
        </p:nvSpPr>
        <p:spPr>
          <a:xfrm>
            <a:off x="537519" y="5919761"/>
            <a:ext cx="11740980" cy="584775"/>
          </a:xfrm>
          <a:prstGeom prst="rect">
            <a:avLst/>
          </a:prstGeom>
        </p:spPr>
        <p:txBody>
          <a:bodyPr wrap="square">
            <a:spAutoFit/>
          </a:bodyPr>
          <a:lstStyle/>
          <a:p>
            <a:r>
              <a:rPr lang="zh-CN" altLang="en-US" sz="1600" dirty="0">
                <a:latin typeface="Times New Roman" panose="02020603050405020304" pitchFamily="18" charset="0"/>
                <a:cs typeface="Times New Roman" panose="02020603050405020304" pitchFamily="18" charset="0"/>
              </a:rPr>
              <a:t>YANG WANG, YU HUANG, SHURONG WANG, ZHANFENG LI, ZIHUI ZHANG, XIUQING HU, PENG ZHANG, Ground-based Observation System Development of the Moon Hyper-spectral Imaging, Publications of the Astronomical Society of the Pacific, 2017</a:t>
            </a:r>
          </a:p>
        </p:txBody>
      </p:sp>
      <p:sp>
        <p:nvSpPr>
          <p:cNvPr id="2" name="矩形 1"/>
          <p:cNvSpPr/>
          <p:nvPr/>
        </p:nvSpPr>
        <p:spPr>
          <a:xfrm>
            <a:off x="974875" y="4883411"/>
            <a:ext cx="9965268" cy="701731"/>
          </a:xfrm>
          <a:prstGeom prst="rect">
            <a:avLst/>
          </a:prstGeom>
        </p:spPr>
        <p:txBody>
          <a:bodyPr wrap="square">
            <a:spAutoFit/>
          </a:bodyPr>
          <a:lstStyle/>
          <a:p>
            <a:pPr>
              <a:spcBef>
                <a:spcPct val="20000"/>
              </a:spcBef>
              <a:buClr>
                <a:schemeClr val="folHlink"/>
              </a:buClr>
              <a:buSzPct val="60000"/>
              <a:defRPr/>
            </a:pPr>
            <a:r>
              <a:rPr lang="en-US" altLang="zh-CN"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2. Automated scanning observation</a:t>
            </a:r>
            <a:r>
              <a:rPr lang="zh-CN" altLang="en-US" b="1" dirty="0">
                <a:solidFill>
                  <a:srgbClr val="00B050"/>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park the spectrometer as the Moon moves across the ﬁeld of view</a:t>
            </a:r>
          </a:p>
          <a:p>
            <a:pPr>
              <a:spcBef>
                <a:spcPct val="20000"/>
              </a:spcBef>
              <a:buClr>
                <a:schemeClr val="folHlink"/>
              </a:buClr>
              <a:buSzPct val="60000"/>
              <a:defRPr/>
            </a:pP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orbit prediction of the moving Moon and time bias</a:t>
            </a:r>
          </a:p>
        </p:txBody>
      </p:sp>
      <p:sp>
        <p:nvSpPr>
          <p:cNvPr id="4" name="Rectangle 2"/>
          <p:cNvSpPr>
            <a:spLocks noChangeArrowheads="1"/>
          </p:cNvSpPr>
          <p:nvPr/>
        </p:nvSpPr>
        <p:spPr bwMode="auto">
          <a:xfrm>
            <a:off x="206829" y="5099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图片 9"/>
          <p:cNvPicPr>
            <a:picLocks noChangeAspect="1"/>
          </p:cNvPicPr>
          <p:nvPr/>
        </p:nvPicPr>
        <p:blipFill>
          <a:blip r:embed="rId3"/>
          <a:stretch>
            <a:fillRect/>
          </a:stretch>
        </p:blipFill>
        <p:spPr>
          <a:xfrm>
            <a:off x="2781905" y="1988115"/>
            <a:ext cx="6029769" cy="2880000"/>
          </a:xfrm>
          <a:prstGeom prst="rect">
            <a:avLst/>
          </a:prstGeom>
        </p:spPr>
      </p:pic>
      <p:sp>
        <p:nvSpPr>
          <p:cNvPr id="5" name="日期占位符 4"/>
          <p:cNvSpPr>
            <a:spLocks noGrp="1"/>
          </p:cNvSpPr>
          <p:nvPr>
            <p:ph type="dt" sz="half" idx="10"/>
          </p:nvPr>
        </p:nvSpPr>
        <p:spPr/>
        <p:txBody>
          <a:bodyPr/>
          <a:lstStyle/>
          <a:p>
            <a:r>
              <a:rPr lang="en-US" altLang="zh-CN" smtClean="0"/>
              <a:t>2017/11/14</a:t>
            </a:r>
            <a:endParaRPr lang="zh-CN" altLang="en-US"/>
          </a:p>
        </p:txBody>
      </p:sp>
      <p:sp>
        <p:nvSpPr>
          <p:cNvPr id="7" name="灯片编号占位符 6"/>
          <p:cNvSpPr>
            <a:spLocks noGrp="1"/>
          </p:cNvSpPr>
          <p:nvPr>
            <p:ph type="sldNum" sz="quarter" idx="12"/>
          </p:nvPr>
        </p:nvSpPr>
        <p:spPr/>
        <p:txBody>
          <a:bodyPr/>
          <a:lstStyle/>
          <a:p>
            <a:fld id="{05E6DA1C-9374-4800-976B-7EEC36BAC834}" type="slidenum">
              <a:rPr lang="zh-CN" altLang="en-US" smtClean="0"/>
              <a:t>5</a:t>
            </a:fld>
            <a:endParaRPr lang="zh-CN" altLang="en-US" dirty="0"/>
          </a:p>
        </p:txBody>
      </p:sp>
    </p:spTree>
    <p:extLst>
      <p:ext uri="{BB962C8B-B14F-4D97-AF65-F5344CB8AC3E}">
        <p14:creationId xmlns:p14="http://schemas.microsoft.com/office/powerpoint/2010/main" val="83809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3526" y="1289374"/>
            <a:ext cx="5840632" cy="2831085"/>
          </a:xfrm>
        </p:spPr>
        <p:txBody>
          <a:bodyPr>
            <a:normAutofit lnSpcReduction="10000"/>
          </a:bodyPr>
          <a:lstStyle/>
          <a:p>
            <a:pPr marL="0" indent="0" eaLnBrk="0" fontAlgn="base" hangingPunct="0">
              <a:lnSpc>
                <a:spcPct val="150000"/>
              </a:lnSpc>
              <a:spcBef>
                <a:spcPct val="0"/>
              </a:spcBef>
              <a:spcAft>
                <a:spcPct val="0"/>
              </a:spcAft>
              <a:buNone/>
            </a:pP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Lunar observations </a:t>
            </a: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in Lijiang city (3.175 km altitude)  </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eaLnBrk="0" fontAlgn="base" hangingPunct="0">
              <a:lnSpc>
                <a:spcPct val="150000"/>
              </a:lnSpc>
              <a:spcBef>
                <a:spcPct val="0"/>
              </a:spcBef>
              <a:spcAft>
                <a:spcPct val="0"/>
              </a:spcAft>
              <a:buAutoNum type="arabicParenBoth"/>
            </a:pP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2015.12~2016.2     (2) </a:t>
            </a:r>
            <a:r>
              <a:rPr lang="en-US" altLang="zh-CN" sz="20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2017.11</a:t>
            </a:r>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now</a:t>
            </a:r>
            <a:endPar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eaLnBrk="0" fontAlgn="base" hangingPunct="0">
              <a:lnSpc>
                <a:spcPct val="150000"/>
              </a:lnSpc>
              <a:spcBef>
                <a:spcPct val="0"/>
              </a:spcBef>
              <a:spcAft>
                <a:spcPct val="0"/>
              </a:spcAft>
              <a:buNone/>
            </a:pPr>
            <a:r>
              <a:rPr lang="en-US" altLang="zh-CN" sz="2000" dirty="0">
                <a:latin typeface="Times New Roman" panose="02020603050405020304" pitchFamily="18" charset="0"/>
                <a:cs typeface="Times New Roman" panose="02020603050405020304" pitchFamily="18" charset="0"/>
              </a:rPr>
              <a:t>Slew rate: (6.6~7.2)</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10</a:t>
            </a:r>
            <a:r>
              <a:rPr lang="en-US" altLang="zh-CN" sz="2000" baseline="30000" dirty="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 rad/s</a:t>
            </a:r>
          </a:p>
          <a:p>
            <a:pPr marL="0" indent="0" eaLnBrk="0" fontAlgn="base" hangingPunct="0">
              <a:lnSpc>
                <a:spcPct val="150000"/>
              </a:lnSpc>
              <a:spcBef>
                <a:spcPct val="0"/>
              </a:spcBef>
              <a:spcAft>
                <a:spcPct val="0"/>
              </a:spcAft>
              <a:buNone/>
            </a:pPr>
            <a:r>
              <a:rPr lang="en-US" altLang="zh-CN" sz="2000" dirty="0" smtClean="0">
                <a:latin typeface="Times New Roman" panose="02020603050405020304" pitchFamily="18" charset="0"/>
                <a:cs typeface="Times New Roman" panose="02020603050405020304" pitchFamily="18" charset="0"/>
              </a:rPr>
              <a:t>Scanning time(limb </a:t>
            </a:r>
            <a:r>
              <a:rPr lang="en-US" altLang="zh-CN" sz="2000" dirty="0">
                <a:latin typeface="Times New Roman" panose="02020603050405020304" pitchFamily="18" charset="0"/>
                <a:cs typeface="Times New Roman" panose="02020603050405020304" pitchFamily="18" charset="0"/>
              </a:rPr>
              <a:t>to </a:t>
            </a:r>
            <a:r>
              <a:rPr lang="en-US" altLang="zh-CN" sz="2000" dirty="0" smtClean="0">
                <a:latin typeface="Times New Roman" panose="02020603050405020304" pitchFamily="18" charset="0"/>
                <a:cs typeface="Times New Roman" panose="02020603050405020304" pitchFamily="18" charset="0"/>
              </a:rPr>
              <a:t>limb): </a:t>
            </a:r>
            <a:r>
              <a:rPr lang="en-US" altLang="zh-CN" sz="2000" dirty="0">
                <a:latin typeface="Times New Roman" panose="02020603050405020304" pitchFamily="18" charset="0"/>
                <a:cs typeface="Times New Roman" panose="02020603050405020304" pitchFamily="18" charset="0"/>
              </a:rPr>
              <a:t>0.9~1.7 s, </a:t>
            </a:r>
          </a:p>
          <a:p>
            <a:pPr marL="0" indent="0" eaLnBrk="0" fontAlgn="base" hangingPunct="0">
              <a:lnSpc>
                <a:spcPct val="150000"/>
              </a:lnSpc>
              <a:spcBef>
                <a:spcPct val="0"/>
              </a:spcBef>
              <a:spcAft>
                <a:spcPct val="0"/>
              </a:spcAft>
              <a:buNone/>
            </a:pPr>
            <a:r>
              <a:rPr lang="en-US" altLang="zh-CN" sz="2000" dirty="0" smtClean="0">
                <a:latin typeface="Times New Roman" panose="02020603050405020304" pitchFamily="18" charset="0"/>
                <a:cs typeface="Times New Roman" panose="02020603050405020304" pitchFamily="18" charset="0"/>
              </a:rPr>
              <a:t>Exposure </a:t>
            </a:r>
            <a:r>
              <a:rPr lang="en-US" altLang="zh-CN" sz="2000" dirty="0">
                <a:latin typeface="Times New Roman" panose="02020603050405020304" pitchFamily="18" charset="0"/>
                <a:cs typeface="Times New Roman" panose="02020603050405020304" pitchFamily="18" charset="0"/>
              </a:rPr>
              <a:t>time</a:t>
            </a:r>
            <a:r>
              <a:rPr lang="en-US" altLang="zh-CN" sz="2000" b="1"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0.4~1.7 s </a:t>
            </a:r>
            <a:endParaRPr lang="en-US" altLang="zh-CN" sz="2000" dirty="0" smtClean="0">
              <a:latin typeface="Times New Roman" panose="02020603050405020304" pitchFamily="18" charset="0"/>
              <a:cs typeface="Times New Roman" panose="02020603050405020304" pitchFamily="18" charset="0"/>
            </a:endParaRPr>
          </a:p>
          <a:p>
            <a:pPr marL="0" indent="0" eaLnBrk="0" fontAlgn="base" hangingPunct="0">
              <a:lnSpc>
                <a:spcPct val="150000"/>
              </a:lnSpc>
              <a:spcBef>
                <a:spcPct val="0"/>
              </a:spcBef>
              <a:spcAft>
                <a:spcPct val="0"/>
              </a:spcAft>
              <a:buNone/>
            </a:pPr>
            <a:r>
              <a:rPr lang="en-US" altLang="zh-CN" sz="2000" dirty="0" smtClean="0">
                <a:latin typeface="Times New Roman" panose="02020603050405020304" pitchFamily="18" charset="0"/>
                <a:cs typeface="Times New Roman" panose="02020603050405020304" pitchFamily="18" charset="0"/>
              </a:rPr>
              <a:t>Phase angle:   -83°~  87</a:t>
            </a:r>
            <a:r>
              <a:rPr lang="en-US" altLang="zh-CN" sz="2000" dirty="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0" indent="0" eaLnBrk="0" fontAlgn="base" hangingPunct="0">
              <a:lnSpc>
                <a:spcPct val="150000"/>
              </a:lnSpc>
              <a:spcBef>
                <a:spcPct val="0"/>
              </a:spcBef>
              <a:spcAft>
                <a:spcPct val="0"/>
              </a:spcAft>
              <a:buNone/>
            </a:pP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矩形 8"/>
          <p:cNvSpPr/>
          <p:nvPr/>
        </p:nvSpPr>
        <p:spPr>
          <a:xfrm>
            <a:off x="6396212" y="1221229"/>
            <a:ext cx="4745850" cy="369332"/>
          </a:xfrm>
          <a:prstGeom prst="rect">
            <a:avLst/>
          </a:prstGeom>
        </p:spPr>
        <p:txBody>
          <a:bodyPr wrap="none">
            <a:spAutoFit/>
          </a:bodyPr>
          <a:lstStyle/>
          <a:p>
            <a:pPr algn="r"/>
            <a:r>
              <a:rPr lang="en-US" altLang="zh-CN"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Instrument Performance : Cross-Comparison </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212" y="1590561"/>
            <a:ext cx="5152860" cy="4320000"/>
          </a:xfrm>
          <a:prstGeom prst="rect">
            <a:avLst/>
          </a:prstGeom>
        </p:spPr>
      </p:pic>
      <p:sp>
        <p:nvSpPr>
          <p:cNvPr id="11" name="矩形 10"/>
          <p:cNvSpPr/>
          <p:nvPr/>
        </p:nvSpPr>
        <p:spPr>
          <a:xfrm>
            <a:off x="771482" y="476885"/>
            <a:ext cx="7058343" cy="646331"/>
          </a:xfrm>
          <a:prstGeom prst="rect">
            <a:avLst/>
          </a:prstGeom>
        </p:spPr>
        <p:txBody>
          <a:bodyPr wrap="none">
            <a:spAutoFit/>
          </a:bodyPr>
          <a:lstStyle/>
          <a:p>
            <a:pPr>
              <a:spcBef>
                <a:spcPct val="0"/>
              </a:spcBef>
            </a:pP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Instrumentation</a:t>
            </a:r>
            <a:r>
              <a:rPr lang="en-US" altLang="zh-CN" sz="36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and</a:t>
            </a:r>
            <a:r>
              <a:rPr lang="en-US" altLang="zh-CN" sz="36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Observation</a:t>
            </a:r>
          </a:p>
        </p:txBody>
      </p:sp>
      <p:sp>
        <p:nvSpPr>
          <p:cNvPr id="5" name="矩形 4"/>
          <p:cNvSpPr/>
          <p:nvPr/>
        </p:nvSpPr>
        <p:spPr>
          <a:xfrm>
            <a:off x="6512515" y="5830503"/>
            <a:ext cx="5679485" cy="923330"/>
          </a:xfrm>
          <a:prstGeom prst="rect">
            <a:avLst/>
          </a:prstGeom>
        </p:spPr>
        <p:txBody>
          <a:bodyPr wrap="square">
            <a:spAutoFit/>
          </a:bodyPr>
          <a:lstStyle/>
          <a:p>
            <a:pPr marL="342900" indent="-342900" eaLnBrk="0" fontAlgn="base" hangingPunct="0">
              <a:lnSpc>
                <a:spcPct val="150000"/>
              </a:lnSpc>
              <a:spcBef>
                <a:spcPct val="0"/>
              </a:spcBef>
              <a:spcAft>
                <a:spcPct val="0"/>
              </a:spcAft>
              <a:buAutoNum type="alphaLcPeriod"/>
            </a:pPr>
            <a:r>
              <a:rPr lang="en-US" altLang="zh-CN" dirty="0" smtClean="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Lunar Photometer: 280-1040 nm , 2nm</a:t>
            </a:r>
          </a:p>
          <a:p>
            <a:pPr marL="342900" indent="-342900" eaLnBrk="0" fontAlgn="base" hangingPunct="0">
              <a:lnSpc>
                <a:spcPct val="150000"/>
              </a:lnSpc>
              <a:spcBef>
                <a:spcPct val="0"/>
              </a:spcBef>
              <a:spcAft>
                <a:spcPct val="0"/>
              </a:spcAft>
              <a:buAutoNum type="alphaLcPeriod"/>
            </a:pPr>
            <a:r>
              <a:rPr lang="en-US" altLang="zh-CN"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 Imaging spectrometer: 400-1000 nm, 2-10nm</a:t>
            </a:r>
          </a:p>
        </p:txBody>
      </p:sp>
      <p:pic>
        <p:nvPicPr>
          <p:cNvPr id="8" name="图片 7"/>
          <p:cNvPicPr>
            <a:picLocks noChangeAspect="1"/>
          </p:cNvPicPr>
          <p:nvPr/>
        </p:nvPicPr>
        <p:blipFill>
          <a:blip r:embed="rId4"/>
          <a:stretch>
            <a:fillRect/>
          </a:stretch>
        </p:blipFill>
        <p:spPr>
          <a:xfrm>
            <a:off x="9671" y="3982319"/>
            <a:ext cx="6421558" cy="2844000"/>
          </a:xfrm>
          <a:prstGeom prst="rect">
            <a:avLst/>
          </a:prstGeom>
        </p:spPr>
      </p:pic>
      <p:sp>
        <p:nvSpPr>
          <p:cNvPr id="2" name="日期占位符 1"/>
          <p:cNvSpPr>
            <a:spLocks noGrp="1"/>
          </p:cNvSpPr>
          <p:nvPr>
            <p:ph type="dt" sz="half" idx="10"/>
          </p:nvPr>
        </p:nvSpPr>
        <p:spPr/>
        <p:txBody>
          <a:bodyPr/>
          <a:lstStyle/>
          <a:p>
            <a:r>
              <a:rPr lang="en-US" altLang="zh-CN" smtClean="0"/>
              <a:t>2017/11/14</a:t>
            </a:r>
            <a:endParaRPr lang="zh-CN" altLang="en-US"/>
          </a:p>
        </p:txBody>
      </p:sp>
      <p:sp>
        <p:nvSpPr>
          <p:cNvPr id="4" name="灯片编号占位符 3"/>
          <p:cNvSpPr>
            <a:spLocks noGrp="1"/>
          </p:cNvSpPr>
          <p:nvPr>
            <p:ph type="sldNum" sz="quarter" idx="12"/>
          </p:nvPr>
        </p:nvSpPr>
        <p:spPr/>
        <p:txBody>
          <a:bodyPr/>
          <a:lstStyle/>
          <a:p>
            <a:fld id="{05E6DA1C-9374-4800-976B-7EEC36BAC834}" type="slidenum">
              <a:rPr lang="zh-CN" altLang="en-US" smtClean="0"/>
              <a:t>6</a:t>
            </a:fld>
            <a:endParaRPr lang="zh-CN" altLang="en-US"/>
          </a:p>
        </p:txBody>
      </p:sp>
    </p:spTree>
    <p:extLst>
      <p:ext uri="{BB962C8B-B14F-4D97-AF65-F5344CB8AC3E}">
        <p14:creationId xmlns:p14="http://schemas.microsoft.com/office/powerpoint/2010/main" val="4029909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16200000">
            <a:off x="625141" y="2120298"/>
            <a:ext cx="1423788"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wavelength</a:t>
            </a:r>
            <a:endParaRPr lang="zh-CN" altLang="en-US" sz="2000" b="1" dirty="0">
              <a:latin typeface="Times New Roman" panose="02020603050405020304" pitchFamily="18" charset="0"/>
              <a:cs typeface="Times New Roman" panose="02020603050405020304" pitchFamily="18" charset="0"/>
            </a:endParaRPr>
          </a:p>
        </p:txBody>
      </p:sp>
      <p:sp>
        <p:nvSpPr>
          <p:cNvPr id="12" name="矩形 11"/>
          <p:cNvSpPr/>
          <p:nvPr/>
        </p:nvSpPr>
        <p:spPr>
          <a:xfrm>
            <a:off x="5719993" y="4445353"/>
            <a:ext cx="6175699" cy="923330"/>
          </a:xfrm>
          <a:prstGeom prst="rect">
            <a:avLst/>
          </a:prstGeom>
        </p:spPr>
        <p:txBody>
          <a:bodyPr wrap="square">
            <a:spAutoFit/>
          </a:bodyPr>
          <a:lstStyle/>
          <a:p>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2015.12.23</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440</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500</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677</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870nm</a:t>
            </a:r>
          </a:p>
          <a:p>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500nm:   2015.12.21</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201512.23</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2015.12.26, 2016.2.17</a:t>
            </a:r>
          </a:p>
          <a:p>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spectrometer/CE318U ratio: </a:t>
            </a:r>
            <a:r>
              <a:rPr lang="en-US" altLang="zh-CN" b="1" dirty="0">
                <a:solidFill>
                  <a:srgbClr val="00B050"/>
                </a:solidFill>
                <a:latin typeface="Times New Roman" panose="02020603050405020304" pitchFamily="18" charset="0"/>
                <a:cs typeface="Times New Roman" panose="02020603050405020304" pitchFamily="18" charset="0"/>
              </a:rPr>
              <a:t>normalization values*factor</a:t>
            </a:r>
            <a:endParaRPr lang="en-US" altLang="zh-CN" dirty="0">
              <a:latin typeface="Times New Roman" panose="02020603050405020304" pitchFamily="18" charset="0"/>
              <a:cs typeface="Times New Roman" panose="02020603050405020304" pitchFamily="18" charset="0"/>
            </a:endParaRPr>
          </a:p>
        </p:txBody>
      </p:sp>
      <p:sp>
        <p:nvSpPr>
          <p:cNvPr id="2" name="矩形 1"/>
          <p:cNvSpPr/>
          <p:nvPr/>
        </p:nvSpPr>
        <p:spPr>
          <a:xfrm>
            <a:off x="5974529" y="3886717"/>
            <a:ext cx="5666627" cy="646331"/>
          </a:xfrm>
          <a:prstGeom prst="rect">
            <a:avLst/>
          </a:prstGeom>
        </p:spPr>
        <p:txBody>
          <a:bodyPr wrap="square">
            <a:spAutoFit/>
          </a:bodyPr>
          <a:lstStyle/>
          <a:p>
            <a:r>
              <a:rPr lang="en-US" altLang="zh-CN" b="1" dirty="0">
                <a:solidFill>
                  <a:srgbClr val="FF0000"/>
                </a:solidFill>
                <a:latin typeface="Times New Roman" panose="02020603050405020304" pitchFamily="18" charset="0"/>
                <a:cs typeface="Times New Roman" panose="02020603050405020304" pitchFamily="18" charset="0"/>
              </a:rPr>
              <a:t>VC= variable</a:t>
            </a:r>
            <a:r>
              <a:rPr lang="en-US" altLang="zh-CN" b="1" dirty="0">
                <a:solidFill>
                  <a:srgbClr val="FF0000"/>
                </a:solidFill>
                <a:latin typeface="华文楷体" panose="02010600040101010101" pitchFamily="2" charset="-122"/>
                <a:ea typeface="华文楷体" panose="02010600040101010101" pitchFamily="2" charset="-122"/>
              </a:rPr>
              <a:t> </a:t>
            </a:r>
            <a:r>
              <a:rPr lang="en-US" altLang="zh-CN" b="1" dirty="0">
                <a:solidFill>
                  <a:srgbClr val="FF0000"/>
                </a:solidFill>
                <a:latin typeface="Times New Roman" panose="02020603050405020304" pitchFamily="18" charset="0"/>
                <a:cs typeface="Times New Roman" panose="02020603050405020304" pitchFamily="18" charset="0"/>
              </a:rPr>
              <a:t>coefficient or relative standard deviations</a:t>
            </a:r>
          </a:p>
          <a:p>
            <a:endParaRPr lang="zh-CN" altLang="en-US"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19458"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730" y="3866784"/>
            <a:ext cx="3764629" cy="2952000"/>
          </a:xfrm>
          <a:prstGeom prst="rect">
            <a:avLst/>
          </a:prstGeom>
          <a:noFill/>
          <a:extLst>
            <a:ext uri="{909E8E84-426E-40DD-AFC4-6F175D3DCCD1}">
              <a14:hiddenFill xmlns:a14="http://schemas.microsoft.com/office/drawing/2010/main">
                <a:solidFill>
                  <a:srgbClr val="FFFFFF"/>
                </a:solidFill>
              </a14:hiddenFill>
            </a:ext>
          </a:extLst>
        </p:spPr>
      </p:pic>
      <p:pic>
        <p:nvPicPr>
          <p:cNvPr id="1945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779" y="906287"/>
            <a:ext cx="3702232" cy="295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548744" y="5646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矩形 5"/>
          <p:cNvSpPr/>
          <p:nvPr/>
        </p:nvSpPr>
        <p:spPr>
          <a:xfrm rot="16200000">
            <a:off x="613040" y="5037318"/>
            <a:ext cx="1447993" cy="369332"/>
          </a:xfrm>
          <a:prstGeom prst="rect">
            <a:avLst/>
          </a:prstGeom>
        </p:spPr>
        <p:txBody>
          <a:bodyPr wrap="square">
            <a:spAutoFit/>
          </a:bodyPr>
          <a:lstStyle/>
          <a:p>
            <a:r>
              <a:rPr lang="en-US" altLang="zh-CN" b="1" dirty="0">
                <a:latin typeface="Times New Roman" panose="02020603050405020304" pitchFamily="18" charset="0"/>
                <a:cs typeface="Times New Roman" panose="02020603050405020304" pitchFamily="18" charset="0"/>
              </a:rPr>
              <a:t>Lunar Phase</a:t>
            </a:r>
            <a:endParaRPr lang="zh-CN" altLang="en-US" dirty="0"/>
          </a:p>
        </p:txBody>
      </p:sp>
      <p:pic>
        <p:nvPicPr>
          <p:cNvPr id="13" name="图片 12"/>
          <p:cNvPicPr>
            <a:picLocks noChangeAspect="1"/>
          </p:cNvPicPr>
          <p:nvPr/>
        </p:nvPicPr>
        <p:blipFill>
          <a:blip r:embed="rId5"/>
          <a:stretch>
            <a:fillRect/>
          </a:stretch>
        </p:blipFill>
        <p:spPr>
          <a:xfrm>
            <a:off x="6678381" y="964068"/>
            <a:ext cx="3847496" cy="2700000"/>
          </a:xfrm>
          <a:prstGeom prst="rect">
            <a:avLst/>
          </a:prstGeom>
        </p:spPr>
      </p:pic>
      <p:sp>
        <p:nvSpPr>
          <p:cNvPr id="7" name="文本框 6"/>
          <p:cNvSpPr txBox="1"/>
          <p:nvPr/>
        </p:nvSpPr>
        <p:spPr>
          <a:xfrm>
            <a:off x="4440842" y="1222873"/>
            <a:ext cx="461665" cy="1795751"/>
          </a:xfrm>
          <a:prstGeom prst="rect">
            <a:avLst/>
          </a:prstGeom>
          <a:noFill/>
        </p:spPr>
        <p:txBody>
          <a:bodyPr vert="eaVert" wrap="square" rtlCol="0">
            <a:spAutoFit/>
          </a:bodyPr>
          <a:lstStyle/>
          <a:p>
            <a:endParaRPr lang="zh-CN" altLang="en-US" dirty="0"/>
          </a:p>
        </p:txBody>
      </p:sp>
      <p:sp>
        <p:nvSpPr>
          <p:cNvPr id="11" name="矩形 10"/>
          <p:cNvSpPr/>
          <p:nvPr/>
        </p:nvSpPr>
        <p:spPr>
          <a:xfrm>
            <a:off x="947768" y="401965"/>
            <a:ext cx="5775940" cy="369332"/>
          </a:xfrm>
          <a:prstGeom prst="rect">
            <a:avLst/>
          </a:prstGeom>
        </p:spPr>
        <p:txBody>
          <a:bodyPr wrap="none">
            <a:spAutoFit/>
          </a:bodyPr>
          <a:lstStyle/>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Imaging Spectrometer and lunar CE318 Cross-Comparison :</a:t>
            </a:r>
          </a:p>
        </p:txBody>
      </p:sp>
      <p:sp>
        <p:nvSpPr>
          <p:cNvPr id="15" name="矩形 14"/>
          <p:cNvSpPr/>
          <p:nvPr/>
        </p:nvSpPr>
        <p:spPr>
          <a:xfrm>
            <a:off x="6723709" y="5761314"/>
            <a:ext cx="4249123" cy="369332"/>
          </a:xfrm>
          <a:prstGeom prst="rect">
            <a:avLst/>
          </a:prstGeom>
        </p:spPr>
        <p:txBody>
          <a:bodyPr wrap="square">
            <a:spAutoFit/>
          </a:bodyPr>
          <a:lstStyle/>
          <a:p>
            <a:r>
              <a:rPr lang="en-US" altLang="zh-CN" b="1" dirty="0">
                <a:solidFill>
                  <a:srgbClr val="00B0F0"/>
                </a:solidFill>
                <a:latin typeface="Times New Roman" panose="02020603050405020304" pitchFamily="18" charset="0"/>
                <a:ea typeface="华文楷体" panose="02010600040101010101" pitchFamily="2" charset="-122"/>
                <a:cs typeface="Times New Roman" panose="02020603050405020304" pitchFamily="18" charset="0"/>
              </a:rPr>
              <a:t>consistent tendency: instrument stability   </a:t>
            </a:r>
            <a:endParaRPr lang="zh-CN" altLang="en-US" dirty="0"/>
          </a:p>
        </p:txBody>
      </p:sp>
      <p:sp>
        <p:nvSpPr>
          <p:cNvPr id="3" name="矩形 2"/>
          <p:cNvSpPr/>
          <p:nvPr/>
        </p:nvSpPr>
        <p:spPr>
          <a:xfrm>
            <a:off x="7807188" y="688701"/>
            <a:ext cx="1712969" cy="369332"/>
          </a:xfrm>
          <a:prstGeom prst="rect">
            <a:avLst/>
          </a:prstGeom>
        </p:spPr>
        <p:txBody>
          <a:bodyPr wrap="none">
            <a:spAutoFit/>
          </a:bodyPr>
          <a:lstStyle/>
          <a:p>
            <a:r>
              <a:rPr lang="en-US" altLang="zh-CN" b="1" dirty="0">
                <a:solidFill>
                  <a:srgbClr val="FF0000"/>
                </a:solidFill>
                <a:latin typeface="Times New Roman" panose="02020603050405020304" pitchFamily="18" charset="0"/>
                <a:cs typeface="Times New Roman" panose="02020603050405020304" pitchFamily="18" charset="0"/>
              </a:rPr>
              <a:t>near the zenith </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5" name="日期占位符 4"/>
          <p:cNvSpPr>
            <a:spLocks noGrp="1"/>
          </p:cNvSpPr>
          <p:nvPr>
            <p:ph type="dt" sz="half" idx="10"/>
          </p:nvPr>
        </p:nvSpPr>
        <p:spPr/>
        <p:txBody>
          <a:bodyPr/>
          <a:lstStyle/>
          <a:p>
            <a:r>
              <a:rPr lang="en-US" altLang="zh-CN" smtClean="0"/>
              <a:t>2017/11/14</a:t>
            </a:r>
            <a:endParaRPr lang="zh-CN" altLang="en-US"/>
          </a:p>
        </p:txBody>
      </p:sp>
      <p:sp>
        <p:nvSpPr>
          <p:cNvPr id="8" name="灯片编号占位符 7"/>
          <p:cNvSpPr>
            <a:spLocks noGrp="1"/>
          </p:cNvSpPr>
          <p:nvPr>
            <p:ph type="sldNum" sz="quarter" idx="12"/>
          </p:nvPr>
        </p:nvSpPr>
        <p:spPr/>
        <p:txBody>
          <a:bodyPr/>
          <a:lstStyle/>
          <a:p>
            <a:fld id="{05E6DA1C-9374-4800-976B-7EEC36BAC834}" type="slidenum">
              <a:rPr lang="zh-CN" altLang="en-US" smtClean="0"/>
              <a:t>7</a:t>
            </a:fld>
            <a:endParaRPr lang="zh-CN" altLang="en-US"/>
          </a:p>
        </p:txBody>
      </p:sp>
    </p:spTree>
    <p:extLst>
      <p:ext uri="{BB962C8B-B14F-4D97-AF65-F5344CB8AC3E}">
        <p14:creationId xmlns:p14="http://schemas.microsoft.com/office/powerpoint/2010/main" val="1532974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14319"/>
          </a:xfrm>
        </p:spPr>
        <p:txBody>
          <a:bodyPr>
            <a:normAutofit/>
          </a:bodyPr>
          <a:lstStyle/>
          <a:p>
            <a:pPr>
              <a:lnSpc>
                <a:spcPct val="100000"/>
              </a:lnSpc>
            </a:pP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Data</a:t>
            </a:r>
            <a:r>
              <a:rPr lang="en-US" altLang="zh-CN" sz="36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Processing</a:t>
            </a:r>
            <a:r>
              <a:rPr lang="en-US" altLang="zh-CN" sz="36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and</a:t>
            </a:r>
            <a:r>
              <a:rPr lang="en-US" altLang="zh-CN" sz="3600" b="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3600" b="1" dirty="0">
                <a:solidFill>
                  <a:schemeClr val="accent5"/>
                </a:solidFill>
                <a:latin typeface="Times New Roman" panose="02020603050405020304" pitchFamily="18" charset="0"/>
                <a:ea typeface="华文楷体" panose="02010600040101010101" pitchFamily="2" charset="-122"/>
                <a:cs typeface="Times New Roman" panose="02020603050405020304" pitchFamily="18" charset="0"/>
              </a:rPr>
              <a:t>Result</a:t>
            </a:r>
            <a:r>
              <a:rPr lang="en-US" altLang="zh-CN" sz="3600" b="1" dirty="0">
                <a:latin typeface="Times New Roman" panose="02020603050405020304" pitchFamily="18" charset="0"/>
                <a:ea typeface="华文楷体" panose="02010600040101010101" pitchFamily="2" charset="-122"/>
                <a:cs typeface="Times New Roman" panose="02020603050405020304" pitchFamily="18" charset="0"/>
              </a:rPr>
              <a:t> </a:t>
            </a:r>
          </a:p>
        </p:txBody>
      </p:sp>
      <p:graphicFrame>
        <p:nvGraphicFramePr>
          <p:cNvPr id="4" name="内容占位符 4"/>
          <p:cNvGraphicFramePr>
            <a:graphicFrameLocks noChangeAspect="1"/>
          </p:cNvGraphicFramePr>
          <p:nvPr>
            <p:extLst/>
          </p:nvPr>
        </p:nvGraphicFramePr>
        <p:xfrm>
          <a:off x="3495199" y="4372888"/>
          <a:ext cx="5201604" cy="825197"/>
        </p:xfrm>
        <a:graphic>
          <a:graphicData uri="http://schemas.openxmlformats.org/presentationml/2006/ole">
            <mc:AlternateContent xmlns:mc="http://schemas.openxmlformats.org/markup-compatibility/2006">
              <mc:Choice xmlns:v="urn:schemas-microsoft-com:vml" Requires="v">
                <p:oleObj spid="_x0000_s1278" name="Equation" r:id="rId4" imgW="2400120" imgH="380880" progId="Equation.DSMT4">
                  <p:embed/>
                </p:oleObj>
              </mc:Choice>
              <mc:Fallback>
                <p:oleObj name="Equation" r:id="rId4" imgW="2400120" imgH="380880" progId="Equation.DSMT4">
                  <p:embed/>
                  <p:pic>
                    <p:nvPicPr>
                      <p:cNvPr id="0" name=""/>
                      <p:cNvPicPr>
                        <a:picLocks noChangeAspect="1" noChangeArrowheads="1"/>
                      </p:cNvPicPr>
                      <p:nvPr/>
                    </p:nvPicPr>
                    <p:blipFill>
                      <a:blip r:embed="rId5"/>
                      <a:srcRect/>
                      <a:stretch>
                        <a:fillRect/>
                      </a:stretch>
                    </p:blipFill>
                    <p:spPr bwMode="auto">
                      <a:xfrm>
                        <a:off x="3495199" y="4372888"/>
                        <a:ext cx="5201604" cy="825197"/>
                      </a:xfrm>
                      <a:prstGeom prst="rect">
                        <a:avLst/>
                      </a:prstGeom>
                      <a:noFill/>
                      <a:extLst/>
                    </p:spPr>
                  </p:pic>
                </p:oleObj>
              </mc:Fallback>
            </mc:AlternateContent>
          </a:graphicData>
        </a:graphic>
      </p:graphicFrame>
      <p:graphicFrame>
        <p:nvGraphicFramePr>
          <p:cNvPr id="5" name="对象 4"/>
          <p:cNvGraphicFramePr>
            <a:graphicFrameLocks noChangeAspect="1"/>
          </p:cNvGraphicFramePr>
          <p:nvPr>
            <p:extLst/>
          </p:nvPr>
        </p:nvGraphicFramePr>
        <p:xfrm>
          <a:off x="840825" y="5374220"/>
          <a:ext cx="10161587" cy="1184275"/>
        </p:xfrm>
        <a:graphic>
          <a:graphicData uri="http://schemas.openxmlformats.org/presentationml/2006/ole">
            <mc:AlternateContent xmlns:mc="http://schemas.openxmlformats.org/markup-compatibility/2006">
              <mc:Choice xmlns:v="urn:schemas-microsoft-com:vml" Requires="v">
                <p:oleObj spid="_x0000_s1279" name="Equation" r:id="rId6" imgW="5016240" imgH="583920" progId="Equation.DSMT4">
                  <p:embed/>
                </p:oleObj>
              </mc:Choice>
              <mc:Fallback>
                <p:oleObj name="Equation" r:id="rId6" imgW="5016240" imgH="583920" progId="Equation.DSMT4">
                  <p:embed/>
                  <p:pic>
                    <p:nvPicPr>
                      <p:cNvPr id="0" name=""/>
                      <p:cNvPicPr/>
                      <p:nvPr/>
                    </p:nvPicPr>
                    <p:blipFill>
                      <a:blip r:embed="rId7"/>
                      <a:stretch>
                        <a:fillRect/>
                      </a:stretch>
                    </p:blipFill>
                    <p:spPr>
                      <a:xfrm>
                        <a:off x="840825" y="5374220"/>
                        <a:ext cx="10161587" cy="1184275"/>
                      </a:xfrm>
                      <a:prstGeom prst="rect">
                        <a:avLst/>
                      </a:prstGeom>
                    </p:spPr>
                  </p:pic>
                </p:oleObj>
              </mc:Fallback>
            </mc:AlternateContent>
          </a:graphicData>
        </a:graphic>
      </p:graphicFrame>
      <p:pic>
        <p:nvPicPr>
          <p:cNvPr id="3" name="图片 2"/>
          <p:cNvPicPr>
            <a:picLocks noChangeAspect="1"/>
          </p:cNvPicPr>
          <p:nvPr/>
        </p:nvPicPr>
        <p:blipFill>
          <a:blip r:embed="rId8"/>
          <a:stretch>
            <a:fillRect/>
          </a:stretch>
        </p:blipFill>
        <p:spPr>
          <a:xfrm>
            <a:off x="1568393" y="1460511"/>
            <a:ext cx="8477851" cy="2160000"/>
          </a:xfrm>
          <a:prstGeom prst="rect">
            <a:avLst/>
          </a:prstGeom>
        </p:spPr>
      </p:pic>
      <p:sp>
        <p:nvSpPr>
          <p:cNvPr id="7" name="矩形 6"/>
          <p:cNvSpPr/>
          <p:nvPr/>
        </p:nvSpPr>
        <p:spPr>
          <a:xfrm>
            <a:off x="749301" y="3796644"/>
            <a:ext cx="4521431" cy="400110"/>
          </a:xfrm>
          <a:prstGeom prst="rect">
            <a:avLst/>
          </a:prstGeom>
        </p:spPr>
        <p:txBody>
          <a:bodyPr wrap="none">
            <a:spAutoFit/>
          </a:bodyPr>
          <a:lstStyle/>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The TOA  irradiance summation equation:</a:t>
            </a:r>
          </a:p>
        </p:txBody>
      </p:sp>
      <p:sp>
        <p:nvSpPr>
          <p:cNvPr id="6" name="日期占位符 5"/>
          <p:cNvSpPr>
            <a:spLocks noGrp="1"/>
          </p:cNvSpPr>
          <p:nvPr>
            <p:ph type="dt" sz="half" idx="10"/>
          </p:nvPr>
        </p:nvSpPr>
        <p:spPr/>
        <p:txBody>
          <a:bodyPr/>
          <a:lstStyle/>
          <a:p>
            <a:r>
              <a:rPr lang="en-US" altLang="zh-CN" smtClean="0"/>
              <a:t>2017/11/14</a:t>
            </a:r>
            <a:endParaRPr lang="zh-CN" altLang="en-US"/>
          </a:p>
        </p:txBody>
      </p:sp>
      <p:sp>
        <p:nvSpPr>
          <p:cNvPr id="8" name="灯片编号占位符 7"/>
          <p:cNvSpPr>
            <a:spLocks noGrp="1"/>
          </p:cNvSpPr>
          <p:nvPr>
            <p:ph type="sldNum" sz="quarter" idx="12"/>
          </p:nvPr>
        </p:nvSpPr>
        <p:spPr/>
        <p:txBody>
          <a:bodyPr/>
          <a:lstStyle/>
          <a:p>
            <a:fld id="{05E6DA1C-9374-4800-976B-7EEC36BAC834}" type="slidenum">
              <a:rPr lang="zh-CN" altLang="en-US" smtClean="0"/>
              <a:t>8</a:t>
            </a:fld>
            <a:endParaRPr lang="zh-CN" altLang="en-US"/>
          </a:p>
        </p:txBody>
      </p:sp>
    </p:spTree>
    <p:extLst>
      <p:ext uri="{BB962C8B-B14F-4D97-AF65-F5344CB8AC3E}">
        <p14:creationId xmlns:p14="http://schemas.microsoft.com/office/powerpoint/2010/main" val="3003432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8167" y="1175325"/>
            <a:ext cx="6672313" cy="5324535"/>
          </a:xfrm>
          <a:prstGeom prst="rect">
            <a:avLst/>
          </a:prstGeom>
        </p:spPr>
        <p:txBody>
          <a:bodyPr wrap="square">
            <a:spAutoFit/>
          </a:bodyPr>
          <a:lstStyle/>
          <a:p>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 (1)  Dark current</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i="1" dirty="0" err="1">
                <a:latin typeface="Times New Roman" panose="02020603050405020304" pitchFamily="18" charset="0"/>
                <a:ea typeface="华文楷体" panose="02010600040101010101" pitchFamily="2" charset="-122"/>
                <a:cs typeface="Times New Roman" panose="02020603050405020304" pitchFamily="18" charset="0"/>
              </a:rPr>
              <a:t>DN</a:t>
            </a:r>
            <a:r>
              <a:rPr lang="en-US" altLang="zh-CN" sz="2000" i="1" baseline="-25000" dirty="0" err="1">
                <a:latin typeface="Times New Roman" panose="02020603050405020304" pitchFamily="18" charset="0"/>
                <a:ea typeface="华文楷体" panose="02010600040101010101" pitchFamily="2" charset="-122"/>
                <a:cs typeface="Times New Roman" panose="02020603050405020304" pitchFamily="18" charset="0"/>
              </a:rPr>
              <a:t>dark</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=(green line 1+ green line 2</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/2</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i="1" dirty="0">
                <a:latin typeface="Times New Roman" panose="02020603050405020304" pitchFamily="18" charset="0"/>
                <a:ea typeface="华文楷体" panose="02010600040101010101" pitchFamily="2" charset="-122"/>
                <a:cs typeface="Times New Roman" panose="02020603050405020304" pitchFamily="18" charset="0"/>
              </a:rPr>
              <a:t>DN</a:t>
            </a:r>
            <a:r>
              <a:rPr lang="en-US" altLang="zh-CN" sz="2000" i="1" baseline="-25000" dirty="0">
                <a:latin typeface="Times New Roman" panose="02020603050405020304" pitchFamily="18" charset="0"/>
                <a:ea typeface="华文楷体" panose="02010600040101010101" pitchFamily="2" charset="-122"/>
                <a:cs typeface="Times New Roman" panose="02020603050405020304" pitchFamily="18" charset="0"/>
              </a:rPr>
              <a:t>0</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l-GR" altLang="zh-CN" sz="2000" dirty="0">
                <a:latin typeface="Times New Roman" panose="02020603050405020304" pitchFamily="18" charset="0"/>
                <a:ea typeface="华文楷体" panose="02010600040101010101" pitchFamily="2" charset="-122"/>
                <a:cs typeface="Times New Roman" panose="02020603050405020304" pitchFamily="18" charset="0"/>
              </a:rPr>
              <a:t>λ</a:t>
            </a:r>
            <a:r>
              <a:rPr lang="en-US" altLang="zh-CN" sz="2000" baseline="-25000" dirty="0">
                <a:latin typeface="Times New Roman" panose="02020603050405020304" pitchFamily="18" charset="0"/>
                <a:ea typeface="华文楷体" panose="02010600040101010101" pitchFamily="2" charset="-122"/>
                <a:cs typeface="Times New Roman" panose="02020603050405020304" pitchFamily="18" charset="0"/>
              </a:rPr>
              <a:t>k</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i="1"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i="1" dirty="0" err="1">
                <a:latin typeface="Times New Roman" panose="02020603050405020304" pitchFamily="18" charset="0"/>
                <a:ea typeface="华文楷体" panose="02010600040101010101" pitchFamily="2" charset="-122"/>
                <a:cs typeface="Times New Roman" panose="02020603050405020304" pitchFamily="18" charset="0"/>
              </a:rPr>
              <a:t>DN</a:t>
            </a:r>
            <a:r>
              <a:rPr lang="en-US" altLang="zh-CN" sz="2000" i="1" baseline="-25000" dirty="0" err="1">
                <a:latin typeface="Times New Roman" panose="02020603050405020304" pitchFamily="18" charset="0"/>
                <a:ea typeface="华文楷体" panose="02010600040101010101" pitchFamily="2" charset="-122"/>
                <a:cs typeface="Times New Roman" panose="02020603050405020304" pitchFamily="18" charset="0"/>
              </a:rPr>
              <a:t>raw</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l-GR" altLang="zh-CN" sz="2000" dirty="0">
                <a:latin typeface="Times New Roman" panose="02020603050405020304" pitchFamily="18" charset="0"/>
                <a:ea typeface="华文楷体" panose="02010600040101010101" pitchFamily="2" charset="-122"/>
                <a:cs typeface="Times New Roman" panose="02020603050405020304" pitchFamily="18" charset="0"/>
              </a:rPr>
              <a:t>λ</a:t>
            </a:r>
            <a:r>
              <a:rPr lang="en-US" altLang="zh-CN" sz="2000" baseline="-25000" dirty="0">
                <a:latin typeface="Times New Roman" panose="02020603050405020304" pitchFamily="18" charset="0"/>
                <a:ea typeface="华文楷体" panose="02010600040101010101" pitchFamily="2" charset="-122"/>
                <a:cs typeface="Times New Roman" panose="02020603050405020304" pitchFamily="18" charset="0"/>
              </a:rPr>
              <a:t>k</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i="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i="1" dirty="0" err="1">
                <a:latin typeface="Times New Roman" panose="02020603050405020304" pitchFamily="18" charset="0"/>
                <a:ea typeface="华文楷体" panose="02010600040101010101" pitchFamily="2" charset="-122"/>
                <a:cs typeface="Times New Roman" panose="02020603050405020304" pitchFamily="18" charset="0"/>
              </a:rPr>
              <a:t>DN</a:t>
            </a:r>
            <a:r>
              <a:rPr lang="en-US" altLang="zh-CN" sz="2000" i="1" baseline="-25000" dirty="0" err="1">
                <a:latin typeface="Times New Roman" panose="02020603050405020304" pitchFamily="18" charset="0"/>
                <a:ea typeface="华文楷体" panose="02010600040101010101" pitchFamily="2" charset="-122"/>
                <a:cs typeface="Times New Roman" panose="02020603050405020304" pitchFamily="18" charset="0"/>
              </a:rPr>
              <a:t>dark</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l-GR" altLang="zh-CN" sz="2000" dirty="0">
                <a:latin typeface="Times New Roman" panose="02020603050405020304" pitchFamily="18" charset="0"/>
                <a:ea typeface="华文楷体" panose="02010600040101010101" pitchFamily="2" charset="-122"/>
                <a:cs typeface="Times New Roman" panose="02020603050405020304" pitchFamily="18" charset="0"/>
              </a:rPr>
              <a:t>λ</a:t>
            </a:r>
            <a:r>
              <a:rPr lang="en-US" altLang="zh-CN" sz="2000" baseline="-25000" dirty="0">
                <a:latin typeface="Times New Roman" panose="02020603050405020304" pitchFamily="18" charset="0"/>
                <a:ea typeface="华文楷体" panose="02010600040101010101" pitchFamily="2" charset="-122"/>
                <a:cs typeface="Times New Roman" panose="02020603050405020304" pitchFamily="18" charset="0"/>
              </a:rPr>
              <a:t>k</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 (2) Smear correction</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i="1" dirty="0" err="1">
                <a:latin typeface="Times New Roman" panose="02020603050405020304" pitchFamily="18" charset="0"/>
                <a:ea typeface="华文楷体" panose="02010600040101010101" pitchFamily="2" charset="-122"/>
                <a:cs typeface="Times New Roman" panose="02020603050405020304" pitchFamily="18" charset="0"/>
              </a:rPr>
              <a:t>DN</a:t>
            </a:r>
            <a:r>
              <a:rPr lang="en-US" altLang="zh-CN" sz="2000" i="1" baseline="-25000" dirty="0" err="1">
                <a:latin typeface="Times New Roman" panose="02020603050405020304" pitchFamily="18" charset="0"/>
                <a:ea typeface="华文楷体" panose="02010600040101010101" pitchFamily="2" charset="-122"/>
                <a:cs typeface="Times New Roman" panose="02020603050405020304" pitchFamily="18" charset="0"/>
              </a:rPr>
              <a:t>smear</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=blue line 3</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i="1" dirty="0">
                <a:latin typeface="Times New Roman" panose="02020603050405020304" pitchFamily="18" charset="0"/>
                <a:ea typeface="华文楷体" panose="02010600040101010101" pitchFamily="2" charset="-122"/>
                <a:cs typeface="Times New Roman" panose="02020603050405020304" pitchFamily="18" charset="0"/>
              </a:rPr>
              <a:t>DN</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err="1">
                <a:latin typeface="Times New Roman" panose="02020603050405020304" pitchFamily="18" charset="0"/>
                <a:ea typeface="华文楷体" panose="02010600040101010101" pitchFamily="2" charset="-122"/>
                <a:cs typeface="Times New Roman" panose="02020603050405020304" pitchFamily="18" charset="0"/>
              </a:rPr>
              <a:t>i</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i="1" dirty="0">
                <a:latin typeface="Times New Roman" panose="02020603050405020304" pitchFamily="18" charset="0"/>
                <a:ea typeface="华文楷体" panose="02010600040101010101" pitchFamily="2" charset="-122"/>
                <a:cs typeface="Times New Roman" panose="02020603050405020304" pitchFamily="18" charset="0"/>
              </a:rPr>
              <a:t>= DN</a:t>
            </a:r>
            <a:r>
              <a:rPr lang="en-US" altLang="zh-CN" sz="2000" i="1" baseline="-25000" dirty="0">
                <a:latin typeface="Times New Roman" panose="02020603050405020304" pitchFamily="18" charset="0"/>
                <a:ea typeface="华文楷体" panose="02010600040101010101" pitchFamily="2" charset="-122"/>
                <a:cs typeface="Times New Roman" panose="02020603050405020304" pitchFamily="18" charset="0"/>
              </a:rPr>
              <a:t>0</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err="1">
                <a:latin typeface="Times New Roman" panose="02020603050405020304" pitchFamily="18" charset="0"/>
                <a:ea typeface="华文楷体" panose="02010600040101010101" pitchFamily="2" charset="-122"/>
                <a:cs typeface="Times New Roman" panose="02020603050405020304" pitchFamily="18" charset="0"/>
              </a:rPr>
              <a:t>i</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i="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i="1" dirty="0" err="1">
                <a:latin typeface="Times New Roman" panose="02020603050405020304" pitchFamily="18" charset="0"/>
                <a:ea typeface="华文楷体" panose="02010600040101010101" pitchFamily="2" charset="-122"/>
                <a:cs typeface="Times New Roman" panose="02020603050405020304" pitchFamily="18" charset="0"/>
              </a:rPr>
              <a:t>DN</a:t>
            </a:r>
            <a:r>
              <a:rPr lang="en-US" altLang="zh-CN" sz="2000" i="1" baseline="-25000" dirty="0" err="1">
                <a:latin typeface="Times New Roman" panose="02020603050405020304" pitchFamily="18" charset="0"/>
                <a:ea typeface="华文楷体" panose="02010600040101010101" pitchFamily="2" charset="-122"/>
                <a:cs typeface="Times New Roman" panose="02020603050405020304" pitchFamily="18" charset="0"/>
              </a:rPr>
              <a:t>smear</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err="1">
                <a:latin typeface="Times New Roman" panose="02020603050405020304" pitchFamily="18" charset="0"/>
                <a:ea typeface="华文楷体" panose="02010600040101010101" pitchFamily="2" charset="-122"/>
                <a:cs typeface="Times New Roman" panose="02020603050405020304" pitchFamily="18" charset="0"/>
              </a:rPr>
              <a:t>i</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000" b="1"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b="1" dirty="0">
                <a:latin typeface="Times New Roman" panose="02020603050405020304" pitchFamily="18" charset="0"/>
                <a:ea typeface="华文楷体" panose="02010600040101010101" pitchFamily="2" charset="-122"/>
                <a:cs typeface="Times New Roman" panose="02020603050405020304" pitchFamily="18" charset="0"/>
              </a:rPr>
              <a:t>Area selection</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1</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spatial dimension</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scanning dimension   </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solidFill>
                  <a:srgbClr val="00FF00"/>
                </a:solidFill>
                <a:latin typeface="Times New Roman" panose="02020603050405020304" pitchFamily="18" charset="0"/>
                <a:ea typeface="华文楷体" panose="02010600040101010101" pitchFamily="2" charset="-122"/>
                <a:cs typeface="Times New Roman" panose="02020603050405020304" pitchFamily="18" charset="0"/>
              </a:rPr>
              <a:t>Green line</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disk-integrated signal</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solidFill>
                  <a:srgbClr val="0070C0"/>
                </a:solidFill>
                <a:latin typeface="Times New Roman" panose="02020603050405020304" pitchFamily="18" charset="0"/>
                <a:ea typeface="华文楷体" panose="02010600040101010101" pitchFamily="2" charset="-122"/>
                <a:cs typeface="Times New Roman" panose="02020603050405020304" pitchFamily="18" charset="0"/>
              </a:rPr>
              <a:t>Blue line</a:t>
            </a:r>
            <a:r>
              <a:rPr lang="en-US" altLang="zh-CN" sz="2000" b="1" dirty="0">
                <a:effectLst>
                  <a:outerShdw blurRad="38100" dist="38100" dir="2700000" algn="tl">
                    <a:srgbClr val="000000">
                      <a:alpha val="43137"/>
                    </a:srgbClr>
                  </a:outerShdw>
                </a:effectLst>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solidFill>
                  <a:srgbClr val="00FF00"/>
                </a:solidFill>
                <a:latin typeface="Times New Roman" panose="02020603050405020304" pitchFamily="18" charset="0"/>
                <a:ea typeface="华文楷体" panose="02010600040101010101" pitchFamily="2" charset="-122"/>
                <a:cs typeface="Times New Roman" panose="02020603050405020304" pitchFamily="18" charset="0"/>
              </a:rPr>
              <a:t>Green line</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0.04% </a:t>
            </a:r>
            <a:r>
              <a:rPr lang="zh-CN" altLang="en-US" sz="20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disk-integrated signal</a:t>
            </a:r>
          </a:p>
          <a:p>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Red line</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threshold </a:t>
            </a:r>
            <a:r>
              <a:rPr lang="en-US" altLang="zh-CN" sz="2000" dirty="0" smtClean="0">
                <a:latin typeface="Times New Roman" panose="02020603050405020304" pitchFamily="18" charset="0"/>
                <a:cs typeface="Times New Roman" panose="02020603050405020304" pitchFamily="18" charset="0"/>
              </a:rPr>
              <a:t>value</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p>
          <a:p>
            <a:r>
              <a:rPr lang="en-US" altLang="zh-CN" sz="2000" dirty="0">
                <a:latin typeface="Times New Roman" panose="02020603050405020304" pitchFamily="18" charset="0"/>
                <a:cs typeface="Times New Roman" panose="02020603050405020304" pitchFamily="18" charset="0"/>
              </a:rPr>
              <a:t>    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spectral dimension</a:t>
            </a:r>
          </a:p>
          <a:p>
            <a:r>
              <a:rPr lang="en-US" altLang="zh-CN" sz="2000" dirty="0">
                <a:latin typeface="Times New Roman" panose="02020603050405020304" pitchFamily="18" charset="0"/>
                <a:cs typeface="Times New Roman" panose="02020603050405020304" pitchFamily="18" charset="0"/>
              </a:rPr>
              <a:t>     &gt;273 channels, 400-1000nm  </a:t>
            </a:r>
          </a:p>
          <a:p>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10" name="图片 9"/>
          <p:cNvPicPr>
            <a:picLocks noChangeAspect="1"/>
          </p:cNvPicPr>
          <p:nvPr/>
        </p:nvPicPr>
        <p:blipFill>
          <a:blip r:embed="rId3"/>
          <a:stretch>
            <a:fillRect/>
          </a:stretch>
        </p:blipFill>
        <p:spPr>
          <a:xfrm>
            <a:off x="7037747" y="393700"/>
            <a:ext cx="4291352" cy="3924000"/>
          </a:xfrm>
          <a:prstGeom prst="rect">
            <a:avLst/>
          </a:prstGeom>
        </p:spPr>
      </p:pic>
      <p:pic>
        <p:nvPicPr>
          <p:cNvPr id="14" name="图片 13"/>
          <p:cNvPicPr>
            <a:picLocks noChangeAspect="1"/>
          </p:cNvPicPr>
          <p:nvPr/>
        </p:nvPicPr>
        <p:blipFill>
          <a:blip r:embed="rId4"/>
          <a:stretch>
            <a:fillRect/>
          </a:stretch>
        </p:blipFill>
        <p:spPr>
          <a:xfrm>
            <a:off x="7170480" y="4317700"/>
            <a:ext cx="4540243" cy="2448000"/>
          </a:xfrm>
          <a:prstGeom prst="rect">
            <a:avLst/>
          </a:prstGeom>
        </p:spPr>
      </p:pic>
      <p:sp>
        <p:nvSpPr>
          <p:cNvPr id="2" name="矩形 1"/>
          <p:cNvSpPr/>
          <p:nvPr/>
        </p:nvSpPr>
        <p:spPr>
          <a:xfrm>
            <a:off x="627260" y="393700"/>
            <a:ext cx="3499741" cy="461665"/>
          </a:xfrm>
          <a:prstGeom prst="rect">
            <a:avLst/>
          </a:prstGeom>
        </p:spPr>
        <p:txBody>
          <a:bodyPr wrap="none">
            <a:spAutoFit/>
          </a:bodyPr>
          <a:lstStyle/>
          <a:p>
            <a:r>
              <a:rPr lang="zh-CN" altLang="en-US" sz="2400" b="1" dirty="0">
                <a:latin typeface="Times New Roman" panose="02020603050405020304" pitchFamily="18" charset="0"/>
                <a:cs typeface="Times New Roman" panose="02020603050405020304" pitchFamily="18" charset="0"/>
              </a:rPr>
              <a:t>DN Signal preprocessing </a:t>
            </a:r>
          </a:p>
        </p:txBody>
      </p:sp>
      <p:sp>
        <p:nvSpPr>
          <p:cNvPr id="3" name="日期占位符 2"/>
          <p:cNvSpPr>
            <a:spLocks noGrp="1"/>
          </p:cNvSpPr>
          <p:nvPr>
            <p:ph type="dt" sz="half" idx="10"/>
          </p:nvPr>
        </p:nvSpPr>
        <p:spPr/>
        <p:txBody>
          <a:bodyPr/>
          <a:lstStyle/>
          <a:p>
            <a:r>
              <a:rPr lang="en-US" altLang="zh-CN" smtClean="0"/>
              <a:t>2017/11/14</a:t>
            </a:r>
            <a:endParaRPr lang="zh-CN" altLang="en-US"/>
          </a:p>
        </p:txBody>
      </p:sp>
      <p:sp>
        <p:nvSpPr>
          <p:cNvPr id="5" name="灯片编号占位符 4"/>
          <p:cNvSpPr>
            <a:spLocks noGrp="1"/>
          </p:cNvSpPr>
          <p:nvPr>
            <p:ph type="sldNum" sz="quarter" idx="12"/>
          </p:nvPr>
        </p:nvSpPr>
        <p:spPr/>
        <p:txBody>
          <a:bodyPr/>
          <a:lstStyle/>
          <a:p>
            <a:fld id="{05E6DA1C-9374-4800-976B-7EEC36BAC834}" type="slidenum">
              <a:rPr lang="zh-CN" altLang="en-US" smtClean="0"/>
              <a:t>9</a:t>
            </a:fld>
            <a:endParaRPr lang="zh-CN" altLang="en-US"/>
          </a:p>
        </p:txBody>
      </p:sp>
    </p:spTree>
    <p:extLst>
      <p:ext uri="{BB962C8B-B14F-4D97-AF65-F5344CB8AC3E}">
        <p14:creationId xmlns:p14="http://schemas.microsoft.com/office/powerpoint/2010/main" val="25537936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13.8|28.4|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6866</TotalTime>
  <Words>4157</Words>
  <Application>Microsoft Office PowerPoint</Application>
  <PresentationFormat>自定义</PresentationFormat>
  <Paragraphs>562</Paragraphs>
  <Slides>23</Slides>
  <Notes>22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25" baseType="lpstr">
      <vt:lpstr>Office 主题</vt:lpstr>
      <vt:lpstr>Equation</vt:lpstr>
      <vt:lpstr>Comparison of the Lunar Model Using the Hyper-spectral Imager Observations</vt:lpstr>
      <vt:lpstr>PowerPoint 演示文稿</vt:lpstr>
      <vt:lpstr>Introduction</vt:lpstr>
      <vt:lpstr>Introduction</vt:lpstr>
      <vt:lpstr>PowerPoint 演示文稿</vt:lpstr>
      <vt:lpstr>PowerPoint 演示文稿</vt:lpstr>
      <vt:lpstr>PowerPoint 演示文稿</vt:lpstr>
      <vt:lpstr>Data Processing and Result </vt:lpstr>
      <vt:lpstr>PowerPoint 演示文稿</vt:lpstr>
      <vt:lpstr>PowerPoint 演示文稿</vt:lpstr>
      <vt:lpstr>PowerPoint 演示文稿</vt:lpstr>
      <vt:lpstr>PowerPoint 演示文稿</vt:lpstr>
      <vt:lpstr>（8）Atmospheric Correction </vt:lpstr>
      <vt:lpstr>B. Radiance </vt:lpstr>
      <vt:lpstr>PowerPoint 演示文稿</vt:lpstr>
      <vt:lpstr>Comparison and Analysis</vt:lpstr>
      <vt:lpstr>PowerPoint 演示文稿</vt:lpstr>
      <vt:lpstr>PowerPoint 演示文稿</vt:lpstr>
      <vt:lpstr>PowerPoint 演示文稿</vt:lpstr>
      <vt:lpstr>PowerPoint 演示文稿</vt:lpstr>
      <vt:lpstr>PowerPoint 演示文稿</vt:lpstr>
      <vt:lpstr> Summary</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xuhanlie</cp:lastModifiedBy>
  <cp:revision>237</cp:revision>
  <dcterms:created xsi:type="dcterms:W3CDTF">2017-11-06T07:50:38Z</dcterms:created>
  <dcterms:modified xsi:type="dcterms:W3CDTF">2017-11-14T07:27:50Z</dcterms:modified>
</cp:coreProperties>
</file>