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86" r:id="rId3"/>
    <p:sldId id="305" r:id="rId4"/>
    <p:sldId id="306" r:id="rId5"/>
    <p:sldId id="307" r:id="rId6"/>
    <p:sldId id="308" r:id="rId7"/>
    <p:sldId id="309" r:id="rId8"/>
    <p:sldId id="310" r:id="rId9"/>
    <p:sldId id="312" r:id="rId10"/>
    <p:sldId id="313" r:id="rId11"/>
    <p:sldId id="311" r:id="rId12"/>
    <p:sldId id="314" r:id="rId13"/>
    <p:sldId id="262" r:id="rId1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202B0CA-FC54-4496-8BCA-5EF66A818D29}" styleName="深色样式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浅色样式 1 - 强调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439" autoAdjust="0"/>
  </p:normalViewPr>
  <p:slideViewPr>
    <p:cSldViewPr>
      <p:cViewPr>
        <p:scale>
          <a:sx n="70" d="100"/>
          <a:sy n="70" d="100"/>
        </p:scale>
        <p:origin x="-348" y="774"/>
      </p:cViewPr>
      <p:guideLst>
        <p:guide orient="horz" pos="243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4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7" Type="http://schemas.openxmlformats.org/officeDocument/2006/relationships/image" Target="../media/image19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B3477B-DECC-44CD-B55D-B9E13DBBFDBA}" type="datetimeFigureOut">
              <a:rPr lang="zh-CN" altLang="en-US" smtClean="0"/>
              <a:t>2017/11/14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D5262C-0518-4235-896A-E604A6D985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1580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>
              <a:ea typeface="宋体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5262C-0518-4235-896A-E604A6D985B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19203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5262C-0518-4235-896A-E604A6D985B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45091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Some earth-based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hyoer</a:t>
            </a:r>
            <a:r>
              <a:rPr lang="en-US" altLang="zh-CN" baseline="0" smtClean="0"/>
              <a:t>-spectral </a:t>
            </a:r>
            <a:r>
              <a:rPr lang="en-US" altLang="zh-CN" baseline="0" dirty="0" smtClean="0"/>
              <a:t>lunar reflectance.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5262C-0518-4235-896A-E604A6D985B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6379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5262C-0518-4235-896A-E604A6D985B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8694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5262C-0518-4235-896A-E604A6D985B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4509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n-US" altLang="zh-CN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sample’s surface is more crowed in earth than  moon.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this  have some  influence on reflectance.</a:t>
            </a:r>
            <a:endParaRPr lang="en-US" altLang="zh-CN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5262C-0518-4235-896A-E604A6D985B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4509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The lunar regolith covered</a:t>
            </a:r>
            <a:r>
              <a:rPr lang="en-US" altLang="zh-CN" baseline="0" dirty="0" smtClean="0"/>
              <a:t> the lunar surface, </a:t>
            </a:r>
            <a:r>
              <a:rPr lang="en-US" altLang="zh-CN" dirty="0" smtClean="0"/>
              <a:t>are</a:t>
            </a:r>
            <a:r>
              <a:rPr lang="en-US" altLang="zh-CN" baseline="0" dirty="0" smtClean="0"/>
              <a:t> destroyed.</a:t>
            </a:r>
          </a:p>
          <a:p>
            <a:r>
              <a:rPr lang="en-US" altLang="zh-CN" baseline="0" dirty="0" smtClean="0"/>
              <a:t>The 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soil </a:t>
            </a:r>
            <a:r>
              <a:rPr lang="en-US" altLang="zh-CN" sz="1200" dirty="0" err="1" smtClean="0">
                <a:latin typeface="Times New Roman" pitchFamily="18" charset="0"/>
                <a:cs typeface="Times New Roman" pitchFamily="18" charset="0"/>
              </a:rPr>
              <a:t>breccia,ROLO</a:t>
            </a:r>
            <a:r>
              <a:rPr lang="en-US" altLang="zh-CN" sz="1200" baseline="0" dirty="0" smtClean="0">
                <a:latin typeface="Times New Roman" pitchFamily="18" charset="0"/>
                <a:cs typeface="Times New Roman" pitchFamily="18" charset="0"/>
              </a:rPr>
              <a:t> used a fixed ratio of 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95%soil.I</a:t>
            </a:r>
            <a:r>
              <a:rPr lang="en-US" altLang="zh-CN" sz="1200" baseline="0" dirty="0" smtClean="0">
                <a:latin typeface="Times New Roman" pitchFamily="18" charset="0"/>
                <a:cs typeface="Times New Roman" pitchFamily="18" charset="0"/>
              </a:rPr>
              <a:t> am not sure this ratio change with phase angle.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5262C-0518-4235-896A-E604A6D985B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45091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Hyper-spectral</a:t>
            </a:r>
            <a:r>
              <a:rPr lang="en-US" altLang="zh-CN" baseline="0" dirty="0" smtClean="0"/>
              <a:t> reflectance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5262C-0518-4235-896A-E604A6D985B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4509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The</a:t>
            </a:r>
            <a:r>
              <a:rPr lang="en-US" altLang="zh-CN" baseline="0" dirty="0" smtClean="0"/>
              <a:t> function of wavelength.</a:t>
            </a:r>
          </a:p>
          <a:p>
            <a:r>
              <a:rPr lang="en-US" altLang="zh-CN" baseline="0" dirty="0" smtClean="0"/>
              <a:t>Change </a:t>
            </a:r>
            <a:r>
              <a:rPr lang="en-US" altLang="zh-CN" baseline="0" dirty="0" err="1" smtClean="0"/>
              <a:t>breve</a:t>
            </a:r>
            <a:endParaRPr lang="en-US" altLang="zh-CN" baseline="0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5262C-0518-4235-896A-E604A6D985B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4509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5262C-0518-4235-896A-E604A6D985B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45091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5262C-0518-4235-896A-E604A6D985B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4509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zh-CN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zh-CN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84138" y="6491288"/>
            <a:ext cx="902176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n-US" altLang="zh-CN" sz="1200" smtClean="0">
                <a:solidFill>
                  <a:schemeClr val="bg1"/>
                </a:solidFill>
              </a:rPr>
              <a:t>1</a:t>
            </a:r>
            <a:r>
              <a:rPr lang="en-US" altLang="zh-CN" sz="1200" baseline="30000" smtClean="0">
                <a:solidFill>
                  <a:schemeClr val="bg1"/>
                </a:solidFill>
              </a:rPr>
              <a:t>st</a:t>
            </a:r>
            <a:r>
              <a:rPr lang="en-US" altLang="zh-CN" sz="1200" smtClean="0">
                <a:solidFill>
                  <a:schemeClr val="bg1"/>
                </a:solidFill>
              </a:rPr>
              <a:t> International Strategic Consultative Discussion on Chinese Meteorological Satellite, 18,Nov, 2014,Shanghai,China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6394450"/>
            <a:ext cx="9144000" cy="4635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40E5434-5E09-479A-AE0A-7E8AE4054DBA}" type="datetimeFigureOut">
              <a:rPr lang="zh-CN" altLang="en-US" smtClean="0"/>
              <a:t>2017/11/14</a:t>
            </a:fld>
            <a:endParaRPr lang="zh-CN" altLang="en-US" dirty="0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E37E9A7-322A-492F-B72E-638AC86F0D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66445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0E5434-5E09-479A-AE0A-7E8AE4054DBA}" type="datetimeFigureOut">
              <a:rPr lang="zh-CN" altLang="en-US" smtClean="0"/>
              <a:t>2017/11/14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7E9A7-322A-492F-B72E-638AC86F0D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8972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zh-CN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zh-CN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0E5434-5E09-479A-AE0A-7E8AE4054DBA}" type="datetimeFigureOut">
              <a:rPr lang="zh-CN" altLang="en-US" smtClean="0"/>
              <a:t>2017/11/14</a:t>
            </a:fld>
            <a:endParaRPr lang="zh-CN" altLang="en-US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7E9A7-322A-492F-B72E-638AC86F0D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7135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</a:defRPr>
            </a:lvl1pPr>
          </a:lstStyle>
          <a:p>
            <a:fld id="{440E5434-5E09-479A-AE0A-7E8AE4054DBA}" type="datetimeFigureOut">
              <a:rPr lang="zh-CN" altLang="en-US" smtClean="0"/>
              <a:t>2017/11/14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华文楷体" pitchFamily="2" charset="-122"/>
              </a:defRPr>
            </a:lvl1pPr>
          </a:lstStyle>
          <a:p>
            <a:fld id="{8E37E9A7-322A-492F-B72E-638AC86F0DA9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10839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859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zh-CN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zh-CN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6496050"/>
            <a:ext cx="9144000" cy="3619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40E5434-5E09-479A-AE0A-7E8AE4054DBA}" type="datetimeFigureOut">
              <a:rPr lang="zh-CN" altLang="en-US" smtClean="0"/>
              <a:t>2017/11/14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E37E9A7-322A-492F-B72E-638AC86F0D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02202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0E5434-5E09-479A-AE0A-7E8AE4054DBA}" type="datetimeFigureOut">
              <a:rPr lang="zh-CN" altLang="en-US" smtClean="0"/>
              <a:t>2017/11/14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7E9A7-322A-492F-B72E-638AC86F0D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5236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0E5434-5E09-479A-AE0A-7E8AE4054DBA}" type="datetimeFigureOut">
              <a:rPr lang="zh-CN" altLang="en-US" smtClean="0"/>
              <a:t>2017/11/14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7E9A7-322A-492F-B72E-638AC86F0D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453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0E5434-5E09-479A-AE0A-7E8AE4054DBA}" type="datetimeFigureOut">
              <a:rPr lang="zh-CN" altLang="en-US" smtClean="0"/>
              <a:t>2017/11/14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7E9A7-322A-492F-B72E-638AC86F0D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875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0E5434-5E09-479A-AE0A-7E8AE4054DBA}" type="datetimeFigureOut">
              <a:rPr lang="zh-CN" altLang="en-US" smtClean="0"/>
              <a:t>2017/11/14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7E9A7-322A-492F-B72E-638AC86F0D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739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zh-CN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zh-CN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0E5434-5E09-479A-AE0A-7E8AE4054DBA}" type="datetimeFigureOut">
              <a:rPr lang="zh-CN" altLang="en-US" smtClean="0"/>
              <a:t>2017/11/14</a:t>
            </a:fld>
            <a:endParaRPr lang="zh-CN" altLang="en-US"/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7E9A7-322A-492F-B72E-638AC86F0D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34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zh-CN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zh-CN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fld id="{440E5434-5E09-479A-AE0A-7E8AE4054DBA}" type="datetimeFigureOut">
              <a:rPr lang="zh-CN" altLang="en-US" smtClean="0"/>
              <a:t>2017/11/14</a:t>
            </a:fld>
            <a:endParaRPr lang="zh-CN" altLang="en-US"/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rgbClr val="BCBCBC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fld id="{8E37E9A7-322A-492F-B72E-638AC86F0D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52763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zh-CN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zh-CN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1029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wrap="square" lIns="109728" tIns="45720" rIns="4572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3F3F3F"/>
                </a:solidFill>
                <a:ea typeface="宋体" panose="02010600030101010101" pitchFamily="2" charset="-122"/>
              </a:defRPr>
            </a:lvl1pPr>
          </a:lstStyle>
          <a:p>
            <a:fld id="{440E5434-5E09-479A-AE0A-7E8AE4054DBA}" type="datetimeFigureOut">
              <a:rPr lang="zh-CN" altLang="en-US" smtClean="0"/>
              <a:t>2017/11/14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wrap="square" lIns="45720" tIns="45720" rIns="4572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3F3F3F"/>
                </a:solidFill>
                <a:ea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3F3F3F"/>
                </a:solidFill>
                <a:ea typeface="宋体" charset="-122"/>
              </a:defRPr>
            </a:lvl1pPr>
          </a:lstStyle>
          <a:p>
            <a:fld id="{8E37E9A7-322A-492F-B72E-638AC86F0DA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0" y="6394450"/>
            <a:ext cx="9144000" cy="4635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灯片编号占位符 5"/>
          <p:cNvSpPr txBox="1">
            <a:spLocks/>
          </p:cNvSpPr>
          <p:nvPr/>
        </p:nvSpPr>
        <p:spPr>
          <a:xfrm>
            <a:off x="8391818" y="6488906"/>
            <a:ext cx="651702" cy="2746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FFFFFF"/>
                </a:solidFill>
                <a:latin typeface="Corbel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9pPr>
          </a:lstStyle>
          <a:p>
            <a:fld id="{B61BD808-12A2-4F90-A386-A3E316635192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  <p:sp>
        <p:nvSpPr>
          <p:cNvPr id="14" name="日期占位符 3"/>
          <p:cNvSpPr txBox="1">
            <a:spLocks/>
          </p:cNvSpPr>
          <p:nvPr/>
        </p:nvSpPr>
        <p:spPr>
          <a:xfrm>
            <a:off x="7308304" y="6558062"/>
            <a:ext cx="2133600" cy="2746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FFFFFF"/>
                </a:solidFill>
                <a:latin typeface="Corbel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D107CD46-39D7-463B-A624-71396885167B}" type="datetimeFigureOut">
              <a:rPr lang="en-US" altLang="zh-CN" smtClean="0"/>
              <a:pPr>
                <a:defRPr/>
              </a:pPr>
              <a:t>11/14/2017</a:t>
            </a:fld>
            <a:endParaRPr lang="en-US" altLang="zh-CN" dirty="0"/>
          </a:p>
        </p:txBody>
      </p:sp>
      <p:sp>
        <p:nvSpPr>
          <p:cNvPr id="15" name="矩形 8"/>
          <p:cNvSpPr>
            <a:spLocks noChangeArrowheads="1"/>
          </p:cNvSpPr>
          <p:nvPr/>
        </p:nvSpPr>
        <p:spPr bwMode="auto">
          <a:xfrm>
            <a:off x="0" y="6545853"/>
            <a:ext cx="5436705" cy="299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1200" dirty="0" smtClean="0">
                <a:solidFill>
                  <a:schemeClr val="bg1"/>
                </a:solidFill>
                <a:latin typeface="Arial Black" pitchFamily="34" charset="0"/>
              </a:rPr>
              <a:t>NSMC</a:t>
            </a:r>
            <a:endParaRPr lang="en-US" altLang="zh-CN" sz="12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8632225" y="6508712"/>
            <a:ext cx="511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/13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6" name="Picture 9" descr="F:\logo\国家卫星气象中心标-3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260648"/>
            <a:ext cx="892998" cy="1129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华文琥珀" panose="02010800040101010101" pitchFamily="2" charset="-122"/>
          <a:ea typeface="华文琥珀" panose="02010800040101010101" pitchFamily="2" charset="-122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9pPr>
      <a:extLst/>
    </p:titleStyle>
    <p:bodyStyle>
      <a:lvl1pPr marL="438150" indent="-319088" algn="l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华文细黑" panose="02010600040101010101" pitchFamily="2" charset="-122"/>
          <a:ea typeface="华文细黑" panose="02010600040101010101" pitchFamily="2" charset="-122"/>
          <a:cs typeface="+mn-cs"/>
        </a:defRPr>
      </a:lvl1pPr>
      <a:lvl2pPr marL="730250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华文细黑" panose="02010600040101010101" pitchFamily="2" charset="-122"/>
          <a:ea typeface="华文细黑" panose="02010600040101010101" pitchFamily="2" charset="-122"/>
          <a:cs typeface="+mn-cs"/>
        </a:defRPr>
      </a:lvl2pPr>
      <a:lvl3pPr marL="995363" indent="-228600" algn="l" rtl="0" eaLnBrk="1" fontAlgn="base" hangingPunct="1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华文细黑" panose="02010600040101010101" pitchFamily="2" charset="-122"/>
          <a:ea typeface="华文细黑" panose="02010600040101010101" pitchFamily="2" charset="-122"/>
          <a:cs typeface="+mn-cs"/>
        </a:defRPr>
      </a:lvl3pPr>
      <a:lvl4pPr marL="1216025" indent="-182563" algn="l" rtl="0" eaLnBrk="1" fontAlgn="base" hangingPunct="1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华文细黑" panose="02010600040101010101" pitchFamily="2" charset="-122"/>
          <a:ea typeface="华文细黑" panose="02010600040101010101" pitchFamily="2" charset="-122"/>
          <a:cs typeface="+mn-cs"/>
        </a:defRPr>
      </a:lvl4pPr>
      <a:lvl5pPr marL="1425575" indent="-182563" algn="l" rtl="0" eaLnBrk="1" fontAlgn="base" hangingPunct="1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华文细黑" panose="02010600040101010101" pitchFamily="2" charset="-122"/>
          <a:ea typeface="华文细黑" panose="02010600040101010101" pitchFamily="2" charset="-122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4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1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3.wmf"/><Relationship Id="rId5" Type="http://schemas.openxmlformats.org/officeDocument/2006/relationships/image" Target="../media/image10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oleObject" Target="../embeddings/oleObject10.bin"/><Relationship Id="rId18" Type="http://schemas.openxmlformats.org/officeDocument/2006/relationships/oleObject" Target="../embeddings/oleObject12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6.wmf"/><Relationship Id="rId12" Type="http://schemas.openxmlformats.org/officeDocument/2006/relationships/image" Target="../media/image20.png"/><Relationship Id="rId17" Type="http://schemas.openxmlformats.org/officeDocument/2006/relationships/image" Target="../media/image18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11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2.wmf"/><Relationship Id="rId5" Type="http://schemas.openxmlformats.org/officeDocument/2006/relationships/image" Target="../media/image15.wmf"/><Relationship Id="rId15" Type="http://schemas.openxmlformats.org/officeDocument/2006/relationships/image" Target="../media/image21.png"/><Relationship Id="rId10" Type="http://schemas.openxmlformats.org/officeDocument/2006/relationships/oleObject" Target="../embeddings/oleObject9.bin"/><Relationship Id="rId19" Type="http://schemas.openxmlformats.org/officeDocument/2006/relationships/image" Target="../media/image19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13.wmf"/><Relationship Id="rId14" Type="http://schemas.openxmlformats.org/officeDocument/2006/relationships/image" Target="../media/image1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33400" y="2420888"/>
            <a:ext cx="8077200" cy="1440160"/>
          </a:xfrm>
        </p:spPr>
        <p:txBody>
          <a:bodyPr>
            <a:noAutofit/>
          </a:bodyPr>
          <a:lstStyle/>
          <a:p>
            <a:pPr algn="ctr"/>
            <a:r>
              <a:rPr lang="en-US" altLang="zh-CN" sz="32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A Novel Hyper-spectral Lunar Irradiance Model Based on ROLO and Mean </a:t>
            </a:r>
            <a:r>
              <a:rPr lang="en-US" altLang="zh-CN" sz="3200" dirty="0" err="1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Equigonal</a:t>
            </a:r>
            <a:r>
              <a:rPr lang="en-US" altLang="zh-CN" sz="32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 Albedo</a:t>
            </a:r>
            <a:endParaRPr lang="zh-CN" altLang="en-US" sz="3200" dirty="0">
              <a:solidFill>
                <a:schemeClr val="tx1">
                  <a:lumMod val="95000"/>
                </a:schemeClr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  <a:sym typeface="微软雅黑" pitchFamily="34" charset="-122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4172902"/>
            <a:ext cx="9144000" cy="2216786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dirty="0">
              <a:solidFill>
                <a:schemeClr val="bg1">
                  <a:lumMod val="95000"/>
                </a:schemeClr>
              </a:solidFill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" name="Picture 5" descr="E:\文档\局徽0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33" y="4998718"/>
            <a:ext cx="113347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F:\logo\国家卫星气象中心标-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957" y="4998718"/>
            <a:ext cx="912812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5"/>
          <p:cNvSpPr txBox="1">
            <a:spLocks noChangeArrowheads="1"/>
          </p:cNvSpPr>
          <p:nvPr/>
        </p:nvSpPr>
        <p:spPr bwMode="auto">
          <a:xfrm>
            <a:off x="1403648" y="4655704"/>
            <a:ext cx="6338272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/>
            <a:r>
              <a:rPr lang="en-US" altLang="zh-CN" sz="2800" b="1" smtClean="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 </a:t>
            </a:r>
            <a:r>
              <a:rPr lang="en-US" altLang="zh-CN" sz="2800" b="1" dirty="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Lu Zhang, </a:t>
            </a:r>
            <a:r>
              <a:rPr lang="en-US" altLang="zh-CN" sz="2800" b="1" dirty="0" err="1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Peng</a:t>
            </a:r>
            <a:r>
              <a:rPr lang="en-US" altLang="zh-CN" sz="2800" b="1" dirty="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 Zhang , </a:t>
            </a:r>
            <a:r>
              <a:rPr lang="en-US" altLang="zh-CN" sz="2800" b="1" dirty="0" err="1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Xiuqing</a:t>
            </a:r>
            <a:r>
              <a:rPr lang="en-US" altLang="zh-CN" sz="2800" b="1" dirty="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 Hu, Lin Chen</a:t>
            </a:r>
          </a:p>
          <a:p>
            <a:pPr algn="ctr"/>
            <a:r>
              <a:rPr lang="en-US" altLang="zh-CN" sz="2800" dirty="0">
                <a:solidFill>
                  <a:srgbClr val="CC66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Arial" charset="0"/>
              </a:rPr>
              <a:t>National Satellite Meteorological Center </a:t>
            </a:r>
            <a:r>
              <a:rPr lang="zh-CN" altLang="en-US" sz="2800" dirty="0">
                <a:solidFill>
                  <a:srgbClr val="CC66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Arial" charset="0"/>
              </a:rPr>
              <a:t>（</a:t>
            </a:r>
            <a:r>
              <a:rPr lang="en-US" altLang="zh-CN" sz="2800" dirty="0">
                <a:solidFill>
                  <a:srgbClr val="CC66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Arial" charset="0"/>
              </a:rPr>
              <a:t>NSMC</a:t>
            </a:r>
            <a:r>
              <a:rPr lang="zh-CN" altLang="en-US" sz="2800" dirty="0" smtClean="0">
                <a:solidFill>
                  <a:srgbClr val="CC66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Arial" charset="0"/>
              </a:rPr>
              <a:t>）</a:t>
            </a:r>
            <a:endParaRPr lang="zh-CN" altLang="en-US" sz="2800" b="1" dirty="0">
              <a:solidFill>
                <a:schemeClr val="bg1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  <a:sym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8718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tangle 2"/>
          <p:cNvSpPr>
            <a:spLocks noChangeArrowheads="1"/>
          </p:cNvSpPr>
          <p:nvPr/>
        </p:nvSpPr>
        <p:spPr bwMode="auto">
          <a:xfrm>
            <a:off x="0" y="772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26" name="Rectangle 4"/>
          <p:cNvSpPr>
            <a:spLocks noChangeArrowheads="1"/>
          </p:cNvSpPr>
          <p:nvPr/>
        </p:nvSpPr>
        <p:spPr bwMode="auto">
          <a:xfrm>
            <a:off x="0" y="772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27" name="Rectangle 6"/>
          <p:cNvSpPr>
            <a:spLocks noChangeArrowheads="1"/>
          </p:cNvSpPr>
          <p:nvPr/>
        </p:nvSpPr>
        <p:spPr bwMode="auto">
          <a:xfrm>
            <a:off x="0" y="772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28" name="Rectangle 8"/>
          <p:cNvSpPr>
            <a:spLocks noChangeArrowheads="1"/>
          </p:cNvSpPr>
          <p:nvPr/>
        </p:nvSpPr>
        <p:spPr bwMode="auto">
          <a:xfrm>
            <a:off x="0" y="772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pic>
        <p:nvPicPr>
          <p:cNvPr id="9" name="图片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595951"/>
            <a:ext cx="4878388" cy="337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4"/>
          <p:cNvSpPr>
            <a:spLocks noChangeArrowheads="1"/>
          </p:cNvSpPr>
          <p:nvPr/>
        </p:nvSpPr>
        <p:spPr bwMode="auto">
          <a:xfrm>
            <a:off x="1042988" y="4970976"/>
            <a:ext cx="6975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400">
                <a:latin typeface="Times New Roman" pitchFamily="18" charset="0"/>
                <a:cs typeface="Times New Roman" pitchFamily="18" charset="0"/>
              </a:rPr>
              <a:t>Comparison of lunar irradiances from MODIS observations at UTC 2007-01-08 06:14:21, and the ROLO model and the new model simulations.  </a:t>
            </a:r>
            <a:endParaRPr lang="zh-CN" altLang="zh-CN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矩形 3"/>
          <p:cNvSpPr>
            <a:spLocks noChangeArrowheads="1"/>
          </p:cNvSpPr>
          <p:nvPr/>
        </p:nvSpPr>
        <p:spPr bwMode="auto">
          <a:xfrm>
            <a:off x="25867" y="548680"/>
            <a:ext cx="6436377" cy="147732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rIns="45720" rtlCol="0" anchor="ctr">
            <a:normAutofit fontScale="975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800" dirty="0" smtClean="0">
                <a:solidFill>
                  <a:schemeClr val="bg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Validation</a:t>
            </a:r>
            <a:endParaRPr lang="en-US" altLang="zh-CN" sz="4800" dirty="0">
              <a:solidFill>
                <a:schemeClr val="bg1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4500" b="1" dirty="0">
              <a:solidFill>
                <a:schemeClr val="bg1"/>
              </a:solidFill>
              <a:latin typeface="Times New Roman" pitchFamily="18" charset="0"/>
              <a:ea typeface="华文琥珀" panose="02010800040101010101" pitchFamily="2" charset="-122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4500" b="1" dirty="0">
              <a:solidFill>
                <a:schemeClr val="bg1"/>
              </a:solidFill>
              <a:latin typeface="Times New Roman" pitchFamily="18" charset="0"/>
              <a:ea typeface="华文琥珀" panose="02010800040101010101" pitchFamily="2" charset="-122"/>
              <a:cs typeface="Times New Roman" pitchFamily="18" charset="0"/>
            </a:endParaRPr>
          </a:p>
        </p:txBody>
      </p:sp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-81224" y="5949280"/>
            <a:ext cx="921543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(Lu Zhang, </a:t>
            </a:r>
            <a:r>
              <a:rPr lang="en-US" altLang="zh-CN" sz="1400" dirty="0" err="1">
                <a:latin typeface="Times New Roman" pitchFamily="18" charset="0"/>
                <a:cs typeface="Times New Roman" pitchFamily="18" charset="0"/>
              </a:rPr>
              <a:t>Peng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Zhang 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400" dirty="0" err="1" smtClean="0">
                <a:latin typeface="Times New Roman" pitchFamily="18" charset="0"/>
                <a:cs typeface="Times New Roman" pitchFamily="18" charset="0"/>
              </a:rPr>
              <a:t>Optick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2017)</a:t>
            </a:r>
          </a:p>
          <a:p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(Radiometric 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calibration stability and inter-calibration of solar-band instruments in orbit using the moon, Stone, T. C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.,2008)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73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700808"/>
            <a:ext cx="5178425" cy="359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1187450" y="5411538"/>
            <a:ext cx="68310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Comparison of lunar irradiances from </a:t>
            </a:r>
            <a:r>
              <a:rPr lang="en-US" altLang="zh-CN" sz="1400" dirty="0" err="1">
                <a:latin typeface="Times New Roman" pitchFamily="18" charset="0"/>
                <a:cs typeface="Times New Roman" pitchFamily="18" charset="0"/>
              </a:rPr>
              <a:t>SeaWiFS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observations of UTC 2007-01-08 03:56:20, and the ROLO model and the new model simulations. 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15"/>
          <p:cNvSpPr txBox="1">
            <a:spLocks noChangeArrowheads="1"/>
          </p:cNvSpPr>
          <p:nvPr/>
        </p:nvSpPr>
        <p:spPr bwMode="auto">
          <a:xfrm>
            <a:off x="-81224" y="5949280"/>
            <a:ext cx="921543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(Lu Zhang, </a:t>
            </a:r>
            <a:r>
              <a:rPr lang="en-US" altLang="zh-CN" sz="1400" dirty="0" err="1">
                <a:latin typeface="Times New Roman" pitchFamily="18" charset="0"/>
                <a:cs typeface="Times New Roman" pitchFamily="18" charset="0"/>
              </a:rPr>
              <a:t>Peng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Zhang 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400" dirty="0" err="1" smtClean="0">
                <a:latin typeface="Times New Roman" pitchFamily="18" charset="0"/>
                <a:cs typeface="Times New Roman" pitchFamily="18" charset="0"/>
              </a:rPr>
              <a:t>Optick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2017)</a:t>
            </a:r>
          </a:p>
          <a:p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(Radiometric 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calibration stability and inter-calibration of solar-band instruments in orbit using the moon, Stone, T. C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.,2008)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矩形 3"/>
          <p:cNvSpPr>
            <a:spLocks noChangeArrowheads="1"/>
          </p:cNvSpPr>
          <p:nvPr/>
        </p:nvSpPr>
        <p:spPr bwMode="auto">
          <a:xfrm>
            <a:off x="25867" y="548680"/>
            <a:ext cx="6436377" cy="147732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rIns="45720" rtlCol="0" anchor="ctr">
            <a:normAutofit fontScale="975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800" dirty="0" smtClean="0">
                <a:solidFill>
                  <a:schemeClr val="bg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Validation</a:t>
            </a:r>
            <a:endParaRPr lang="en-US" altLang="zh-CN" sz="4800" dirty="0">
              <a:solidFill>
                <a:schemeClr val="bg1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4500" b="1" dirty="0">
              <a:solidFill>
                <a:schemeClr val="bg1"/>
              </a:solidFill>
              <a:latin typeface="Times New Roman" pitchFamily="18" charset="0"/>
              <a:ea typeface="华文琥珀" panose="02010800040101010101" pitchFamily="2" charset="-122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4500" b="1" dirty="0">
              <a:solidFill>
                <a:schemeClr val="bg1"/>
              </a:solidFill>
              <a:latin typeface="Times New Roman" pitchFamily="18" charset="0"/>
              <a:ea typeface="华文琥珀" panose="02010800040101010101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92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3"/>
          <p:cNvSpPr>
            <a:spLocks noChangeArrowheads="1"/>
          </p:cNvSpPr>
          <p:nvPr/>
        </p:nvSpPr>
        <p:spPr bwMode="auto">
          <a:xfrm>
            <a:off x="25867" y="548680"/>
            <a:ext cx="6436377" cy="147732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rIns="45720" rtlCol="0" anchor="ctr">
            <a:normAutofit fontScale="975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4500" b="1" dirty="0">
              <a:solidFill>
                <a:schemeClr val="bg1"/>
              </a:solidFill>
              <a:latin typeface="Times New Roman" pitchFamily="18" charset="0"/>
              <a:ea typeface="华文琥珀" panose="02010800040101010101" pitchFamily="2" charset="-122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4500" b="1" dirty="0">
              <a:solidFill>
                <a:schemeClr val="bg1"/>
              </a:solidFill>
              <a:latin typeface="Times New Roman" pitchFamily="18" charset="0"/>
              <a:ea typeface="华文琥珀" panose="02010800040101010101" pitchFamily="2" charset="-122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78620" y="2686902"/>
            <a:ext cx="67377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l"/>
            </a:pPr>
            <a:r>
              <a:rPr lang="en-US" altLang="zh-CN" sz="24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Some earth-based observation lunar 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irradiance.</a:t>
            </a:r>
          </a:p>
          <a:p>
            <a:pPr marL="342900" indent="-342900">
              <a:buFont typeface="Wingdings" pitchFamily="2" charset="2"/>
              <a:buChar char="l"/>
            </a:pP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Miller model.</a:t>
            </a:r>
            <a:endParaRPr lang="zh-CN" altLang="en-US" sz="24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01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3568" y="3645024"/>
            <a:ext cx="8077200" cy="1673352"/>
          </a:xfrm>
        </p:spPr>
        <p:txBody>
          <a:bodyPr>
            <a:normAutofit/>
          </a:bodyPr>
          <a:lstStyle/>
          <a:p>
            <a:pPr algn="r"/>
            <a:r>
              <a:rPr lang="en-US" altLang="zh-CN" sz="8800" dirty="0" smtClean="0"/>
              <a:t>The end</a:t>
            </a:r>
            <a:endParaRPr lang="zh-CN" altLang="en-US" sz="8800" dirty="0"/>
          </a:p>
        </p:txBody>
      </p:sp>
    </p:spTree>
    <p:extLst>
      <p:ext uri="{BB962C8B-B14F-4D97-AF65-F5344CB8AC3E}">
        <p14:creationId xmlns:p14="http://schemas.microsoft.com/office/powerpoint/2010/main" val="84908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800" dirty="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Outline</a:t>
            </a:r>
            <a:endParaRPr lang="zh-CN" altLang="en-US" sz="4800" dirty="0">
              <a:solidFill>
                <a:schemeClr val="bg1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  <a:sym typeface="微软雅黑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51720" y="2348880"/>
            <a:ext cx="5015408" cy="2808312"/>
          </a:xfrm>
        </p:spPr>
        <p:txBody>
          <a:bodyPr>
            <a:noAutofit/>
          </a:bodyPr>
          <a:lstStyle/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l"/>
              <a:defRPr/>
            </a:pP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Introduction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l"/>
              <a:defRPr/>
            </a:pP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Theory and Methodology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l"/>
              <a:defRPr/>
            </a:pPr>
            <a:r>
              <a:rPr lang="en-US" altLang="zh-CN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New lunar model</a:t>
            </a:r>
            <a:endParaRPr lang="en-US" altLang="zh-CN" dirty="0">
              <a:solidFill>
                <a:srgbClr val="000000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l"/>
              <a:defRPr/>
            </a:pPr>
            <a:r>
              <a:rPr lang="en-US" altLang="zh-CN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Validation</a:t>
            </a:r>
            <a:endParaRPr lang="en-US" altLang="zh-CN" dirty="0">
              <a:solidFill>
                <a:srgbClr val="000000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2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br>
              <a:rPr lang="en-US" altLang="zh-CN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025" y="2132856"/>
            <a:ext cx="8464550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  <a:defRPr/>
            </a:pPr>
            <a:r>
              <a:rPr lang="en-US" altLang="zh-CN" sz="24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The uncertainty of ROLO Model estimates are 5-10% (Kieffer &amp; Stone, SPIE, 2005) 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.</a:t>
            </a:r>
            <a:endParaRPr lang="en-US" altLang="zh-CN" sz="24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l"/>
              <a:defRPr/>
            </a:pPr>
            <a:r>
              <a:rPr lang="en-US" altLang="zh-CN" sz="24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The ROLO Model.</a:t>
            </a:r>
          </a:p>
          <a:p>
            <a:pPr marL="342900" indent="342900" algn="just">
              <a:buFontTx/>
              <a:buAutoNum type="arabicPeriod"/>
              <a:defRPr/>
            </a:pPr>
            <a:r>
              <a:rPr lang="en-US" altLang="zh-CN" sz="24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ROLO’s raw data are acquired only in 32 spectral bands between 350 nm and 2,500 nm.</a:t>
            </a:r>
          </a:p>
          <a:p>
            <a:pPr marL="342900" indent="342900" algn="just">
              <a:buFontTx/>
              <a:buAutoNum type="arabicPeriod"/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The ROLO hyper-spectral lunar irradiance model was developed by making an adjustment to the ROLO model reflectance using 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the </a:t>
            </a:r>
            <a:r>
              <a:rPr lang="en-US" altLang="zh-CN" sz="24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reflectance of 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Apollo samples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.</a:t>
            </a:r>
          </a:p>
          <a:p>
            <a:pPr marL="342900" algn="just">
              <a:defRPr/>
            </a:pPr>
            <a:endParaRPr lang="en-US" altLang="zh-CN" sz="2400" dirty="0">
              <a:solidFill>
                <a:srgbClr val="FF000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96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br>
              <a:rPr lang="en-US" altLang="zh-CN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4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2836763"/>
            <a:ext cx="1584325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90513" y="1412776"/>
            <a:ext cx="87455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just">
              <a:buFont typeface="Wingdings" pitchFamily="2" charset="2"/>
              <a:buChar char="l"/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The reflectance of returned Apollo soil samples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measured in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the laboratory are significantly different from that in lunar.</a:t>
            </a:r>
            <a:endParaRPr lang="en-US" altLang="zh-CN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0" y="6135061"/>
            <a:ext cx="30241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https://www.lpi.usra.edu/lunar/samples</a:t>
            </a:r>
            <a:r>
              <a:rPr lang="en-US" altLang="zh-CN" sz="900" dirty="0">
                <a:latin typeface="Times New Roman" pitchFamily="18" charset="0"/>
                <a:cs typeface="Times New Roman" pitchFamily="18" charset="0"/>
              </a:rPr>
              <a:t>/</a:t>
            </a:r>
            <a:endParaRPr lang="zh-CN" altLang="en-US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719138" y="2352576"/>
            <a:ext cx="5273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en-US" altLang="zh-CN" sz="2000">
                <a:latin typeface="Times New Roman" pitchFamily="18" charset="0"/>
                <a:cs typeface="Times New Roman" pitchFamily="18" charset="0"/>
              </a:rPr>
              <a:t>1. Gravitational Forces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762" y="4422183"/>
            <a:ext cx="1541463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组合 10"/>
          <p:cNvGrpSpPr>
            <a:grpSpLocks/>
          </p:cNvGrpSpPr>
          <p:nvPr/>
        </p:nvGrpSpPr>
        <p:grpSpPr bwMode="auto">
          <a:xfrm>
            <a:off x="5321300" y="4684613"/>
            <a:ext cx="1223963" cy="900113"/>
            <a:chOff x="7297268" y="4688258"/>
            <a:chExt cx="1224085" cy="899384"/>
          </a:xfrm>
        </p:grpSpPr>
        <p:sp>
          <p:nvSpPr>
            <p:cNvPr id="10" name="椭圆 46"/>
            <p:cNvSpPr>
              <a:spLocks noChangeArrowheads="1"/>
            </p:cNvSpPr>
            <p:nvPr/>
          </p:nvSpPr>
          <p:spPr bwMode="auto">
            <a:xfrm>
              <a:off x="7298996" y="4839978"/>
              <a:ext cx="72005" cy="72005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</a:pPr>
              <a:endParaRPr lang="zh-CN" altLang="en-US"/>
            </a:p>
          </p:txBody>
        </p:sp>
        <p:sp>
          <p:nvSpPr>
            <p:cNvPr id="11" name="椭圆 47"/>
            <p:cNvSpPr>
              <a:spLocks noChangeArrowheads="1"/>
            </p:cNvSpPr>
            <p:nvPr/>
          </p:nvSpPr>
          <p:spPr bwMode="auto">
            <a:xfrm>
              <a:off x="7372757" y="4840918"/>
              <a:ext cx="72005" cy="72005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</a:pPr>
              <a:endParaRPr lang="zh-CN" altLang="en-US"/>
            </a:p>
          </p:txBody>
        </p:sp>
        <p:sp>
          <p:nvSpPr>
            <p:cNvPr id="12" name="椭圆 48"/>
            <p:cNvSpPr>
              <a:spLocks noChangeArrowheads="1"/>
            </p:cNvSpPr>
            <p:nvPr/>
          </p:nvSpPr>
          <p:spPr bwMode="auto">
            <a:xfrm>
              <a:off x="7439316" y="4775535"/>
              <a:ext cx="136448" cy="136448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</a:pPr>
              <a:endParaRPr lang="zh-CN" altLang="en-US"/>
            </a:p>
          </p:txBody>
        </p:sp>
        <p:sp>
          <p:nvSpPr>
            <p:cNvPr id="14" name="椭圆 49"/>
            <p:cNvSpPr>
              <a:spLocks noChangeArrowheads="1"/>
            </p:cNvSpPr>
            <p:nvPr/>
          </p:nvSpPr>
          <p:spPr bwMode="auto">
            <a:xfrm>
              <a:off x="7553981" y="4875108"/>
              <a:ext cx="72005" cy="72005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</a:pPr>
              <a:endParaRPr lang="zh-CN" altLang="en-US"/>
            </a:p>
          </p:txBody>
        </p:sp>
        <p:sp>
          <p:nvSpPr>
            <p:cNvPr id="15" name="椭圆 50"/>
            <p:cNvSpPr>
              <a:spLocks noChangeArrowheads="1"/>
            </p:cNvSpPr>
            <p:nvPr/>
          </p:nvSpPr>
          <p:spPr bwMode="auto">
            <a:xfrm>
              <a:off x="7575410" y="4807756"/>
              <a:ext cx="72005" cy="72005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</a:pPr>
              <a:endParaRPr lang="zh-CN" altLang="en-US"/>
            </a:p>
          </p:txBody>
        </p:sp>
        <p:sp>
          <p:nvSpPr>
            <p:cNvPr id="16" name="椭圆 51"/>
            <p:cNvSpPr>
              <a:spLocks noChangeArrowheads="1"/>
            </p:cNvSpPr>
            <p:nvPr/>
          </p:nvSpPr>
          <p:spPr bwMode="auto">
            <a:xfrm>
              <a:off x="7628367" y="4857585"/>
              <a:ext cx="72005" cy="72005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</a:pPr>
              <a:endParaRPr lang="zh-CN" altLang="en-US"/>
            </a:p>
          </p:txBody>
        </p:sp>
        <p:sp>
          <p:nvSpPr>
            <p:cNvPr id="17" name="椭圆 52"/>
            <p:cNvSpPr>
              <a:spLocks noChangeArrowheads="1"/>
            </p:cNvSpPr>
            <p:nvPr/>
          </p:nvSpPr>
          <p:spPr bwMode="auto">
            <a:xfrm>
              <a:off x="7700372" y="4850206"/>
              <a:ext cx="72005" cy="72005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</a:pPr>
              <a:endParaRPr lang="zh-CN" altLang="en-US"/>
            </a:p>
          </p:txBody>
        </p:sp>
        <p:sp>
          <p:nvSpPr>
            <p:cNvPr id="18" name="椭圆 53"/>
            <p:cNvSpPr>
              <a:spLocks noChangeArrowheads="1"/>
            </p:cNvSpPr>
            <p:nvPr/>
          </p:nvSpPr>
          <p:spPr bwMode="auto">
            <a:xfrm>
              <a:off x="7647415" y="4785580"/>
              <a:ext cx="72005" cy="72005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</a:pPr>
              <a:endParaRPr lang="zh-CN" altLang="en-US"/>
            </a:p>
          </p:txBody>
        </p:sp>
        <p:sp>
          <p:nvSpPr>
            <p:cNvPr id="19" name="椭圆 54"/>
            <p:cNvSpPr>
              <a:spLocks noChangeArrowheads="1"/>
            </p:cNvSpPr>
            <p:nvPr/>
          </p:nvSpPr>
          <p:spPr bwMode="auto">
            <a:xfrm>
              <a:off x="7719420" y="4780306"/>
              <a:ext cx="72005" cy="72005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</a:pPr>
              <a:endParaRPr lang="zh-CN" altLang="en-US"/>
            </a:p>
          </p:txBody>
        </p:sp>
        <p:sp>
          <p:nvSpPr>
            <p:cNvPr id="20" name="椭圆 55"/>
            <p:cNvSpPr>
              <a:spLocks noChangeArrowheads="1"/>
            </p:cNvSpPr>
            <p:nvPr/>
          </p:nvSpPr>
          <p:spPr bwMode="auto">
            <a:xfrm>
              <a:off x="7907120" y="4871327"/>
              <a:ext cx="72005" cy="72005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</a:pPr>
              <a:endParaRPr lang="zh-CN" altLang="en-US"/>
            </a:p>
          </p:txBody>
        </p:sp>
        <p:sp>
          <p:nvSpPr>
            <p:cNvPr id="21" name="椭圆 56"/>
            <p:cNvSpPr>
              <a:spLocks noChangeArrowheads="1"/>
            </p:cNvSpPr>
            <p:nvPr/>
          </p:nvSpPr>
          <p:spPr bwMode="auto">
            <a:xfrm>
              <a:off x="8091741" y="4839978"/>
              <a:ext cx="72005" cy="72005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</a:pPr>
              <a:endParaRPr lang="zh-CN" altLang="en-US"/>
            </a:p>
          </p:txBody>
        </p:sp>
        <p:sp>
          <p:nvSpPr>
            <p:cNvPr id="22" name="椭圆 57"/>
            <p:cNvSpPr>
              <a:spLocks noChangeArrowheads="1"/>
            </p:cNvSpPr>
            <p:nvPr/>
          </p:nvSpPr>
          <p:spPr bwMode="auto">
            <a:xfrm>
              <a:off x="7773602" y="4806884"/>
              <a:ext cx="136448" cy="136448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</a:pPr>
              <a:endParaRPr lang="zh-CN" altLang="en-US"/>
            </a:p>
          </p:txBody>
        </p:sp>
        <p:sp>
          <p:nvSpPr>
            <p:cNvPr id="23" name="椭圆 58"/>
            <p:cNvSpPr>
              <a:spLocks noChangeArrowheads="1"/>
            </p:cNvSpPr>
            <p:nvPr/>
          </p:nvSpPr>
          <p:spPr bwMode="auto">
            <a:xfrm>
              <a:off x="7955293" y="4775535"/>
              <a:ext cx="136448" cy="136448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</a:pPr>
              <a:endParaRPr lang="zh-CN" altLang="en-US"/>
            </a:p>
          </p:txBody>
        </p:sp>
        <p:sp>
          <p:nvSpPr>
            <p:cNvPr id="24" name="椭圆 59"/>
            <p:cNvSpPr>
              <a:spLocks noChangeArrowheads="1"/>
            </p:cNvSpPr>
            <p:nvPr/>
          </p:nvSpPr>
          <p:spPr bwMode="auto">
            <a:xfrm>
              <a:off x="7851067" y="4688258"/>
              <a:ext cx="136448" cy="136448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</a:pPr>
              <a:endParaRPr lang="zh-CN" altLang="en-US"/>
            </a:p>
          </p:txBody>
        </p:sp>
        <p:sp>
          <p:nvSpPr>
            <p:cNvPr id="25" name="椭圆 60"/>
            <p:cNvSpPr>
              <a:spLocks noChangeArrowheads="1"/>
            </p:cNvSpPr>
            <p:nvPr/>
          </p:nvSpPr>
          <p:spPr bwMode="auto">
            <a:xfrm>
              <a:off x="8163746" y="4775535"/>
              <a:ext cx="136448" cy="136448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</a:pPr>
              <a:endParaRPr lang="zh-CN" altLang="en-US"/>
            </a:p>
          </p:txBody>
        </p:sp>
        <p:sp>
          <p:nvSpPr>
            <p:cNvPr id="26" name="椭圆 61"/>
            <p:cNvSpPr>
              <a:spLocks noChangeArrowheads="1"/>
            </p:cNvSpPr>
            <p:nvPr/>
          </p:nvSpPr>
          <p:spPr bwMode="auto">
            <a:xfrm>
              <a:off x="8078402" y="5111684"/>
              <a:ext cx="136448" cy="136448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</a:pPr>
              <a:endParaRPr lang="zh-CN" altLang="en-US"/>
            </a:p>
          </p:txBody>
        </p:sp>
        <p:sp>
          <p:nvSpPr>
            <p:cNvPr id="27" name="椭圆 62"/>
            <p:cNvSpPr>
              <a:spLocks noChangeArrowheads="1"/>
            </p:cNvSpPr>
            <p:nvPr/>
          </p:nvSpPr>
          <p:spPr bwMode="auto">
            <a:xfrm>
              <a:off x="8354357" y="4758813"/>
              <a:ext cx="166996" cy="16699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</a:pPr>
              <a:endParaRPr lang="zh-CN" altLang="en-US"/>
            </a:p>
          </p:txBody>
        </p:sp>
        <p:sp>
          <p:nvSpPr>
            <p:cNvPr id="28" name="椭圆 63"/>
            <p:cNvSpPr>
              <a:spLocks noChangeArrowheads="1"/>
            </p:cNvSpPr>
            <p:nvPr/>
          </p:nvSpPr>
          <p:spPr bwMode="auto">
            <a:xfrm>
              <a:off x="8078402" y="4764304"/>
              <a:ext cx="72005" cy="72005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</a:pPr>
              <a:endParaRPr lang="zh-CN" altLang="en-US"/>
            </a:p>
          </p:txBody>
        </p:sp>
        <p:sp>
          <p:nvSpPr>
            <p:cNvPr id="29" name="椭圆 64"/>
            <p:cNvSpPr>
              <a:spLocks noChangeArrowheads="1"/>
            </p:cNvSpPr>
            <p:nvPr/>
          </p:nvSpPr>
          <p:spPr bwMode="auto">
            <a:xfrm>
              <a:off x="8297891" y="4843758"/>
              <a:ext cx="72005" cy="72005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</a:pPr>
              <a:endParaRPr lang="zh-CN" altLang="en-US"/>
            </a:p>
          </p:txBody>
        </p:sp>
        <p:sp>
          <p:nvSpPr>
            <p:cNvPr id="30" name="椭圆 65"/>
            <p:cNvSpPr>
              <a:spLocks noChangeArrowheads="1"/>
            </p:cNvSpPr>
            <p:nvPr/>
          </p:nvSpPr>
          <p:spPr bwMode="auto">
            <a:xfrm>
              <a:off x="8295244" y="4775535"/>
              <a:ext cx="72005" cy="72005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</a:pPr>
              <a:endParaRPr lang="zh-CN" altLang="en-US"/>
            </a:p>
          </p:txBody>
        </p:sp>
        <p:sp>
          <p:nvSpPr>
            <p:cNvPr id="31" name="椭圆 66"/>
            <p:cNvSpPr>
              <a:spLocks noChangeArrowheads="1"/>
            </p:cNvSpPr>
            <p:nvPr/>
          </p:nvSpPr>
          <p:spPr bwMode="auto">
            <a:xfrm>
              <a:off x="8347036" y="4739861"/>
              <a:ext cx="45719" cy="45719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</a:pPr>
              <a:endParaRPr lang="zh-CN" altLang="en-US"/>
            </a:p>
          </p:txBody>
        </p:sp>
        <p:sp>
          <p:nvSpPr>
            <p:cNvPr id="32" name="矩形 67"/>
            <p:cNvSpPr>
              <a:spLocks noChangeArrowheads="1"/>
            </p:cNvSpPr>
            <p:nvPr/>
          </p:nvSpPr>
          <p:spPr bwMode="auto">
            <a:xfrm>
              <a:off x="7297268" y="4912923"/>
              <a:ext cx="1224085" cy="674719"/>
            </a:xfrm>
            <a:prstGeom prst="rect">
              <a:avLst/>
            </a:prstGeom>
            <a:solidFill>
              <a:srgbClr val="FFFF00"/>
            </a:solidFill>
            <a:ln w="31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</a:pPr>
              <a:endParaRPr lang="zh-CN" altLang="en-US"/>
            </a:p>
          </p:txBody>
        </p:sp>
      </p:grpSp>
      <p:grpSp>
        <p:nvGrpSpPr>
          <p:cNvPr id="33" name="组合 9"/>
          <p:cNvGrpSpPr>
            <a:grpSpLocks/>
          </p:cNvGrpSpPr>
          <p:nvPr/>
        </p:nvGrpSpPr>
        <p:grpSpPr bwMode="auto">
          <a:xfrm>
            <a:off x="5286493" y="2666022"/>
            <a:ext cx="1277938" cy="923925"/>
            <a:chOff x="7092175" y="2709846"/>
            <a:chExt cx="1277720" cy="925253"/>
          </a:xfrm>
        </p:grpSpPr>
        <p:sp>
          <p:nvSpPr>
            <p:cNvPr id="34" name="椭圆 68"/>
            <p:cNvSpPr>
              <a:spLocks noChangeArrowheads="1"/>
            </p:cNvSpPr>
            <p:nvPr/>
          </p:nvSpPr>
          <p:spPr bwMode="auto">
            <a:xfrm>
              <a:off x="7093903" y="2887435"/>
              <a:ext cx="72005" cy="72005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</a:pPr>
              <a:endParaRPr lang="zh-CN" altLang="en-US"/>
            </a:p>
          </p:txBody>
        </p:sp>
        <p:sp>
          <p:nvSpPr>
            <p:cNvPr id="35" name="椭圆 69"/>
            <p:cNvSpPr>
              <a:spLocks noChangeArrowheads="1"/>
            </p:cNvSpPr>
            <p:nvPr/>
          </p:nvSpPr>
          <p:spPr bwMode="auto">
            <a:xfrm>
              <a:off x="7096669" y="2787342"/>
              <a:ext cx="72005" cy="72005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</a:pPr>
              <a:endParaRPr lang="zh-CN" altLang="en-US"/>
            </a:p>
          </p:txBody>
        </p:sp>
        <p:sp>
          <p:nvSpPr>
            <p:cNvPr id="36" name="椭圆 70"/>
            <p:cNvSpPr>
              <a:spLocks noChangeArrowheads="1"/>
            </p:cNvSpPr>
            <p:nvPr/>
          </p:nvSpPr>
          <p:spPr bwMode="auto">
            <a:xfrm>
              <a:off x="7185332" y="2779539"/>
              <a:ext cx="136448" cy="136448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</a:pPr>
              <a:endParaRPr lang="zh-CN" altLang="en-US"/>
            </a:p>
          </p:txBody>
        </p:sp>
        <p:sp>
          <p:nvSpPr>
            <p:cNvPr id="37" name="椭圆 71"/>
            <p:cNvSpPr>
              <a:spLocks noChangeArrowheads="1"/>
            </p:cNvSpPr>
            <p:nvPr/>
          </p:nvSpPr>
          <p:spPr bwMode="auto">
            <a:xfrm>
              <a:off x="7315900" y="2915987"/>
              <a:ext cx="72005" cy="72005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</a:pPr>
              <a:endParaRPr lang="zh-CN" altLang="en-US"/>
            </a:p>
          </p:txBody>
        </p:sp>
        <p:sp>
          <p:nvSpPr>
            <p:cNvPr id="38" name="椭圆 72"/>
            <p:cNvSpPr>
              <a:spLocks noChangeArrowheads="1"/>
            </p:cNvSpPr>
            <p:nvPr/>
          </p:nvSpPr>
          <p:spPr bwMode="auto">
            <a:xfrm>
              <a:off x="7348887" y="2784426"/>
              <a:ext cx="72005" cy="72005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</a:pPr>
              <a:endParaRPr lang="zh-CN" altLang="en-US"/>
            </a:p>
          </p:txBody>
        </p:sp>
        <p:sp>
          <p:nvSpPr>
            <p:cNvPr id="39" name="椭圆 73"/>
            <p:cNvSpPr>
              <a:spLocks noChangeArrowheads="1"/>
            </p:cNvSpPr>
            <p:nvPr/>
          </p:nvSpPr>
          <p:spPr bwMode="auto">
            <a:xfrm>
              <a:off x="7387905" y="2887352"/>
              <a:ext cx="72005" cy="72005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</a:pPr>
              <a:endParaRPr lang="zh-CN" altLang="en-US"/>
            </a:p>
          </p:txBody>
        </p:sp>
        <p:sp>
          <p:nvSpPr>
            <p:cNvPr id="40" name="椭圆 74"/>
            <p:cNvSpPr>
              <a:spLocks noChangeArrowheads="1"/>
            </p:cNvSpPr>
            <p:nvPr/>
          </p:nvSpPr>
          <p:spPr bwMode="auto">
            <a:xfrm>
              <a:off x="7459910" y="2898845"/>
              <a:ext cx="72005" cy="72005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</a:pPr>
              <a:endParaRPr lang="zh-CN" altLang="en-US"/>
            </a:p>
          </p:txBody>
        </p:sp>
        <p:sp>
          <p:nvSpPr>
            <p:cNvPr id="41" name="椭圆 75"/>
            <p:cNvSpPr>
              <a:spLocks noChangeArrowheads="1"/>
            </p:cNvSpPr>
            <p:nvPr/>
          </p:nvSpPr>
          <p:spPr bwMode="auto">
            <a:xfrm>
              <a:off x="7429332" y="2774206"/>
              <a:ext cx="72005" cy="72005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</a:pPr>
              <a:endParaRPr lang="zh-CN" altLang="en-US"/>
            </a:p>
          </p:txBody>
        </p:sp>
        <p:sp>
          <p:nvSpPr>
            <p:cNvPr id="42" name="椭圆 76"/>
            <p:cNvSpPr>
              <a:spLocks noChangeArrowheads="1"/>
            </p:cNvSpPr>
            <p:nvPr/>
          </p:nvSpPr>
          <p:spPr bwMode="auto">
            <a:xfrm>
              <a:off x="7518634" y="2749675"/>
              <a:ext cx="72005" cy="72005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</a:pPr>
              <a:endParaRPr lang="zh-CN" altLang="en-US"/>
            </a:p>
          </p:txBody>
        </p:sp>
        <p:sp>
          <p:nvSpPr>
            <p:cNvPr id="43" name="椭圆 77"/>
            <p:cNvSpPr>
              <a:spLocks noChangeArrowheads="1"/>
            </p:cNvSpPr>
            <p:nvPr/>
          </p:nvSpPr>
          <p:spPr bwMode="auto">
            <a:xfrm>
              <a:off x="7694926" y="2902373"/>
              <a:ext cx="72005" cy="72005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</a:pPr>
              <a:endParaRPr lang="zh-CN" altLang="en-US"/>
            </a:p>
          </p:txBody>
        </p:sp>
        <p:sp>
          <p:nvSpPr>
            <p:cNvPr id="44" name="椭圆 78"/>
            <p:cNvSpPr>
              <a:spLocks noChangeArrowheads="1"/>
            </p:cNvSpPr>
            <p:nvPr/>
          </p:nvSpPr>
          <p:spPr bwMode="auto">
            <a:xfrm>
              <a:off x="7886648" y="2887435"/>
              <a:ext cx="72005" cy="72005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</a:pPr>
              <a:endParaRPr lang="zh-CN" altLang="en-US"/>
            </a:p>
          </p:txBody>
        </p:sp>
        <p:sp>
          <p:nvSpPr>
            <p:cNvPr id="45" name="椭圆 79"/>
            <p:cNvSpPr>
              <a:spLocks noChangeArrowheads="1"/>
            </p:cNvSpPr>
            <p:nvPr/>
          </p:nvSpPr>
          <p:spPr bwMode="auto">
            <a:xfrm>
              <a:off x="7543188" y="2846294"/>
              <a:ext cx="136448" cy="136448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</a:pPr>
              <a:endParaRPr lang="zh-CN" altLang="en-US"/>
            </a:p>
          </p:txBody>
        </p:sp>
        <p:sp>
          <p:nvSpPr>
            <p:cNvPr id="46" name="椭圆 80"/>
            <p:cNvSpPr>
              <a:spLocks noChangeArrowheads="1"/>
            </p:cNvSpPr>
            <p:nvPr/>
          </p:nvSpPr>
          <p:spPr bwMode="auto">
            <a:xfrm>
              <a:off x="7750200" y="2796962"/>
              <a:ext cx="136448" cy="136448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</a:pPr>
              <a:endParaRPr lang="zh-CN" altLang="en-US"/>
            </a:p>
          </p:txBody>
        </p:sp>
        <p:sp>
          <p:nvSpPr>
            <p:cNvPr id="47" name="椭圆 81"/>
            <p:cNvSpPr>
              <a:spLocks noChangeArrowheads="1"/>
            </p:cNvSpPr>
            <p:nvPr/>
          </p:nvSpPr>
          <p:spPr bwMode="auto">
            <a:xfrm>
              <a:off x="7633898" y="2709846"/>
              <a:ext cx="136448" cy="136448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</a:pPr>
              <a:endParaRPr lang="zh-CN" altLang="en-US"/>
            </a:p>
          </p:txBody>
        </p:sp>
        <p:sp>
          <p:nvSpPr>
            <p:cNvPr id="48" name="椭圆 82"/>
            <p:cNvSpPr>
              <a:spLocks noChangeArrowheads="1"/>
            </p:cNvSpPr>
            <p:nvPr/>
          </p:nvSpPr>
          <p:spPr bwMode="auto">
            <a:xfrm>
              <a:off x="7958653" y="2801348"/>
              <a:ext cx="136448" cy="136448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</a:pPr>
              <a:endParaRPr lang="zh-CN" altLang="en-US"/>
            </a:p>
          </p:txBody>
        </p:sp>
        <p:sp>
          <p:nvSpPr>
            <p:cNvPr id="49" name="椭圆 83"/>
            <p:cNvSpPr>
              <a:spLocks noChangeArrowheads="1"/>
            </p:cNvSpPr>
            <p:nvPr/>
          </p:nvSpPr>
          <p:spPr bwMode="auto">
            <a:xfrm>
              <a:off x="7873309" y="3159141"/>
              <a:ext cx="136448" cy="136448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</a:pPr>
              <a:endParaRPr lang="zh-CN" altLang="en-US"/>
            </a:p>
          </p:txBody>
        </p:sp>
        <p:sp>
          <p:nvSpPr>
            <p:cNvPr id="50" name="椭圆 84"/>
            <p:cNvSpPr>
              <a:spLocks noChangeArrowheads="1"/>
            </p:cNvSpPr>
            <p:nvPr/>
          </p:nvSpPr>
          <p:spPr bwMode="auto">
            <a:xfrm>
              <a:off x="8202899" y="2803854"/>
              <a:ext cx="166996" cy="16699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</a:pPr>
              <a:endParaRPr lang="zh-CN" altLang="en-US"/>
            </a:p>
          </p:txBody>
        </p:sp>
        <p:sp>
          <p:nvSpPr>
            <p:cNvPr id="51" name="椭圆 85"/>
            <p:cNvSpPr>
              <a:spLocks noChangeArrowheads="1"/>
            </p:cNvSpPr>
            <p:nvPr/>
          </p:nvSpPr>
          <p:spPr bwMode="auto">
            <a:xfrm>
              <a:off x="7879735" y="2783235"/>
              <a:ext cx="72005" cy="72005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</a:pPr>
              <a:endParaRPr lang="zh-CN" altLang="en-US"/>
            </a:p>
          </p:txBody>
        </p:sp>
        <p:sp>
          <p:nvSpPr>
            <p:cNvPr id="52" name="椭圆 86"/>
            <p:cNvSpPr>
              <a:spLocks noChangeArrowheads="1"/>
            </p:cNvSpPr>
            <p:nvPr/>
          </p:nvSpPr>
          <p:spPr bwMode="auto">
            <a:xfrm>
              <a:off x="8099877" y="2898844"/>
              <a:ext cx="72005" cy="72005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</a:pPr>
              <a:endParaRPr lang="zh-CN" altLang="en-US"/>
            </a:p>
          </p:txBody>
        </p:sp>
        <p:sp>
          <p:nvSpPr>
            <p:cNvPr id="53" name="椭圆 87"/>
            <p:cNvSpPr>
              <a:spLocks noChangeArrowheads="1"/>
            </p:cNvSpPr>
            <p:nvPr/>
          </p:nvSpPr>
          <p:spPr bwMode="auto">
            <a:xfrm>
              <a:off x="8097126" y="2793584"/>
              <a:ext cx="72005" cy="72005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</a:pPr>
              <a:endParaRPr lang="zh-CN" altLang="en-US"/>
            </a:p>
          </p:txBody>
        </p:sp>
        <p:sp>
          <p:nvSpPr>
            <p:cNvPr id="54" name="椭圆 88"/>
            <p:cNvSpPr>
              <a:spLocks noChangeArrowheads="1"/>
            </p:cNvSpPr>
            <p:nvPr/>
          </p:nvSpPr>
          <p:spPr bwMode="auto">
            <a:xfrm>
              <a:off x="8169131" y="2780662"/>
              <a:ext cx="45719" cy="45719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</a:pPr>
              <a:endParaRPr lang="zh-CN" altLang="en-US"/>
            </a:p>
          </p:txBody>
        </p:sp>
        <p:sp>
          <p:nvSpPr>
            <p:cNvPr id="55" name="矩形 89"/>
            <p:cNvSpPr>
              <a:spLocks noChangeArrowheads="1"/>
            </p:cNvSpPr>
            <p:nvPr/>
          </p:nvSpPr>
          <p:spPr bwMode="auto">
            <a:xfrm>
              <a:off x="7092175" y="2960380"/>
              <a:ext cx="1224085" cy="674719"/>
            </a:xfrm>
            <a:prstGeom prst="rect">
              <a:avLst/>
            </a:prstGeom>
            <a:solidFill>
              <a:srgbClr val="FFFF00"/>
            </a:solidFill>
            <a:ln w="31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</a:pPr>
              <a:endParaRPr lang="zh-CN" altLang="en-US"/>
            </a:p>
          </p:txBody>
        </p:sp>
      </p:grpSp>
      <p:sp>
        <p:nvSpPr>
          <p:cNvPr id="56" name="矩形 11"/>
          <p:cNvSpPr>
            <a:spLocks noChangeArrowheads="1"/>
          </p:cNvSpPr>
          <p:nvPr/>
        </p:nvSpPr>
        <p:spPr bwMode="auto">
          <a:xfrm>
            <a:off x="0" y="5894820"/>
            <a:ext cx="33639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(C.A. Dukes, R.A. </a:t>
            </a:r>
            <a:r>
              <a:rPr lang="en-US" altLang="zh-CN" sz="1400" dirty="0" err="1">
                <a:latin typeface="Times New Roman" pitchFamily="18" charset="0"/>
                <a:cs typeface="Times New Roman" pitchFamily="18" charset="0"/>
              </a:rPr>
              <a:t>Baragiola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2014)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89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br>
              <a:rPr lang="en-US" altLang="zh-CN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2" name="TextBox 5"/>
          <p:cNvSpPr txBox="1">
            <a:spLocks noChangeArrowheads="1"/>
          </p:cNvSpPr>
          <p:nvPr/>
        </p:nvSpPr>
        <p:spPr bwMode="auto">
          <a:xfrm>
            <a:off x="576263" y="1425033"/>
            <a:ext cx="5273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2.Lunar Regolith</a:t>
            </a:r>
            <a:endParaRPr lang="zh-C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3" name="组合 10"/>
          <p:cNvGrpSpPr>
            <a:grpSpLocks/>
          </p:cNvGrpSpPr>
          <p:nvPr/>
        </p:nvGrpSpPr>
        <p:grpSpPr bwMode="auto">
          <a:xfrm>
            <a:off x="5419725" y="1982245"/>
            <a:ext cx="1223963" cy="900113"/>
            <a:chOff x="7297268" y="4688258"/>
            <a:chExt cx="1224085" cy="899384"/>
          </a:xfrm>
        </p:grpSpPr>
        <p:sp>
          <p:nvSpPr>
            <p:cNvPr id="64" name="椭圆 46"/>
            <p:cNvSpPr>
              <a:spLocks noChangeArrowheads="1"/>
            </p:cNvSpPr>
            <p:nvPr/>
          </p:nvSpPr>
          <p:spPr bwMode="auto">
            <a:xfrm>
              <a:off x="7298996" y="4839978"/>
              <a:ext cx="72005" cy="72005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</a:pPr>
              <a:endParaRPr lang="zh-CN" altLang="en-US"/>
            </a:p>
          </p:txBody>
        </p:sp>
        <p:sp>
          <p:nvSpPr>
            <p:cNvPr id="65" name="椭圆 47"/>
            <p:cNvSpPr>
              <a:spLocks noChangeArrowheads="1"/>
            </p:cNvSpPr>
            <p:nvPr/>
          </p:nvSpPr>
          <p:spPr bwMode="auto">
            <a:xfrm>
              <a:off x="7372757" y="4840918"/>
              <a:ext cx="72005" cy="72005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</a:pPr>
              <a:endParaRPr lang="zh-CN" altLang="en-US"/>
            </a:p>
          </p:txBody>
        </p:sp>
        <p:sp>
          <p:nvSpPr>
            <p:cNvPr id="66" name="椭圆 48"/>
            <p:cNvSpPr>
              <a:spLocks noChangeArrowheads="1"/>
            </p:cNvSpPr>
            <p:nvPr/>
          </p:nvSpPr>
          <p:spPr bwMode="auto">
            <a:xfrm>
              <a:off x="7439316" y="4775535"/>
              <a:ext cx="136448" cy="136448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</a:pPr>
              <a:endParaRPr lang="zh-CN" altLang="en-US"/>
            </a:p>
          </p:txBody>
        </p:sp>
        <p:sp>
          <p:nvSpPr>
            <p:cNvPr id="67" name="椭圆 49"/>
            <p:cNvSpPr>
              <a:spLocks noChangeArrowheads="1"/>
            </p:cNvSpPr>
            <p:nvPr/>
          </p:nvSpPr>
          <p:spPr bwMode="auto">
            <a:xfrm>
              <a:off x="7553981" y="4875108"/>
              <a:ext cx="72005" cy="72005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</a:pPr>
              <a:endParaRPr lang="zh-CN" altLang="en-US"/>
            </a:p>
          </p:txBody>
        </p:sp>
        <p:sp>
          <p:nvSpPr>
            <p:cNvPr id="68" name="椭圆 50"/>
            <p:cNvSpPr>
              <a:spLocks noChangeArrowheads="1"/>
            </p:cNvSpPr>
            <p:nvPr/>
          </p:nvSpPr>
          <p:spPr bwMode="auto">
            <a:xfrm>
              <a:off x="7575410" y="4807756"/>
              <a:ext cx="72005" cy="72005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</a:pPr>
              <a:endParaRPr lang="zh-CN" altLang="en-US"/>
            </a:p>
          </p:txBody>
        </p:sp>
        <p:sp>
          <p:nvSpPr>
            <p:cNvPr id="69" name="椭圆 51"/>
            <p:cNvSpPr>
              <a:spLocks noChangeArrowheads="1"/>
            </p:cNvSpPr>
            <p:nvPr/>
          </p:nvSpPr>
          <p:spPr bwMode="auto">
            <a:xfrm>
              <a:off x="7628367" y="4857585"/>
              <a:ext cx="72005" cy="72005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</a:pPr>
              <a:endParaRPr lang="zh-CN" altLang="en-US"/>
            </a:p>
          </p:txBody>
        </p:sp>
        <p:sp>
          <p:nvSpPr>
            <p:cNvPr id="70" name="椭圆 52"/>
            <p:cNvSpPr>
              <a:spLocks noChangeArrowheads="1"/>
            </p:cNvSpPr>
            <p:nvPr/>
          </p:nvSpPr>
          <p:spPr bwMode="auto">
            <a:xfrm>
              <a:off x="7700372" y="4850206"/>
              <a:ext cx="72005" cy="72005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</a:pPr>
              <a:endParaRPr lang="zh-CN" altLang="en-US"/>
            </a:p>
          </p:txBody>
        </p:sp>
        <p:sp>
          <p:nvSpPr>
            <p:cNvPr id="71" name="椭圆 53"/>
            <p:cNvSpPr>
              <a:spLocks noChangeArrowheads="1"/>
            </p:cNvSpPr>
            <p:nvPr/>
          </p:nvSpPr>
          <p:spPr bwMode="auto">
            <a:xfrm>
              <a:off x="7647415" y="4785580"/>
              <a:ext cx="72005" cy="72005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</a:pPr>
              <a:endParaRPr lang="zh-CN" altLang="en-US"/>
            </a:p>
          </p:txBody>
        </p:sp>
        <p:sp>
          <p:nvSpPr>
            <p:cNvPr id="72" name="椭圆 54"/>
            <p:cNvSpPr>
              <a:spLocks noChangeArrowheads="1"/>
            </p:cNvSpPr>
            <p:nvPr/>
          </p:nvSpPr>
          <p:spPr bwMode="auto">
            <a:xfrm>
              <a:off x="7719420" y="4780306"/>
              <a:ext cx="72005" cy="72005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</a:pPr>
              <a:endParaRPr lang="zh-CN" altLang="en-US"/>
            </a:p>
          </p:txBody>
        </p:sp>
        <p:sp>
          <p:nvSpPr>
            <p:cNvPr id="73" name="椭圆 55"/>
            <p:cNvSpPr>
              <a:spLocks noChangeArrowheads="1"/>
            </p:cNvSpPr>
            <p:nvPr/>
          </p:nvSpPr>
          <p:spPr bwMode="auto">
            <a:xfrm>
              <a:off x="7907120" y="4871327"/>
              <a:ext cx="72005" cy="72005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</a:pPr>
              <a:endParaRPr lang="zh-CN" altLang="en-US"/>
            </a:p>
          </p:txBody>
        </p:sp>
        <p:sp>
          <p:nvSpPr>
            <p:cNvPr id="74" name="椭圆 56"/>
            <p:cNvSpPr>
              <a:spLocks noChangeArrowheads="1"/>
            </p:cNvSpPr>
            <p:nvPr/>
          </p:nvSpPr>
          <p:spPr bwMode="auto">
            <a:xfrm>
              <a:off x="8091741" y="4839978"/>
              <a:ext cx="72005" cy="72005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</a:pPr>
              <a:endParaRPr lang="zh-CN" altLang="en-US"/>
            </a:p>
          </p:txBody>
        </p:sp>
        <p:sp>
          <p:nvSpPr>
            <p:cNvPr id="75" name="椭圆 57"/>
            <p:cNvSpPr>
              <a:spLocks noChangeArrowheads="1"/>
            </p:cNvSpPr>
            <p:nvPr/>
          </p:nvSpPr>
          <p:spPr bwMode="auto">
            <a:xfrm>
              <a:off x="7773602" y="4806884"/>
              <a:ext cx="136448" cy="136448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</a:pPr>
              <a:endParaRPr lang="zh-CN" altLang="en-US"/>
            </a:p>
          </p:txBody>
        </p:sp>
        <p:sp>
          <p:nvSpPr>
            <p:cNvPr id="76" name="椭圆 58"/>
            <p:cNvSpPr>
              <a:spLocks noChangeArrowheads="1"/>
            </p:cNvSpPr>
            <p:nvPr/>
          </p:nvSpPr>
          <p:spPr bwMode="auto">
            <a:xfrm>
              <a:off x="7955293" y="4775535"/>
              <a:ext cx="136448" cy="136448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</a:pPr>
              <a:endParaRPr lang="zh-CN" altLang="en-US"/>
            </a:p>
          </p:txBody>
        </p:sp>
        <p:sp>
          <p:nvSpPr>
            <p:cNvPr id="77" name="椭圆 59"/>
            <p:cNvSpPr>
              <a:spLocks noChangeArrowheads="1"/>
            </p:cNvSpPr>
            <p:nvPr/>
          </p:nvSpPr>
          <p:spPr bwMode="auto">
            <a:xfrm>
              <a:off x="7851067" y="4688258"/>
              <a:ext cx="136448" cy="136448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</a:pPr>
              <a:endParaRPr lang="zh-CN" altLang="en-US"/>
            </a:p>
          </p:txBody>
        </p:sp>
        <p:sp>
          <p:nvSpPr>
            <p:cNvPr id="78" name="椭圆 60"/>
            <p:cNvSpPr>
              <a:spLocks noChangeArrowheads="1"/>
            </p:cNvSpPr>
            <p:nvPr/>
          </p:nvSpPr>
          <p:spPr bwMode="auto">
            <a:xfrm>
              <a:off x="8163746" y="4775535"/>
              <a:ext cx="136448" cy="136448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</a:pPr>
              <a:endParaRPr lang="zh-CN" altLang="en-US"/>
            </a:p>
          </p:txBody>
        </p:sp>
        <p:sp>
          <p:nvSpPr>
            <p:cNvPr id="79" name="椭圆 61"/>
            <p:cNvSpPr>
              <a:spLocks noChangeArrowheads="1"/>
            </p:cNvSpPr>
            <p:nvPr/>
          </p:nvSpPr>
          <p:spPr bwMode="auto">
            <a:xfrm>
              <a:off x="8078402" y="5111684"/>
              <a:ext cx="136448" cy="136448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</a:pPr>
              <a:endParaRPr lang="zh-CN" altLang="en-US"/>
            </a:p>
          </p:txBody>
        </p:sp>
        <p:sp>
          <p:nvSpPr>
            <p:cNvPr id="80" name="椭圆 62"/>
            <p:cNvSpPr>
              <a:spLocks noChangeArrowheads="1"/>
            </p:cNvSpPr>
            <p:nvPr/>
          </p:nvSpPr>
          <p:spPr bwMode="auto">
            <a:xfrm>
              <a:off x="8354357" y="4758813"/>
              <a:ext cx="166996" cy="166996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</a:pPr>
              <a:endParaRPr lang="zh-CN" altLang="en-US"/>
            </a:p>
          </p:txBody>
        </p:sp>
        <p:sp>
          <p:nvSpPr>
            <p:cNvPr id="81" name="椭圆 63"/>
            <p:cNvSpPr>
              <a:spLocks noChangeArrowheads="1"/>
            </p:cNvSpPr>
            <p:nvPr/>
          </p:nvSpPr>
          <p:spPr bwMode="auto">
            <a:xfrm>
              <a:off x="8078402" y="4764304"/>
              <a:ext cx="72005" cy="72005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</a:pPr>
              <a:endParaRPr lang="zh-CN" altLang="en-US"/>
            </a:p>
          </p:txBody>
        </p:sp>
        <p:sp>
          <p:nvSpPr>
            <p:cNvPr id="82" name="椭圆 64"/>
            <p:cNvSpPr>
              <a:spLocks noChangeArrowheads="1"/>
            </p:cNvSpPr>
            <p:nvPr/>
          </p:nvSpPr>
          <p:spPr bwMode="auto">
            <a:xfrm>
              <a:off x="8297891" y="4843758"/>
              <a:ext cx="72005" cy="72005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</a:pPr>
              <a:endParaRPr lang="zh-CN" altLang="en-US"/>
            </a:p>
          </p:txBody>
        </p:sp>
        <p:sp>
          <p:nvSpPr>
            <p:cNvPr id="83" name="椭圆 65"/>
            <p:cNvSpPr>
              <a:spLocks noChangeArrowheads="1"/>
            </p:cNvSpPr>
            <p:nvPr/>
          </p:nvSpPr>
          <p:spPr bwMode="auto">
            <a:xfrm>
              <a:off x="8295244" y="4775535"/>
              <a:ext cx="72005" cy="72005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</a:pPr>
              <a:endParaRPr lang="zh-CN" altLang="en-US"/>
            </a:p>
          </p:txBody>
        </p:sp>
        <p:sp>
          <p:nvSpPr>
            <p:cNvPr id="84" name="椭圆 66"/>
            <p:cNvSpPr>
              <a:spLocks noChangeArrowheads="1"/>
            </p:cNvSpPr>
            <p:nvPr/>
          </p:nvSpPr>
          <p:spPr bwMode="auto">
            <a:xfrm>
              <a:off x="8347036" y="4739861"/>
              <a:ext cx="45719" cy="45719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</a:pPr>
              <a:endParaRPr lang="zh-CN" altLang="en-US"/>
            </a:p>
          </p:txBody>
        </p:sp>
        <p:sp>
          <p:nvSpPr>
            <p:cNvPr id="85" name="矩形 67"/>
            <p:cNvSpPr>
              <a:spLocks noChangeArrowheads="1"/>
            </p:cNvSpPr>
            <p:nvPr/>
          </p:nvSpPr>
          <p:spPr bwMode="auto">
            <a:xfrm>
              <a:off x="7297268" y="4912923"/>
              <a:ext cx="1224085" cy="674719"/>
            </a:xfrm>
            <a:prstGeom prst="rect">
              <a:avLst/>
            </a:prstGeom>
            <a:solidFill>
              <a:srgbClr val="FFFF00"/>
            </a:solidFill>
            <a:ln w="31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</a:pPr>
              <a:endParaRPr lang="zh-CN" altLang="en-US"/>
            </a:p>
          </p:txBody>
        </p:sp>
      </p:grpSp>
      <p:grpSp>
        <p:nvGrpSpPr>
          <p:cNvPr id="86" name="组合 7"/>
          <p:cNvGrpSpPr>
            <a:grpSpLocks/>
          </p:cNvGrpSpPr>
          <p:nvPr/>
        </p:nvGrpSpPr>
        <p:grpSpPr bwMode="auto">
          <a:xfrm>
            <a:off x="2378075" y="1890170"/>
            <a:ext cx="1311275" cy="971550"/>
            <a:chOff x="2378296" y="1167345"/>
            <a:chExt cx="1311274" cy="970974"/>
          </a:xfrm>
        </p:grpSpPr>
        <p:grpSp>
          <p:nvGrpSpPr>
            <p:cNvPr id="87" name="组合 9"/>
            <p:cNvGrpSpPr>
              <a:grpSpLocks/>
            </p:cNvGrpSpPr>
            <p:nvPr/>
          </p:nvGrpSpPr>
          <p:grpSpPr bwMode="auto">
            <a:xfrm>
              <a:off x="2411850" y="1213066"/>
              <a:ext cx="1277720" cy="925253"/>
              <a:chOff x="7092175" y="2709846"/>
              <a:chExt cx="1277720" cy="925253"/>
            </a:xfrm>
          </p:grpSpPr>
          <p:sp>
            <p:nvSpPr>
              <p:cNvPr id="89" name="椭圆 68"/>
              <p:cNvSpPr>
                <a:spLocks noChangeArrowheads="1"/>
              </p:cNvSpPr>
              <p:nvPr/>
            </p:nvSpPr>
            <p:spPr bwMode="auto">
              <a:xfrm>
                <a:off x="7093903" y="2887435"/>
                <a:ext cx="72005" cy="72005"/>
              </a:xfrm>
              <a:prstGeom prst="ellipse">
                <a:avLst/>
              </a:prstGeom>
              <a:solidFill>
                <a:srgbClr val="FF000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Font typeface="Arial" charset="0"/>
                  <a:buNone/>
                </a:pPr>
                <a:endParaRPr lang="zh-CN" altLang="en-US"/>
              </a:p>
            </p:txBody>
          </p:sp>
          <p:sp>
            <p:nvSpPr>
              <p:cNvPr id="90" name="椭圆 69"/>
              <p:cNvSpPr>
                <a:spLocks noChangeArrowheads="1"/>
              </p:cNvSpPr>
              <p:nvPr/>
            </p:nvSpPr>
            <p:spPr bwMode="auto">
              <a:xfrm>
                <a:off x="7096669" y="2787342"/>
                <a:ext cx="72005" cy="72005"/>
              </a:xfrm>
              <a:prstGeom prst="ellipse">
                <a:avLst/>
              </a:prstGeom>
              <a:solidFill>
                <a:srgbClr val="FF000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Font typeface="Arial" charset="0"/>
                  <a:buNone/>
                </a:pPr>
                <a:endParaRPr lang="zh-CN" altLang="en-US"/>
              </a:p>
            </p:txBody>
          </p:sp>
          <p:sp>
            <p:nvSpPr>
              <p:cNvPr id="91" name="椭圆 70"/>
              <p:cNvSpPr>
                <a:spLocks noChangeArrowheads="1"/>
              </p:cNvSpPr>
              <p:nvPr/>
            </p:nvSpPr>
            <p:spPr bwMode="auto">
              <a:xfrm>
                <a:off x="7185332" y="2779539"/>
                <a:ext cx="136448" cy="136448"/>
              </a:xfrm>
              <a:prstGeom prst="ellipse">
                <a:avLst/>
              </a:prstGeom>
              <a:solidFill>
                <a:srgbClr val="FF000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Font typeface="Arial" charset="0"/>
                  <a:buNone/>
                </a:pPr>
                <a:endParaRPr lang="zh-CN" altLang="en-US"/>
              </a:p>
            </p:txBody>
          </p:sp>
          <p:sp>
            <p:nvSpPr>
              <p:cNvPr id="92" name="椭圆 71"/>
              <p:cNvSpPr>
                <a:spLocks noChangeArrowheads="1"/>
              </p:cNvSpPr>
              <p:nvPr/>
            </p:nvSpPr>
            <p:spPr bwMode="auto">
              <a:xfrm>
                <a:off x="7315900" y="2915987"/>
                <a:ext cx="72005" cy="72005"/>
              </a:xfrm>
              <a:prstGeom prst="ellipse">
                <a:avLst/>
              </a:prstGeom>
              <a:solidFill>
                <a:srgbClr val="FF000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Font typeface="Arial" charset="0"/>
                  <a:buNone/>
                </a:pPr>
                <a:endParaRPr lang="zh-CN" altLang="en-US"/>
              </a:p>
            </p:txBody>
          </p:sp>
          <p:sp>
            <p:nvSpPr>
              <p:cNvPr id="93" name="椭圆 72"/>
              <p:cNvSpPr>
                <a:spLocks noChangeArrowheads="1"/>
              </p:cNvSpPr>
              <p:nvPr/>
            </p:nvSpPr>
            <p:spPr bwMode="auto">
              <a:xfrm>
                <a:off x="7348887" y="2784426"/>
                <a:ext cx="72005" cy="72005"/>
              </a:xfrm>
              <a:prstGeom prst="ellipse">
                <a:avLst/>
              </a:prstGeom>
              <a:solidFill>
                <a:srgbClr val="FF000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Font typeface="Arial" charset="0"/>
                  <a:buNone/>
                </a:pPr>
                <a:endParaRPr lang="zh-CN" altLang="en-US"/>
              </a:p>
            </p:txBody>
          </p:sp>
          <p:sp>
            <p:nvSpPr>
              <p:cNvPr id="94" name="椭圆 73"/>
              <p:cNvSpPr>
                <a:spLocks noChangeArrowheads="1"/>
              </p:cNvSpPr>
              <p:nvPr/>
            </p:nvSpPr>
            <p:spPr bwMode="auto">
              <a:xfrm>
                <a:off x="7387905" y="2887352"/>
                <a:ext cx="72005" cy="72005"/>
              </a:xfrm>
              <a:prstGeom prst="ellipse">
                <a:avLst/>
              </a:prstGeom>
              <a:solidFill>
                <a:srgbClr val="FF000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Font typeface="Arial" charset="0"/>
                  <a:buNone/>
                </a:pPr>
                <a:endParaRPr lang="zh-CN" altLang="en-US"/>
              </a:p>
            </p:txBody>
          </p:sp>
          <p:sp>
            <p:nvSpPr>
              <p:cNvPr id="95" name="椭圆 74"/>
              <p:cNvSpPr>
                <a:spLocks noChangeArrowheads="1"/>
              </p:cNvSpPr>
              <p:nvPr/>
            </p:nvSpPr>
            <p:spPr bwMode="auto">
              <a:xfrm>
                <a:off x="7459910" y="2898845"/>
                <a:ext cx="72005" cy="72005"/>
              </a:xfrm>
              <a:prstGeom prst="ellipse">
                <a:avLst/>
              </a:prstGeom>
              <a:solidFill>
                <a:srgbClr val="FF000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Font typeface="Arial" charset="0"/>
                  <a:buNone/>
                </a:pPr>
                <a:endParaRPr lang="zh-CN" altLang="en-US"/>
              </a:p>
            </p:txBody>
          </p:sp>
          <p:sp>
            <p:nvSpPr>
              <p:cNvPr id="96" name="椭圆 75"/>
              <p:cNvSpPr>
                <a:spLocks noChangeArrowheads="1"/>
              </p:cNvSpPr>
              <p:nvPr/>
            </p:nvSpPr>
            <p:spPr bwMode="auto">
              <a:xfrm>
                <a:off x="7429332" y="2774206"/>
                <a:ext cx="72005" cy="72005"/>
              </a:xfrm>
              <a:prstGeom prst="ellipse">
                <a:avLst/>
              </a:prstGeom>
              <a:solidFill>
                <a:srgbClr val="FF000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Font typeface="Arial" charset="0"/>
                  <a:buNone/>
                </a:pPr>
                <a:endParaRPr lang="zh-CN" altLang="en-US"/>
              </a:p>
            </p:txBody>
          </p:sp>
          <p:sp>
            <p:nvSpPr>
              <p:cNvPr id="97" name="椭圆 76"/>
              <p:cNvSpPr>
                <a:spLocks noChangeArrowheads="1"/>
              </p:cNvSpPr>
              <p:nvPr/>
            </p:nvSpPr>
            <p:spPr bwMode="auto">
              <a:xfrm>
                <a:off x="7518634" y="2749675"/>
                <a:ext cx="72005" cy="72005"/>
              </a:xfrm>
              <a:prstGeom prst="ellipse">
                <a:avLst/>
              </a:prstGeom>
              <a:solidFill>
                <a:srgbClr val="FF000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Font typeface="Arial" charset="0"/>
                  <a:buNone/>
                </a:pPr>
                <a:endParaRPr lang="zh-CN" altLang="en-US"/>
              </a:p>
            </p:txBody>
          </p:sp>
          <p:sp>
            <p:nvSpPr>
              <p:cNvPr id="98" name="椭圆 77"/>
              <p:cNvSpPr>
                <a:spLocks noChangeArrowheads="1"/>
              </p:cNvSpPr>
              <p:nvPr/>
            </p:nvSpPr>
            <p:spPr bwMode="auto">
              <a:xfrm>
                <a:off x="7694926" y="2902373"/>
                <a:ext cx="72005" cy="72005"/>
              </a:xfrm>
              <a:prstGeom prst="ellipse">
                <a:avLst/>
              </a:prstGeom>
              <a:solidFill>
                <a:srgbClr val="FF000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Font typeface="Arial" charset="0"/>
                  <a:buNone/>
                </a:pPr>
                <a:endParaRPr lang="zh-CN" altLang="en-US"/>
              </a:p>
            </p:txBody>
          </p:sp>
          <p:sp>
            <p:nvSpPr>
              <p:cNvPr id="99" name="椭圆 78"/>
              <p:cNvSpPr>
                <a:spLocks noChangeArrowheads="1"/>
              </p:cNvSpPr>
              <p:nvPr/>
            </p:nvSpPr>
            <p:spPr bwMode="auto">
              <a:xfrm>
                <a:off x="7886648" y="2887435"/>
                <a:ext cx="72005" cy="72005"/>
              </a:xfrm>
              <a:prstGeom prst="ellipse">
                <a:avLst/>
              </a:prstGeom>
              <a:solidFill>
                <a:srgbClr val="FF000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Font typeface="Arial" charset="0"/>
                  <a:buNone/>
                </a:pPr>
                <a:endParaRPr lang="zh-CN" altLang="en-US"/>
              </a:p>
            </p:txBody>
          </p:sp>
          <p:sp>
            <p:nvSpPr>
              <p:cNvPr id="100" name="椭圆 79"/>
              <p:cNvSpPr>
                <a:spLocks noChangeArrowheads="1"/>
              </p:cNvSpPr>
              <p:nvPr/>
            </p:nvSpPr>
            <p:spPr bwMode="auto">
              <a:xfrm>
                <a:off x="7543188" y="2846294"/>
                <a:ext cx="136448" cy="136448"/>
              </a:xfrm>
              <a:prstGeom prst="ellipse">
                <a:avLst/>
              </a:prstGeom>
              <a:solidFill>
                <a:srgbClr val="FF000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Font typeface="Arial" charset="0"/>
                  <a:buNone/>
                </a:pPr>
                <a:endParaRPr lang="zh-CN" altLang="en-US"/>
              </a:p>
            </p:txBody>
          </p:sp>
          <p:sp>
            <p:nvSpPr>
              <p:cNvPr id="101" name="椭圆 80"/>
              <p:cNvSpPr>
                <a:spLocks noChangeArrowheads="1"/>
              </p:cNvSpPr>
              <p:nvPr/>
            </p:nvSpPr>
            <p:spPr bwMode="auto">
              <a:xfrm>
                <a:off x="7750200" y="2796962"/>
                <a:ext cx="136448" cy="136448"/>
              </a:xfrm>
              <a:prstGeom prst="ellipse">
                <a:avLst/>
              </a:prstGeom>
              <a:solidFill>
                <a:srgbClr val="FF000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Font typeface="Arial" charset="0"/>
                  <a:buNone/>
                </a:pPr>
                <a:endParaRPr lang="zh-CN" altLang="en-US"/>
              </a:p>
            </p:txBody>
          </p:sp>
          <p:sp>
            <p:nvSpPr>
              <p:cNvPr id="102" name="椭圆 81"/>
              <p:cNvSpPr>
                <a:spLocks noChangeArrowheads="1"/>
              </p:cNvSpPr>
              <p:nvPr/>
            </p:nvSpPr>
            <p:spPr bwMode="auto">
              <a:xfrm>
                <a:off x="7633898" y="2709846"/>
                <a:ext cx="136448" cy="136448"/>
              </a:xfrm>
              <a:prstGeom prst="ellipse">
                <a:avLst/>
              </a:prstGeom>
              <a:solidFill>
                <a:srgbClr val="FF000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Font typeface="Arial" charset="0"/>
                  <a:buNone/>
                </a:pPr>
                <a:endParaRPr lang="zh-CN" altLang="en-US"/>
              </a:p>
            </p:txBody>
          </p:sp>
          <p:sp>
            <p:nvSpPr>
              <p:cNvPr id="103" name="椭圆 82"/>
              <p:cNvSpPr>
                <a:spLocks noChangeArrowheads="1"/>
              </p:cNvSpPr>
              <p:nvPr/>
            </p:nvSpPr>
            <p:spPr bwMode="auto">
              <a:xfrm>
                <a:off x="7958653" y="2801348"/>
                <a:ext cx="136448" cy="136448"/>
              </a:xfrm>
              <a:prstGeom prst="ellipse">
                <a:avLst/>
              </a:prstGeom>
              <a:solidFill>
                <a:srgbClr val="FF000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Font typeface="Arial" charset="0"/>
                  <a:buNone/>
                </a:pPr>
                <a:endParaRPr lang="zh-CN" altLang="en-US"/>
              </a:p>
            </p:txBody>
          </p:sp>
          <p:sp>
            <p:nvSpPr>
              <p:cNvPr id="104" name="椭圆 83"/>
              <p:cNvSpPr>
                <a:spLocks noChangeArrowheads="1"/>
              </p:cNvSpPr>
              <p:nvPr/>
            </p:nvSpPr>
            <p:spPr bwMode="auto">
              <a:xfrm>
                <a:off x="7873309" y="3159141"/>
                <a:ext cx="136448" cy="136448"/>
              </a:xfrm>
              <a:prstGeom prst="ellipse">
                <a:avLst/>
              </a:prstGeom>
              <a:solidFill>
                <a:srgbClr val="FF000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Font typeface="Arial" charset="0"/>
                  <a:buNone/>
                </a:pPr>
                <a:endParaRPr lang="zh-CN" altLang="en-US"/>
              </a:p>
            </p:txBody>
          </p:sp>
          <p:sp>
            <p:nvSpPr>
              <p:cNvPr id="105" name="椭圆 84"/>
              <p:cNvSpPr>
                <a:spLocks noChangeArrowheads="1"/>
              </p:cNvSpPr>
              <p:nvPr/>
            </p:nvSpPr>
            <p:spPr bwMode="auto">
              <a:xfrm>
                <a:off x="8202899" y="2803854"/>
                <a:ext cx="166996" cy="166996"/>
              </a:xfrm>
              <a:prstGeom prst="ellipse">
                <a:avLst/>
              </a:prstGeom>
              <a:solidFill>
                <a:srgbClr val="FF000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Font typeface="Arial" charset="0"/>
                  <a:buNone/>
                </a:pPr>
                <a:endParaRPr lang="zh-CN" altLang="en-US"/>
              </a:p>
            </p:txBody>
          </p:sp>
          <p:sp>
            <p:nvSpPr>
              <p:cNvPr id="106" name="椭圆 85"/>
              <p:cNvSpPr>
                <a:spLocks noChangeArrowheads="1"/>
              </p:cNvSpPr>
              <p:nvPr/>
            </p:nvSpPr>
            <p:spPr bwMode="auto">
              <a:xfrm>
                <a:off x="7879735" y="2783235"/>
                <a:ext cx="72005" cy="72005"/>
              </a:xfrm>
              <a:prstGeom prst="ellipse">
                <a:avLst/>
              </a:prstGeom>
              <a:solidFill>
                <a:srgbClr val="FF000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Font typeface="Arial" charset="0"/>
                  <a:buNone/>
                </a:pPr>
                <a:endParaRPr lang="zh-CN" altLang="en-US"/>
              </a:p>
            </p:txBody>
          </p:sp>
          <p:sp>
            <p:nvSpPr>
              <p:cNvPr id="107" name="椭圆 86"/>
              <p:cNvSpPr>
                <a:spLocks noChangeArrowheads="1"/>
              </p:cNvSpPr>
              <p:nvPr/>
            </p:nvSpPr>
            <p:spPr bwMode="auto">
              <a:xfrm>
                <a:off x="8099877" y="2898844"/>
                <a:ext cx="72005" cy="72005"/>
              </a:xfrm>
              <a:prstGeom prst="ellipse">
                <a:avLst/>
              </a:prstGeom>
              <a:solidFill>
                <a:srgbClr val="FF000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Font typeface="Arial" charset="0"/>
                  <a:buNone/>
                </a:pPr>
                <a:endParaRPr lang="zh-CN" altLang="en-US"/>
              </a:p>
            </p:txBody>
          </p:sp>
          <p:sp>
            <p:nvSpPr>
              <p:cNvPr id="108" name="椭圆 87"/>
              <p:cNvSpPr>
                <a:spLocks noChangeArrowheads="1"/>
              </p:cNvSpPr>
              <p:nvPr/>
            </p:nvSpPr>
            <p:spPr bwMode="auto">
              <a:xfrm>
                <a:off x="8097126" y="2793584"/>
                <a:ext cx="72005" cy="72005"/>
              </a:xfrm>
              <a:prstGeom prst="ellipse">
                <a:avLst/>
              </a:prstGeom>
              <a:solidFill>
                <a:srgbClr val="FF000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Font typeface="Arial" charset="0"/>
                  <a:buNone/>
                </a:pPr>
                <a:endParaRPr lang="zh-CN" altLang="en-US"/>
              </a:p>
            </p:txBody>
          </p:sp>
          <p:sp>
            <p:nvSpPr>
              <p:cNvPr id="109" name="椭圆 88"/>
              <p:cNvSpPr>
                <a:spLocks noChangeArrowheads="1"/>
              </p:cNvSpPr>
              <p:nvPr/>
            </p:nvSpPr>
            <p:spPr bwMode="auto">
              <a:xfrm>
                <a:off x="8169131" y="2780662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Font typeface="Arial" charset="0"/>
                  <a:buNone/>
                </a:pPr>
                <a:endParaRPr lang="zh-CN" altLang="en-US"/>
              </a:p>
            </p:txBody>
          </p:sp>
          <p:sp>
            <p:nvSpPr>
              <p:cNvPr id="110" name="矩形 89"/>
              <p:cNvSpPr>
                <a:spLocks noChangeArrowheads="1"/>
              </p:cNvSpPr>
              <p:nvPr/>
            </p:nvSpPr>
            <p:spPr bwMode="auto">
              <a:xfrm>
                <a:off x="7092175" y="2960380"/>
                <a:ext cx="1224085" cy="674719"/>
              </a:xfrm>
              <a:prstGeom prst="rect">
                <a:avLst/>
              </a:prstGeom>
              <a:solidFill>
                <a:srgbClr val="FFFF00"/>
              </a:soli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Font typeface="Arial" charset="0"/>
                  <a:buNone/>
                </a:pPr>
                <a:endParaRPr lang="zh-CN" altLang="en-US"/>
              </a:p>
            </p:txBody>
          </p:sp>
        </p:grpSp>
        <p:sp>
          <p:nvSpPr>
            <p:cNvPr id="88" name="矩形 6"/>
            <p:cNvSpPr>
              <a:spLocks noChangeArrowheads="1"/>
            </p:cNvSpPr>
            <p:nvPr/>
          </p:nvSpPr>
          <p:spPr bwMode="auto">
            <a:xfrm>
              <a:off x="2378296" y="1167345"/>
              <a:ext cx="1284350" cy="45719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</a:pPr>
              <a:endParaRPr lang="zh-CN" altLang="en-US"/>
            </a:p>
          </p:txBody>
        </p:sp>
      </p:grpSp>
      <p:pic>
        <p:nvPicPr>
          <p:cNvPr id="1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55" y="3384538"/>
            <a:ext cx="2318439" cy="2261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" name="矩形 8"/>
          <p:cNvSpPr>
            <a:spLocks noChangeArrowheads="1"/>
          </p:cNvSpPr>
          <p:nvPr/>
        </p:nvSpPr>
        <p:spPr bwMode="auto">
          <a:xfrm>
            <a:off x="11113" y="6138851"/>
            <a:ext cx="21161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1400" dirty="0" err="1">
                <a:latin typeface="Times New Roman" pitchFamily="18" charset="0"/>
                <a:cs typeface="Times New Roman" pitchFamily="18" charset="0"/>
              </a:rPr>
              <a:t>Velikodsky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400" i="1" dirty="0" smtClean="0">
                <a:latin typeface="Times New Roman" pitchFamily="18" charset="0"/>
                <a:cs typeface="Times New Roman" pitchFamily="18" charset="0"/>
              </a:rPr>
              <a:t>Icarus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, 2011)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矩形 11"/>
          <p:cNvSpPr>
            <a:spLocks noChangeArrowheads="1"/>
          </p:cNvSpPr>
          <p:nvPr/>
        </p:nvSpPr>
        <p:spPr bwMode="auto">
          <a:xfrm>
            <a:off x="3175" y="5837226"/>
            <a:ext cx="36782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(C.A. Dukes, R.A. </a:t>
            </a:r>
            <a:r>
              <a:rPr lang="en-US" altLang="zh-CN" sz="1400" dirty="0" err="1">
                <a:latin typeface="Times New Roman" pitchFamily="18" charset="0"/>
                <a:cs typeface="Times New Roman" pitchFamily="18" charset="0"/>
              </a:rPr>
              <a:t>Baragiola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, Icarus, 2014)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TextBox 90"/>
          <p:cNvSpPr txBox="1">
            <a:spLocks noChangeArrowheads="1"/>
          </p:cNvSpPr>
          <p:nvPr/>
        </p:nvSpPr>
        <p:spPr bwMode="auto">
          <a:xfrm>
            <a:off x="539750" y="2844303"/>
            <a:ext cx="89217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3.The ratio lunar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Mare and Highland 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in composite spectrum is change with lunar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phase angle. </a:t>
            </a:r>
            <a:endParaRPr lang="zh-C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419133" y="3373842"/>
            <a:ext cx="2318439" cy="2261357"/>
            <a:chOff x="3265673" y="3412421"/>
            <a:chExt cx="2318439" cy="2261357"/>
          </a:xfrm>
        </p:grpSpPr>
        <p:pic>
          <p:nvPicPr>
            <p:cNvPr id="11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5673" y="3412421"/>
              <a:ext cx="2318439" cy="2261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新月形 2"/>
            <p:cNvSpPr/>
            <p:nvPr/>
          </p:nvSpPr>
          <p:spPr>
            <a:xfrm>
              <a:off x="3443713" y="3505283"/>
              <a:ext cx="1060555" cy="2140611"/>
            </a:xfrm>
            <a:prstGeom prst="moon">
              <a:avLst>
                <a:gd name="adj" fmla="val 875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432527" y="3380824"/>
            <a:ext cx="2318439" cy="2265055"/>
            <a:chOff x="6274959" y="3412421"/>
            <a:chExt cx="2318439" cy="2261357"/>
          </a:xfrm>
        </p:grpSpPr>
        <p:pic>
          <p:nvPicPr>
            <p:cNvPr id="116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4959" y="3412421"/>
              <a:ext cx="2318439" cy="2261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7" name="新月形 116"/>
            <p:cNvSpPr/>
            <p:nvPr/>
          </p:nvSpPr>
          <p:spPr>
            <a:xfrm>
              <a:off x="6452563" y="3506050"/>
              <a:ext cx="981616" cy="2140610"/>
            </a:xfrm>
            <a:prstGeom prst="moon">
              <a:avLst>
                <a:gd name="adj" fmla="val 24003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2551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组合 20"/>
          <p:cNvGrpSpPr>
            <a:grpSpLocks/>
          </p:cNvGrpSpPr>
          <p:nvPr/>
        </p:nvGrpSpPr>
        <p:grpSpPr bwMode="auto">
          <a:xfrm>
            <a:off x="4035425" y="5279739"/>
            <a:ext cx="2408238" cy="926523"/>
            <a:chOff x="0" y="0"/>
            <a:chExt cx="2408556" cy="1019439"/>
          </a:xfrm>
        </p:grpSpPr>
        <p:grpSp>
          <p:nvGrpSpPr>
            <p:cNvPr id="116" name="组合 21"/>
            <p:cNvGrpSpPr>
              <a:grpSpLocks/>
            </p:cNvGrpSpPr>
            <p:nvPr/>
          </p:nvGrpSpPr>
          <p:grpSpPr bwMode="auto">
            <a:xfrm>
              <a:off x="0" y="0"/>
              <a:ext cx="2408556" cy="1015663"/>
              <a:chOff x="0" y="0"/>
              <a:chExt cx="2408556" cy="1015663"/>
            </a:xfrm>
          </p:grpSpPr>
          <p:sp>
            <p:nvSpPr>
              <p:cNvPr id="118" name="TextBox 2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04056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6000">
                    <a:solidFill>
                      <a:srgbClr val="595959"/>
                    </a:solidFill>
                    <a:latin typeface="微软雅黑" pitchFamily="34" charset="-122"/>
                    <a:ea typeface="微软雅黑" pitchFamily="34" charset="-122"/>
                    <a:sym typeface="微软雅黑" pitchFamily="34" charset="-122"/>
                  </a:rPr>
                  <a:t>.</a:t>
                </a:r>
                <a:endParaRPr lang="zh-CN" altLang="en-US" sz="6000">
                  <a:solidFill>
                    <a:srgbClr val="595959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endParaRPr>
              </a:p>
            </p:txBody>
          </p:sp>
          <p:sp>
            <p:nvSpPr>
              <p:cNvPr id="119" name="TextBox 24"/>
              <p:cNvSpPr>
                <a:spLocks noChangeArrowheads="1"/>
              </p:cNvSpPr>
              <p:nvPr/>
            </p:nvSpPr>
            <p:spPr bwMode="auto">
              <a:xfrm>
                <a:off x="360040" y="0"/>
                <a:ext cx="2048516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6000">
                    <a:solidFill>
                      <a:srgbClr val="606060"/>
                    </a:solidFill>
                    <a:latin typeface="微软雅黑" pitchFamily="34" charset="-122"/>
                    <a:ea typeface="微软雅黑" pitchFamily="34" charset="-122"/>
                    <a:sym typeface="微软雅黑" pitchFamily="34" charset="-122"/>
                  </a:rPr>
                  <a:t>...</a:t>
                </a:r>
                <a:endParaRPr lang="zh-CN" altLang="en-US" sz="6000">
                  <a:solidFill>
                    <a:srgbClr val="606060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endParaRPr>
              </a:p>
            </p:txBody>
          </p:sp>
        </p:grpSp>
        <p:sp>
          <p:nvSpPr>
            <p:cNvPr id="117" name="TextBox 22"/>
            <p:cNvSpPr>
              <a:spLocks noChangeArrowheads="1"/>
            </p:cNvSpPr>
            <p:nvPr/>
          </p:nvSpPr>
          <p:spPr bwMode="auto">
            <a:xfrm>
              <a:off x="176308" y="3776"/>
              <a:ext cx="504056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6000">
                  <a:solidFill>
                    <a:srgbClr val="F2F2F2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.</a:t>
              </a:r>
              <a:endParaRPr lang="zh-CN" altLang="en-US" sz="6000">
                <a:solidFill>
                  <a:srgbClr val="F2F2F2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120" name="矩形 2"/>
          <p:cNvSpPr>
            <a:spLocks noChangeArrowheads="1"/>
          </p:cNvSpPr>
          <p:nvPr/>
        </p:nvSpPr>
        <p:spPr bwMode="auto">
          <a:xfrm>
            <a:off x="-3175" y="1524220"/>
            <a:ext cx="9144000" cy="4778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2" name="矩形 1"/>
          <p:cNvSpPr>
            <a:spLocks noChangeArrowheads="1"/>
          </p:cNvSpPr>
          <p:nvPr/>
        </p:nvSpPr>
        <p:spPr bwMode="auto">
          <a:xfrm>
            <a:off x="468313" y="1947143"/>
            <a:ext cx="835183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1.Spectrum of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equigonal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albedo of the average Lunar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highlands and Mare 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been deduced from the catalog of C.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Pieters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(based on Earth ).</a:t>
            </a:r>
          </a:p>
          <a:p>
            <a:endParaRPr lang="en-US" altLang="zh-CN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2.The ratio of Highlands and Maria change with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phase angle.</a:t>
            </a:r>
            <a:endParaRPr lang="zh-C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矩形 4"/>
          <p:cNvSpPr>
            <a:spLocks noChangeArrowheads="1"/>
          </p:cNvSpPr>
          <p:nvPr/>
        </p:nvSpPr>
        <p:spPr bwMode="auto">
          <a:xfrm>
            <a:off x="0" y="1482511"/>
            <a:ext cx="2855913" cy="419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l"/>
            </a:pPr>
            <a:r>
              <a:rPr lang="en-US" altLang="zh-CN" sz="2400">
                <a:latin typeface="Times New Roman" pitchFamily="18" charset="0"/>
                <a:cs typeface="Times New Roman" pitchFamily="18" charset="0"/>
              </a:rPr>
              <a:t>Equigonal Albedo. </a:t>
            </a:r>
            <a:endParaRPr lang="zh-CN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Rectangle 2"/>
          <p:cNvSpPr>
            <a:spLocks noChangeArrowheads="1"/>
          </p:cNvSpPr>
          <p:nvPr/>
        </p:nvSpPr>
        <p:spPr bwMode="auto">
          <a:xfrm>
            <a:off x="0" y="772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12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2264828"/>
              </p:ext>
            </p:extLst>
          </p:nvPr>
        </p:nvGraphicFramePr>
        <p:xfrm>
          <a:off x="1970521" y="3975968"/>
          <a:ext cx="3278909" cy="695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1" name="Equation" r:id="rId4" imgW="2094591" imgH="444307" progId="Equation.DSMT4">
                  <p:embed/>
                </p:oleObj>
              </mc:Choice>
              <mc:Fallback>
                <p:oleObj name="Equation" r:id="rId4" imgW="2094591" imgH="44430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0521" y="3975968"/>
                        <a:ext cx="3278909" cy="6956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" name="Rectangle 4"/>
          <p:cNvSpPr>
            <a:spLocks noChangeArrowheads="1"/>
          </p:cNvSpPr>
          <p:nvPr/>
        </p:nvSpPr>
        <p:spPr bwMode="auto">
          <a:xfrm>
            <a:off x="0" y="772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27" name="Rectangle 6"/>
          <p:cNvSpPr>
            <a:spLocks noChangeArrowheads="1"/>
          </p:cNvSpPr>
          <p:nvPr/>
        </p:nvSpPr>
        <p:spPr bwMode="auto">
          <a:xfrm>
            <a:off x="0" y="772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28" name="Rectangle 8"/>
          <p:cNvSpPr>
            <a:spLocks noChangeArrowheads="1"/>
          </p:cNvSpPr>
          <p:nvPr/>
        </p:nvSpPr>
        <p:spPr bwMode="auto">
          <a:xfrm>
            <a:off x="0" y="772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29" name="Rectangle 13"/>
          <p:cNvSpPr>
            <a:spLocks noChangeArrowheads="1"/>
          </p:cNvSpPr>
          <p:nvPr/>
        </p:nvSpPr>
        <p:spPr bwMode="auto">
          <a:xfrm>
            <a:off x="1716088" y="5809026"/>
            <a:ext cx="7069137" cy="33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zh-CN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 is the incidence angle, </a:t>
            </a:r>
            <a:r>
              <a:rPr lang="en-US" altLang="zh-CN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is the emission angle</a:t>
            </a:r>
            <a:r>
              <a:rPr lang="zh-CN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and    phase angle.</a:t>
            </a:r>
            <a:endParaRPr lang="en-US" altLang="zh-CN" dirty="0"/>
          </a:p>
        </p:txBody>
      </p:sp>
      <p:graphicFrame>
        <p:nvGraphicFramePr>
          <p:cNvPr id="130" name="对象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9112484"/>
              </p:ext>
            </p:extLst>
          </p:nvPr>
        </p:nvGraphicFramePr>
        <p:xfrm>
          <a:off x="6548293" y="5921450"/>
          <a:ext cx="219364" cy="203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2" name="Equation" r:id="rId6" imgW="139518" imgH="126835" progId="Equation.DSMT4">
                  <p:embed/>
                </p:oleObj>
              </mc:Choice>
              <mc:Fallback>
                <p:oleObj name="Equation" r:id="rId6" imgW="139518" imgH="12683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8293" y="5921450"/>
                        <a:ext cx="219364" cy="203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1" name="Rectangle 14"/>
          <p:cNvSpPr>
            <a:spLocks noChangeArrowheads="1"/>
          </p:cNvSpPr>
          <p:nvPr/>
        </p:nvSpPr>
        <p:spPr bwMode="auto">
          <a:xfrm rot="10800000" flipV="1">
            <a:off x="1042988" y="6118517"/>
            <a:ext cx="9180512" cy="334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altLang="zh-CN"/>
          </a:p>
        </p:txBody>
      </p:sp>
      <p:sp>
        <p:nvSpPr>
          <p:cNvPr id="132" name="TextBox 131"/>
          <p:cNvSpPr txBox="1"/>
          <p:nvPr/>
        </p:nvSpPr>
        <p:spPr>
          <a:xfrm>
            <a:off x="36513" y="3275016"/>
            <a:ext cx="8755062" cy="10910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  <a:defRPr/>
            </a:pPr>
            <a:r>
              <a:rPr lang="en-US" altLang="zh-CN" sz="24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The relationship between equigonal albedo of lunar disk and the effective disk reflectance.</a:t>
            </a:r>
            <a:endParaRPr lang="zh-CN" altLang="en-US" sz="24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>
              <a:defRPr/>
            </a:pPr>
            <a:r>
              <a:rPr lang="en-US" altLang="zh-CN" sz="24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endParaRPr lang="zh-CN" altLang="en-US" sz="24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grpSp>
        <p:nvGrpSpPr>
          <p:cNvPr id="133" name="组合 32"/>
          <p:cNvGrpSpPr>
            <a:grpSpLocks/>
          </p:cNvGrpSpPr>
          <p:nvPr/>
        </p:nvGrpSpPr>
        <p:grpSpPr bwMode="auto">
          <a:xfrm>
            <a:off x="1773238" y="4704343"/>
            <a:ext cx="4262648" cy="1072507"/>
            <a:chOff x="1517749" y="3933719"/>
            <a:chExt cx="4262594" cy="1180699"/>
          </a:xfrm>
        </p:grpSpPr>
        <p:graphicFrame>
          <p:nvGraphicFramePr>
            <p:cNvPr id="134" name="对象 16"/>
            <p:cNvGraphicFramePr>
              <a:graphicFrameLocks noChangeAspect="1"/>
            </p:cNvGraphicFramePr>
            <p:nvPr/>
          </p:nvGraphicFramePr>
          <p:xfrm>
            <a:off x="1619795" y="3933719"/>
            <a:ext cx="286111" cy="3433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03" name="Equation" r:id="rId8" imgW="190500" imgH="228600" progId="Equation.DSMT4">
                    <p:embed/>
                  </p:oleObj>
                </mc:Choice>
                <mc:Fallback>
                  <p:oleObj name="Equation" r:id="rId8" imgW="1905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19795" y="3933719"/>
                          <a:ext cx="286111" cy="3433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5" name="对象 18"/>
            <p:cNvGraphicFramePr>
              <a:graphicFrameLocks noChangeAspect="1"/>
            </p:cNvGraphicFramePr>
            <p:nvPr/>
          </p:nvGraphicFramePr>
          <p:xfrm>
            <a:off x="1539174" y="4291598"/>
            <a:ext cx="590785" cy="2835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04" name="Equation" r:id="rId10" imgW="558558" imgH="266584" progId="Equation.DSMT4">
                    <p:embed/>
                  </p:oleObj>
                </mc:Choice>
                <mc:Fallback>
                  <p:oleObj name="Equation" r:id="rId10" imgW="558558" imgH="266584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9174" y="4291598"/>
                          <a:ext cx="590785" cy="2835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6" name="对象 20"/>
            <p:cNvGraphicFramePr>
              <a:graphicFrameLocks noChangeAspect="1"/>
            </p:cNvGraphicFramePr>
            <p:nvPr/>
          </p:nvGraphicFramePr>
          <p:xfrm>
            <a:off x="1517749" y="4696327"/>
            <a:ext cx="762246" cy="299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05" name="Equation" r:id="rId12" imgW="571252" imgH="228501" progId="Equation.DSMT4">
                    <p:embed/>
                  </p:oleObj>
                </mc:Choice>
                <mc:Fallback>
                  <p:oleObj name="Equation" r:id="rId12" imgW="571252" imgH="228501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17749" y="4696327"/>
                          <a:ext cx="762246" cy="299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7" name="矩形 30"/>
            <p:cNvSpPr>
              <a:spLocks noChangeArrowheads="1"/>
            </p:cNvSpPr>
            <p:nvPr/>
          </p:nvSpPr>
          <p:spPr bwMode="auto">
            <a:xfrm>
              <a:off x="2267887" y="3933719"/>
              <a:ext cx="2963275" cy="406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dirty="0">
                  <a:latin typeface="Times New Roman" pitchFamily="18" charset="0"/>
                  <a:cs typeface="Times New Roman" pitchFamily="18" charset="0"/>
                </a:rPr>
                <a:t>:the effective disk </a:t>
              </a:r>
              <a:r>
                <a:rPr lang="en-US" altLang="zh-CN" dirty="0" smtClean="0">
                  <a:latin typeface="Times New Roman" pitchFamily="18" charset="0"/>
                  <a:cs typeface="Times New Roman" pitchFamily="18" charset="0"/>
                </a:rPr>
                <a:t>reflectance.</a:t>
              </a:r>
              <a:endParaRPr lang="zh-CN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8" name="矩形 91"/>
            <p:cNvSpPr>
              <a:spLocks noChangeArrowheads="1"/>
            </p:cNvSpPr>
            <p:nvPr/>
          </p:nvSpPr>
          <p:spPr bwMode="auto">
            <a:xfrm>
              <a:off x="2267887" y="4291598"/>
              <a:ext cx="3512456" cy="406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dirty="0">
                  <a:latin typeface="Times New Roman" pitchFamily="18" charset="0"/>
                  <a:cs typeface="Times New Roman" pitchFamily="18" charset="0"/>
                </a:rPr>
                <a:t>:the </a:t>
              </a:r>
              <a:r>
                <a:rPr lang="en-US" altLang="zh-CN" dirty="0" err="1">
                  <a:latin typeface="Times New Roman" pitchFamily="18" charset="0"/>
                  <a:cs typeface="Times New Roman" pitchFamily="18" charset="0"/>
                </a:rPr>
                <a:t>equigonal</a:t>
              </a:r>
              <a:r>
                <a:rPr lang="en-US" altLang="zh-CN" dirty="0">
                  <a:latin typeface="Times New Roman" pitchFamily="18" charset="0"/>
                  <a:cs typeface="Times New Roman" pitchFamily="18" charset="0"/>
                </a:rPr>
                <a:t> albedo of lunar </a:t>
              </a:r>
              <a:r>
                <a:rPr lang="en-US" altLang="zh-CN" dirty="0" smtClean="0">
                  <a:latin typeface="Times New Roman" pitchFamily="18" charset="0"/>
                  <a:cs typeface="Times New Roman" pitchFamily="18" charset="0"/>
                </a:rPr>
                <a:t>disk. </a:t>
              </a:r>
              <a:endParaRPr lang="zh-CN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9" name="矩形 31"/>
            <p:cNvSpPr>
              <a:spLocks noChangeArrowheads="1"/>
            </p:cNvSpPr>
            <p:nvPr/>
          </p:nvSpPr>
          <p:spPr bwMode="auto">
            <a:xfrm>
              <a:off x="2267887" y="4707829"/>
              <a:ext cx="1858177" cy="406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dirty="0">
                  <a:latin typeface="Times New Roman" pitchFamily="18" charset="0"/>
                  <a:cs typeface="Times New Roman" pitchFamily="18" charset="0"/>
                </a:rPr>
                <a:t>:the disk </a:t>
              </a:r>
              <a:r>
                <a:rPr lang="en-US" altLang="zh-CN" dirty="0" smtClean="0">
                  <a:latin typeface="Times New Roman" pitchFamily="18" charset="0"/>
                  <a:cs typeface="Times New Roman" pitchFamily="18" charset="0"/>
                </a:rPr>
                <a:t>function.</a:t>
              </a:r>
              <a:endParaRPr lang="zh-CN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7" name="矩形 8"/>
          <p:cNvSpPr>
            <a:spLocks noChangeArrowheads="1"/>
          </p:cNvSpPr>
          <p:nvPr/>
        </p:nvSpPr>
        <p:spPr bwMode="auto">
          <a:xfrm>
            <a:off x="-70775" y="6070611"/>
            <a:ext cx="21161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1400" dirty="0" err="1">
                <a:latin typeface="Times New Roman" pitchFamily="18" charset="0"/>
                <a:cs typeface="Times New Roman" pitchFamily="18" charset="0"/>
              </a:rPr>
              <a:t>Velikodsky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400" i="1" dirty="0" smtClean="0">
                <a:latin typeface="Times New Roman" pitchFamily="18" charset="0"/>
                <a:cs typeface="Times New Roman" pitchFamily="18" charset="0"/>
              </a:rPr>
              <a:t>Icarus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, 2011)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9"/>
          <p:cNvSpPr txBox="1">
            <a:spLocks noChangeArrowheads="1"/>
          </p:cNvSpPr>
          <p:nvPr/>
        </p:nvSpPr>
        <p:spPr bwMode="auto">
          <a:xfrm>
            <a:off x="1795489" y="6071539"/>
            <a:ext cx="3095626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/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(Lu Zhang, </a:t>
            </a:r>
            <a:r>
              <a:rPr lang="en-US" altLang="zh-CN" sz="1400" dirty="0" err="1">
                <a:latin typeface="Times New Roman" pitchFamily="18" charset="0"/>
                <a:cs typeface="Times New Roman" pitchFamily="18" charset="0"/>
              </a:rPr>
              <a:t>Peng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Zhang. </a:t>
            </a:r>
            <a:r>
              <a:rPr lang="en-US" altLang="zh-CN" sz="1400" dirty="0" err="1">
                <a:latin typeface="Times New Roman" pitchFamily="18" charset="0"/>
                <a:cs typeface="Times New Roman" pitchFamily="18" charset="0"/>
              </a:rPr>
              <a:t>Optick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2017)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矩形 3"/>
          <p:cNvSpPr>
            <a:spLocks noChangeArrowheads="1"/>
          </p:cNvSpPr>
          <p:nvPr/>
        </p:nvSpPr>
        <p:spPr bwMode="auto">
          <a:xfrm>
            <a:off x="-3175" y="223947"/>
            <a:ext cx="6436377" cy="147732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rIns="45720" rtlCol="0" anchor="ctr">
            <a:normAutofit fontScale="975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500" b="1" dirty="0">
                <a:solidFill>
                  <a:schemeClr val="bg1"/>
                </a:solidFill>
                <a:latin typeface="Times New Roman" pitchFamily="18" charset="0"/>
                <a:ea typeface="华文琥珀" panose="02010800040101010101" pitchFamily="2" charset="-122"/>
                <a:cs typeface="Times New Roman" pitchFamily="18" charset="0"/>
              </a:rPr>
              <a:t>Theory and Methodology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4500" b="1" dirty="0">
              <a:solidFill>
                <a:schemeClr val="bg1"/>
              </a:solidFill>
              <a:latin typeface="Times New Roman" pitchFamily="18" charset="0"/>
              <a:ea typeface="华文琥珀" panose="02010800040101010101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40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矩形 2"/>
          <p:cNvSpPr>
            <a:spLocks noChangeArrowheads="1"/>
          </p:cNvSpPr>
          <p:nvPr/>
        </p:nvSpPr>
        <p:spPr bwMode="auto">
          <a:xfrm>
            <a:off x="-3175" y="1524220"/>
            <a:ext cx="9144000" cy="4778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1" name="矩形 3"/>
          <p:cNvSpPr>
            <a:spLocks noChangeArrowheads="1"/>
          </p:cNvSpPr>
          <p:nvPr/>
        </p:nvSpPr>
        <p:spPr bwMode="auto">
          <a:xfrm>
            <a:off x="-3175" y="223947"/>
            <a:ext cx="6436377" cy="147732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rIns="45720" rtlCol="0" anchor="ctr">
            <a:normAutofit fontScale="975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500" b="1" dirty="0">
                <a:solidFill>
                  <a:schemeClr val="bg1"/>
                </a:solidFill>
                <a:latin typeface="Times New Roman" pitchFamily="18" charset="0"/>
                <a:ea typeface="华文琥珀" panose="02010800040101010101" pitchFamily="2" charset="-122"/>
                <a:cs typeface="Times New Roman" pitchFamily="18" charset="0"/>
              </a:rPr>
              <a:t>Theory and Methodology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4500" b="1" dirty="0">
              <a:solidFill>
                <a:schemeClr val="bg1"/>
              </a:solidFill>
              <a:latin typeface="Times New Roman" pitchFamily="18" charset="0"/>
              <a:ea typeface="华文琥珀" panose="02010800040101010101" pitchFamily="2" charset="-122"/>
              <a:cs typeface="Times New Roman" pitchFamily="18" charset="0"/>
            </a:endParaRPr>
          </a:p>
        </p:txBody>
      </p:sp>
      <p:sp>
        <p:nvSpPr>
          <p:cNvPr id="124" name="Rectangle 2"/>
          <p:cNvSpPr>
            <a:spLocks noChangeArrowheads="1"/>
          </p:cNvSpPr>
          <p:nvPr/>
        </p:nvSpPr>
        <p:spPr bwMode="auto">
          <a:xfrm>
            <a:off x="0" y="772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26" name="Rectangle 4"/>
          <p:cNvSpPr>
            <a:spLocks noChangeArrowheads="1"/>
          </p:cNvSpPr>
          <p:nvPr/>
        </p:nvSpPr>
        <p:spPr bwMode="auto">
          <a:xfrm>
            <a:off x="0" y="772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27" name="Rectangle 6"/>
          <p:cNvSpPr>
            <a:spLocks noChangeArrowheads="1"/>
          </p:cNvSpPr>
          <p:nvPr/>
        </p:nvSpPr>
        <p:spPr bwMode="auto">
          <a:xfrm>
            <a:off x="0" y="772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28" name="Rectangle 8"/>
          <p:cNvSpPr>
            <a:spLocks noChangeArrowheads="1"/>
          </p:cNvSpPr>
          <p:nvPr/>
        </p:nvSpPr>
        <p:spPr bwMode="auto">
          <a:xfrm>
            <a:off x="0" y="772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31" name="Rectangle 14"/>
          <p:cNvSpPr>
            <a:spLocks noChangeArrowheads="1"/>
          </p:cNvSpPr>
          <p:nvPr/>
        </p:nvSpPr>
        <p:spPr bwMode="auto">
          <a:xfrm rot="10800000" flipV="1">
            <a:off x="1042988" y="6118517"/>
            <a:ext cx="9180512" cy="334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altLang="zh-CN"/>
          </a:p>
        </p:txBody>
      </p:sp>
      <p:graphicFrame>
        <p:nvGraphicFramePr>
          <p:cNvPr id="2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4272109"/>
              </p:ext>
            </p:extLst>
          </p:nvPr>
        </p:nvGraphicFramePr>
        <p:xfrm>
          <a:off x="838200" y="2045217"/>
          <a:ext cx="2608263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6" name="Equation" r:id="rId4" imgW="2171700" imgH="444500" progId="Equation.DSMT4">
                  <p:embed/>
                </p:oleObj>
              </mc:Choice>
              <mc:Fallback>
                <p:oleObj name="Equation" r:id="rId4" imgW="21717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045217"/>
                        <a:ext cx="2608263" cy="515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矩形 28"/>
          <p:cNvSpPr>
            <a:spLocks noChangeArrowheads="1"/>
          </p:cNvSpPr>
          <p:nvPr/>
        </p:nvSpPr>
        <p:spPr bwMode="auto">
          <a:xfrm>
            <a:off x="150813" y="1578492"/>
            <a:ext cx="83327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latin typeface="Times New Roman" pitchFamily="18" charset="0"/>
                <a:cs typeface="Times New Roman" pitchFamily="18" charset="0"/>
              </a:rPr>
              <a:t>At a fixed observation geometry, the               ,             ,     are change with wavelength.  </a:t>
            </a:r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" name="对象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5570534"/>
              </p:ext>
            </p:extLst>
          </p:nvPr>
        </p:nvGraphicFramePr>
        <p:xfrm>
          <a:off x="3619500" y="1570554"/>
          <a:ext cx="960438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7" name="Equation" r:id="rId6" imgW="583947" imgH="228501" progId="Equation.DSMT4">
                  <p:embed/>
                </p:oleObj>
              </mc:Choice>
              <mc:Fallback>
                <p:oleObj name="Equation" r:id="rId6" imgW="583947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9500" y="1570554"/>
                        <a:ext cx="960438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对象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6632073"/>
              </p:ext>
            </p:extLst>
          </p:nvPr>
        </p:nvGraphicFramePr>
        <p:xfrm>
          <a:off x="4611688" y="1594367"/>
          <a:ext cx="68897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8" name="Equation" r:id="rId8" imgW="558558" imgH="266584" progId="Equation.DSMT4">
                  <p:embed/>
                </p:oleObj>
              </mc:Choice>
              <mc:Fallback>
                <p:oleObj name="Equation" r:id="rId8" imgW="558558" imgH="26658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1688" y="1594367"/>
                        <a:ext cx="688975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对象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3088371"/>
              </p:ext>
            </p:extLst>
          </p:nvPr>
        </p:nvGraphicFramePr>
        <p:xfrm>
          <a:off x="5319713" y="1603892"/>
          <a:ext cx="288925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9" name="Equation" r:id="rId10" imgW="190500" imgH="228600" progId="Equation.DSMT4">
                  <p:embed/>
                </p:oleObj>
              </mc:Choice>
              <mc:Fallback>
                <p:oleObj name="Equation" r:id="rId10" imgW="190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9713" y="1603892"/>
                        <a:ext cx="288925" cy="344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" name="图片 4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2684979"/>
            <a:ext cx="4673600" cy="271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3" name="对象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6399390"/>
              </p:ext>
            </p:extLst>
          </p:nvPr>
        </p:nvGraphicFramePr>
        <p:xfrm>
          <a:off x="6162675" y="2159517"/>
          <a:ext cx="1346200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30" name="Equation" r:id="rId13" imgW="736600" imgH="228600" progId="Equation.DSMT4">
                  <p:embed/>
                </p:oleObj>
              </mc:Choice>
              <mc:Fallback>
                <p:oleObj name="Equation" r:id="rId13" imgW="736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2675" y="2159517"/>
                        <a:ext cx="1346200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" name="图片 5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888" y="2684979"/>
            <a:ext cx="4498975" cy="275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" name="组合 48"/>
          <p:cNvGrpSpPr>
            <a:grpSpLocks/>
          </p:cNvGrpSpPr>
          <p:nvPr/>
        </p:nvGrpSpPr>
        <p:grpSpPr bwMode="auto">
          <a:xfrm>
            <a:off x="690563" y="5445642"/>
            <a:ext cx="3305175" cy="600075"/>
            <a:chOff x="576040" y="4411295"/>
            <a:chExt cx="3304971" cy="600164"/>
          </a:xfrm>
        </p:grpSpPr>
        <p:graphicFrame>
          <p:nvGraphicFramePr>
            <p:cNvPr id="36" name="对象 46"/>
            <p:cNvGraphicFramePr>
              <a:graphicFrameLocks noChangeAspect="1"/>
            </p:cNvGraphicFramePr>
            <p:nvPr/>
          </p:nvGraphicFramePr>
          <p:xfrm>
            <a:off x="626025" y="4437849"/>
            <a:ext cx="1296090" cy="208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31" name="Equation" r:id="rId16" imgW="1828800" imgH="304800" progId="Equation.DSMT4">
                    <p:embed/>
                  </p:oleObj>
                </mc:Choice>
                <mc:Fallback>
                  <p:oleObj name="Equation" r:id="rId16" imgW="1828800" imgH="304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6025" y="4437849"/>
                          <a:ext cx="1296090" cy="208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" name="矩形 47"/>
            <p:cNvSpPr>
              <a:spLocks noChangeArrowheads="1"/>
            </p:cNvSpPr>
            <p:nvPr/>
          </p:nvSpPr>
          <p:spPr bwMode="auto">
            <a:xfrm>
              <a:off x="576040" y="4411295"/>
              <a:ext cx="3304971" cy="600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1100">
                  <a:latin typeface="Times New Roman" pitchFamily="18" charset="0"/>
                  <a:cs typeface="Times New Roman" pitchFamily="18" charset="0"/>
                </a:rPr>
                <a:t>                                    at lunar phase of 49.96</a:t>
              </a:r>
              <a:r>
                <a:rPr lang="en-US" altLang="zh-CN" sz="1100" baseline="30000"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US" altLang="zh-CN" sz="1100">
                  <a:latin typeface="Times New Roman" pitchFamily="18" charset="0"/>
                  <a:cs typeface="Times New Roman" pitchFamily="18" charset="0"/>
                </a:rPr>
                <a:t>. (the black, red and blue lines respectively represent cubic fit, quadratic fit and linear fit)</a:t>
              </a:r>
              <a:endParaRPr lang="zh-CN" altLang="en-US" sz="11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8" name="组合 54"/>
          <p:cNvGrpSpPr>
            <a:grpSpLocks/>
          </p:cNvGrpSpPr>
          <p:nvPr/>
        </p:nvGrpSpPr>
        <p:grpSpPr bwMode="auto">
          <a:xfrm>
            <a:off x="5573713" y="5423417"/>
            <a:ext cx="3143250" cy="768350"/>
            <a:chOff x="5390166" y="4231679"/>
            <a:chExt cx="3142110" cy="769441"/>
          </a:xfrm>
        </p:grpSpPr>
        <p:sp>
          <p:nvSpPr>
            <p:cNvPr id="39" name="Rectangle 29"/>
            <p:cNvSpPr>
              <a:spLocks noChangeArrowheads="1"/>
            </p:cNvSpPr>
            <p:nvPr/>
          </p:nvSpPr>
          <p:spPr bwMode="auto">
            <a:xfrm>
              <a:off x="5390166" y="4231679"/>
              <a:ext cx="3142110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US" altLang="zh-CN" sz="1100">
                  <a:latin typeface="Times New Roman" pitchFamily="18" charset="0"/>
                  <a:cs typeface="Times New Roman" pitchFamily="18" charset="0"/>
                </a:rPr>
                <a:t>The RMSE of polynomial fit for       at 49.96</a:t>
              </a:r>
              <a:r>
                <a:rPr lang="en-US" altLang="zh-CN" sz="1100" baseline="30000"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US" altLang="zh-CN" sz="1100">
                  <a:latin typeface="Times New Roman" pitchFamily="18" charset="0"/>
                  <a:cs typeface="Times New Roman" pitchFamily="18" charset="0"/>
                </a:rPr>
                <a:t> of lunar phase (the black, blue, and red lines respectively represent the RMSEs of cubic fit, quadratic fit, and linear fit)</a:t>
              </a:r>
            </a:p>
          </p:txBody>
        </p:sp>
        <p:graphicFrame>
          <p:nvGraphicFramePr>
            <p:cNvPr id="40" name="对象 51"/>
            <p:cNvGraphicFramePr>
              <a:graphicFrameLocks noChangeAspect="1"/>
            </p:cNvGraphicFramePr>
            <p:nvPr/>
          </p:nvGraphicFramePr>
          <p:xfrm>
            <a:off x="7272190" y="4312620"/>
            <a:ext cx="264245" cy="176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32" name="Equation" r:id="rId18" imgW="393359" imgH="266469" progId="Equation.DSMT4">
                    <p:embed/>
                  </p:oleObj>
                </mc:Choice>
                <mc:Fallback>
                  <p:oleObj name="Equation" r:id="rId18" imgW="393359" imgH="266469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72190" y="4312620"/>
                          <a:ext cx="264245" cy="1761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1" name="Rectangle 30"/>
          <p:cNvSpPr>
            <a:spLocks noChangeArrowheads="1"/>
          </p:cNvSpPr>
          <p:nvPr/>
        </p:nvSpPr>
        <p:spPr bwMode="auto">
          <a:xfrm>
            <a:off x="6926263" y="5129729"/>
            <a:ext cx="219075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sz="110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zh-CN"/>
          </a:p>
        </p:txBody>
      </p:sp>
      <p:sp>
        <p:nvSpPr>
          <p:cNvPr id="42" name="TextBox 29"/>
          <p:cNvSpPr txBox="1">
            <a:spLocks noChangeArrowheads="1"/>
          </p:cNvSpPr>
          <p:nvPr/>
        </p:nvSpPr>
        <p:spPr bwMode="auto">
          <a:xfrm>
            <a:off x="-71438" y="6099692"/>
            <a:ext cx="3095626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/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(Lu Zhang, </a:t>
            </a:r>
            <a:r>
              <a:rPr lang="en-US" altLang="zh-CN" sz="1400" dirty="0" err="1">
                <a:latin typeface="Times New Roman" pitchFamily="18" charset="0"/>
                <a:cs typeface="Times New Roman" pitchFamily="18" charset="0"/>
              </a:rPr>
              <a:t>Peng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Zhang </a:t>
            </a:r>
            <a:r>
              <a:rPr lang="en-US" altLang="zh-CN" sz="1400" dirty="0" err="1">
                <a:latin typeface="Times New Roman" pitchFamily="18" charset="0"/>
                <a:cs typeface="Times New Roman" pitchFamily="18" charset="0"/>
              </a:rPr>
              <a:t>Optick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2017)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70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tangle 2"/>
          <p:cNvSpPr>
            <a:spLocks noChangeArrowheads="1"/>
          </p:cNvSpPr>
          <p:nvPr/>
        </p:nvSpPr>
        <p:spPr bwMode="auto">
          <a:xfrm>
            <a:off x="0" y="772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26" name="Rectangle 4"/>
          <p:cNvSpPr>
            <a:spLocks noChangeArrowheads="1"/>
          </p:cNvSpPr>
          <p:nvPr/>
        </p:nvSpPr>
        <p:spPr bwMode="auto">
          <a:xfrm>
            <a:off x="0" y="772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27" name="Rectangle 6"/>
          <p:cNvSpPr>
            <a:spLocks noChangeArrowheads="1"/>
          </p:cNvSpPr>
          <p:nvPr/>
        </p:nvSpPr>
        <p:spPr bwMode="auto">
          <a:xfrm>
            <a:off x="0" y="772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28" name="Rectangle 8"/>
          <p:cNvSpPr>
            <a:spLocks noChangeArrowheads="1"/>
          </p:cNvSpPr>
          <p:nvPr/>
        </p:nvSpPr>
        <p:spPr bwMode="auto">
          <a:xfrm>
            <a:off x="0" y="772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564727"/>
            <a:ext cx="4941888" cy="342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矩形 1"/>
          <p:cNvSpPr>
            <a:spLocks noChangeArrowheads="1"/>
          </p:cNvSpPr>
          <p:nvPr/>
        </p:nvSpPr>
        <p:spPr bwMode="auto">
          <a:xfrm>
            <a:off x="611560" y="4968856"/>
            <a:ext cx="835292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Adjustment to the ROLO model reflectance using </a:t>
            </a:r>
            <a:r>
              <a:rPr lang="en-US" altLang="zh-CN" sz="1400" dirty="0" err="1">
                <a:latin typeface="Times New Roman" pitchFamily="18" charset="0"/>
                <a:cs typeface="Times New Roman" pitchFamily="18" charset="0"/>
              </a:rPr>
              <a:t>equigonal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albedo and mixed Apollo sample (lunar phase is 7</a:t>
            </a:r>
            <a:r>
              <a:rPr lang="en-US" altLang="zh-CN" sz="1400" baseline="300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400" dirty="0" err="1">
                <a:latin typeface="Times New Roman" pitchFamily="18" charset="0"/>
                <a:cs typeface="Times New Roman" pitchFamily="18" charset="0"/>
              </a:rPr>
              <a:t>selenographic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longitude of the Sun is 7</a:t>
            </a:r>
            <a:r>
              <a:rPr lang="en-US" altLang="zh-CN" sz="1400" baseline="300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, both of the </a:t>
            </a:r>
            <a:r>
              <a:rPr lang="en-US" altLang="zh-CN" sz="1400" dirty="0" err="1">
                <a:latin typeface="Times New Roman" pitchFamily="18" charset="0"/>
                <a:cs typeface="Times New Roman" pitchFamily="18" charset="0"/>
              </a:rPr>
              <a:t>selenographic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latitude and longitude of the observer are 0</a:t>
            </a:r>
            <a:r>
              <a:rPr lang="en-US" altLang="zh-CN" sz="1400" baseline="300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, the blue line is the reflectance of adjusted mixed Apollo sample, the red line is the reflectance of adjusted mean </a:t>
            </a:r>
            <a:r>
              <a:rPr lang="en-US" altLang="zh-CN" sz="1400" dirty="0" err="1">
                <a:latin typeface="Times New Roman" pitchFamily="18" charset="0"/>
                <a:cs typeface="Times New Roman" pitchFamily="18" charset="0"/>
              </a:rPr>
              <a:t>equigonal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albedo, the black line with square is the effective disk reflectance of ROLO 32 bands. )</a:t>
            </a:r>
            <a:endParaRPr lang="zh-CN" altLang="zh-CN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1"/>
          <p:cNvSpPr txBox="1">
            <a:spLocks noChangeArrowheads="1"/>
          </p:cNvSpPr>
          <p:nvPr/>
        </p:nvSpPr>
        <p:spPr bwMode="auto">
          <a:xfrm>
            <a:off x="-3176" y="5952163"/>
            <a:ext cx="752750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(Lu Zhang, </a:t>
            </a:r>
            <a:r>
              <a:rPr lang="en-US" altLang="zh-CN" sz="1400" dirty="0" err="1">
                <a:latin typeface="Times New Roman" pitchFamily="18" charset="0"/>
                <a:cs typeface="Times New Roman" pitchFamily="18" charset="0"/>
              </a:rPr>
              <a:t>Peng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Zhang, </a:t>
            </a:r>
            <a:r>
              <a:rPr lang="en-US" altLang="zh-CN" sz="1400" dirty="0" err="1">
                <a:latin typeface="Times New Roman" pitchFamily="18" charset="0"/>
                <a:cs typeface="Times New Roman" pitchFamily="18" charset="0"/>
              </a:rPr>
              <a:t>Optick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2017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1400" dirty="0" err="1" smtClean="0">
                <a:latin typeface="Times New Roman" pitchFamily="18" charset="0"/>
                <a:cs typeface="Times New Roman" pitchFamily="18" charset="0"/>
              </a:rPr>
              <a:t>Kieffer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, H. H.; Stone, T. </a:t>
            </a:r>
            <a:r>
              <a:rPr lang="en-US" altLang="zh-CN" sz="1400" dirty="0" err="1" smtClean="0">
                <a:latin typeface="Times New Roman" pitchFamily="18" charset="0"/>
                <a:cs typeface="Times New Roman" pitchFamily="18" charset="0"/>
              </a:rPr>
              <a:t>C.</a:t>
            </a:r>
            <a:r>
              <a:rPr lang="en-US" altLang="zh-CN" sz="1400" dirty="0" err="1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14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Astronomical Journal, 2005, 129(6), 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2887)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矩形 3"/>
          <p:cNvSpPr>
            <a:spLocks noChangeArrowheads="1"/>
          </p:cNvSpPr>
          <p:nvPr/>
        </p:nvSpPr>
        <p:spPr bwMode="auto">
          <a:xfrm>
            <a:off x="-3175" y="415019"/>
            <a:ext cx="6436377" cy="147732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rIns="45720" rtlCol="0" anchor="ctr">
            <a:normAutofit fontScale="975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800" dirty="0" smtClean="0">
                <a:solidFill>
                  <a:schemeClr val="bg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New </a:t>
            </a:r>
            <a:r>
              <a:rPr lang="en-US" altLang="zh-CN" sz="4800" dirty="0">
                <a:solidFill>
                  <a:schemeClr val="bg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lunar model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4500" b="1" dirty="0">
              <a:solidFill>
                <a:schemeClr val="bg1"/>
              </a:solidFill>
              <a:latin typeface="Times New Roman" pitchFamily="18" charset="0"/>
              <a:ea typeface="华文琥珀" panose="02010800040101010101" pitchFamily="2" charset="-122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4500" b="1" dirty="0">
              <a:solidFill>
                <a:schemeClr val="bg1"/>
              </a:solidFill>
              <a:latin typeface="Times New Roman" pitchFamily="18" charset="0"/>
              <a:ea typeface="华文琥珀" panose="02010800040101010101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71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矩形 3"/>
          <p:cNvSpPr>
            <a:spLocks noChangeArrowheads="1"/>
          </p:cNvSpPr>
          <p:nvPr/>
        </p:nvSpPr>
        <p:spPr bwMode="auto">
          <a:xfrm>
            <a:off x="25867" y="548680"/>
            <a:ext cx="6436377" cy="147732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rIns="45720" rtlCol="0" anchor="ctr">
            <a:normAutofit fontScale="975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800" dirty="0" smtClean="0">
                <a:solidFill>
                  <a:schemeClr val="bg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Validation</a:t>
            </a:r>
            <a:endParaRPr lang="en-US" altLang="zh-CN" sz="4800" dirty="0">
              <a:solidFill>
                <a:schemeClr val="bg1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4500" b="1" dirty="0">
              <a:solidFill>
                <a:schemeClr val="bg1"/>
              </a:solidFill>
              <a:latin typeface="Times New Roman" pitchFamily="18" charset="0"/>
              <a:ea typeface="华文琥珀" panose="02010800040101010101" pitchFamily="2" charset="-122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4500" b="1" dirty="0">
              <a:solidFill>
                <a:schemeClr val="bg1"/>
              </a:solidFill>
              <a:latin typeface="Times New Roman" pitchFamily="18" charset="0"/>
              <a:ea typeface="华文琥珀" panose="02010800040101010101" pitchFamily="2" charset="-122"/>
              <a:cs typeface="Times New Roman" pitchFamily="18" charset="0"/>
            </a:endParaRPr>
          </a:p>
        </p:txBody>
      </p:sp>
      <p:sp>
        <p:nvSpPr>
          <p:cNvPr id="124" name="Rectangle 2"/>
          <p:cNvSpPr>
            <a:spLocks noChangeArrowheads="1"/>
          </p:cNvSpPr>
          <p:nvPr/>
        </p:nvSpPr>
        <p:spPr bwMode="auto">
          <a:xfrm>
            <a:off x="0" y="772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26" name="Rectangle 4"/>
          <p:cNvSpPr>
            <a:spLocks noChangeArrowheads="1"/>
          </p:cNvSpPr>
          <p:nvPr/>
        </p:nvSpPr>
        <p:spPr bwMode="auto">
          <a:xfrm>
            <a:off x="0" y="772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27" name="Rectangle 6"/>
          <p:cNvSpPr>
            <a:spLocks noChangeArrowheads="1"/>
          </p:cNvSpPr>
          <p:nvPr/>
        </p:nvSpPr>
        <p:spPr bwMode="auto">
          <a:xfrm>
            <a:off x="0" y="772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28" name="Rectangle 8"/>
          <p:cNvSpPr>
            <a:spLocks noChangeArrowheads="1"/>
          </p:cNvSpPr>
          <p:nvPr/>
        </p:nvSpPr>
        <p:spPr bwMode="auto">
          <a:xfrm>
            <a:off x="0" y="772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pic>
        <p:nvPicPr>
          <p:cNvPr id="10" name="图片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48559"/>
            <a:ext cx="5228108" cy="34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"/>
          <p:cNvSpPr>
            <a:spLocks noChangeArrowheads="1"/>
          </p:cNvSpPr>
          <p:nvPr/>
        </p:nvSpPr>
        <p:spPr bwMode="auto">
          <a:xfrm>
            <a:off x="395288" y="5101137"/>
            <a:ext cx="83534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Lunar irradiances simulated by the new lunar model and MT2009. The phase angle of lunar is 49.96</a:t>
            </a:r>
            <a:r>
              <a:rPr lang="en-US" altLang="zh-CN" sz="1400" baseline="300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400" dirty="0" err="1">
                <a:latin typeface="Times New Roman" pitchFamily="18" charset="0"/>
                <a:cs typeface="Times New Roman" pitchFamily="18" charset="0"/>
              </a:rPr>
              <a:t>selenographic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longitude of the sun is -45.59</a:t>
            </a:r>
            <a:r>
              <a:rPr lang="en-US" altLang="zh-CN" sz="1400" baseline="300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400" dirty="0" err="1">
                <a:latin typeface="Times New Roman" pitchFamily="18" charset="0"/>
                <a:cs typeface="Times New Roman" pitchFamily="18" charset="0"/>
              </a:rPr>
              <a:t>selenographic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latitude and longitude of the observer are 4.37</a:t>
            </a:r>
            <a:r>
              <a:rPr lang="en-US" altLang="zh-CN" sz="1400" baseline="300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and 4.12</a:t>
            </a:r>
            <a:r>
              <a:rPr lang="en-US" altLang="zh-CN" sz="1400" baseline="300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, respectively. the Solar Spectral Irradiance is derived from the model of </a:t>
            </a:r>
            <a:r>
              <a:rPr lang="en-US" altLang="zh-CN" sz="1400" dirty="0" err="1">
                <a:latin typeface="Times New Roman" pitchFamily="18" charset="0"/>
                <a:cs typeface="Times New Roman" pitchFamily="18" charset="0"/>
              </a:rPr>
              <a:t>Wehrli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zh-CN" sz="1400" dirty="0" err="1">
                <a:latin typeface="Times New Roman" pitchFamily="18" charset="0"/>
                <a:cs typeface="Times New Roman" pitchFamily="18" charset="0"/>
              </a:rPr>
              <a:t>Wehrli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, 1985), the red and blue lines are the lunar irradiances from the new model and the MT2009.</a:t>
            </a:r>
            <a:endParaRPr lang="zh-CN" altLang="zh-CN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5866" y="6055225"/>
            <a:ext cx="91181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(Miller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, S. D.; Turner, R. </a:t>
            </a:r>
            <a:r>
              <a:rPr lang="en-US" altLang="zh-CN" sz="1400" dirty="0" err="1" smtClean="0">
                <a:latin typeface="Times New Roman" pitchFamily="18" charset="0"/>
                <a:cs typeface="Times New Roman" pitchFamily="18" charset="0"/>
              </a:rPr>
              <a:t>E.</a:t>
            </a:r>
            <a:r>
              <a:rPr lang="en-US" altLang="zh-CN" sz="1400" i="1" dirty="0" err="1" smtClean="0">
                <a:latin typeface="Times New Roman" pitchFamily="18" charset="0"/>
                <a:cs typeface="Times New Roman" pitchFamily="18" charset="0"/>
              </a:rPr>
              <a:t>Geoscience</a:t>
            </a:r>
            <a:r>
              <a:rPr lang="en-US" altLang="zh-CN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latin typeface="Times New Roman" pitchFamily="18" charset="0"/>
                <a:cs typeface="Times New Roman" pitchFamily="18" charset="0"/>
              </a:rPr>
              <a:t>and Remote Sensing, IEEE Transactions on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, 2009, 47(7), 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2316-2329)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61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系统发展室模板">
  <a:themeElements>
    <a:clrScheme name="模块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模块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模块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模块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模块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系统发展室模板</Template>
  <TotalTime>2226</TotalTime>
  <Words>796</Words>
  <Application>Microsoft Office PowerPoint</Application>
  <PresentationFormat>全屏显示(4:3)</PresentationFormat>
  <Paragraphs>82</Paragraphs>
  <Slides>13</Slides>
  <Notes>11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系统发展室模板</vt:lpstr>
      <vt:lpstr>Equation</vt:lpstr>
      <vt:lpstr>A Novel Hyper-spectral Lunar Irradiance Model Based on ROLO and Mean Equigonal Albedo</vt:lpstr>
      <vt:lpstr>Outline</vt:lpstr>
      <vt:lpstr>Introduction </vt:lpstr>
      <vt:lpstr>Introduction </vt:lpstr>
      <vt:lpstr>Introduction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The end</vt:lpstr>
    </vt:vector>
  </TitlesOfParts>
  <Company>nsmc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职称答辩</dc:title>
  <dc:creator>howardwu</dc:creator>
  <cp:lastModifiedBy>panda</cp:lastModifiedBy>
  <cp:revision>149</cp:revision>
  <dcterms:created xsi:type="dcterms:W3CDTF">2015-12-06T02:26:19Z</dcterms:created>
  <dcterms:modified xsi:type="dcterms:W3CDTF">2017-11-14T03:28:46Z</dcterms:modified>
</cp:coreProperties>
</file>