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312" r:id="rId6"/>
    <p:sldId id="320" r:id="rId7"/>
    <p:sldId id="332" r:id="rId8"/>
    <p:sldId id="297" r:id="rId9"/>
    <p:sldId id="329" r:id="rId10"/>
    <p:sldId id="330" r:id="rId11"/>
    <p:sldId id="317" r:id="rId12"/>
    <p:sldId id="311" r:id="rId13"/>
    <p:sldId id="328" r:id="rId14"/>
    <p:sldId id="290" r:id="rId15"/>
    <p:sldId id="318" r:id="rId16"/>
    <p:sldId id="333" r:id="rId17"/>
    <p:sldId id="327" r:id="rId18"/>
    <p:sldId id="325" r:id="rId19"/>
    <p:sldId id="303" r:id="rId20"/>
    <p:sldId id="331" r:id="rId21"/>
    <p:sldId id="324" r:id="rId22"/>
    <p:sldId id="315" r:id="rId23"/>
    <p:sldId id="313" r:id="rId24"/>
    <p:sldId id="283" r:id="rId25"/>
    <p:sldId id="286" r:id="rId26"/>
    <p:sldId id="288" r:id="rId27"/>
    <p:sldId id="287" r:id="rId28"/>
    <p:sldId id="281" r:id="rId29"/>
    <p:sldId id="276" r:id="rId30"/>
    <p:sldId id="277" r:id="rId31"/>
    <p:sldId id="280" r:id="rId32"/>
    <p:sldId id="294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71" autoAdjust="0"/>
  </p:normalViewPr>
  <p:slideViewPr>
    <p:cSldViewPr snapToGrid="0" showGuides="1">
      <p:cViewPr varScale="1">
        <p:scale>
          <a:sx n="52" d="100"/>
          <a:sy n="52" d="100"/>
        </p:scale>
        <p:origin x="296" y="48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odoyoshi-1\excels\Moon_obs_sim_comparison_201706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ayabusa2\ONC_moon\excels\Irradiance_comparison_corner_center_c_flat_20171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ATA\ASTER_LunaCal\BandResponse\vn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Sensor sensitivity</a:t>
            </a:r>
            <a:r>
              <a:rPr lang="en-US" altLang="ja-JP" baseline="0" dirty="0"/>
              <a:t> variation</a:t>
            </a:r>
          </a:p>
          <a:p>
            <a:pPr>
              <a:defRPr/>
            </a:pPr>
            <a:r>
              <a:rPr lang="en-US" altLang="ja-JP" sz="1920" b="0" i="0" u="none" strike="noStrike" baseline="0" dirty="0">
                <a:effectLst/>
              </a:rPr>
              <a:t>since 2016.08.19 </a:t>
            </a:r>
            <a:r>
              <a:rPr lang="en-US" altLang="ja-JP" baseline="0" dirty="0"/>
              <a:t>(G &amp; R bands)</a:t>
            </a: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6698166713994136"/>
          <c:y val="0.15731215781767252"/>
          <c:w val="0.78224907749498873"/>
          <c:h val="0.652533342882607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Sheet1!$Q$3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92D05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Sheet1!$R$9:$Y$9</c:f>
              <c:numCache>
                <c:formatCode>General</c:formatCode>
                <c:ptCount val="8"/>
                <c:pt idx="0">
                  <c:v>1.0008916502104594</c:v>
                </c:pt>
                <c:pt idx="1">
                  <c:v>1</c:v>
                </c:pt>
                <c:pt idx="2">
                  <c:v>0.99465019122248488</c:v>
                </c:pt>
                <c:pt idx="3">
                  <c:v>0.99211887017069833</c:v>
                </c:pt>
                <c:pt idx="4">
                  <c:v>0.99204349469911601</c:v>
                </c:pt>
                <c:pt idx="5">
                  <c:v>0.99422753367017691</c:v>
                </c:pt>
                <c:pt idx="6">
                  <c:v>0.99449481601725997</c:v>
                </c:pt>
                <c:pt idx="7">
                  <c:v>0.99309986112416193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A9A-406A-8F96-C19964305411}"/>
            </c:ext>
          </c:extLst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Sheet1!$R$8:$Y$8</c:f>
              <c:numCache>
                <c:formatCode>m/d/yyyy</c:formatCode>
                <c:ptCount val="8"/>
                <c:pt idx="0">
                  <c:v>42598</c:v>
                </c:pt>
                <c:pt idx="1">
                  <c:v>42601</c:v>
                </c:pt>
                <c:pt idx="2">
                  <c:v>42689</c:v>
                </c:pt>
                <c:pt idx="3">
                  <c:v>42718</c:v>
                </c:pt>
                <c:pt idx="4">
                  <c:v>42746</c:v>
                </c:pt>
                <c:pt idx="5">
                  <c:v>42777</c:v>
                </c:pt>
                <c:pt idx="6">
                  <c:v>42808</c:v>
                </c:pt>
                <c:pt idx="7">
                  <c:v>42866</c:v>
                </c:pt>
              </c:numCache>
            </c:numRef>
          </c:xVal>
          <c:yVal>
            <c:numRef>
              <c:f>Sheet1!$R$10:$Y$10</c:f>
              <c:numCache>
                <c:formatCode>General</c:formatCode>
                <c:ptCount val="8"/>
                <c:pt idx="0">
                  <c:v>0.9989111716026855</c:v>
                </c:pt>
                <c:pt idx="1">
                  <c:v>1</c:v>
                </c:pt>
                <c:pt idx="2">
                  <c:v>0.99734617395112901</c:v>
                </c:pt>
                <c:pt idx="3">
                  <c:v>0.99533349145821548</c:v>
                </c:pt>
                <c:pt idx="4">
                  <c:v>0.99552922334262239</c:v>
                </c:pt>
                <c:pt idx="5">
                  <c:v>0.99470587725062509</c:v>
                </c:pt>
                <c:pt idx="6">
                  <c:v>0.99496691291675898</c:v>
                </c:pt>
                <c:pt idx="7">
                  <c:v>0.99255778163352582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A9A-406A-8F96-C1996430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901256"/>
        <c:axId val="401900928"/>
      </c:scatterChart>
      <c:valAx>
        <c:axId val="401901256"/>
        <c:scaling>
          <c:orientation val="minMax"/>
          <c:min val="4258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Observation Date</a:t>
                </a:r>
                <a:endParaRPr lang="ja-JP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m/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0928"/>
        <c:crosses val="autoZero"/>
        <c:crossBetween val="midCat"/>
        <c:majorUnit val="60"/>
      </c:valAx>
      <c:valAx>
        <c:axId val="401900928"/>
        <c:scaling>
          <c:orientation val="minMax"/>
          <c:max val="1.01"/>
          <c:min val="0.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sensitivity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1901256"/>
        <c:crosses val="autoZero"/>
        <c:crossBetween val="midCat"/>
        <c:majorUnit val="1.0000000000000002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3310902518323742"/>
          <c:y val="0.19415106951871655"/>
          <c:w val="0.24323229268105059"/>
          <c:h val="0.130266624929522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Lunar irradiance comparison</a:t>
            </a:r>
          </a:p>
          <a:p>
            <a:pPr>
              <a:defRPr/>
            </a:pPr>
            <a:r>
              <a:rPr lang="en-US" altLang="ja-JP" dirty="0"/>
              <a:t>(Normalized</a:t>
            </a:r>
            <a:r>
              <a:rPr lang="en-US" altLang="ja-JP" baseline="0" dirty="0"/>
              <a:t> by 550 nm</a:t>
            </a:r>
            <a:r>
              <a:rPr lang="en-US" altLang="ja-JP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406-4A78-9F77-149E2AA2C2E5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406-4A78-9F77-149E2AA2C2E5}"/>
              </c:ext>
            </c:extLst>
          </c:dPt>
          <c:xVal>
            <c:numRef>
              <c:f>'CCDRefTemp20deg-&gt;25deg'!$A$22:$A$28</c:f>
              <c:numCache>
                <c:formatCode>General</c:formatCode>
                <c:ptCount val="7"/>
                <c:pt idx="0">
                  <c:v>390</c:v>
                </c:pt>
                <c:pt idx="1">
                  <c:v>480</c:v>
                </c:pt>
                <c:pt idx="2">
                  <c:v>550</c:v>
                </c:pt>
                <c:pt idx="3">
                  <c:v>590</c:v>
                </c:pt>
                <c:pt idx="4">
                  <c:v>700</c:v>
                </c:pt>
                <c:pt idx="5">
                  <c:v>860</c:v>
                </c:pt>
                <c:pt idx="6">
                  <c:v>950</c:v>
                </c:pt>
              </c:numCache>
            </c:numRef>
          </c:xVal>
          <c:yVal>
            <c:numRef>
              <c:f>'CCDRefTemp20deg-&gt;25deg'!$O$22:$O$28</c:f>
              <c:numCache>
                <c:formatCode>General</c:formatCode>
                <c:ptCount val="7"/>
                <c:pt idx="0">
                  <c:v>0.39035325777110869</c:v>
                </c:pt>
                <c:pt idx="1">
                  <c:v>0.88934967659077402</c:v>
                </c:pt>
                <c:pt idx="2">
                  <c:v>1</c:v>
                </c:pt>
                <c:pt idx="3">
                  <c:v>1.0169181047253737</c:v>
                </c:pt>
                <c:pt idx="4">
                  <c:v>1.0052029029677969</c:v>
                </c:pt>
                <c:pt idx="5">
                  <c:v>0.77128632327866808</c:v>
                </c:pt>
                <c:pt idx="6">
                  <c:v>0.70993026992489527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06-4A78-9F77-149E2AA2C2E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'CCDRefTemp20deg-&gt;25deg'!$AC$2:$AC$160</c:f>
              <c:numCache>
                <c:formatCode>General</c:formatCode>
                <c:ptCount val="159"/>
                <c:pt idx="0">
                  <c:v>0.74435299189746107</c:v>
                </c:pt>
                <c:pt idx="1">
                  <c:v>0.83493789280974862</c:v>
                </c:pt>
                <c:pt idx="2">
                  <c:v>0.90090279833047082</c:v>
                </c:pt>
                <c:pt idx="3">
                  <c:v>0.95468788068804855</c:v>
                </c:pt>
                <c:pt idx="4">
                  <c:v>0.97137144141177323</c:v>
                </c:pt>
                <c:pt idx="5">
                  <c:v>0.9801596741206835</c:v>
                </c:pt>
                <c:pt idx="6">
                  <c:v>1</c:v>
                </c:pt>
                <c:pt idx="7">
                  <c:v>1.0157650073956426</c:v>
                </c:pt>
                <c:pt idx="8">
                  <c:v>1.0318847908414504</c:v>
                </c:pt>
                <c:pt idx="9">
                  <c:v>1.0557264342864832</c:v>
                </c:pt>
                <c:pt idx="10">
                  <c:v>1.065455610520331</c:v>
                </c:pt>
                <c:pt idx="11">
                  <c:v>1.0826690411464979</c:v>
                </c:pt>
                <c:pt idx="12">
                  <c:v>1.0887962021655768</c:v>
                </c:pt>
                <c:pt idx="13">
                  <c:v>1.0903980572919316</c:v>
                </c:pt>
                <c:pt idx="14">
                  <c:v>1.0925630861068685</c:v>
                </c:pt>
                <c:pt idx="15">
                  <c:v>1.0878294672093189</c:v>
                </c:pt>
                <c:pt idx="16">
                  <c:v>1.0864306818342537</c:v>
                </c:pt>
                <c:pt idx="17">
                  <c:v>1.0988404746033891</c:v>
                </c:pt>
                <c:pt idx="18">
                  <c:v>1.088831037490364</c:v>
                </c:pt>
                <c:pt idx="19">
                  <c:v>1.0920739209138035</c:v>
                </c:pt>
                <c:pt idx="20">
                  <c:v>1.0842287687458165</c:v>
                </c:pt>
                <c:pt idx="21">
                  <c:v>1.0812635323276711</c:v>
                </c:pt>
                <c:pt idx="22">
                  <c:v>1.0792289999026812</c:v>
                </c:pt>
                <c:pt idx="23">
                  <c:v>1.0511235598027349</c:v>
                </c:pt>
                <c:pt idx="24">
                  <c:v>1.0250362421408048</c:v>
                </c:pt>
                <c:pt idx="25">
                  <c:v>1.0498264184872383</c:v>
                </c:pt>
                <c:pt idx="26">
                  <c:v>1.0565088308627693</c:v>
                </c:pt>
                <c:pt idx="27">
                  <c:v>1.0411009390896724</c:v>
                </c:pt>
                <c:pt idx="28">
                  <c:v>1.0352895846065411</c:v>
                </c:pt>
                <c:pt idx="29">
                  <c:v>1.0313888656654167</c:v>
                </c:pt>
                <c:pt idx="30">
                  <c:v>1.024141650707407</c:v>
                </c:pt>
                <c:pt idx="31">
                  <c:v>1.0077838737774016</c:v>
                </c:pt>
                <c:pt idx="32">
                  <c:v>1.0044432947278326</c:v>
                </c:pt>
                <c:pt idx="33">
                  <c:v>0.99867738917172011</c:v>
                </c:pt>
                <c:pt idx="34">
                  <c:v>0.9852291482427491</c:v>
                </c:pt>
                <c:pt idx="35">
                  <c:v>0.9793874897669308</c:v>
                </c:pt>
                <c:pt idx="36">
                  <c:v>0.97176671005095117</c:v>
                </c:pt>
                <c:pt idx="37">
                  <c:v>0.96239102380755026</c:v>
                </c:pt>
                <c:pt idx="38">
                  <c:v>0.95070171475366327</c:v>
                </c:pt>
                <c:pt idx="39">
                  <c:v>0.95296212051785567</c:v>
                </c:pt>
                <c:pt idx="40">
                  <c:v>0.9412332865737828</c:v>
                </c:pt>
                <c:pt idx="41">
                  <c:v>0.93778152370756152</c:v>
                </c:pt>
                <c:pt idx="42">
                  <c:v>0.92560313505783676</c:v>
                </c:pt>
                <c:pt idx="43">
                  <c:v>0.90865957743602643</c:v>
                </c:pt>
                <c:pt idx="44">
                  <c:v>0.9057355239018563</c:v>
                </c:pt>
                <c:pt idx="45">
                  <c:v>0.90096131008319313</c:v>
                </c:pt>
                <c:pt idx="46">
                  <c:v>0.88586134282885565</c:v>
                </c:pt>
                <c:pt idx="47">
                  <c:v>0.87036998196810988</c:v>
                </c:pt>
                <c:pt idx="48">
                  <c:v>0.86139357428582319</c:v>
                </c:pt>
                <c:pt idx="49">
                  <c:v>0.85081021346841501</c:v>
                </c:pt>
                <c:pt idx="50">
                  <c:v>0.84411088364072606</c:v>
                </c:pt>
                <c:pt idx="51">
                  <c:v>0.83096238158129021</c:v>
                </c:pt>
                <c:pt idx="52">
                  <c:v>0.8196167921989167</c:v>
                </c:pt>
                <c:pt idx="53">
                  <c:v>0.80780521941152339</c:v>
                </c:pt>
                <c:pt idx="54">
                  <c:v>0.80462685590157523</c:v>
                </c:pt>
                <c:pt idx="55">
                  <c:v>0.79381018291503758</c:v>
                </c:pt>
                <c:pt idx="56">
                  <c:v>0.75938140401820164</c:v>
                </c:pt>
                <c:pt idx="57">
                  <c:v>0.75584432969207083</c:v>
                </c:pt>
                <c:pt idx="58">
                  <c:v>0.76127724632743554</c:v>
                </c:pt>
                <c:pt idx="59">
                  <c:v>0.75194263657102856</c:v>
                </c:pt>
                <c:pt idx="60">
                  <c:v>0.73684003562939537</c:v>
                </c:pt>
                <c:pt idx="61">
                  <c:v>0.73535375232168532</c:v>
                </c:pt>
                <c:pt idx="62">
                  <c:v>0.73418203026987838</c:v>
                </c:pt>
                <c:pt idx="63">
                  <c:v>0.7252742510609399</c:v>
                </c:pt>
                <c:pt idx="64">
                  <c:v>0.72005662343284216</c:v>
                </c:pt>
                <c:pt idx="65">
                  <c:v>0.71569281046743916</c:v>
                </c:pt>
                <c:pt idx="66">
                  <c:v>0.71424201834511014</c:v>
                </c:pt>
                <c:pt idx="67">
                  <c:v>0.70478656885336344</c:v>
                </c:pt>
                <c:pt idx="68">
                  <c:v>0.69792616682640196</c:v>
                </c:pt>
                <c:pt idx="69">
                  <c:v>0.69478692945176634</c:v>
                </c:pt>
                <c:pt idx="70">
                  <c:v>0.70183983737502398</c:v>
                </c:pt>
                <c:pt idx="71">
                  <c:v>0.6935536275241585</c:v>
                </c:pt>
                <c:pt idx="72">
                  <c:v>0.67789105522293158</c:v>
                </c:pt>
                <c:pt idx="73">
                  <c:v>0.67616137595367232</c:v>
                </c:pt>
                <c:pt idx="74">
                  <c:v>0.66590573214695425</c:v>
                </c:pt>
                <c:pt idx="75">
                  <c:v>0.65785733385322553</c:v>
                </c:pt>
                <c:pt idx="76">
                  <c:v>0.65398499970661039</c:v>
                </c:pt>
                <c:pt idx="77">
                  <c:v>0.65625862319024342</c:v>
                </c:pt>
                <c:pt idx="78">
                  <c:v>0.64154384173044643</c:v>
                </c:pt>
                <c:pt idx="79">
                  <c:v>0.64216248064852455</c:v>
                </c:pt>
                <c:pt idx="80">
                  <c:v>0.63655035603279375</c:v>
                </c:pt>
                <c:pt idx="81">
                  <c:v>0.62056646129261028</c:v>
                </c:pt>
                <c:pt idx="82">
                  <c:v>0.61320060967798551</c:v>
                </c:pt>
                <c:pt idx="83">
                  <c:v>0.60972359737102189</c:v>
                </c:pt>
                <c:pt idx="84">
                  <c:v>0.60098486604876589</c:v>
                </c:pt>
                <c:pt idx="85">
                  <c:v>0.59503626530248377</c:v>
                </c:pt>
                <c:pt idx="86">
                  <c:v>0.58660938736655965</c:v>
                </c:pt>
                <c:pt idx="87">
                  <c:v>0.57633079863508296</c:v>
                </c:pt>
                <c:pt idx="88">
                  <c:v>0.57190121195348209</c:v>
                </c:pt>
                <c:pt idx="89">
                  <c:v>0.5643211625429998</c:v>
                </c:pt>
                <c:pt idx="90">
                  <c:v>0.55785823313817906</c:v>
                </c:pt>
                <c:pt idx="91">
                  <c:v>0.5668039472363241</c:v>
                </c:pt>
                <c:pt idx="92">
                  <c:v>0.5584086013429963</c:v>
                </c:pt>
                <c:pt idx="93">
                  <c:v>0.55779058314939278</c:v>
                </c:pt>
                <c:pt idx="94">
                  <c:v>0.5539594700868572</c:v>
                </c:pt>
                <c:pt idx="95">
                  <c:v>0.54616777035276487</c:v>
                </c:pt>
                <c:pt idx="96">
                  <c:v>0.53335881258384654</c:v>
                </c:pt>
                <c:pt idx="97">
                  <c:v>0.53319858908428186</c:v>
                </c:pt>
                <c:pt idx="98">
                  <c:v>0.52372508403154439</c:v>
                </c:pt>
                <c:pt idx="99">
                  <c:v>0.52143450454840834</c:v>
                </c:pt>
                <c:pt idx="100">
                  <c:v>0.51348119264288161</c:v>
                </c:pt>
                <c:pt idx="101">
                  <c:v>0.51105802700709946</c:v>
                </c:pt>
                <c:pt idx="102">
                  <c:v>0.51197786877828066</c:v>
                </c:pt>
                <c:pt idx="103">
                  <c:v>0.50667982887512575</c:v>
                </c:pt>
                <c:pt idx="104">
                  <c:v>0.50445685515873484</c:v>
                </c:pt>
                <c:pt idx="105">
                  <c:v>0.49948498618014697</c:v>
                </c:pt>
                <c:pt idx="106">
                  <c:v>0.49060400621445382</c:v>
                </c:pt>
                <c:pt idx="107">
                  <c:v>0.48674631483220243</c:v>
                </c:pt>
                <c:pt idx="108">
                  <c:v>0.47915729764819215</c:v>
                </c:pt>
                <c:pt idx="109">
                  <c:v>0.47490273826244328</c:v>
                </c:pt>
                <c:pt idx="110">
                  <c:v>0.47049307457431433</c:v>
                </c:pt>
                <c:pt idx="111">
                  <c:v>0.46790079741593393</c:v>
                </c:pt>
                <c:pt idx="112">
                  <c:v>0.46464171162550522</c:v>
                </c:pt>
                <c:pt idx="113">
                  <c:v>0.45770190502956759</c:v>
                </c:pt>
                <c:pt idx="114">
                  <c:v>0.45684400914160028</c:v>
                </c:pt>
                <c:pt idx="115">
                  <c:v>0.45081394913537137</c:v>
                </c:pt>
                <c:pt idx="116">
                  <c:v>0.44643688694650197</c:v>
                </c:pt>
                <c:pt idx="117">
                  <c:v>0.44084153570993612</c:v>
                </c:pt>
                <c:pt idx="118">
                  <c:v>0.43592174656622928</c:v>
                </c:pt>
                <c:pt idx="119">
                  <c:v>0.43484346977401223</c:v>
                </c:pt>
                <c:pt idx="120">
                  <c:v>0.42701068854378371</c:v>
                </c:pt>
                <c:pt idx="121">
                  <c:v>0.42455592487505084</c:v>
                </c:pt>
                <c:pt idx="122">
                  <c:v>0.42139195154382714</c:v>
                </c:pt>
                <c:pt idx="123">
                  <c:v>0.41716107048870549</c:v>
                </c:pt>
                <c:pt idx="124">
                  <c:v>0.41498911877766476</c:v>
                </c:pt>
                <c:pt idx="125">
                  <c:v>0.4117799910464931</c:v>
                </c:pt>
                <c:pt idx="126">
                  <c:v>0.40850962890918141</c:v>
                </c:pt>
                <c:pt idx="127">
                  <c:v>0.40671376791053276</c:v>
                </c:pt>
                <c:pt idx="128">
                  <c:v>0.40454101769253986</c:v>
                </c:pt>
                <c:pt idx="129">
                  <c:v>0.39784928080737064</c:v>
                </c:pt>
                <c:pt idx="130">
                  <c:v>0.39484377812693738</c:v>
                </c:pt>
                <c:pt idx="131">
                  <c:v>0.39319631145620193</c:v>
                </c:pt>
                <c:pt idx="132">
                  <c:v>0.38693423872538829</c:v>
                </c:pt>
                <c:pt idx="133">
                  <c:v>0.38368892172401498</c:v>
                </c:pt>
                <c:pt idx="134">
                  <c:v>0.3795454370234036</c:v>
                </c:pt>
                <c:pt idx="135">
                  <c:v>0.37623173066372473</c:v>
                </c:pt>
                <c:pt idx="136">
                  <c:v>0.37360459360100956</c:v>
                </c:pt>
                <c:pt idx="137">
                  <c:v>0.37755586421825144</c:v>
                </c:pt>
                <c:pt idx="138">
                  <c:v>0.37145477440001129</c:v>
                </c:pt>
                <c:pt idx="139">
                  <c:v>0.36147664817869163</c:v>
                </c:pt>
                <c:pt idx="140">
                  <c:v>0.36245523969088594</c:v>
                </c:pt>
                <c:pt idx="141">
                  <c:v>0.3560258318661646</c:v>
                </c:pt>
                <c:pt idx="142">
                  <c:v>0.35765646691046088</c:v>
                </c:pt>
                <c:pt idx="143">
                  <c:v>0.35391448878268011</c:v>
                </c:pt>
                <c:pt idx="144">
                  <c:v>0.35045095626809969</c:v>
                </c:pt>
                <c:pt idx="145">
                  <c:v>0.34706689870187912</c:v>
                </c:pt>
                <c:pt idx="146">
                  <c:v>0.34589311843942494</c:v>
                </c:pt>
                <c:pt idx="147">
                  <c:v>0.34224629268432755</c:v>
                </c:pt>
                <c:pt idx="148">
                  <c:v>0.33894752750316609</c:v>
                </c:pt>
                <c:pt idx="149">
                  <c:v>0.33509494163406484</c:v>
                </c:pt>
                <c:pt idx="150">
                  <c:v>0.33027494283688419</c:v>
                </c:pt>
                <c:pt idx="151">
                  <c:v>0.32926142266029201</c:v>
                </c:pt>
                <c:pt idx="152">
                  <c:v>0.32622083953961767</c:v>
                </c:pt>
                <c:pt idx="153">
                  <c:v>0.32720218082210728</c:v>
                </c:pt>
                <c:pt idx="154">
                  <c:v>0.32341420614927252</c:v>
                </c:pt>
                <c:pt idx="155">
                  <c:v>0.31839468208218397</c:v>
                </c:pt>
                <c:pt idx="156">
                  <c:v>0.31635932574954995</c:v>
                </c:pt>
                <c:pt idx="157">
                  <c:v>0.31533131161062766</c:v>
                </c:pt>
                <c:pt idx="158">
                  <c:v>0.31077079754204445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06-4A78-9F77-149E2AA2C2E5}"/>
            </c:ext>
          </c:extLst>
        </c:ser>
        <c:ser>
          <c:idx val="2"/>
          <c:order val="2"/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'CCDRefTemp20deg-&gt;25deg'!$Z$2:$Z$160</c:f>
              <c:numCache>
                <c:formatCode>General</c:formatCode>
                <c:ptCount val="159"/>
                <c:pt idx="0">
                  <c:v>0.72572359793934649</c:v>
                </c:pt>
                <c:pt idx="1">
                  <c:v>0.8174035409617264</c:v>
                </c:pt>
                <c:pt idx="2">
                  <c:v>0.88592175341005164</c:v>
                </c:pt>
                <c:pt idx="3">
                  <c:v>0.94258682068073796</c:v>
                </c:pt>
                <c:pt idx="4">
                  <c:v>0.96316612923985245</c:v>
                </c:pt>
                <c:pt idx="5">
                  <c:v>0.97615737713075201</c:v>
                </c:pt>
                <c:pt idx="6">
                  <c:v>1</c:v>
                </c:pt>
                <c:pt idx="7">
                  <c:v>1.0198388197268529</c:v>
                </c:pt>
                <c:pt idx="8">
                  <c:v>1.040300353831056</c:v>
                </c:pt>
                <c:pt idx="9">
                  <c:v>1.0688533547490966</c:v>
                </c:pt>
                <c:pt idx="10">
                  <c:v>1.0830359979439412</c:v>
                </c:pt>
                <c:pt idx="11">
                  <c:v>1.1049306572796516</c:v>
                </c:pt>
                <c:pt idx="12">
                  <c:v>1.1156747314583968</c:v>
                </c:pt>
                <c:pt idx="13">
                  <c:v>1.1218818643988806</c:v>
                </c:pt>
                <c:pt idx="14">
                  <c:v>1.1286768464559482</c:v>
                </c:pt>
                <c:pt idx="15">
                  <c:v>1.1281036593538658</c:v>
                </c:pt>
                <c:pt idx="16">
                  <c:v>1.1311794222115847</c:v>
                </c:pt>
                <c:pt idx="17">
                  <c:v>1.1485948718352663</c:v>
                </c:pt>
                <c:pt idx="18">
                  <c:v>1.1425029484733362</c:v>
                </c:pt>
                <c:pt idx="19">
                  <c:v>1.1505027693663612</c:v>
                </c:pt>
                <c:pt idx="20">
                  <c:v>1.1466448910085483</c:v>
                </c:pt>
                <c:pt idx="21">
                  <c:v>1.1478206457203097</c:v>
                </c:pt>
                <c:pt idx="22">
                  <c:v>1.1500272085895638</c:v>
                </c:pt>
                <c:pt idx="23">
                  <c:v>1.1243199287129453</c:v>
                </c:pt>
                <c:pt idx="24">
                  <c:v>1.1005415494163904</c:v>
                </c:pt>
                <c:pt idx="25">
                  <c:v>1.1313718096587944</c:v>
                </c:pt>
                <c:pt idx="26">
                  <c:v>1.1429426615877625</c:v>
                </c:pt>
                <c:pt idx="27">
                  <c:v>1.1303594380269486</c:v>
                </c:pt>
                <c:pt idx="28">
                  <c:v>1.1280997193224658</c:v>
                </c:pt>
                <c:pt idx="29">
                  <c:v>1.1280074808156961</c:v>
                </c:pt>
                <c:pt idx="30">
                  <c:v>1.1240617959761718</c:v>
                </c:pt>
                <c:pt idx="31">
                  <c:v>1.1100775306759914</c:v>
                </c:pt>
                <c:pt idx="32">
                  <c:v>1.1104060505344648</c:v>
                </c:pt>
                <c:pt idx="33">
                  <c:v>1.1080019278196567</c:v>
                </c:pt>
                <c:pt idx="34">
                  <c:v>1.0968552161961305</c:v>
                </c:pt>
                <c:pt idx="35">
                  <c:v>1.0941519304405978</c:v>
                </c:pt>
                <c:pt idx="36">
                  <c:v>1.0893934783292545</c:v>
                </c:pt>
                <c:pt idx="37">
                  <c:v>1.0825864937170409</c:v>
                </c:pt>
                <c:pt idx="38">
                  <c:v>1.0730799541381018</c:v>
                </c:pt>
                <c:pt idx="39">
                  <c:v>1.0793269498878175</c:v>
                </c:pt>
                <c:pt idx="40">
                  <c:v>1.0696167720787504</c:v>
                </c:pt>
                <c:pt idx="41">
                  <c:v>1.069179148466773</c:v>
                </c:pt>
                <c:pt idx="42">
                  <c:v>1.0588336024129021</c:v>
                </c:pt>
                <c:pt idx="43">
                  <c:v>1.0427947465134011</c:v>
                </c:pt>
                <c:pt idx="44">
                  <c:v>1.0428113462562787</c:v>
                </c:pt>
                <c:pt idx="45">
                  <c:v>1.0406512441185605</c:v>
                </c:pt>
                <c:pt idx="46">
                  <c:v>1.0265275481145033</c:v>
                </c:pt>
                <c:pt idx="47">
                  <c:v>1.0117111878528142</c:v>
                </c:pt>
                <c:pt idx="48">
                  <c:v>1.0044145239968705</c:v>
                </c:pt>
                <c:pt idx="49">
                  <c:v>0.99520602023988991</c:v>
                </c:pt>
                <c:pt idx="50">
                  <c:v>0.99035712536887888</c:v>
                </c:pt>
                <c:pt idx="51">
                  <c:v>0.97790319169180351</c:v>
                </c:pt>
                <c:pt idx="52">
                  <c:v>0.96751327317833358</c:v>
                </c:pt>
                <c:pt idx="53">
                  <c:v>0.95642295069939431</c:v>
                </c:pt>
                <c:pt idx="54">
                  <c:v>0.95548262444098331</c:v>
                </c:pt>
                <c:pt idx="55">
                  <c:v>0.94540377310633406</c:v>
                </c:pt>
                <c:pt idx="56">
                  <c:v>0.907027735734517</c:v>
                </c:pt>
                <c:pt idx="57">
                  <c:v>0.90531359209810458</c:v>
                </c:pt>
                <c:pt idx="58">
                  <c:v>0.914461222607028</c:v>
                </c:pt>
                <c:pt idx="59">
                  <c:v>0.90579402107254492</c:v>
                </c:pt>
                <c:pt idx="60">
                  <c:v>0.89007740356006271</c:v>
                </c:pt>
                <c:pt idx="61">
                  <c:v>0.89073372558131736</c:v>
                </c:pt>
                <c:pt idx="62">
                  <c:v>0.89170233693175338</c:v>
                </c:pt>
                <c:pt idx="63">
                  <c:v>0.88330271214880851</c:v>
                </c:pt>
                <c:pt idx="64">
                  <c:v>0.87925196820012042</c:v>
                </c:pt>
                <c:pt idx="65">
                  <c:v>0.87627076450199004</c:v>
                </c:pt>
                <c:pt idx="66">
                  <c:v>0.87677843521256893</c:v>
                </c:pt>
                <c:pt idx="67">
                  <c:v>0.86736815866355987</c:v>
                </c:pt>
                <c:pt idx="68">
                  <c:v>0.86111764615617881</c:v>
                </c:pt>
                <c:pt idx="69">
                  <c:v>0.859406750180704</c:v>
                </c:pt>
                <c:pt idx="70">
                  <c:v>0.87029466917134146</c:v>
                </c:pt>
                <c:pt idx="71">
                  <c:v>0.8621370730901905</c:v>
                </c:pt>
                <c:pt idx="72">
                  <c:v>0.84471693357840161</c:v>
                </c:pt>
                <c:pt idx="73">
                  <c:v>0.8461892821454936</c:v>
                </c:pt>
                <c:pt idx="74">
                  <c:v>0.83599051812315894</c:v>
                </c:pt>
                <c:pt idx="75">
                  <c:v>0.82838970831418512</c:v>
                </c:pt>
                <c:pt idx="76">
                  <c:v>0.82608943033056148</c:v>
                </c:pt>
                <c:pt idx="77">
                  <c:v>0.83138419858574886</c:v>
                </c:pt>
                <c:pt idx="78">
                  <c:v>0.814546600293795</c:v>
                </c:pt>
                <c:pt idx="79">
                  <c:v>0.81821629228677673</c:v>
                </c:pt>
                <c:pt idx="80">
                  <c:v>0.81375466499200955</c:v>
                </c:pt>
                <c:pt idx="81">
                  <c:v>0.79505782428715233</c:v>
                </c:pt>
                <c:pt idx="82">
                  <c:v>0.78778462420280637</c:v>
                </c:pt>
                <c:pt idx="83">
                  <c:v>0.78532821943143938</c:v>
                </c:pt>
                <c:pt idx="84">
                  <c:v>0.77609349464655586</c:v>
                </c:pt>
                <c:pt idx="85">
                  <c:v>0.77037433030313185</c:v>
                </c:pt>
                <c:pt idx="86">
                  <c:v>0.76133851585944701</c:v>
                </c:pt>
                <c:pt idx="87">
                  <c:v>0.74982559983288655</c:v>
                </c:pt>
                <c:pt idx="88">
                  <c:v>0.74581686377172995</c:v>
                </c:pt>
                <c:pt idx="89">
                  <c:v>0.73758472752437199</c:v>
                </c:pt>
                <c:pt idx="90">
                  <c:v>0.73081860108129815</c:v>
                </c:pt>
                <c:pt idx="91">
                  <c:v>0.74414676133036595</c:v>
                </c:pt>
                <c:pt idx="92">
                  <c:v>0.73469387453453228</c:v>
                </c:pt>
                <c:pt idx="93">
                  <c:v>0.73544930313316181</c:v>
                </c:pt>
                <c:pt idx="94">
                  <c:v>0.73186260871397635</c:v>
                </c:pt>
                <c:pt idx="95">
                  <c:v>0.72299509103077497</c:v>
                </c:pt>
                <c:pt idx="96">
                  <c:v>0.7073797874114508</c:v>
                </c:pt>
                <c:pt idx="97">
                  <c:v>0.70850579862115537</c:v>
                </c:pt>
                <c:pt idx="98">
                  <c:v>0.69716513449275042</c:v>
                </c:pt>
                <c:pt idx="99">
                  <c:v>0.6953543541490127</c:v>
                </c:pt>
                <c:pt idx="100">
                  <c:v>0.68591775117561138</c:v>
                </c:pt>
                <c:pt idx="101">
                  <c:v>0.68381066221223497</c:v>
                </c:pt>
                <c:pt idx="102">
                  <c:v>0.68613851222773825</c:v>
                </c:pt>
                <c:pt idx="103">
                  <c:v>0.6800898272219823</c:v>
                </c:pt>
                <c:pt idx="104">
                  <c:v>0.67813147718624234</c:v>
                </c:pt>
                <c:pt idx="105">
                  <c:v>0.67241675832557657</c:v>
                </c:pt>
                <c:pt idx="106">
                  <c:v>0.66136818584044554</c:v>
                </c:pt>
                <c:pt idx="107">
                  <c:v>0.65705710756831137</c:v>
                </c:pt>
                <c:pt idx="108">
                  <c:v>0.64764498995659425</c:v>
                </c:pt>
                <c:pt idx="109">
                  <c:v>0.64269684342293687</c:v>
                </c:pt>
                <c:pt idx="110">
                  <c:v>0.63748263735916699</c:v>
                </c:pt>
                <c:pt idx="111">
                  <c:v>0.63467037788341851</c:v>
                </c:pt>
                <c:pt idx="112">
                  <c:v>0.63093210252941612</c:v>
                </c:pt>
                <c:pt idx="113">
                  <c:v>0.62215803976114625</c:v>
                </c:pt>
                <c:pt idx="114">
                  <c:v>0.62162354700532496</c:v>
                </c:pt>
                <c:pt idx="115">
                  <c:v>0.61397503382219409</c:v>
                </c:pt>
                <c:pt idx="116">
                  <c:v>0.60853659704289342</c:v>
                </c:pt>
                <c:pt idx="117">
                  <c:v>0.60141047065721842</c:v>
                </c:pt>
                <c:pt idx="118">
                  <c:v>0.59517088460167777</c:v>
                </c:pt>
                <c:pt idx="119">
                  <c:v>0.59413003639285811</c:v>
                </c:pt>
                <c:pt idx="120">
                  <c:v>0.58382942114414182</c:v>
                </c:pt>
                <c:pt idx="121">
                  <c:v>0.58084478380173099</c:v>
                </c:pt>
                <c:pt idx="122">
                  <c:v>0.57685752593886774</c:v>
                </c:pt>
                <c:pt idx="123">
                  <c:v>0.57137726581359549</c:v>
                </c:pt>
                <c:pt idx="124">
                  <c:v>0.56868586516569408</c:v>
                </c:pt>
                <c:pt idx="125">
                  <c:v>0.56454360380816238</c:v>
                </c:pt>
                <c:pt idx="126">
                  <c:v>0.56028759167945408</c:v>
                </c:pt>
                <c:pt idx="127">
                  <c:v>0.55802579198785995</c:v>
                </c:pt>
                <c:pt idx="128">
                  <c:v>0.55522201639977475</c:v>
                </c:pt>
                <c:pt idx="129">
                  <c:v>0.54618389444404025</c:v>
                </c:pt>
                <c:pt idx="130">
                  <c:v>0.54218087292640516</c:v>
                </c:pt>
                <c:pt idx="131">
                  <c:v>0.54001753547332287</c:v>
                </c:pt>
                <c:pt idx="132">
                  <c:v>0.53149210768486943</c:v>
                </c:pt>
                <c:pt idx="133">
                  <c:v>0.52708412520555292</c:v>
                </c:pt>
                <c:pt idx="134">
                  <c:v>0.52142081226319148</c:v>
                </c:pt>
                <c:pt idx="135">
                  <c:v>0.51687458337176106</c:v>
                </c:pt>
                <c:pt idx="136">
                  <c:v>0.51325025857296225</c:v>
                </c:pt>
                <c:pt idx="137">
                  <c:v>0.51864189915212611</c:v>
                </c:pt>
                <c:pt idx="138">
                  <c:v>0.51020419326523125</c:v>
                </c:pt>
                <c:pt idx="139">
                  <c:v>0.49642259054042026</c:v>
                </c:pt>
                <c:pt idx="140">
                  <c:v>0.49767224880529537</c:v>
                </c:pt>
                <c:pt idx="141">
                  <c:v>0.48873175480350273</c:v>
                </c:pt>
                <c:pt idx="142">
                  <c:v>0.49083801067138444</c:v>
                </c:pt>
                <c:pt idx="143">
                  <c:v>0.48555528240214846</c:v>
                </c:pt>
                <c:pt idx="144">
                  <c:v>0.48063547999637557</c:v>
                </c:pt>
                <c:pt idx="145">
                  <c:v>0.47581452291638182</c:v>
                </c:pt>
                <c:pt idx="146">
                  <c:v>0.47400667889736792</c:v>
                </c:pt>
                <c:pt idx="147">
                  <c:v>0.46879562979157213</c:v>
                </c:pt>
                <c:pt idx="148">
                  <c:v>0.46405501708882951</c:v>
                </c:pt>
                <c:pt idx="149">
                  <c:v>0.45853324278869856</c:v>
                </c:pt>
                <c:pt idx="150">
                  <c:v>0.4516842102123404</c:v>
                </c:pt>
                <c:pt idx="151">
                  <c:v>0.450033494933189</c:v>
                </c:pt>
                <c:pt idx="152">
                  <c:v>0.44559371208454013</c:v>
                </c:pt>
                <c:pt idx="153">
                  <c:v>0.44663830771410545</c:v>
                </c:pt>
                <c:pt idx="154">
                  <c:v>0.4411608470773033</c:v>
                </c:pt>
                <c:pt idx="155">
                  <c:v>0.43399811861734483</c:v>
                </c:pt>
                <c:pt idx="156">
                  <c:v>0.4308798495547434</c:v>
                </c:pt>
                <c:pt idx="157">
                  <c:v>0.4291398489372803</c:v>
                </c:pt>
                <c:pt idx="158">
                  <c:v>0.42258568393201495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06-4A78-9F77-149E2AA2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063872"/>
        <c:axId val="1516057344"/>
      </c:scatterChart>
      <c:valAx>
        <c:axId val="1516063872"/>
        <c:scaling>
          <c:orientation val="minMax"/>
          <c:max val="1000"/>
          <c:min val="4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57344"/>
        <c:crosses val="autoZero"/>
        <c:crossBetween val="midCat"/>
        <c:majorUnit val="100"/>
      </c:valAx>
      <c:valAx>
        <c:axId val="1516057344"/>
        <c:scaling>
          <c:orientation val="minMax"/>
          <c:max val="1.4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brightness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63872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02405949256338E-2"/>
          <c:y val="5.1400554097404488E-2"/>
          <c:w val="0.86805293088363966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vnir!$A$2</c:f>
              <c:strCache>
                <c:ptCount val="1"/>
                <c:pt idx="0">
                  <c:v>Band 1</c:v>
                </c:pt>
              </c:strCache>
            </c:strRef>
          </c:tx>
          <c:marker>
            <c:symbol val="none"/>
          </c:marker>
          <c:xVal>
            <c:numRef>
              <c:f>vnir!$A$5:$A$56</c:f>
              <c:numCache>
                <c:formatCode>General</c:formatCode>
                <c:ptCount val="52"/>
                <c:pt idx="0">
                  <c:v>0.48</c:v>
                </c:pt>
                <c:pt idx="1">
                  <c:v>0.48399999999999999</c:v>
                </c:pt>
                <c:pt idx="2">
                  <c:v>0.48799999999999999</c:v>
                </c:pt>
                <c:pt idx="3">
                  <c:v>0.49199999999999999</c:v>
                </c:pt>
                <c:pt idx="4">
                  <c:v>0.496</c:v>
                </c:pt>
                <c:pt idx="5">
                  <c:v>0.5</c:v>
                </c:pt>
                <c:pt idx="6">
                  <c:v>0.504</c:v>
                </c:pt>
                <c:pt idx="7">
                  <c:v>0.50800000000000001</c:v>
                </c:pt>
                <c:pt idx="8">
                  <c:v>0.51200000000000001</c:v>
                </c:pt>
                <c:pt idx="9">
                  <c:v>0.51600000000000001</c:v>
                </c:pt>
                <c:pt idx="10">
                  <c:v>0.52</c:v>
                </c:pt>
                <c:pt idx="11">
                  <c:v>0.52400000000000002</c:v>
                </c:pt>
                <c:pt idx="12">
                  <c:v>0.52800000000000002</c:v>
                </c:pt>
                <c:pt idx="13">
                  <c:v>0.53200000000000003</c:v>
                </c:pt>
                <c:pt idx="14">
                  <c:v>0.53600000000000003</c:v>
                </c:pt>
                <c:pt idx="15">
                  <c:v>0.54</c:v>
                </c:pt>
                <c:pt idx="16">
                  <c:v>0.54400000000000004</c:v>
                </c:pt>
                <c:pt idx="17">
                  <c:v>0.54800000000000004</c:v>
                </c:pt>
                <c:pt idx="18">
                  <c:v>0.55200000000000005</c:v>
                </c:pt>
                <c:pt idx="19">
                  <c:v>0.55600000000000005</c:v>
                </c:pt>
                <c:pt idx="20">
                  <c:v>0.56000000000000005</c:v>
                </c:pt>
                <c:pt idx="21">
                  <c:v>0.56399999999999995</c:v>
                </c:pt>
                <c:pt idx="22">
                  <c:v>0.56799999999999995</c:v>
                </c:pt>
                <c:pt idx="23">
                  <c:v>0.57199999999999995</c:v>
                </c:pt>
                <c:pt idx="24">
                  <c:v>0.57599999999999996</c:v>
                </c:pt>
                <c:pt idx="25">
                  <c:v>0.57999999999999996</c:v>
                </c:pt>
                <c:pt idx="26">
                  <c:v>0.58399999999999996</c:v>
                </c:pt>
                <c:pt idx="27">
                  <c:v>0.58799999999999997</c:v>
                </c:pt>
                <c:pt idx="28">
                  <c:v>0.59199999999999997</c:v>
                </c:pt>
                <c:pt idx="29">
                  <c:v>0.59599999999999997</c:v>
                </c:pt>
                <c:pt idx="30">
                  <c:v>0.6</c:v>
                </c:pt>
                <c:pt idx="31">
                  <c:v>0.60399999999999998</c:v>
                </c:pt>
                <c:pt idx="32">
                  <c:v>0.60799999999999998</c:v>
                </c:pt>
                <c:pt idx="33">
                  <c:v>0.61199999999999999</c:v>
                </c:pt>
                <c:pt idx="34">
                  <c:v>0.61599999999999999</c:v>
                </c:pt>
                <c:pt idx="35">
                  <c:v>0.62</c:v>
                </c:pt>
                <c:pt idx="36">
                  <c:v>0.624</c:v>
                </c:pt>
                <c:pt idx="37">
                  <c:v>0.628</c:v>
                </c:pt>
                <c:pt idx="38">
                  <c:v>0.63200000000000001</c:v>
                </c:pt>
                <c:pt idx="39">
                  <c:v>0.63600000000000001</c:v>
                </c:pt>
                <c:pt idx="40">
                  <c:v>0.64</c:v>
                </c:pt>
                <c:pt idx="41">
                  <c:v>0.64400000000000002</c:v>
                </c:pt>
                <c:pt idx="42">
                  <c:v>0.65</c:v>
                </c:pt>
                <c:pt idx="43">
                  <c:v>0.66</c:v>
                </c:pt>
                <c:pt idx="44">
                  <c:v>0.67</c:v>
                </c:pt>
                <c:pt idx="45">
                  <c:v>0.68</c:v>
                </c:pt>
                <c:pt idx="46">
                  <c:v>0.69</c:v>
                </c:pt>
                <c:pt idx="47">
                  <c:v>0.7</c:v>
                </c:pt>
                <c:pt idx="48">
                  <c:v>0.71</c:v>
                </c:pt>
                <c:pt idx="49">
                  <c:v>0.72</c:v>
                </c:pt>
                <c:pt idx="50">
                  <c:v>0.73</c:v>
                </c:pt>
                <c:pt idx="51">
                  <c:v>0.74</c:v>
                </c:pt>
              </c:numCache>
            </c:numRef>
          </c:xVal>
          <c:yVal>
            <c:numRef>
              <c:f>vnir!$B$5:$B$56</c:f>
              <c:numCache>
                <c:formatCode>General</c:formatCode>
                <c:ptCount val="52"/>
                <c:pt idx="0">
                  <c:v>0</c:v>
                </c:pt>
                <c:pt idx="1">
                  <c:v>6.8999999999999999E-3</c:v>
                </c:pt>
                <c:pt idx="2">
                  <c:v>7.7999999999999996E-3</c:v>
                </c:pt>
                <c:pt idx="3">
                  <c:v>7.3000000000000001E-3</c:v>
                </c:pt>
                <c:pt idx="4">
                  <c:v>1.0699999999999999E-2</c:v>
                </c:pt>
                <c:pt idx="5">
                  <c:v>5.8000000000000003E-2</c:v>
                </c:pt>
                <c:pt idx="6">
                  <c:v>0.125</c:v>
                </c:pt>
                <c:pt idx="7">
                  <c:v>0.29110000000000003</c:v>
                </c:pt>
                <c:pt idx="8">
                  <c:v>0.45669999999999999</c:v>
                </c:pt>
                <c:pt idx="9">
                  <c:v>0.67169999999999996</c:v>
                </c:pt>
                <c:pt idx="10">
                  <c:v>0.83919999999999995</c:v>
                </c:pt>
                <c:pt idx="11">
                  <c:v>0.93810000000000004</c:v>
                </c:pt>
                <c:pt idx="12">
                  <c:v>0.99060000000000004</c:v>
                </c:pt>
                <c:pt idx="13">
                  <c:v>1</c:v>
                </c:pt>
                <c:pt idx="14">
                  <c:v>0.96619999999999995</c:v>
                </c:pt>
                <c:pt idx="15">
                  <c:v>0.89</c:v>
                </c:pt>
                <c:pt idx="16">
                  <c:v>0.876</c:v>
                </c:pt>
                <c:pt idx="17">
                  <c:v>0.89590000000000003</c:v>
                </c:pt>
                <c:pt idx="18">
                  <c:v>0.90290000000000004</c:v>
                </c:pt>
                <c:pt idx="19">
                  <c:v>0.92630000000000001</c:v>
                </c:pt>
                <c:pt idx="20">
                  <c:v>0.91839999999999999</c:v>
                </c:pt>
                <c:pt idx="21">
                  <c:v>0.93869999999999998</c:v>
                </c:pt>
                <c:pt idx="22">
                  <c:v>0.95009999999999994</c:v>
                </c:pt>
                <c:pt idx="23">
                  <c:v>0.95399999999999996</c:v>
                </c:pt>
                <c:pt idx="24">
                  <c:v>0.96060000000000001</c:v>
                </c:pt>
                <c:pt idx="25">
                  <c:v>0.95279999999999998</c:v>
                </c:pt>
                <c:pt idx="26">
                  <c:v>0.90580000000000005</c:v>
                </c:pt>
                <c:pt idx="27">
                  <c:v>0.86870000000000003</c:v>
                </c:pt>
                <c:pt idx="28">
                  <c:v>0.77400000000000002</c:v>
                </c:pt>
                <c:pt idx="29">
                  <c:v>0.67949999999999999</c:v>
                </c:pt>
                <c:pt idx="30">
                  <c:v>0.52059999999999995</c:v>
                </c:pt>
                <c:pt idx="31">
                  <c:v>0.29720000000000002</c:v>
                </c:pt>
                <c:pt idx="32">
                  <c:v>0.151</c:v>
                </c:pt>
                <c:pt idx="33">
                  <c:v>9.1800000000000007E-2</c:v>
                </c:pt>
                <c:pt idx="34">
                  <c:v>5.1999999999999998E-2</c:v>
                </c:pt>
                <c:pt idx="35">
                  <c:v>3.5499999999999997E-2</c:v>
                </c:pt>
                <c:pt idx="36">
                  <c:v>9.7999999999999997E-3</c:v>
                </c:pt>
                <c:pt idx="37">
                  <c:v>4.5999999999999999E-3</c:v>
                </c:pt>
                <c:pt idx="38">
                  <c:v>3.7000000000000002E-3</c:v>
                </c:pt>
                <c:pt idx="39">
                  <c:v>5.5999999999999999E-3</c:v>
                </c:pt>
                <c:pt idx="40">
                  <c:v>3.7000000000000002E-3</c:v>
                </c:pt>
                <c:pt idx="41">
                  <c:v>1.4E-3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93-4293-AD3B-05DA78CE05B8}"/>
            </c:ext>
          </c:extLst>
        </c:ser>
        <c:ser>
          <c:idx val="1"/>
          <c:order val="1"/>
          <c:tx>
            <c:strRef>
              <c:f>vnir!$C$2</c:f>
              <c:strCache>
                <c:ptCount val="1"/>
                <c:pt idx="0">
                  <c:v>Band 2</c:v>
                </c:pt>
              </c:strCache>
            </c:strRef>
          </c:tx>
          <c:marker>
            <c:symbol val="none"/>
          </c:marker>
          <c:xVal>
            <c:numRef>
              <c:f>vnir!$C$5:$C$56</c:f>
              <c:numCache>
                <c:formatCode>General</c:formatCode>
                <c:ptCount val="52"/>
                <c:pt idx="0">
                  <c:v>0.59</c:v>
                </c:pt>
                <c:pt idx="1">
                  <c:v>0.59299999999999997</c:v>
                </c:pt>
                <c:pt idx="2">
                  <c:v>0.59599999999999997</c:v>
                </c:pt>
                <c:pt idx="3">
                  <c:v>0.59899999999999998</c:v>
                </c:pt>
                <c:pt idx="4">
                  <c:v>0.60199999999999998</c:v>
                </c:pt>
                <c:pt idx="5">
                  <c:v>0.60499999999999998</c:v>
                </c:pt>
                <c:pt idx="6">
                  <c:v>0.60799999999999998</c:v>
                </c:pt>
                <c:pt idx="7">
                  <c:v>0.61099999999999999</c:v>
                </c:pt>
                <c:pt idx="8">
                  <c:v>0.61399999999999999</c:v>
                </c:pt>
                <c:pt idx="9">
                  <c:v>0.61699999999999999</c:v>
                </c:pt>
                <c:pt idx="10">
                  <c:v>0.62</c:v>
                </c:pt>
                <c:pt idx="11">
                  <c:v>0.623</c:v>
                </c:pt>
                <c:pt idx="12">
                  <c:v>0.626</c:v>
                </c:pt>
                <c:pt idx="13">
                  <c:v>0.629</c:v>
                </c:pt>
                <c:pt idx="14">
                  <c:v>0.63200000000000001</c:v>
                </c:pt>
                <c:pt idx="15">
                  <c:v>0.63500000000000001</c:v>
                </c:pt>
                <c:pt idx="16">
                  <c:v>0.63800000000000001</c:v>
                </c:pt>
                <c:pt idx="17">
                  <c:v>0.64100000000000001</c:v>
                </c:pt>
                <c:pt idx="18">
                  <c:v>0.64400000000000002</c:v>
                </c:pt>
                <c:pt idx="19">
                  <c:v>0.64700000000000002</c:v>
                </c:pt>
                <c:pt idx="20">
                  <c:v>0.65</c:v>
                </c:pt>
                <c:pt idx="21">
                  <c:v>0.65300000000000002</c:v>
                </c:pt>
                <c:pt idx="22">
                  <c:v>0.65600000000000003</c:v>
                </c:pt>
                <c:pt idx="23">
                  <c:v>0.65900000000000003</c:v>
                </c:pt>
                <c:pt idx="24">
                  <c:v>0.66200000000000003</c:v>
                </c:pt>
                <c:pt idx="25">
                  <c:v>0.66500000000000004</c:v>
                </c:pt>
                <c:pt idx="26">
                  <c:v>0.66800000000000004</c:v>
                </c:pt>
                <c:pt idx="27">
                  <c:v>0.67100000000000004</c:v>
                </c:pt>
                <c:pt idx="28">
                  <c:v>0.67400000000000004</c:v>
                </c:pt>
                <c:pt idx="29">
                  <c:v>0.67700000000000005</c:v>
                </c:pt>
                <c:pt idx="30">
                  <c:v>0.68</c:v>
                </c:pt>
                <c:pt idx="31">
                  <c:v>0.68300000000000005</c:v>
                </c:pt>
                <c:pt idx="32">
                  <c:v>0.68600000000000005</c:v>
                </c:pt>
                <c:pt idx="33">
                  <c:v>0.68899999999999995</c:v>
                </c:pt>
                <c:pt idx="34">
                  <c:v>0.69199999999999995</c:v>
                </c:pt>
                <c:pt idx="35">
                  <c:v>0.69499999999999995</c:v>
                </c:pt>
                <c:pt idx="36">
                  <c:v>0.69799999999999995</c:v>
                </c:pt>
                <c:pt idx="37">
                  <c:v>0.70099999999999996</c:v>
                </c:pt>
                <c:pt idx="38">
                  <c:v>0.70399999999999996</c:v>
                </c:pt>
                <c:pt idx="39">
                  <c:v>0.70699999999999996</c:v>
                </c:pt>
                <c:pt idx="40">
                  <c:v>0.71</c:v>
                </c:pt>
                <c:pt idx="41">
                  <c:v>0.71299999999999997</c:v>
                </c:pt>
                <c:pt idx="42">
                  <c:v>0.71599999999999997</c:v>
                </c:pt>
                <c:pt idx="43">
                  <c:v>0.71899999999999997</c:v>
                </c:pt>
                <c:pt idx="44">
                  <c:v>0.72199999999999998</c:v>
                </c:pt>
                <c:pt idx="45">
                  <c:v>0.72499999999999998</c:v>
                </c:pt>
                <c:pt idx="46">
                  <c:v>0.72799999999999998</c:v>
                </c:pt>
                <c:pt idx="47">
                  <c:v>0.73099999999999998</c:v>
                </c:pt>
                <c:pt idx="48">
                  <c:v>0.74</c:v>
                </c:pt>
                <c:pt idx="49">
                  <c:v>0.75</c:v>
                </c:pt>
                <c:pt idx="50">
                  <c:v>0.76</c:v>
                </c:pt>
                <c:pt idx="51">
                  <c:v>0.77</c:v>
                </c:pt>
              </c:numCache>
            </c:numRef>
          </c:xVal>
          <c:yVal>
            <c:numRef>
              <c:f>vnir!$D$5:$D$56</c:f>
              <c:numCache>
                <c:formatCode>General</c:formatCode>
                <c:ptCount val="52"/>
                <c:pt idx="0">
                  <c:v>3.8E-3</c:v>
                </c:pt>
                <c:pt idx="1">
                  <c:v>3.2000000000000002E-3</c:v>
                </c:pt>
                <c:pt idx="2">
                  <c:v>0</c:v>
                </c:pt>
                <c:pt idx="3">
                  <c:v>1.9E-3</c:v>
                </c:pt>
                <c:pt idx="4">
                  <c:v>3.0999999999999999E-3</c:v>
                </c:pt>
                <c:pt idx="5">
                  <c:v>5.9999999999999995E-4</c:v>
                </c:pt>
                <c:pt idx="6">
                  <c:v>5.0000000000000001E-3</c:v>
                </c:pt>
                <c:pt idx="7">
                  <c:v>4.8999999999999998E-3</c:v>
                </c:pt>
                <c:pt idx="8">
                  <c:v>1.8E-3</c:v>
                </c:pt>
                <c:pt idx="9">
                  <c:v>1.3599999999999999E-2</c:v>
                </c:pt>
                <c:pt idx="10">
                  <c:v>0</c:v>
                </c:pt>
                <c:pt idx="11">
                  <c:v>0.15290000000000001</c:v>
                </c:pt>
                <c:pt idx="12">
                  <c:v>0.34289999999999998</c:v>
                </c:pt>
                <c:pt idx="13">
                  <c:v>0.5998</c:v>
                </c:pt>
                <c:pt idx="14">
                  <c:v>0.8024</c:v>
                </c:pt>
                <c:pt idx="15">
                  <c:v>0.97089999999999999</c:v>
                </c:pt>
                <c:pt idx="16">
                  <c:v>1</c:v>
                </c:pt>
                <c:pt idx="17">
                  <c:v>0.9758</c:v>
                </c:pt>
                <c:pt idx="18">
                  <c:v>0.96960000000000002</c:v>
                </c:pt>
                <c:pt idx="19">
                  <c:v>0.97499999999999998</c:v>
                </c:pt>
                <c:pt idx="20">
                  <c:v>0.94299999999999995</c:v>
                </c:pt>
                <c:pt idx="21">
                  <c:v>0.90769999999999995</c:v>
                </c:pt>
                <c:pt idx="22">
                  <c:v>0.93959999999999999</c:v>
                </c:pt>
                <c:pt idx="23">
                  <c:v>0.94259999999999999</c:v>
                </c:pt>
                <c:pt idx="24">
                  <c:v>0.92259999999999998</c:v>
                </c:pt>
                <c:pt idx="25">
                  <c:v>0.91</c:v>
                </c:pt>
                <c:pt idx="26">
                  <c:v>0.89349999999999996</c:v>
                </c:pt>
                <c:pt idx="27">
                  <c:v>0.8427</c:v>
                </c:pt>
                <c:pt idx="28">
                  <c:v>0.80310000000000004</c:v>
                </c:pt>
                <c:pt idx="29">
                  <c:v>0.79169999999999996</c:v>
                </c:pt>
                <c:pt idx="30">
                  <c:v>0.7702</c:v>
                </c:pt>
                <c:pt idx="31">
                  <c:v>0.74870000000000003</c:v>
                </c:pt>
                <c:pt idx="32">
                  <c:v>0.66190000000000004</c:v>
                </c:pt>
                <c:pt idx="33">
                  <c:v>0.5544</c:v>
                </c:pt>
                <c:pt idx="34">
                  <c:v>0.45960000000000001</c:v>
                </c:pt>
                <c:pt idx="35">
                  <c:v>0.42580000000000001</c:v>
                </c:pt>
                <c:pt idx="36">
                  <c:v>0.37080000000000002</c:v>
                </c:pt>
                <c:pt idx="37">
                  <c:v>0.29909999999999998</c:v>
                </c:pt>
                <c:pt idx="38">
                  <c:v>0.21659999999999999</c:v>
                </c:pt>
                <c:pt idx="39">
                  <c:v>0.12470000000000001</c:v>
                </c:pt>
                <c:pt idx="40">
                  <c:v>6.2300000000000001E-2</c:v>
                </c:pt>
                <c:pt idx="41">
                  <c:v>4.4200000000000003E-2</c:v>
                </c:pt>
                <c:pt idx="42">
                  <c:v>2.8000000000000001E-2</c:v>
                </c:pt>
                <c:pt idx="43">
                  <c:v>1.18E-2</c:v>
                </c:pt>
                <c:pt idx="44">
                  <c:v>1.0500000000000001E-2</c:v>
                </c:pt>
                <c:pt idx="45">
                  <c:v>5.4000000000000003E-3</c:v>
                </c:pt>
                <c:pt idx="46">
                  <c:v>4.1000000000000003E-3</c:v>
                </c:pt>
                <c:pt idx="47">
                  <c:v>6.9999999999999999E-4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93-4293-AD3B-05DA78CE05B8}"/>
            </c:ext>
          </c:extLst>
        </c:ser>
        <c:ser>
          <c:idx val="2"/>
          <c:order val="2"/>
          <c:tx>
            <c:strRef>
              <c:f>vnir!$E$2</c:f>
              <c:strCache>
                <c:ptCount val="1"/>
                <c:pt idx="0">
                  <c:v>Band 3N</c:v>
                </c:pt>
              </c:strCache>
            </c:strRef>
          </c:tx>
          <c:marker>
            <c:symbol val="none"/>
          </c:marker>
          <c:xVal>
            <c:numRef>
              <c:f>vnir!$E$5:$E$56</c:f>
              <c:numCache>
                <c:formatCode>General</c:formatCode>
                <c:ptCount val="52"/>
                <c:pt idx="0">
                  <c:v>0.72</c:v>
                </c:pt>
                <c:pt idx="1">
                  <c:v>0.72399999999999998</c:v>
                </c:pt>
                <c:pt idx="2">
                  <c:v>0.72799999999999998</c:v>
                </c:pt>
                <c:pt idx="3">
                  <c:v>0.73199999999999998</c:v>
                </c:pt>
                <c:pt idx="4">
                  <c:v>0.73599999999999999</c:v>
                </c:pt>
                <c:pt idx="5">
                  <c:v>0.74</c:v>
                </c:pt>
                <c:pt idx="6">
                  <c:v>0.74399999999999999</c:v>
                </c:pt>
                <c:pt idx="7">
                  <c:v>0.748</c:v>
                </c:pt>
                <c:pt idx="8">
                  <c:v>0.752</c:v>
                </c:pt>
                <c:pt idx="9">
                  <c:v>0.75600000000000001</c:v>
                </c:pt>
                <c:pt idx="10">
                  <c:v>0.76</c:v>
                </c:pt>
                <c:pt idx="11">
                  <c:v>0.76400000000000001</c:v>
                </c:pt>
                <c:pt idx="12">
                  <c:v>0.76800000000000002</c:v>
                </c:pt>
                <c:pt idx="13">
                  <c:v>0.77200000000000002</c:v>
                </c:pt>
                <c:pt idx="14">
                  <c:v>0.77600000000000002</c:v>
                </c:pt>
                <c:pt idx="15">
                  <c:v>0.78</c:v>
                </c:pt>
                <c:pt idx="16">
                  <c:v>0.78400000000000003</c:v>
                </c:pt>
                <c:pt idx="17">
                  <c:v>0.78800000000000003</c:v>
                </c:pt>
                <c:pt idx="18">
                  <c:v>0.79200000000000004</c:v>
                </c:pt>
                <c:pt idx="19">
                  <c:v>0.79600000000000004</c:v>
                </c:pt>
                <c:pt idx="20">
                  <c:v>0.8</c:v>
                </c:pt>
                <c:pt idx="21">
                  <c:v>0.80400000000000005</c:v>
                </c:pt>
                <c:pt idx="22">
                  <c:v>0.80800000000000005</c:v>
                </c:pt>
                <c:pt idx="23">
                  <c:v>0.81200000000000006</c:v>
                </c:pt>
                <c:pt idx="24">
                  <c:v>0.81599999999999995</c:v>
                </c:pt>
                <c:pt idx="25">
                  <c:v>0.82</c:v>
                </c:pt>
                <c:pt idx="26">
                  <c:v>0.82399999999999995</c:v>
                </c:pt>
                <c:pt idx="27">
                  <c:v>0.82799999999999996</c:v>
                </c:pt>
                <c:pt idx="28">
                  <c:v>0.83199999999999996</c:v>
                </c:pt>
                <c:pt idx="29">
                  <c:v>0.83599999999999997</c:v>
                </c:pt>
                <c:pt idx="30">
                  <c:v>0.84</c:v>
                </c:pt>
                <c:pt idx="31">
                  <c:v>0.84399999999999997</c:v>
                </c:pt>
                <c:pt idx="32">
                  <c:v>0.84799999999999998</c:v>
                </c:pt>
                <c:pt idx="33">
                  <c:v>0.85199999999999998</c:v>
                </c:pt>
                <c:pt idx="34">
                  <c:v>0.85599999999999998</c:v>
                </c:pt>
                <c:pt idx="35">
                  <c:v>0.86</c:v>
                </c:pt>
                <c:pt idx="36">
                  <c:v>0.86399999999999999</c:v>
                </c:pt>
                <c:pt idx="37">
                  <c:v>0.86799999999999999</c:v>
                </c:pt>
                <c:pt idx="38">
                  <c:v>0.872</c:v>
                </c:pt>
                <c:pt idx="39">
                  <c:v>0.876</c:v>
                </c:pt>
                <c:pt idx="40">
                  <c:v>0.88</c:v>
                </c:pt>
                <c:pt idx="41">
                  <c:v>0.88400000000000001</c:v>
                </c:pt>
                <c:pt idx="42">
                  <c:v>0.88800000000000001</c:v>
                </c:pt>
                <c:pt idx="43">
                  <c:v>0.89200000000000002</c:v>
                </c:pt>
                <c:pt idx="44">
                  <c:v>0.89600000000000002</c:v>
                </c:pt>
                <c:pt idx="45">
                  <c:v>0.9</c:v>
                </c:pt>
                <c:pt idx="46">
                  <c:v>0.90400000000000003</c:v>
                </c:pt>
                <c:pt idx="47">
                  <c:v>0.90800000000000003</c:v>
                </c:pt>
                <c:pt idx="48">
                  <c:v>0.91200000000000003</c:v>
                </c:pt>
                <c:pt idx="49">
                  <c:v>0.91600000000000004</c:v>
                </c:pt>
                <c:pt idx="50">
                  <c:v>0.92</c:v>
                </c:pt>
                <c:pt idx="51">
                  <c:v>0.92400000000000004</c:v>
                </c:pt>
              </c:numCache>
            </c:numRef>
          </c:xVal>
          <c:yVal>
            <c:numRef>
              <c:f>vnir!$F$5:$F$56</c:f>
              <c:numCache>
                <c:formatCode>General</c:formatCode>
                <c:ptCount val="52"/>
                <c:pt idx="0">
                  <c:v>2.2000000000000001E-3</c:v>
                </c:pt>
                <c:pt idx="1">
                  <c:v>0</c:v>
                </c:pt>
                <c:pt idx="2">
                  <c:v>9.2999999999999992E-3</c:v>
                </c:pt>
                <c:pt idx="3">
                  <c:v>2.58E-2</c:v>
                </c:pt>
                <c:pt idx="4">
                  <c:v>4.8000000000000001E-2</c:v>
                </c:pt>
                <c:pt idx="5">
                  <c:v>5.0900000000000001E-2</c:v>
                </c:pt>
                <c:pt idx="6">
                  <c:v>9.8000000000000004E-2</c:v>
                </c:pt>
                <c:pt idx="7">
                  <c:v>0.19070000000000001</c:v>
                </c:pt>
                <c:pt idx="8">
                  <c:v>0.33529999999999999</c:v>
                </c:pt>
                <c:pt idx="9">
                  <c:v>0.63790000000000002</c:v>
                </c:pt>
                <c:pt idx="10">
                  <c:v>1</c:v>
                </c:pt>
                <c:pt idx="11">
                  <c:v>0.97860000000000003</c:v>
                </c:pt>
                <c:pt idx="12">
                  <c:v>0.8982</c:v>
                </c:pt>
                <c:pt idx="13">
                  <c:v>0.91479999999999995</c:v>
                </c:pt>
                <c:pt idx="14">
                  <c:v>0.9778</c:v>
                </c:pt>
                <c:pt idx="15">
                  <c:v>0.99419999999999997</c:v>
                </c:pt>
                <c:pt idx="16">
                  <c:v>0.97829999999999995</c:v>
                </c:pt>
                <c:pt idx="17">
                  <c:v>0.96240000000000003</c:v>
                </c:pt>
                <c:pt idx="18">
                  <c:v>0.9355</c:v>
                </c:pt>
                <c:pt idx="19">
                  <c:v>0.97130000000000005</c:v>
                </c:pt>
                <c:pt idx="20">
                  <c:v>0.98199999999999998</c:v>
                </c:pt>
                <c:pt idx="21">
                  <c:v>0.99760000000000004</c:v>
                </c:pt>
                <c:pt idx="22">
                  <c:v>0.98950000000000005</c:v>
                </c:pt>
                <c:pt idx="23">
                  <c:v>0.97509999999999997</c:v>
                </c:pt>
                <c:pt idx="24">
                  <c:v>0.98740000000000006</c:v>
                </c:pt>
                <c:pt idx="25">
                  <c:v>0.96940000000000004</c:v>
                </c:pt>
                <c:pt idx="26">
                  <c:v>0.95420000000000005</c:v>
                </c:pt>
                <c:pt idx="27">
                  <c:v>0.94889999999999997</c:v>
                </c:pt>
                <c:pt idx="28">
                  <c:v>0.92469999999999997</c:v>
                </c:pt>
                <c:pt idx="29">
                  <c:v>0.96089999999999998</c:v>
                </c:pt>
                <c:pt idx="30">
                  <c:v>0.94889999999999997</c:v>
                </c:pt>
                <c:pt idx="31">
                  <c:v>0.94199999999999995</c:v>
                </c:pt>
                <c:pt idx="32">
                  <c:v>0.92969999999999997</c:v>
                </c:pt>
                <c:pt idx="33">
                  <c:v>0.83660000000000001</c:v>
                </c:pt>
                <c:pt idx="34">
                  <c:v>0.69430000000000003</c:v>
                </c:pt>
                <c:pt idx="35">
                  <c:v>0.48130000000000001</c:v>
                </c:pt>
                <c:pt idx="36">
                  <c:v>0.29580000000000001</c:v>
                </c:pt>
                <c:pt idx="37">
                  <c:v>0.17630000000000001</c:v>
                </c:pt>
                <c:pt idx="38">
                  <c:v>0.09</c:v>
                </c:pt>
                <c:pt idx="39">
                  <c:v>5.4699999999999999E-2</c:v>
                </c:pt>
                <c:pt idx="40">
                  <c:v>3.1800000000000002E-2</c:v>
                </c:pt>
                <c:pt idx="41">
                  <c:v>2.58E-2</c:v>
                </c:pt>
                <c:pt idx="42">
                  <c:v>2.0400000000000001E-2</c:v>
                </c:pt>
                <c:pt idx="43">
                  <c:v>7.4999999999999997E-3</c:v>
                </c:pt>
                <c:pt idx="44">
                  <c:v>7.4000000000000003E-3</c:v>
                </c:pt>
                <c:pt idx="45">
                  <c:v>4.8999999999999998E-3</c:v>
                </c:pt>
                <c:pt idx="46">
                  <c:v>2.3999999999999998E-3</c:v>
                </c:pt>
                <c:pt idx="47">
                  <c:v>2.3999999999999998E-3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93-4293-AD3B-05DA78CE0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4711072"/>
        <c:axId val="854708896"/>
      </c:scatterChart>
      <c:valAx>
        <c:axId val="854711072"/>
        <c:scaling>
          <c:orientation val="minMax"/>
          <c:min val="0.4"/>
        </c:scaling>
        <c:delete val="0"/>
        <c:axPos val="b"/>
        <c:numFmt formatCode="General" sourceLinked="1"/>
        <c:majorTickMark val="out"/>
        <c:minorTickMark val="none"/>
        <c:tickLblPos val="nextTo"/>
        <c:crossAx val="854708896"/>
        <c:crosses val="autoZero"/>
        <c:crossBetween val="midCat"/>
      </c:valAx>
      <c:valAx>
        <c:axId val="8547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4711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354133858267704"/>
          <c:y val="9.2016622922134736E-2"/>
          <c:w val="0.22645871688859967"/>
          <c:h val="0.3589161751097740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54D02-6800-453F-A182-4E620568BF79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D3AF-7910-4F64-BCC4-1AE0AFE8B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02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25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Sensor type: Spectrometer</a:t>
            </a:r>
            <a:endParaRPr lang="ja-JP" altLang="en-US" dirty="0"/>
          </a:p>
          <a:p>
            <a:endParaRPr kumimoji="1" lang="en-US" altLang="ja-JP" dirty="0"/>
          </a:p>
          <a:p>
            <a:r>
              <a:rPr kumimoji="1" lang="en-US" altLang="ja-JP" dirty="0"/>
              <a:t>Spectral range:</a:t>
            </a:r>
          </a:p>
          <a:p>
            <a:r>
              <a:rPr lang="en-US" altLang="ja-JP" dirty="0"/>
              <a:t>500</a:t>
            </a:r>
            <a:r>
              <a:rPr kumimoji="1" lang="en-US" altLang="ja-JP" dirty="0"/>
              <a:t>-2600 </a:t>
            </a:r>
            <a:r>
              <a:rPr lang="en-US" altLang="ja-JP" dirty="0"/>
              <a:t>n</a:t>
            </a:r>
            <a:r>
              <a:rPr kumimoji="1" lang="en-US" altLang="ja-JP" dirty="0"/>
              <a:t>m</a:t>
            </a:r>
          </a:p>
          <a:p>
            <a:endParaRPr lang="en-US" altLang="ja-JP" dirty="0"/>
          </a:p>
          <a:p>
            <a:r>
              <a:rPr kumimoji="1" lang="en-US" altLang="ja-JP" dirty="0"/>
              <a:t>Spectral resolution:</a:t>
            </a:r>
          </a:p>
          <a:p>
            <a:r>
              <a:rPr lang="en-US" altLang="ja-JP" dirty="0"/>
              <a:t>6 nm (VNIR 520-960 nm)</a:t>
            </a:r>
          </a:p>
          <a:p>
            <a:r>
              <a:rPr kumimoji="1" lang="en-US" altLang="ja-JP" dirty="0"/>
              <a:t>8 nm (NIR-SWIR &gt; 900 nm)</a:t>
            </a:r>
          </a:p>
          <a:p>
            <a:endParaRPr lang="en-US" altLang="ja-JP" dirty="0"/>
          </a:p>
          <a:p>
            <a:r>
              <a:rPr lang="en-US" altLang="ja-JP" dirty="0"/>
              <a:t>Observation swath</a:t>
            </a:r>
          </a:p>
          <a:p>
            <a:r>
              <a:rPr kumimoji="1" lang="en-US" altLang="ja-JP" dirty="0"/>
              <a:t>500 m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03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During the mission,</a:t>
            </a:r>
            <a:r>
              <a:rPr kumimoji="1" lang="en-US" altLang="ja-JP" baseline="0" dirty="0"/>
              <a:t> SP obtained this kind of data globally and repeatedly.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8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/>
              <a:t>Including incident, emission and phase angle dependencies</a:t>
            </a:r>
            <a:r>
              <a:rPr lang="en-US" altLang="ja-JP" sz="1200" baseline="0" dirty="0"/>
              <a:t> </a:t>
            </a:r>
            <a:r>
              <a:rPr lang="en-US" altLang="ja-JP" sz="1200" dirty="0"/>
              <a:t>using empirical functions</a:t>
            </a:r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8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/>
              <a:t>Including incident, emission and phase angle dependencies</a:t>
            </a:r>
            <a:r>
              <a:rPr lang="en-US" altLang="ja-JP" sz="1200" baseline="0" dirty="0"/>
              <a:t> </a:t>
            </a:r>
            <a:r>
              <a:rPr lang="en-US" altLang="ja-JP" sz="1200" dirty="0"/>
              <a:t>using empirical functions</a:t>
            </a:r>
            <a:endParaRPr lang="ja-JP" altLang="en-US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129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Sensor stability during the mission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6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This plot</a:t>
            </a:r>
            <a:r>
              <a:rPr kumimoji="1" lang="en-US" altLang="ja-JP" sz="1200" baseline="0" dirty="0"/>
              <a:t> shows a comparison of observation results among many sensors at a same place</a:t>
            </a:r>
            <a:endParaRPr kumimoji="1" lang="en-US" altLang="ja-JP" sz="1200" dirty="0"/>
          </a:p>
          <a:p>
            <a:r>
              <a:rPr kumimoji="1" lang="en-US" altLang="ja-JP" sz="1200" dirty="0"/>
              <a:t>SP reflectance shows a steeper profile than those </a:t>
            </a:r>
          </a:p>
          <a:p>
            <a:r>
              <a:rPr lang="en-US" altLang="ja-JP" sz="1200" dirty="0"/>
              <a:t>As a result…</a:t>
            </a:r>
            <a:r>
              <a:rPr kumimoji="1" lang="en-US" altLang="ja-JP" sz="1200" baseline="0" dirty="0"/>
              <a:t> </a:t>
            </a:r>
            <a:r>
              <a:rPr kumimoji="1" lang="en-US" altLang="ja-JP" sz="1200" dirty="0"/>
              <a:t>In shorter wavelength region, SP tends to describe Moon reflectance darker.</a:t>
            </a:r>
          </a:p>
          <a:p>
            <a:r>
              <a:rPr kumimoji="1" lang="ja-JP" altLang="en-US" dirty="0"/>
              <a:t>感度偏差</a:t>
            </a:r>
            <a:r>
              <a:rPr kumimoji="1" lang="en-US" altLang="ja-JP" baseline="0" dirty="0"/>
              <a:t>: </a:t>
            </a:r>
            <a:r>
              <a:rPr kumimoji="1" lang="en-US" altLang="ja-JP" dirty="0"/>
              <a:t>sensitivity deviation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6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3C89-B0F9-412D-A0AB-E12C247E52B4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c</a:t>
            </a:r>
            <a:r>
              <a:rPr lang="en-US" altLang="ja-JP" baseline="-25000" dirty="0"/>
              <a:t>1</a:t>
            </a:r>
            <a:r>
              <a:rPr kumimoji="1" lang="en-US" altLang="ja-JP" dirty="0"/>
              <a:t>=-0.019, c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=0.242x10</a:t>
            </a:r>
            <a:r>
              <a:rPr kumimoji="1" lang="en-US" altLang="ja-JP" baseline="30000" dirty="0"/>
              <a:t>-3</a:t>
            </a:r>
            <a:r>
              <a:rPr kumimoji="1" lang="en-US" altLang="ja-JP" dirty="0"/>
              <a:t>, c</a:t>
            </a:r>
            <a:r>
              <a:rPr kumimoji="1" lang="en-US" altLang="ja-JP" baseline="-25000" dirty="0"/>
              <a:t>3</a:t>
            </a:r>
            <a:r>
              <a:rPr kumimoji="1" lang="en-US" altLang="ja-JP" dirty="0"/>
              <a:t>=-1.46x10</a:t>
            </a:r>
            <a:r>
              <a:rPr kumimoji="1" lang="en-US" altLang="ja-JP" baseline="30000" dirty="0"/>
              <a:t>-6</a:t>
            </a:r>
            <a:endParaRPr kumimoji="1" lang="ja-JP" altLang="en-US" baseline="300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D34F-EA96-4D52-BE86-FD56102896D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30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73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11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7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33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43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95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81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5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3F70-B6FD-4DDF-A447-994DE3CC1338}" type="datetimeFigureOut">
              <a:rPr kumimoji="1" lang="ja-JP" altLang="en-US" smtClean="0"/>
              <a:t>2017/11/14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3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53464"/>
          <a:stretch/>
        </p:blipFill>
        <p:spPr bwMode="auto">
          <a:xfrm>
            <a:off x="-36512" y="-1"/>
            <a:ext cx="9180512" cy="8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92597" y="3550883"/>
            <a:ext cx="7534045" cy="147026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u="sng" dirty="0"/>
              <a:t>Toru </a:t>
            </a:r>
            <a:r>
              <a:rPr kumimoji="1" lang="en-US" altLang="ja-JP" u="sng" dirty="0" err="1"/>
              <a:t>Kouyama</a:t>
            </a:r>
            <a:r>
              <a:rPr kumimoji="1" lang="en-US" altLang="ja-JP" dirty="0"/>
              <a:t> (AIST)</a:t>
            </a:r>
          </a:p>
          <a:p>
            <a:pPr algn="l"/>
            <a:r>
              <a:rPr lang="en-US" altLang="ja-JP" dirty="0"/>
              <a:t>Matsunaga, Nakamura, Yamamoto, Yokota and Ishihara</a:t>
            </a:r>
            <a:endParaRPr kumimoji="1" lang="en-US" altLang="ja-JP" dirty="0"/>
          </a:p>
          <a:p>
            <a:pPr algn="l"/>
            <a:r>
              <a:rPr kumimoji="1" lang="en-US" altLang="ja-JP" dirty="0"/>
              <a:t>SELENE/SP Team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1037" y="1481777"/>
            <a:ext cx="8414951" cy="1822964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Lunar reflectance model based on SELENE/SP data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831" y="5021151"/>
            <a:ext cx="7983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Yokota et al.,  2011. Lunar photometric properties at wavelengths 0.5–1.6 </a:t>
            </a:r>
            <a:r>
              <a:rPr lang="el-GR" altLang="ja-JP" dirty="0"/>
              <a:t>μ</a:t>
            </a:r>
            <a:r>
              <a:rPr lang="en-US" altLang="ja-JP" dirty="0"/>
              <a:t>m acquired by SELENE Spectral Profiler and their dependency on local albedo and latitudinal zones. Icarus215,639–660.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Kouyama et al., 2016. Development of an application scheme for the SELENE/SP lunar reflectance model for radiometric calibration of hyperspectral and multi spectral sensors, Planetary and Space Science.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544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aguya.jaxa.jp/image/document/KAGUYA-0003.jpg">
            <a:extLst>
              <a:ext uri="{FF2B5EF4-FFF2-40B4-BE49-F238E27FC236}">
                <a16:creationId xmlns:a16="http://schemas.microsoft.com/office/drawing/2014/main" id="{E55BEA47-2D18-49D7-BA6C-E0EFF0A6F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477D0F-7D38-447C-90FA-238F696D17F5}"/>
              </a:ext>
            </a:extLst>
          </p:cNvPr>
          <p:cNvSpPr txBox="1"/>
          <p:nvPr/>
        </p:nvSpPr>
        <p:spPr>
          <a:xfrm>
            <a:off x="285750" y="381000"/>
            <a:ext cx="66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Phase angle dependence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7876FF-7A57-40E5-883D-8D88712E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1115969"/>
            <a:ext cx="7477125" cy="49720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0509F3-BBB9-4BD8-A7AE-13FAC2013135}"/>
              </a:ext>
            </a:extLst>
          </p:cNvPr>
          <p:cNvSpPr txBox="1"/>
          <p:nvPr/>
        </p:nvSpPr>
        <p:spPr>
          <a:xfrm>
            <a:off x="5881816" y="4720281"/>
            <a:ext cx="18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@ 745.3 nm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4E2E21-670F-4C6B-8727-E6BBB183EA7B}"/>
              </a:ext>
            </a:extLst>
          </p:cNvPr>
          <p:cNvSpPr txBox="1"/>
          <p:nvPr/>
        </p:nvSpPr>
        <p:spPr>
          <a:xfrm>
            <a:off x="3435179" y="6289589"/>
            <a:ext cx="505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*This structur</a:t>
            </a:r>
            <a:r>
              <a:rPr lang="en-US" altLang="ja-JP" dirty="0"/>
              <a:t>e is different in different wavelengths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90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461752E-2189-455E-AEFC-912B0FE6A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857"/>
          <a:stretch/>
        </p:blipFill>
        <p:spPr>
          <a:xfrm>
            <a:off x="778122" y="2070425"/>
            <a:ext cx="7660781" cy="2717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3244805" y="1926225"/>
            <a:ext cx="54543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http://darts.isas.jaxa.jp/planet/pdap/selene/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4627" y="4832644"/>
            <a:ext cx="8168888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At this time, a “map” </a:t>
            </a:r>
            <a:r>
              <a:rPr lang="en-US" altLang="ja-JP" sz="2400" dirty="0"/>
              <a:t>version of SP </a:t>
            </a:r>
            <a:r>
              <a:rPr kumimoji="1" lang="en-US" altLang="ja-JP" sz="2400" dirty="0"/>
              <a:t>model has not been distributed from this archive.</a:t>
            </a:r>
            <a:br>
              <a:rPr kumimoji="1" lang="en-US" altLang="ja-JP" sz="2400" dirty="0"/>
            </a:br>
            <a:r>
              <a:rPr kumimoji="1" lang="en-US" altLang="ja-JP" sz="2400" dirty="0"/>
              <a:t>(This situation </a:t>
            </a:r>
            <a:r>
              <a:rPr lang="en-US" altLang="ja-JP" sz="2400" dirty="0"/>
              <a:t>has been unchanged, </a:t>
            </a:r>
            <a:r>
              <a:rPr kumimoji="1" lang="en-US" altLang="ja-JP" sz="2400" dirty="0"/>
              <a:t>Sorry…)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SP team has shared the model with NOAA, JMA, and other teams in JAXA based on communication.</a:t>
            </a:r>
            <a:endParaRPr kumimoji="1" lang="ja-JP" altLang="en-US" sz="2400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348780"/>
            <a:ext cx="8229600" cy="787390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SP Model availability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7FE303-376F-46E4-8549-A24EDEB3C058}"/>
              </a:ext>
            </a:extLst>
          </p:cNvPr>
          <p:cNvSpPr txBox="1"/>
          <p:nvPr/>
        </p:nvSpPr>
        <p:spPr>
          <a:xfrm>
            <a:off x="360041" y="106202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Surface reflectance </a:t>
            </a:r>
            <a:r>
              <a:rPr lang="en-US" altLang="ja-JP" sz="2400" dirty="0"/>
              <a:t>data (called </a:t>
            </a:r>
            <a:r>
              <a:rPr lang="en-US" altLang="ja-JP" sz="2400" b="1" dirty="0">
                <a:solidFill>
                  <a:srgbClr val="FF0000"/>
                </a:solidFill>
              </a:rPr>
              <a:t>SP Level2c</a:t>
            </a:r>
            <a:r>
              <a:rPr lang="en-US" altLang="ja-JP" sz="2400" dirty="0"/>
              <a:t>), </a:t>
            </a:r>
            <a:r>
              <a:rPr kumimoji="1" lang="en-US" altLang="ja-JP" sz="2400" dirty="0"/>
              <a:t>which is a source data set of the model, is available </a:t>
            </a:r>
            <a:r>
              <a:rPr lang="en-US" altLang="ja-JP" sz="2400" dirty="0"/>
              <a:t>from</a:t>
            </a:r>
            <a:r>
              <a:rPr kumimoji="1" lang="en-US" altLang="ja-JP" sz="2400" dirty="0"/>
              <a:t> JAXA data archive site.</a:t>
            </a:r>
            <a:endParaRPr kumimoji="1" lang="ja-JP" altLang="en-US" sz="2400" dirty="0"/>
          </a:p>
        </p:txBody>
      </p:sp>
      <p:pic>
        <p:nvPicPr>
          <p:cNvPr id="9" name="Picture 6" descr="http://www.kaguya.jaxa.jp/image/document/KAGUYA-0003.jpg">
            <a:extLst>
              <a:ext uri="{FF2B5EF4-FFF2-40B4-BE49-F238E27FC236}">
                <a16:creationId xmlns:a16="http://schemas.microsoft.com/office/drawing/2014/main" id="{90E0B2E6-33E6-4D2F-BADE-3BB0C22A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8631" y="1121776"/>
            <a:ext cx="796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Stability of SP sensitivity during mission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322" y="5642736"/>
            <a:ext cx="838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The degradation of SP was not significant over the mission period (up to 1 %).</a:t>
            </a:r>
          </a:p>
          <a:p>
            <a:r>
              <a:rPr kumimoji="1" lang="en-US" altLang="ja-JP" sz="2400" dirty="0"/>
              <a:t>= Good performance for </a:t>
            </a:r>
            <a:r>
              <a:rPr lang="en-US" altLang="ja-JP" sz="2400" dirty="0"/>
              <a:t>measuring relative degradation.</a:t>
            </a:r>
            <a:endParaRPr kumimoji="1" lang="ja-JP" altLang="en-US" sz="24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0AA14E-A4EE-46DB-86EC-B7E200037B75}"/>
              </a:ext>
            </a:extLst>
          </p:cNvPr>
          <p:cNvGrpSpPr>
            <a:grpSpLocks noChangeAspect="1"/>
          </p:cNvGrpSpPr>
          <p:nvPr/>
        </p:nvGrpSpPr>
        <p:grpSpPr>
          <a:xfrm>
            <a:off x="703488" y="1706551"/>
            <a:ext cx="7700512" cy="3833354"/>
            <a:chOff x="516731" y="1716701"/>
            <a:chExt cx="8229600" cy="409673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731" y="1716701"/>
              <a:ext cx="8229600" cy="4096737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840108" y="2079464"/>
              <a:ext cx="5699910" cy="69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Comparison of four observations of</a:t>
              </a:r>
            </a:p>
            <a:p>
              <a:r>
                <a:rPr lang="en-US" altLang="ja-JP" dirty="0"/>
                <a:t>Apollo 16 landing site [Yamamoto et al., 2011]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461084" y="3934470"/>
              <a:ext cx="235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Nov. 19, 2007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461083" y="4634614"/>
              <a:ext cx="2356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Mar</a:t>
              </a:r>
              <a:r>
                <a:rPr kumimoji="1" lang="en-US" altLang="ja-JP" dirty="0"/>
                <a:t>. 12, 2009</a:t>
              </a:r>
              <a:endParaRPr kumimoji="1" lang="ja-JP" altLang="en-US" dirty="0"/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5146040" y="4303802"/>
              <a:ext cx="3477" cy="330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8AF844-A3F9-486E-A713-A149FB5911B9}"/>
              </a:ext>
            </a:extLst>
          </p:cNvPr>
          <p:cNvSpPr txBox="1"/>
          <p:nvPr/>
        </p:nvSpPr>
        <p:spPr>
          <a:xfrm>
            <a:off x="247424" y="429398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SP </a:t>
            </a:r>
            <a:r>
              <a:rPr lang="en-US" altLang="ja-JP" sz="3600" dirty="0"/>
              <a:t>model accuracy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587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グラフ 24">
            <a:extLst>
              <a:ext uri="{FF2B5EF4-FFF2-40B4-BE49-F238E27FC236}">
                <a16:creationId xmlns:a16="http://schemas.microsoft.com/office/drawing/2014/main" id="{0E117D36-20CF-49CC-8207-09BE8A7DC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35326"/>
              </p:ext>
            </p:extLst>
          </p:nvPr>
        </p:nvGraphicFramePr>
        <p:xfrm>
          <a:off x="1130481" y="1078785"/>
          <a:ext cx="6863772" cy="50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8375140-F57E-43D5-9895-1D7ADFF89FB8}"/>
              </a:ext>
            </a:extLst>
          </p:cNvPr>
          <p:cNvSpPr txBox="1"/>
          <p:nvPr/>
        </p:nvSpPr>
        <p:spPr>
          <a:xfrm>
            <a:off x="637594" y="6141638"/>
            <a:ext cx="7941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Relative sensitivity degradation can be tracked.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FD44664-4C02-4F6A-A6C0-2721487C09D1}"/>
              </a:ext>
            </a:extLst>
          </p:cNvPr>
          <p:cNvSpPr txBox="1"/>
          <p:nvPr/>
        </p:nvSpPr>
        <p:spPr>
          <a:xfrm>
            <a:off x="3795570" y="585800"/>
            <a:ext cx="3107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Small satellite case</a:t>
            </a:r>
            <a:endParaRPr kumimoji="1" lang="ja-JP" altLang="en-US" sz="2400" dirty="0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42B5D3B-2C5C-4609-8D78-34F5E74DE390}"/>
              </a:ext>
            </a:extLst>
          </p:cNvPr>
          <p:cNvSpPr/>
          <p:nvPr/>
        </p:nvSpPr>
        <p:spPr>
          <a:xfrm>
            <a:off x="2597150" y="2959954"/>
            <a:ext cx="4870450" cy="787400"/>
          </a:xfrm>
          <a:custGeom>
            <a:avLst/>
            <a:gdLst>
              <a:gd name="connsiteX0" fmla="*/ 0 w 4870450"/>
              <a:gd name="connsiteY0" fmla="*/ 0 h 787400"/>
              <a:gd name="connsiteX1" fmla="*/ 1790700 w 4870450"/>
              <a:gd name="connsiteY1" fmla="*/ 387350 h 787400"/>
              <a:gd name="connsiteX2" fmla="*/ 4870450 w 4870450"/>
              <a:gd name="connsiteY2" fmla="*/ 7874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0450" h="787400">
                <a:moveTo>
                  <a:pt x="0" y="0"/>
                </a:moveTo>
                <a:cubicBezTo>
                  <a:pt x="489479" y="128058"/>
                  <a:pt x="978958" y="256117"/>
                  <a:pt x="1790700" y="387350"/>
                </a:cubicBezTo>
                <a:cubicBezTo>
                  <a:pt x="2602442" y="518583"/>
                  <a:pt x="3736446" y="652991"/>
                  <a:pt x="4870450" y="7874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DC17FDEE-8190-440E-8028-629195DD4D9E}"/>
              </a:ext>
            </a:extLst>
          </p:cNvPr>
          <p:cNvSpPr/>
          <p:nvPr/>
        </p:nvSpPr>
        <p:spPr>
          <a:xfrm>
            <a:off x="2597150" y="2959954"/>
            <a:ext cx="4794250" cy="838200"/>
          </a:xfrm>
          <a:custGeom>
            <a:avLst/>
            <a:gdLst>
              <a:gd name="connsiteX0" fmla="*/ 0 w 4794250"/>
              <a:gd name="connsiteY0" fmla="*/ 0 h 838200"/>
              <a:gd name="connsiteX1" fmla="*/ 1803400 w 4794250"/>
              <a:gd name="connsiteY1" fmla="*/ 609600 h 838200"/>
              <a:gd name="connsiteX2" fmla="*/ 4794250 w 4794250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4250" h="838200">
                <a:moveTo>
                  <a:pt x="0" y="0"/>
                </a:moveTo>
                <a:cubicBezTo>
                  <a:pt x="502179" y="234950"/>
                  <a:pt x="1004358" y="469900"/>
                  <a:pt x="1803400" y="609600"/>
                </a:cubicBezTo>
                <a:cubicBezTo>
                  <a:pt x="2602442" y="749300"/>
                  <a:pt x="3698346" y="793750"/>
                  <a:pt x="4794250" y="838200"/>
                </a:cubicBezTo>
              </a:path>
            </a:pathLst>
          </a:cu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上下 30">
            <a:extLst>
              <a:ext uri="{FF2B5EF4-FFF2-40B4-BE49-F238E27FC236}">
                <a16:creationId xmlns:a16="http://schemas.microsoft.com/office/drawing/2014/main" id="{AE93CFC0-C862-481B-8F2B-94E824F9AD63}"/>
              </a:ext>
            </a:extLst>
          </p:cNvPr>
          <p:cNvSpPr/>
          <p:nvPr/>
        </p:nvSpPr>
        <p:spPr>
          <a:xfrm>
            <a:off x="2214033" y="2959954"/>
            <a:ext cx="131234" cy="1114011"/>
          </a:xfrm>
          <a:prstGeom prst="upDownArrow">
            <a:avLst>
              <a:gd name="adj1" fmla="val 50000"/>
              <a:gd name="adj2" fmla="val 1742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2EF132A-1E85-40DF-8799-598DE02AB908}"/>
              </a:ext>
            </a:extLst>
          </p:cNvPr>
          <p:cNvSpPr txBox="1"/>
          <p:nvPr/>
        </p:nvSpPr>
        <p:spPr>
          <a:xfrm>
            <a:off x="2328332" y="3731247"/>
            <a:ext cx="64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1%</a:t>
            </a:r>
            <a:endParaRPr kumimoji="1" lang="ja-JP" altLang="en-US" sz="2400" dirty="0"/>
          </a:p>
        </p:txBody>
      </p:sp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A35E762B-B124-4C30-99CA-F9D6ECC3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5DE9-3B24-44A6-8055-CC61C8F089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2" name="Picture 2" descr="https://www.axelspace.com/wp-content/uploads/2015/11/hodoyoshi1_hover_small.png">
            <a:extLst>
              <a:ext uri="{FF2B5EF4-FFF2-40B4-BE49-F238E27FC236}">
                <a16:creationId xmlns:a16="http://schemas.microsoft.com/office/drawing/2014/main" id="{9558CE16-D773-419C-AEB7-7E5E7539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94071"/>
            <a:ext cx="931500" cy="10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C4190D-0A2C-4EAE-8115-760D10B61837}"/>
              </a:ext>
            </a:extLst>
          </p:cNvPr>
          <p:cNvSpPr txBox="1"/>
          <p:nvPr/>
        </p:nvSpPr>
        <p:spPr>
          <a:xfrm>
            <a:off x="5911607" y="5590275"/>
            <a:ext cx="3111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[Kouyama et al., 2017, IGARSS]</a:t>
            </a:r>
            <a:endParaRPr kumimoji="1" lang="ja-JP" altLang="en-US" sz="1600" dirty="0"/>
          </a:p>
        </p:txBody>
      </p:sp>
      <p:pic>
        <p:nvPicPr>
          <p:cNvPr id="14" name="Picture 6" descr="http://www.kaguya.jaxa.jp/image/document/KAGUYA-0003.jpg">
            <a:extLst>
              <a:ext uri="{FF2B5EF4-FFF2-40B4-BE49-F238E27FC236}">
                <a16:creationId xmlns:a16="http://schemas.microsoft.com/office/drawing/2014/main" id="{5E2E10BD-CC29-48F5-92CB-84E800D51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B1DEF8-F31C-40D6-A3C9-C8E492F59310}"/>
              </a:ext>
            </a:extLst>
          </p:cNvPr>
          <p:cNvSpPr txBox="1"/>
          <p:nvPr/>
        </p:nvSpPr>
        <p:spPr>
          <a:xfrm>
            <a:off x="247424" y="429398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SP </a:t>
            </a:r>
            <a:r>
              <a:rPr lang="en-US" altLang="ja-JP" sz="3600" dirty="0"/>
              <a:t>model accuracy</a:t>
            </a:r>
            <a:endParaRPr kumimoji="1"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35826B-EEA3-4E65-998B-0DE2A2C33FC7}"/>
              </a:ext>
            </a:extLst>
          </p:cNvPr>
          <p:cNvSpPr txBox="1"/>
          <p:nvPr/>
        </p:nvSpPr>
        <p:spPr>
          <a:xfrm rot="16200000">
            <a:off x="-429271" y="3288817"/>
            <a:ext cx="3682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Relative sensitivity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BD24E6-7A80-446B-A8FE-56C7A26F88BA}"/>
              </a:ext>
            </a:extLst>
          </p:cNvPr>
          <p:cNvSpPr txBox="1"/>
          <p:nvPr/>
        </p:nvSpPr>
        <p:spPr>
          <a:xfrm>
            <a:off x="2675355" y="4687282"/>
            <a:ext cx="130352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2016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651753-A4E6-42CA-BAD6-471266A22319}"/>
              </a:ext>
            </a:extLst>
          </p:cNvPr>
          <p:cNvSpPr txBox="1"/>
          <p:nvPr/>
        </p:nvSpPr>
        <p:spPr>
          <a:xfrm>
            <a:off x="5758249" y="4687281"/>
            <a:ext cx="166561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125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286286" y="1078833"/>
            <a:ext cx="4562791" cy="4340216"/>
            <a:chOff x="584784" y="1837573"/>
            <a:chExt cx="3514725" cy="33432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84" y="1837573"/>
              <a:ext cx="3514725" cy="3343275"/>
            </a:xfrm>
            <a:prstGeom prst="rect">
              <a:avLst/>
            </a:prstGeom>
          </p:spPr>
        </p:pic>
        <p:sp>
          <p:nvSpPr>
            <p:cNvPr id="15" name="フリーフォーム 14"/>
            <p:cNvSpPr/>
            <p:nvPr/>
          </p:nvSpPr>
          <p:spPr>
            <a:xfrm>
              <a:off x="1495425" y="2419350"/>
              <a:ext cx="2171700" cy="1828800"/>
            </a:xfrm>
            <a:custGeom>
              <a:avLst/>
              <a:gdLst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85800 w 2171700"/>
                <a:gd name="connsiteY7" fmla="*/ 971550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09600 w 2171700"/>
                <a:gd name="connsiteY7" fmla="*/ 9620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1700" h="1828800">
                  <a:moveTo>
                    <a:pt x="2171700" y="0"/>
                  </a:moveTo>
                  <a:cubicBezTo>
                    <a:pt x="2070893" y="81756"/>
                    <a:pt x="1970087" y="163513"/>
                    <a:pt x="1895475" y="209550"/>
                  </a:cubicBezTo>
                  <a:cubicBezTo>
                    <a:pt x="1820863" y="255587"/>
                    <a:pt x="1797050" y="225425"/>
                    <a:pt x="1724025" y="276225"/>
                  </a:cubicBezTo>
                  <a:cubicBezTo>
                    <a:pt x="1651000" y="327025"/>
                    <a:pt x="1543050" y="460375"/>
                    <a:pt x="1457325" y="514350"/>
                  </a:cubicBezTo>
                  <a:cubicBezTo>
                    <a:pt x="1371600" y="568325"/>
                    <a:pt x="1298575" y="573088"/>
                    <a:pt x="1209675" y="600075"/>
                  </a:cubicBezTo>
                  <a:cubicBezTo>
                    <a:pt x="1120775" y="627063"/>
                    <a:pt x="1001712" y="631825"/>
                    <a:pt x="923925" y="676275"/>
                  </a:cubicBezTo>
                  <a:cubicBezTo>
                    <a:pt x="846137" y="720725"/>
                    <a:pt x="795338" y="819150"/>
                    <a:pt x="742950" y="866775"/>
                  </a:cubicBezTo>
                  <a:cubicBezTo>
                    <a:pt x="690563" y="914400"/>
                    <a:pt x="660400" y="930275"/>
                    <a:pt x="609600" y="962025"/>
                  </a:cubicBezTo>
                  <a:cubicBezTo>
                    <a:pt x="558800" y="993775"/>
                    <a:pt x="490538" y="1017588"/>
                    <a:pt x="438150" y="1057275"/>
                  </a:cubicBezTo>
                  <a:cubicBezTo>
                    <a:pt x="385763" y="1096963"/>
                    <a:pt x="349250" y="1133475"/>
                    <a:pt x="295275" y="1200150"/>
                  </a:cubicBezTo>
                  <a:cubicBezTo>
                    <a:pt x="241300" y="1266825"/>
                    <a:pt x="158750" y="1381125"/>
                    <a:pt x="114300" y="1457325"/>
                  </a:cubicBezTo>
                  <a:cubicBezTo>
                    <a:pt x="69850" y="1533525"/>
                    <a:pt x="47625" y="1595437"/>
                    <a:pt x="28575" y="1657350"/>
                  </a:cubicBezTo>
                  <a:cubicBezTo>
                    <a:pt x="9525" y="1719263"/>
                    <a:pt x="4762" y="1774031"/>
                    <a:pt x="0" y="182880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887939" y="1558547"/>
            <a:ext cx="40433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SP reflectance shows a “</a:t>
            </a:r>
            <a:r>
              <a:rPr kumimoji="1" lang="en-US" altLang="ja-JP" sz="2800" dirty="0" err="1"/>
              <a:t>redding</a:t>
            </a:r>
            <a:r>
              <a:rPr kumimoji="1" lang="en-US" altLang="ja-JP" sz="2800" dirty="0"/>
              <a:t>” tren</a:t>
            </a:r>
            <a:r>
              <a:rPr lang="en-US" altLang="ja-JP" sz="2800" dirty="0"/>
              <a:t>d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/>
              <a:t>darker in shorter wavelength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/>
              <a:t>brighter in longer wavelength.</a:t>
            </a:r>
          </a:p>
          <a:p>
            <a:r>
              <a:rPr lang="en-US" altLang="ja-JP" dirty="0"/>
              <a:t>(cf. </a:t>
            </a:r>
            <a:r>
              <a:rPr lang="en-US" altLang="ja-JP" dirty="0" err="1"/>
              <a:t>Ohtake</a:t>
            </a:r>
            <a:r>
              <a:rPr lang="en-US" altLang="ja-JP" dirty="0"/>
              <a:t> et al., 2010 &amp; 2013)</a:t>
            </a:r>
            <a:endParaRPr lang="ja-JP" altLang="en-US" dirty="0"/>
          </a:p>
        </p:txBody>
      </p:sp>
      <p:cxnSp>
        <p:nvCxnSpPr>
          <p:cNvPr id="6" name="直線矢印コネクタ 5"/>
          <p:cNvCxnSpPr>
            <a:stCxn id="14" idx="2"/>
          </p:cNvCxnSpPr>
          <p:nvPr/>
        </p:nvCxnSpPr>
        <p:spPr>
          <a:xfrm>
            <a:off x="1672594" y="2225445"/>
            <a:ext cx="577311" cy="54137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84478" y="1825335"/>
            <a:ext cx="197623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SP’s reflectance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1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74902" y="5519255"/>
            <a:ext cx="846722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Not good absolute accuracy.</a:t>
            </a:r>
          </a:p>
          <a:p>
            <a:r>
              <a:rPr lang="en-US" altLang="ja-JP" sz="2400" dirty="0"/>
              <a:t>Less consistency among different wavelengths.</a:t>
            </a:r>
            <a:endParaRPr kumimoji="1" lang="en-US" altLang="ja-JP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220575" y="1404659"/>
            <a:ext cx="2251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[</a:t>
            </a:r>
            <a:r>
              <a:rPr lang="en-US" altLang="ja-JP" sz="1400" dirty="0" err="1"/>
              <a:t>Ohtake</a:t>
            </a:r>
            <a:r>
              <a:rPr lang="en-US" altLang="ja-JP" sz="1400" dirty="0"/>
              <a:t> et al., 2013]</a:t>
            </a:r>
            <a:endParaRPr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63DF94-A47D-4BB2-B2F1-77FE635F821E}"/>
              </a:ext>
            </a:extLst>
          </p:cNvPr>
          <p:cNvSpPr txBox="1"/>
          <p:nvPr/>
        </p:nvSpPr>
        <p:spPr>
          <a:xfrm>
            <a:off x="247424" y="429398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SP </a:t>
            </a:r>
            <a:r>
              <a:rPr lang="en-US" altLang="ja-JP" sz="3600" dirty="0"/>
              <a:t>model accuracy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1550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3" y="1308304"/>
            <a:ext cx="7476341" cy="50580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04488" y="533968"/>
            <a:ext cx="387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Correction with ROLO</a:t>
            </a:r>
            <a:endParaRPr kumimoji="1" lang="ja-JP" altLang="en-US" sz="2800" dirty="0"/>
          </a:p>
        </p:txBody>
      </p:sp>
      <p:sp>
        <p:nvSpPr>
          <p:cNvPr id="10" name="フリーフォーム 9"/>
          <p:cNvSpPr/>
          <p:nvPr/>
        </p:nvSpPr>
        <p:spPr>
          <a:xfrm>
            <a:off x="4868424" y="2466471"/>
            <a:ext cx="605944" cy="1588168"/>
          </a:xfrm>
          <a:custGeom>
            <a:avLst/>
            <a:gdLst>
              <a:gd name="connsiteX0" fmla="*/ 4365 w 605944"/>
              <a:gd name="connsiteY0" fmla="*/ 1588168 h 1588168"/>
              <a:gd name="connsiteX1" fmla="*/ 88587 w 605944"/>
              <a:gd name="connsiteY1" fmla="*/ 577516 h 1588168"/>
              <a:gd name="connsiteX2" fmla="*/ 605944 w 605944"/>
              <a:gd name="connsiteY2" fmla="*/ 0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944" h="1588168">
                <a:moveTo>
                  <a:pt x="4365" y="1588168"/>
                </a:moveTo>
                <a:cubicBezTo>
                  <a:pt x="-3656" y="1215189"/>
                  <a:pt x="-11676" y="842211"/>
                  <a:pt x="88587" y="577516"/>
                </a:cubicBezTo>
                <a:cubicBezTo>
                  <a:pt x="188850" y="312821"/>
                  <a:pt x="397397" y="156410"/>
                  <a:pt x="60594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4368" y="2074389"/>
            <a:ext cx="366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Curve fitted with ROLO-SP comparison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424" y="6317388"/>
            <a:ext cx="605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ROLO irradiance is based on Kieffer and Stone, 2005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86789" y="1720516"/>
            <a:ext cx="181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Ratio (ASTER/SP)</a:t>
            </a:r>
            <a:endParaRPr kumimoji="1"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>
            <a:off x="2336800" y="1913467"/>
            <a:ext cx="254000" cy="262466"/>
          </a:xfrm>
          <a:custGeom>
            <a:avLst/>
            <a:gdLst>
              <a:gd name="connsiteX0" fmla="*/ 254000 w 254000"/>
              <a:gd name="connsiteY0" fmla="*/ 0 h 262466"/>
              <a:gd name="connsiteX1" fmla="*/ 67733 w 254000"/>
              <a:gd name="connsiteY1" fmla="*/ 101600 h 262466"/>
              <a:gd name="connsiteX2" fmla="*/ 0 w 254000"/>
              <a:gd name="connsiteY2" fmla="*/ 262466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62466">
                <a:moveTo>
                  <a:pt x="254000" y="0"/>
                </a:moveTo>
                <a:cubicBezTo>
                  <a:pt x="182033" y="28928"/>
                  <a:pt x="110066" y="57856"/>
                  <a:pt x="67733" y="101600"/>
                </a:cubicBezTo>
                <a:cubicBezTo>
                  <a:pt x="25400" y="145344"/>
                  <a:pt x="12700" y="203905"/>
                  <a:pt x="0" y="26246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049" y="497957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[Kouyama et al., 2016, PSS]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89620" y="4948897"/>
            <a:ext cx="174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Lunar Irradiance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9EBA4B-8E26-4671-97A3-2A4863750432}"/>
              </a:ext>
            </a:extLst>
          </p:cNvPr>
          <p:cNvSpPr txBox="1"/>
          <p:nvPr/>
        </p:nvSpPr>
        <p:spPr>
          <a:xfrm>
            <a:off x="247424" y="429398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SP </a:t>
            </a:r>
            <a:r>
              <a:rPr lang="en-US" altLang="ja-JP" sz="3600" dirty="0"/>
              <a:t>model accuracy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2571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6FD2F2DF-6D4C-4EA9-9A40-77F781880460}"/>
              </a:ext>
            </a:extLst>
          </p:cNvPr>
          <p:cNvGraphicFramePr>
            <a:graphicFrameLocks/>
          </p:cNvGraphicFramePr>
          <p:nvPr/>
        </p:nvGraphicFramePr>
        <p:xfrm>
          <a:off x="2209765" y="1172688"/>
          <a:ext cx="5933083" cy="52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http://www.kaguya.jaxa.jp/image/document/KAGUYA-0003.jpg">
            <a:extLst>
              <a:ext uri="{FF2B5EF4-FFF2-40B4-BE49-F238E27FC236}">
                <a16:creationId xmlns:a16="http://schemas.microsoft.com/office/drawing/2014/main" id="{FCF816DA-24F5-444B-84C3-5B12D1D8B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507307-99A8-46CB-B1E7-0CCB5693D67B}"/>
              </a:ext>
            </a:extLst>
          </p:cNvPr>
          <p:cNvSpPr txBox="1"/>
          <p:nvPr/>
        </p:nvSpPr>
        <p:spPr>
          <a:xfrm>
            <a:off x="5511114" y="4919100"/>
            <a:ext cx="12935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Observed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8DEC12-8FEC-44C8-9106-A26D44CCAA8A}"/>
              </a:ext>
            </a:extLst>
          </p:cNvPr>
          <p:cNvCxnSpPr>
            <a:cxnSpLocks/>
          </p:cNvCxnSpPr>
          <p:nvPr/>
        </p:nvCxnSpPr>
        <p:spPr>
          <a:xfrm>
            <a:off x="4077731" y="2260863"/>
            <a:ext cx="0" cy="320512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055681-55E3-481A-B721-AC9CE68E99A2}"/>
              </a:ext>
            </a:extLst>
          </p:cNvPr>
          <p:cNvCxnSpPr>
            <a:cxnSpLocks/>
          </p:cNvCxnSpPr>
          <p:nvPr/>
        </p:nvCxnSpPr>
        <p:spPr>
          <a:xfrm>
            <a:off x="3249828" y="3527855"/>
            <a:ext cx="82790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JAXA Hayabusa-2 space probe - MIPS MIPS64 (4)">
            <a:extLst>
              <a:ext uri="{FF2B5EF4-FFF2-40B4-BE49-F238E27FC236}">
                <a16:creationId xmlns:a16="http://schemas.microsoft.com/office/drawing/2014/main" id="{2A18B2BB-535F-4226-885A-C50D377A0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1"/>
          <a:stretch/>
        </p:blipFill>
        <p:spPr bwMode="auto">
          <a:xfrm>
            <a:off x="581326" y="1497583"/>
            <a:ext cx="999828" cy="843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B39C1A-B900-4A7A-BC42-FBD098B0F1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8"/>
          <a:stretch/>
        </p:blipFill>
        <p:spPr>
          <a:xfrm>
            <a:off x="379411" y="3095333"/>
            <a:ext cx="1534513" cy="1404627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7AE2F3-082A-446D-AC91-09664A541EE0}"/>
              </a:ext>
            </a:extLst>
          </p:cNvPr>
          <p:cNvSpPr txBox="1"/>
          <p:nvPr/>
        </p:nvSpPr>
        <p:spPr>
          <a:xfrm>
            <a:off x="127520" y="2464567"/>
            <a:ext cx="19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Hayabusa-2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BE757B-9CB3-46D5-A922-E2E960637CB4}"/>
              </a:ext>
            </a:extLst>
          </p:cNvPr>
          <p:cNvSpPr txBox="1"/>
          <p:nvPr/>
        </p:nvSpPr>
        <p:spPr>
          <a:xfrm>
            <a:off x="386158" y="6166022"/>
            <a:ext cx="369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Better spectral consistency</a:t>
            </a:r>
            <a:endParaRPr kumimoji="1" lang="ja-JP" altLang="en-US" sz="2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56BC04D-4EB5-4FD1-A1D8-E0EA29D22CEB}"/>
              </a:ext>
            </a:extLst>
          </p:cNvPr>
          <p:cNvCxnSpPr/>
          <p:nvPr/>
        </p:nvCxnSpPr>
        <p:spPr>
          <a:xfrm flipV="1">
            <a:off x="6166022" y="4352598"/>
            <a:ext cx="370702" cy="528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88C782-366C-471E-8CC0-7B57801133DC}"/>
              </a:ext>
            </a:extLst>
          </p:cNvPr>
          <p:cNvSpPr txBox="1"/>
          <p:nvPr/>
        </p:nvSpPr>
        <p:spPr>
          <a:xfrm>
            <a:off x="4596157" y="2284761"/>
            <a:ext cx="220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SP: Not corrected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3BF3CE-50D3-43FC-BEE8-C6D26369FDB9}"/>
              </a:ext>
            </a:extLst>
          </p:cNvPr>
          <p:cNvSpPr txBox="1"/>
          <p:nvPr/>
        </p:nvSpPr>
        <p:spPr>
          <a:xfrm>
            <a:off x="5903823" y="2832788"/>
            <a:ext cx="168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SP: Corrected</a:t>
            </a:r>
            <a:endParaRPr kumimoji="1"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B274D6C-83B3-42BB-8EB7-51E2175E494C}"/>
              </a:ext>
            </a:extLst>
          </p:cNvPr>
          <p:cNvCxnSpPr/>
          <p:nvPr/>
        </p:nvCxnSpPr>
        <p:spPr>
          <a:xfrm flipH="1">
            <a:off x="6157884" y="3202120"/>
            <a:ext cx="378840" cy="5968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C61E0B9-5FD3-403D-831B-93C01FFB5471}"/>
              </a:ext>
            </a:extLst>
          </p:cNvPr>
          <p:cNvCxnSpPr/>
          <p:nvPr/>
        </p:nvCxnSpPr>
        <p:spPr>
          <a:xfrm flipH="1">
            <a:off x="5176306" y="2638192"/>
            <a:ext cx="90517" cy="38921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41BCD2-7DCB-43DF-9F0D-AED014C15DC1}"/>
              </a:ext>
            </a:extLst>
          </p:cNvPr>
          <p:cNvSpPr txBox="1"/>
          <p:nvPr/>
        </p:nvSpPr>
        <p:spPr>
          <a:xfrm>
            <a:off x="5004488" y="533968"/>
            <a:ext cx="387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Correction with ROLO</a:t>
            </a:r>
            <a:endParaRPr kumimoji="1" lang="ja-JP" altLang="en-US" sz="28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232695-6E01-4B16-8D98-2FEC6AE3090C}"/>
              </a:ext>
            </a:extLst>
          </p:cNvPr>
          <p:cNvSpPr txBox="1"/>
          <p:nvPr/>
        </p:nvSpPr>
        <p:spPr>
          <a:xfrm>
            <a:off x="247424" y="429398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SP </a:t>
            </a:r>
            <a:r>
              <a:rPr lang="en-US" altLang="ja-JP" sz="3600" dirty="0"/>
              <a:t>model accuracy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F13B59-F86E-4FAE-9C8F-1EC3B938EA7A}"/>
              </a:ext>
            </a:extLst>
          </p:cNvPr>
          <p:cNvSpPr txBox="1"/>
          <p:nvPr/>
        </p:nvSpPr>
        <p:spPr>
          <a:xfrm>
            <a:off x="5412259" y="6425325"/>
            <a:ext cx="346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[after Suzuki et al., 2017, Icarus]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43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8844" y="384269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Other issues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884505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Not good model accuracy in high emission angle and high latitude regions</a:t>
            </a:r>
            <a:endParaRPr kumimoji="1" lang="en-US" altLang="ja-JP" sz="2800" dirty="0"/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1904140" y="2049235"/>
            <a:ext cx="5408746" cy="2365450"/>
            <a:chOff x="1475656" y="2780928"/>
            <a:chExt cx="6760933" cy="2956812"/>
          </a:xfrm>
        </p:grpSpPr>
        <p:pic>
          <p:nvPicPr>
            <p:cNvPr id="4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1" t="41347" r="54569" b="13650"/>
            <a:stretch/>
          </p:blipFill>
          <p:spPr bwMode="auto">
            <a:xfrm>
              <a:off x="1475656" y="2780928"/>
              <a:ext cx="3078032" cy="295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34" t="42463" r="2526" b="13650"/>
            <a:stretch/>
          </p:blipFill>
          <p:spPr bwMode="auto">
            <a:xfrm>
              <a:off x="5004048" y="2852936"/>
              <a:ext cx="3232541" cy="288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円/楕円 5"/>
            <p:cNvSpPr/>
            <p:nvPr/>
          </p:nvSpPr>
          <p:spPr>
            <a:xfrm rot="2732575">
              <a:off x="3059832" y="4221088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 rot="2732575">
              <a:off x="6418258" y="4334330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68411" y="4524103"/>
            <a:ext cx="836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Yokota’s recommendation: emission angle &lt; 45 degrees.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0604" y="39934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Model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28276" y="39934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ASTER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BBA631-5F66-48C8-A960-F9CBFD988D68}"/>
              </a:ext>
            </a:extLst>
          </p:cNvPr>
          <p:cNvSpPr txBox="1"/>
          <p:nvPr/>
        </p:nvSpPr>
        <p:spPr>
          <a:xfrm>
            <a:off x="467544" y="5120397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/>
              <a:t>SP model is a radiance model.</a:t>
            </a:r>
            <a:br>
              <a:rPr lang="en-US" altLang="ja-JP" sz="2800" dirty="0"/>
            </a:br>
            <a:r>
              <a:rPr lang="en-US" altLang="ja-JP" sz="2800" dirty="0"/>
              <a:t>Accuracy of image registration may affect uncertainty.</a:t>
            </a:r>
            <a:endParaRPr kumimoji="1" lang="en-US" altLang="ja-JP" sz="2800" dirty="0"/>
          </a:p>
        </p:txBody>
      </p:sp>
      <p:pic>
        <p:nvPicPr>
          <p:cNvPr id="16" name="Picture 6" descr="http://www.kaguya.jaxa.jp/image/document/KAGUYA-0003.jpg">
            <a:extLst>
              <a:ext uri="{FF2B5EF4-FFF2-40B4-BE49-F238E27FC236}">
                <a16:creationId xmlns:a16="http://schemas.microsoft.com/office/drawing/2014/main" id="{0F68FABC-86B7-4020-9B3C-C6739438D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6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07737E-420B-4C60-96CB-10701C6BF3B6}"/>
              </a:ext>
            </a:extLst>
          </p:cNvPr>
          <p:cNvSpPr txBox="1"/>
          <p:nvPr/>
        </p:nvSpPr>
        <p:spPr>
          <a:xfrm>
            <a:off x="506627" y="284205"/>
            <a:ext cx="514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Summary</a:t>
            </a:r>
            <a:endParaRPr kumimoji="1" lang="ja-JP" altLang="en-US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37A6CC-375E-499C-BFA4-18292EFB87AD}"/>
              </a:ext>
            </a:extLst>
          </p:cNvPr>
          <p:cNvSpPr txBox="1"/>
          <p:nvPr/>
        </p:nvSpPr>
        <p:spPr>
          <a:xfrm>
            <a:off x="394859" y="1285103"/>
            <a:ext cx="8427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A hyperspectra</a:t>
            </a:r>
            <a:r>
              <a:rPr lang="en-US" altLang="ja-JP" sz="2800" dirty="0"/>
              <a:t>l lunar reflectance model has been proposed based on SELENE/SP observations, and an application scheme has been also proposed.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Current SP model has </a:t>
            </a:r>
            <a:r>
              <a:rPr lang="en-US" altLang="ja-JP" sz="2800" dirty="0"/>
              <a:t>not enough</a:t>
            </a:r>
            <a:r>
              <a:rPr kumimoji="1" lang="en-US" altLang="ja-JP" sz="2800" dirty="0"/>
              <a:t> accurate </a:t>
            </a:r>
            <a:r>
              <a:rPr lang="en-US" altLang="ja-JP" sz="2800" dirty="0"/>
              <a:t>for</a:t>
            </a:r>
            <a:r>
              <a:rPr kumimoji="1" lang="en-US" altLang="ja-JP" sz="2800" dirty="0"/>
              <a:t> absolute calibration, while it can be used for relative calibration.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Radiance based model requires image registration.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9358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26341" y="3198167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Backup slides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0886CA-74C3-4833-96CF-4F15AA88E579}"/>
              </a:ext>
            </a:extLst>
          </p:cNvPr>
          <p:cNvSpPr txBox="1"/>
          <p:nvPr/>
        </p:nvSpPr>
        <p:spPr>
          <a:xfrm>
            <a:off x="1235676" y="383059"/>
            <a:ext cx="460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Thank you!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299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SELENE(KAGUYA) and SP</a:t>
            </a:r>
            <a:endParaRPr kumimoji="1" lang="ja-JP" altLang="en-US" dirty="0"/>
          </a:p>
        </p:txBody>
      </p:sp>
      <p:pic>
        <p:nvPicPr>
          <p:cNvPr id="7172" name="Picture 4" descr="http://www.isas.jaxa.jp/j/enterp/missions/kaguya/image/pct_main_kagu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8" y="1229727"/>
            <a:ext cx="73504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5901" y="4434864"/>
            <a:ext cx="59852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SELENE: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Size: 2 x 2 x 5m, 14 science instruments</a:t>
            </a:r>
            <a:endParaRPr kumimoji="1" lang="en-US" altLang="ja-JP" sz="2400" dirty="0"/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Orbit: </a:t>
            </a:r>
            <a:r>
              <a:rPr kumimoji="1" lang="en-US" altLang="ja-JP" sz="2400" dirty="0"/>
              <a:t>Polar orbit (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non sun-synchronous</a:t>
            </a:r>
            <a:r>
              <a:rPr kumimoji="1" lang="en-US" altLang="ja-JP" sz="2400" dirty="0"/>
              <a:t>)</a:t>
            </a:r>
          </a:p>
          <a:p>
            <a:r>
              <a:rPr lang="ja-JP" altLang="en-US" sz="2400" dirty="0"/>
              <a:t>     </a:t>
            </a:r>
            <a:r>
              <a:rPr lang="en-US" altLang="ja-JP" sz="2400" dirty="0"/>
              <a:t>Altitude: 100 km</a:t>
            </a:r>
          </a:p>
          <a:p>
            <a:r>
              <a:rPr lang="ja-JP" altLang="en-US" sz="2400" dirty="0"/>
              <a:t>     </a:t>
            </a:r>
            <a:r>
              <a:rPr lang="en-US" altLang="ja-JP" sz="2400" dirty="0"/>
              <a:t>Ground track repeat cycle: ~ 30 days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Mission period: 2007 – 2009 (finished)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057092" y="564048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Observing lunar surface</a:t>
            </a:r>
          </a:p>
          <a:p>
            <a:r>
              <a:rPr lang="en-US" altLang="ja-JP" dirty="0"/>
              <a:t>with various solar incident and phase angle conditions.</a:t>
            </a:r>
          </a:p>
        </p:txBody>
      </p:sp>
      <p:cxnSp>
        <p:nvCxnSpPr>
          <p:cNvPr id="8" name="カギ線コネクタ 7"/>
          <p:cNvCxnSpPr>
            <a:endCxn id="6" idx="0"/>
          </p:cNvCxnSpPr>
          <p:nvPr/>
        </p:nvCxnSpPr>
        <p:spPr>
          <a:xfrm>
            <a:off x="5753100" y="5422900"/>
            <a:ext cx="1780156" cy="217586"/>
          </a:xfrm>
          <a:prstGeom prst="bentConnector2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/>
              <a:t>Spectral Profiler)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786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117"/>
            <a:ext cx="9144000" cy="50155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5890479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ASTER/Band 2 (660 nm)</a:t>
            </a:r>
          </a:p>
          <a:p>
            <a:pPr algn="ctr"/>
            <a:r>
              <a:rPr kumimoji="1" lang="en-US" altLang="ja-JP" sz="2400" dirty="0"/>
              <a:t>April 14, 2003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5900" y="730249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Simulated</a:t>
            </a:r>
            <a:endParaRPr kumimoji="1" lang="ja-JP" altLang="en-US" sz="2800" baseline="30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56681" y="730249"/>
            <a:ext cx="158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Observed</a:t>
            </a:r>
            <a:endParaRPr lang="en-US" altLang="ja-JP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909" y="341482"/>
            <a:ext cx="270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ASTER vs SELENE/SP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13421" y="6025683"/>
            <a:ext cx="360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SP model is a radiance base model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4842" y="4961544"/>
            <a:ext cx="34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[Kouyama et al., </a:t>
            </a:r>
            <a:r>
              <a:rPr lang="en-US" altLang="ja-JP" dirty="0">
                <a:solidFill>
                  <a:schemeClr val="bg1"/>
                </a:solidFill>
              </a:rPr>
              <a:t>2016</a:t>
            </a:r>
            <a:r>
              <a:rPr kumimoji="1" lang="en-US" altLang="ja-JP" dirty="0">
                <a:solidFill>
                  <a:schemeClr val="bg1"/>
                </a:solidFill>
              </a:rPr>
              <a:t>, PSS]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4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33633" y="673025"/>
            <a:ext cx="8575589" cy="646305"/>
          </a:xfrm>
          <a:prstGeom prst="rect">
            <a:avLst/>
          </a:prstGeom>
          <a:solidFill>
            <a:schemeClr val="bg1"/>
          </a:solidFill>
        </p:spPr>
        <p:txBody>
          <a:bodyPr wrap="square" lIns="91413" tIns="45707" rIns="91413" bIns="45707" rtlCol="0">
            <a:spAutoFit/>
          </a:bodyPr>
          <a:lstStyle/>
          <a:p>
            <a:r>
              <a:rPr lang="en-US" altLang="ja-JP" sz="3600" u="sng" dirty="0">
                <a:latin typeface="Calibri" pitchFamily="34" charset="0"/>
              </a:rPr>
              <a:t>Brightness Comparison</a:t>
            </a:r>
            <a:r>
              <a:rPr lang="en-US" altLang="ja-JP" sz="3600" dirty="0">
                <a:latin typeface="Calibri" pitchFamily="34" charset="0"/>
              </a:rPr>
              <a:t>: ASTER vs SELENE/SP</a:t>
            </a:r>
            <a:endParaRPr lang="ja-JP" altLang="en-US" sz="3600" dirty="0">
              <a:latin typeface="Calibri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55876"/>
              </p:ext>
            </p:extLst>
          </p:nvPr>
        </p:nvGraphicFramePr>
        <p:xfrm>
          <a:off x="4553744" y="2016006"/>
          <a:ext cx="4355478" cy="3224317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49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32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Band</a:t>
                      </a:r>
                      <a:r>
                        <a:rPr kumimoji="1" lang="en-US" altLang="ja-JP" sz="2000" baseline="0" dirty="0"/>
                        <a:t> 1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(520-600 nm)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93">
                <a:tc>
                  <a:txBody>
                    <a:bodyPr/>
                    <a:lstStyle/>
                    <a:p>
                      <a:pPr marL="0" marR="0" indent="0" algn="ctr" defTabSz="4174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Correlation</a:t>
                      </a:r>
                      <a:r>
                        <a:rPr kumimoji="1" lang="en-US" altLang="ja-JP" sz="1800" baseline="0" dirty="0"/>
                        <a:t> </a:t>
                      </a:r>
                      <a:r>
                        <a:rPr kumimoji="1" lang="en-US" altLang="ja-JP" sz="1800" dirty="0"/>
                        <a:t>Coefficient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0.992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Mean ratio </a:t>
                      </a:r>
                      <a:r>
                        <a:rPr kumimoji="1" lang="en-US" altLang="ja-JP" sz="2000" baseline="0" dirty="0"/>
                        <a:t>(= Bias)</a:t>
                      </a:r>
                      <a:r>
                        <a:rPr kumimoji="1" lang="en-US" altLang="ja-JP" sz="2000" dirty="0"/>
                        <a:t>: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Observed</a:t>
                      </a:r>
                      <a:r>
                        <a:rPr kumimoji="1" lang="en-US" altLang="ja-JP" sz="2000" baseline="0" dirty="0"/>
                        <a:t> / Simulated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1.27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Standard deviation</a:t>
                      </a:r>
                      <a:br>
                        <a:rPr kumimoji="1" lang="en-US" altLang="ja-JP" sz="1800" dirty="0"/>
                      </a:br>
                      <a:r>
                        <a:rPr kumimoji="1" lang="en-US" altLang="ja-JP" sz="1800" dirty="0"/>
                        <a:t>(= Precision of each pixel)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0.05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9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Standard error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&lt;1e-3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422179"/>
                  </a:ext>
                </a:extLst>
              </a:tr>
            </a:tbl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F957CC-2551-4CFD-B7A7-D97B4B8257B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648723"/>
            <a:ext cx="4019067" cy="3958881"/>
            <a:chOff x="177498" y="1601660"/>
            <a:chExt cx="4019067" cy="3958881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ED4DB81-ECD9-433B-9D66-67AD02F0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498" y="1601660"/>
              <a:ext cx="4019067" cy="3958881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5F492E33-EE4A-4665-9BCE-84277E4D2C0C}"/>
                </a:ext>
              </a:extLst>
            </p:cNvPr>
            <p:cNvSpPr/>
            <p:nvPr/>
          </p:nvSpPr>
          <p:spPr>
            <a:xfrm>
              <a:off x="1013254" y="2016006"/>
              <a:ext cx="2940908" cy="29390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8BC3D815-2161-460F-8FF2-D8A625F1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732" y="2529212"/>
            <a:ext cx="697941" cy="21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1408" y="315229"/>
            <a:ext cx="7776864" cy="584749"/>
          </a:xfrm>
          <a:prstGeom prst="rect">
            <a:avLst/>
          </a:prstGeom>
          <a:solidFill>
            <a:schemeClr val="bg1"/>
          </a:solidFill>
        </p:spPr>
        <p:txBody>
          <a:bodyPr wrap="square" lIns="91413" tIns="45707" rIns="91413" bIns="45707" rtlCol="0">
            <a:spAutoFit/>
          </a:bodyPr>
          <a:lstStyle/>
          <a:p>
            <a:r>
              <a:rPr lang="en-US" altLang="ja-JP" sz="3200" u="sng" dirty="0">
                <a:latin typeface="Calibri" pitchFamily="34" charset="0"/>
              </a:rPr>
              <a:t>Brightness Comparison</a:t>
            </a:r>
            <a:r>
              <a:rPr lang="en-US" altLang="ja-JP" sz="3200" dirty="0">
                <a:latin typeface="Calibri" pitchFamily="34" charset="0"/>
              </a:rPr>
              <a:t>: ASTER vs SELENE/SP</a:t>
            </a:r>
            <a:endParaRPr lang="ja-JP" altLang="en-US" sz="3200" dirty="0">
              <a:latin typeface="Calibri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216025" y="3950800"/>
          <a:ext cx="8784976" cy="2588114"/>
        </p:xfrm>
        <a:graphic>
          <a:graphicData uri="http://schemas.openxmlformats.org/drawingml/2006/table">
            <a:tbl>
              <a:tblPr firstRow="1" firstCol="1">
                <a:tableStyleId>{2D5ABB26-0587-4C30-8999-92F81FD0307C}</a:tableStyleId>
              </a:tblPr>
              <a:tblGrid>
                <a:gridCol w="27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5393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Band</a:t>
                      </a:r>
                      <a:r>
                        <a:rPr kumimoji="1" lang="en-US" altLang="ja-JP" sz="2000" baseline="0" dirty="0"/>
                        <a:t> 1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(520-600 nm)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Band 2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(630-690nm)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Band 3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(760-860nm)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54">
                <a:tc>
                  <a:txBody>
                    <a:bodyPr/>
                    <a:lstStyle/>
                    <a:p>
                      <a:pPr marL="0" marR="0" indent="0" algn="ctr" defTabSz="4174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Correlation</a:t>
                      </a:r>
                      <a:r>
                        <a:rPr kumimoji="1" lang="en-US" altLang="ja-JP" sz="1800" baseline="0" dirty="0"/>
                        <a:t> </a:t>
                      </a:r>
                      <a:r>
                        <a:rPr kumimoji="1" lang="en-US" altLang="ja-JP" sz="1800" dirty="0"/>
                        <a:t>Coefficient</a:t>
                      </a:r>
                      <a:endParaRPr kumimoji="1" lang="ja-JP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0.992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0.993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0.993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9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Mean ratio </a:t>
                      </a:r>
                      <a:r>
                        <a:rPr kumimoji="1" lang="en-US" altLang="ja-JP" sz="2000" baseline="0" dirty="0"/>
                        <a:t>(= Bias)</a:t>
                      </a:r>
                      <a:r>
                        <a:rPr kumimoji="1" lang="en-US" altLang="ja-JP" sz="2000" dirty="0"/>
                        <a:t>: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Observed</a:t>
                      </a:r>
                      <a:r>
                        <a:rPr kumimoji="1" lang="en-US" altLang="ja-JP" sz="2000" baseline="0" dirty="0"/>
                        <a:t> / Simulated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</a:rPr>
                        <a:t>1.27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1.01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0.95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5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Standard deviation of ratio (= Precision of each pixel)</a:t>
                      </a:r>
                      <a:endParaRPr kumimoji="1" lang="ja-JP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0.05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0.04</a:t>
                      </a:r>
                      <a:endParaRPr kumimoji="1" lang="ja-JP" alt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+mn-lt"/>
                        </a:rPr>
                        <a:t>0.04</a:t>
                      </a:r>
                      <a:endParaRPr kumimoji="1" lang="ja-JP" altLang="en-US" sz="20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" y="845397"/>
            <a:ext cx="8771021" cy="2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9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53" y="4481069"/>
            <a:ext cx="5156733" cy="2376932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467969" y="1317532"/>
            <a:ext cx="3312368" cy="2179641"/>
            <a:chOff x="5138539" y="1772816"/>
            <a:chExt cx="2169765" cy="217964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484" b="32887"/>
            <a:stretch/>
          </p:blipFill>
          <p:spPr bwMode="auto">
            <a:xfrm>
              <a:off x="5148064" y="1772816"/>
              <a:ext cx="2160240" cy="2179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直線コネクタ 6"/>
            <p:cNvCxnSpPr/>
            <p:nvPr/>
          </p:nvCxnSpPr>
          <p:spPr>
            <a:xfrm>
              <a:off x="5148064" y="2838188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5138539" y="3933056"/>
              <a:ext cx="21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08" r="34762"/>
          <a:stretch/>
        </p:blipFill>
        <p:spPr bwMode="auto">
          <a:xfrm>
            <a:off x="166263" y="714050"/>
            <a:ext cx="4388713" cy="19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539977" y="13206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Incident angle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39977" y="24007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Emission angle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337551" y="2757141"/>
            <a:ext cx="0" cy="13109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395961" y="77177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</a:rPr>
              <a:t>Geometry data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5481817" y="3581266"/>
            <a:ext cx="3275856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5539977" y="469129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Highland, mare and middle albedo region map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6087" y="4068100"/>
            <a:ext cx="33890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</a:rPr>
              <a:t>Lunar radiance map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2763" y="546544"/>
            <a:ext cx="37076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black"/>
                </a:solidFill>
              </a:rPr>
              <a:t>Reflectance map (</a:t>
            </a:r>
            <a:r>
              <a:rPr lang="en-US" altLang="ja-JP" dirty="0" err="1">
                <a:solidFill>
                  <a:prstClr val="black"/>
                </a:solidFill>
              </a:rPr>
              <a:t>i</a:t>
            </a:r>
            <a:r>
              <a:rPr lang="en-US" altLang="ja-JP" dirty="0">
                <a:solidFill>
                  <a:prstClr val="black"/>
                </a:solidFill>
              </a:rPr>
              <a:t>=30,e=0,α=30)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4" name="直線矢印コネクタ 3"/>
          <p:cNvCxnSpPr>
            <a:stCxn id="20" idx="1"/>
          </p:cNvCxnSpPr>
          <p:nvPr/>
        </p:nvCxnSpPr>
        <p:spPr>
          <a:xfrm flipH="1">
            <a:off x="2337551" y="3459774"/>
            <a:ext cx="281971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481817" y="5416829"/>
            <a:ext cx="33843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Phase angle at observation time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36380" y="2931076"/>
            <a:ext cx="237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</a:rPr>
              <a:t>x Solar Irradiance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左大かっこ 19"/>
          <p:cNvSpPr/>
          <p:nvPr/>
        </p:nvSpPr>
        <p:spPr>
          <a:xfrm>
            <a:off x="5157268" y="1397055"/>
            <a:ext cx="238693" cy="4125438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6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701675" y="4293096"/>
          <a:ext cx="69151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数式" r:id="rId3" imgW="2997000" imgH="431640" progId="Equation.3">
                  <p:embed/>
                </p:oleObj>
              </mc:Choice>
              <mc:Fallback>
                <p:oleObj name="数式" r:id="rId3" imgW="299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293096"/>
                        <a:ext cx="6915150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23528" y="3068960"/>
            <a:ext cx="84682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r</a:t>
            </a:r>
            <a:r>
              <a:rPr kumimoji="1" lang="en-US" altLang="ja-JP" sz="2400" dirty="0"/>
              <a:t>: reflectance </a:t>
            </a:r>
            <a:r>
              <a:rPr lang="en-US" altLang="ja-JP" sz="2400" dirty="0"/>
              <a:t>using </a:t>
            </a:r>
            <a:r>
              <a:rPr kumimoji="1" lang="en-US" altLang="ja-JP" sz="2400" dirty="0" err="1"/>
              <a:t>i</a:t>
            </a:r>
            <a:r>
              <a:rPr kumimoji="1" lang="en-US" altLang="ja-JP" sz="2400" dirty="0"/>
              <a:t>=30, e=0, α=30 as the basis condition</a:t>
            </a:r>
            <a:r>
              <a:rPr kumimoji="1" lang="en-US" altLang="ja-JP" sz="2800" dirty="0"/>
              <a:t> </a:t>
            </a:r>
            <a:r>
              <a:rPr kumimoji="1" lang="en-US" altLang="ja-JP" dirty="0"/>
              <a:t>[Yokota et al.,2011] (11)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32040" y="188640"/>
            <a:ext cx="396044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i: </a:t>
            </a:r>
            <a:r>
              <a:rPr lang="en-US" altLang="ja-JP" dirty="0"/>
              <a:t>incident</a:t>
            </a:r>
            <a:r>
              <a:rPr kumimoji="1" lang="en-US" altLang="ja-JP" dirty="0"/>
              <a:t>, e: emission, α: phase </a:t>
            </a:r>
            <a:r>
              <a:rPr kumimoji="1" lang="en-US" altLang="ja-JP" dirty="0" err="1"/>
              <a:t>anlge</a:t>
            </a:r>
            <a:endParaRPr kumimoji="1" lang="en-US" altLang="ja-JP" dirty="0"/>
          </a:p>
          <a:p>
            <a:r>
              <a:rPr kumimoji="1" lang="en-US" altLang="ja-JP" dirty="0" err="1"/>
              <a:t>F</a:t>
            </a:r>
            <a:r>
              <a:rPr kumimoji="1" lang="en-US" altLang="ja-JP" baseline="-25000" dirty="0" err="1"/>
              <a:t>sun</a:t>
            </a:r>
            <a:r>
              <a:rPr kumimoji="1" lang="en-US" altLang="ja-JP" dirty="0"/>
              <a:t>: Sun light Flux </a:t>
            </a:r>
            <a:r>
              <a:rPr lang="en-US" altLang="ja-JP" dirty="0"/>
              <a:t>(W/m</a:t>
            </a:r>
            <a:r>
              <a:rPr lang="en-US" altLang="ja-JP" baseline="30000" dirty="0"/>
              <a:t>2</a:t>
            </a:r>
            <a:r>
              <a:rPr lang="en-US" altLang="ja-JP" dirty="0"/>
              <a:t>/um)</a:t>
            </a:r>
          </a:p>
          <a:p>
            <a:r>
              <a:rPr kumimoji="1" lang="en-US" altLang="ja-JP" dirty="0"/>
              <a:t>S: SRF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660232" y="4077072"/>
            <a:ext cx="566153" cy="239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48264" y="3645024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From SP model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6165304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f</a:t>
            </a:r>
            <a:r>
              <a:rPr kumimoji="1" lang="en-US" altLang="ja-JP" sz="2400" dirty="0"/>
              <a:t>: Empirical function of phase angle dependencies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5536" y="5589240"/>
            <a:ext cx="662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/>
              <a:t>X</a:t>
            </a:r>
            <a:r>
              <a:rPr kumimoji="1" lang="en-US" altLang="ja-JP" sz="2400" i="1" baseline="-25000" dirty="0"/>
              <a:t>L</a:t>
            </a:r>
            <a:r>
              <a:rPr kumimoji="1" lang="en-US" altLang="ja-JP" sz="2400" dirty="0"/>
              <a:t>: Empirical function of sun-light scattering</a:t>
            </a:r>
            <a:endParaRPr kumimoji="1" lang="ja-JP" altLang="en-US" sz="2400" dirty="0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/>
          </p:nvPr>
        </p:nvGraphicFramePr>
        <p:xfrm>
          <a:off x="1331640" y="1340768"/>
          <a:ext cx="5948363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数式" r:id="rId5" imgW="2311200" imgH="660240" progId="Equation.3">
                  <p:embed/>
                </p:oleObj>
              </mc:Choice>
              <mc:Fallback>
                <p:oleObj name="数式" r:id="rId5" imgW="2311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40768"/>
                        <a:ext cx="5948363" cy="1601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92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0" name="数式" r:id="rId4" imgW="1968480" imgH="228600" progId="Equation.3">
                  <p:embed/>
                </p:oleObj>
              </mc:Choice>
              <mc:Fallback>
                <p:oleObj name="数式" r:id="rId4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" name="数式" r:id="rId6" imgW="2869920" imgH="393480" progId="Equation.3">
                  <p:embed/>
                </p:oleObj>
              </mc:Choice>
              <mc:Fallback>
                <p:oleObj name="数式" r:id="rId6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/>
              <a:t>X</a:t>
            </a:r>
            <a:r>
              <a:rPr kumimoji="1" lang="en-US" altLang="ja-JP" sz="2400" i="1" baseline="-25000" dirty="0"/>
              <a:t>L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Lunar lambert function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f</a:t>
            </a:r>
            <a:r>
              <a:rPr kumimoji="1" lang="en-US" altLang="ja-JP" sz="2400" dirty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2" name="数式" r:id="rId8" imgW="2450880" imgH="431640" progId="Equation.3">
                  <p:embed/>
                </p:oleObj>
              </mc:Choice>
              <mc:Fallback>
                <p:oleObj name="数式" r:id="rId8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After Yokota et al., 2011, </a:t>
            </a:r>
            <a:r>
              <a:rPr kumimoji="1" lang="en-US" altLang="ja-JP" dirty="0" err="1"/>
              <a:t>Eq</a:t>
            </a:r>
            <a:r>
              <a:rPr kumimoji="1" lang="en-US" altLang="ja-JP" dirty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B: Shadow hiding opposition effect</a:t>
            </a:r>
          </a:p>
          <a:p>
            <a:r>
              <a:rPr lang="en-US" altLang="ja-JP" dirty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/>
              <a:t>, c, g, B</a:t>
            </a:r>
            <a:r>
              <a:rPr kumimoji="1" lang="en-US" altLang="ja-JP" baseline="-25000" dirty="0"/>
              <a:t>0</a:t>
            </a:r>
            <a:r>
              <a:rPr kumimoji="1" lang="en-US" altLang="ja-JP" dirty="0"/>
              <a:t>: Model coefficients</a:t>
            </a:r>
            <a:endParaRPr kumimoji="1" lang="ja-JP" altLang="en-US" dirty="0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3" name="数式" r:id="rId10" imgW="1701720" imgH="241200" progId="Equation.3">
                  <p:embed/>
                </p:oleObj>
              </mc:Choice>
              <mc:Fallback>
                <p:oleObj name="数式" r:id="rId10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Reflectance to be calculated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</a:t>
            </a:r>
            <a:r>
              <a:rPr lang="en-US" altLang="ja-JP" dirty="0"/>
              <a:t>: incident angle</a:t>
            </a:r>
          </a:p>
          <a:p>
            <a:r>
              <a:rPr lang="en-US" altLang="ja-JP" dirty="0"/>
              <a:t>e: emission angle</a:t>
            </a:r>
          </a:p>
          <a:p>
            <a:r>
              <a:rPr lang="en-US" altLang="ja-JP" dirty="0"/>
              <a:t>α: phase angle</a:t>
            </a:r>
            <a:endParaRPr kumimoji="1"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77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4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After Yokota et al., 2011, </a:t>
            </a:r>
            <a:r>
              <a:rPr kumimoji="1" lang="en-US" altLang="ja-JP" dirty="0" err="1"/>
              <a:t>Eq</a:t>
            </a:r>
            <a:r>
              <a:rPr kumimoji="1" lang="en-US" altLang="ja-JP" dirty="0"/>
              <a:t> (11)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B: Shadow hiding opposition effect</a:t>
            </a:r>
          </a:p>
          <a:p>
            <a:r>
              <a:rPr lang="en-US" altLang="ja-JP" dirty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/>
              <a:t>, c, g, B</a:t>
            </a:r>
            <a:r>
              <a:rPr kumimoji="1" lang="en-US" altLang="ja-JP" baseline="-25000" dirty="0"/>
              <a:t>0</a:t>
            </a:r>
            <a:r>
              <a:rPr kumimoji="1" lang="en-US" altLang="ja-JP" dirty="0"/>
              <a:t>: Model coefficients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979712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267744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555776" y="1196752"/>
            <a:ext cx="2880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6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/>
              <a:t>X</a:t>
            </a:r>
            <a:r>
              <a:rPr kumimoji="1" lang="en-US" altLang="ja-JP" sz="2400" i="1" baseline="-25000" dirty="0"/>
              <a:t>L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Lunar lambert function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f</a:t>
            </a:r>
            <a:r>
              <a:rPr kumimoji="1" lang="en-US" altLang="ja-JP" sz="2400" dirty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7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</a:t>
            </a:r>
            <a:r>
              <a:rPr lang="en-US" altLang="ja-JP" dirty="0"/>
              <a:t>: incident angle</a:t>
            </a:r>
          </a:p>
          <a:p>
            <a:r>
              <a:rPr lang="en-US" altLang="ja-JP" dirty="0"/>
              <a:t>e: emission angle</a:t>
            </a:r>
          </a:p>
          <a:p>
            <a:r>
              <a:rPr lang="en-US" altLang="ja-JP" dirty="0"/>
              <a:t>α: phase angle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04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5775" y="260654"/>
            <a:ext cx="332377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Model equations</a:t>
            </a:r>
            <a:endParaRPr kumimoji="1" lang="ja-JP" altLang="en-US" sz="24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/>
          </p:nvPr>
        </p:nvGraphicFramePr>
        <p:xfrm>
          <a:off x="1043608" y="5733256"/>
          <a:ext cx="45386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数式" r:id="rId3" imgW="1968480" imgH="228600" progId="Equation.3">
                  <p:embed/>
                </p:oleObj>
              </mc:Choice>
              <mc:Fallback>
                <p:oleObj name="数式" r:id="rId3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733256"/>
                        <a:ext cx="45386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012160" y="5445224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B: Shadow hiding opposition effect</a:t>
            </a:r>
          </a:p>
          <a:p>
            <a:r>
              <a:rPr lang="en-US" altLang="ja-JP" dirty="0"/>
              <a:t>P: Regolith phase function</a:t>
            </a:r>
          </a:p>
          <a:p>
            <a:r>
              <a:rPr lang="en-US" altLang="ja-JP" dirty="0"/>
              <a:t>h</a:t>
            </a:r>
            <a:r>
              <a:rPr kumimoji="1" lang="en-US" altLang="ja-JP" dirty="0"/>
              <a:t>, c, g, B</a:t>
            </a:r>
            <a:r>
              <a:rPr kumimoji="1" lang="en-US" altLang="ja-JP" baseline="-25000" dirty="0"/>
              <a:t>0</a:t>
            </a:r>
            <a:r>
              <a:rPr kumimoji="1" lang="en-US" altLang="ja-JP" dirty="0"/>
              <a:t>: Model coefficients</a:t>
            </a:r>
            <a:endParaRPr kumimoji="1" lang="ja-JP" altLang="en-US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/>
          </p:nvPr>
        </p:nvGraphicFramePr>
        <p:xfrm>
          <a:off x="1746250" y="1125538"/>
          <a:ext cx="56546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数式" r:id="rId5" imgW="2450880" imgH="431640" progId="Equation.3">
                  <p:embed/>
                </p:oleObj>
              </mc:Choice>
              <mc:Fallback>
                <p:oleObj name="数式" r:id="rId5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125538"/>
                        <a:ext cx="56546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5508104" y="5486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After Yokota et al., 2011, </a:t>
            </a:r>
            <a:r>
              <a:rPr kumimoji="1" lang="en-US" altLang="ja-JP" dirty="0" err="1"/>
              <a:t>Eq</a:t>
            </a:r>
            <a:r>
              <a:rPr kumimoji="1" lang="en-US" altLang="ja-JP" dirty="0"/>
              <a:t> (11)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868144" y="1196752"/>
            <a:ext cx="16561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243772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635896" y="5645206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14806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788024" y="5661248"/>
            <a:ext cx="432048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645333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High land, mare and medium albedo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99592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Reflectance to be calculated</a:t>
            </a:r>
            <a:endParaRPr kumimoji="1" lang="ja-JP" altLang="en-US" dirty="0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/>
          </p:nvPr>
        </p:nvGraphicFramePr>
        <p:xfrm>
          <a:off x="1331640" y="3356992"/>
          <a:ext cx="5775325" cy="7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" name="数式" r:id="rId7" imgW="2869920" imgH="393480" progId="Equation.3">
                  <p:embed/>
                </p:oleObj>
              </mc:Choice>
              <mc:Fallback>
                <p:oleObj name="数式" r:id="rId7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356992"/>
                        <a:ext cx="5775325" cy="78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251520" y="2852936"/>
            <a:ext cx="44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/>
              <a:t>X</a:t>
            </a:r>
            <a:r>
              <a:rPr kumimoji="1" lang="en-US" altLang="ja-JP" sz="2400" i="1" baseline="-25000" dirty="0"/>
              <a:t>L</a:t>
            </a:r>
            <a:r>
              <a:rPr kumimoji="1" lang="en-US" altLang="ja-JP" sz="2400" dirty="0"/>
              <a:t>: </a:t>
            </a:r>
            <a:r>
              <a:rPr lang="en-US" altLang="ja-JP" sz="2400" dirty="0"/>
              <a:t>Lunar lambert function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3528" y="4941168"/>
            <a:ext cx="802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/>
              <a:t>f</a:t>
            </a:r>
            <a:r>
              <a:rPr kumimoji="1" lang="en-US" altLang="ja-JP" sz="2400" dirty="0"/>
              <a:t>: Empirical function of phase angle dependencies</a:t>
            </a:r>
            <a:endParaRPr kumimoji="1" lang="ja-JP" altLang="en-US" sz="2400" dirty="0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/>
          </p:nvPr>
        </p:nvGraphicFramePr>
        <p:xfrm>
          <a:off x="5523565" y="4077072"/>
          <a:ext cx="34242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1" name="数式" r:id="rId9" imgW="1701720" imgH="241200" progId="Equation.3">
                  <p:embed/>
                </p:oleObj>
              </mc:Choice>
              <mc:Fallback>
                <p:oleObj name="数式" r:id="rId9" imgW="1701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565" y="4077072"/>
                        <a:ext cx="3424237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6502223" y="4365104"/>
            <a:ext cx="260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Correction terms for Limb darkening effect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12160" y="19888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</a:t>
            </a:r>
            <a:r>
              <a:rPr lang="en-US" altLang="ja-JP" dirty="0"/>
              <a:t>: incident angle</a:t>
            </a:r>
          </a:p>
          <a:p>
            <a:r>
              <a:rPr lang="en-US" altLang="ja-JP" dirty="0"/>
              <a:t>e: emission angle</a:t>
            </a:r>
          </a:p>
          <a:p>
            <a:r>
              <a:rPr lang="en-US" altLang="ja-JP" dirty="0"/>
              <a:t>α: phase angle</a:t>
            </a:r>
            <a:endParaRPr kumimoji="1"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05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01216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</a:t>
            </a:r>
            <a:r>
              <a:rPr kumimoji="1" lang="en-US" altLang="ja-JP" dirty="0" err="1"/>
              <a:t>Kouyama</a:t>
            </a:r>
            <a:r>
              <a:rPr kumimoji="1" lang="en-US" altLang="ja-JP" dirty="0"/>
              <a:t> et al., 2014, LPSC]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581775" cy="59817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6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20" y="829390"/>
            <a:ext cx="6066892" cy="3600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33047" r="33160" b="33996"/>
          <a:stretch/>
        </p:blipFill>
        <p:spPr bwMode="auto">
          <a:xfrm>
            <a:off x="2411760" y="4653136"/>
            <a:ext cx="5022979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8758" y="486885"/>
            <a:ext cx="64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Definition of three albedo groups of Moon surface</a:t>
            </a:r>
            <a:endParaRPr kumimoji="1" lang="ja-JP" altLang="en-US" sz="2400" dirty="0"/>
          </a:p>
        </p:txBody>
      </p:sp>
      <p:pic>
        <p:nvPicPr>
          <p:cNvPr id="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2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SELENE(KAGUYA) and SP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/>
              <a:t>Spectral Profiler)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736935" y="1110792"/>
            <a:ext cx="7687455" cy="5367964"/>
            <a:chOff x="628650" y="1170949"/>
            <a:chExt cx="7687455" cy="5367964"/>
          </a:xfrm>
        </p:grpSpPr>
        <p:pic>
          <p:nvPicPr>
            <p:cNvPr id="7170" name="Picture 2" descr="S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170949"/>
              <a:ext cx="7687455" cy="536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2303812" y="1401064"/>
              <a:ext cx="2054431" cy="29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909940" y="2975894"/>
              <a:ext cx="944259" cy="186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331027" y="3361268"/>
              <a:ext cx="1240973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847647" y="4191001"/>
              <a:ext cx="2555953" cy="308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884308" y="6204538"/>
              <a:ext cx="1647210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7050971" y="6204538"/>
              <a:ext cx="892879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33450" y="2902265"/>
              <a:ext cx="965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600" b="1" dirty="0"/>
                <a:t>Spectral</a:t>
              </a:r>
              <a:endParaRPr kumimoji="1" lang="ja-JP" altLang="en-US" sz="1600" b="1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303812" y="1710259"/>
              <a:ext cx="2168565" cy="282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401723" y="1284534"/>
              <a:ext cx="3125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Sensor type: Spectrometer</a:t>
              </a:r>
            </a:p>
            <a:p>
              <a:r>
                <a:rPr lang="en-US" altLang="ja-JP" sz="2000" dirty="0"/>
                <a:t>                        </a:t>
              </a:r>
              <a:r>
                <a:rPr kumimoji="1" lang="en-US" altLang="ja-JP" sz="2000" dirty="0"/>
                <a:t>Point sensor</a:t>
              </a:r>
              <a:endParaRPr kumimoji="1" lang="ja-JP" altLang="en-US" sz="2000" dirty="0"/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2751666" y="6484568"/>
            <a:ext cx="59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http://www.kaguya.jaxa.jp/en/equipment/tc_e.htm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13851" y="3952577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Multi-band Imager</a:t>
            </a:r>
            <a:endParaRPr kumimoji="1" lang="ja-JP" altLang="en-US" dirty="0"/>
          </a:p>
        </p:txBody>
      </p:sp>
      <p:sp>
        <p:nvSpPr>
          <p:cNvPr id="27" name="フリーフォーム 26"/>
          <p:cNvSpPr/>
          <p:nvPr/>
        </p:nvSpPr>
        <p:spPr>
          <a:xfrm>
            <a:off x="2595803" y="4133006"/>
            <a:ext cx="171460" cy="318678"/>
          </a:xfrm>
          <a:custGeom>
            <a:avLst/>
            <a:gdLst>
              <a:gd name="connsiteX0" fmla="*/ 171460 w 171460"/>
              <a:gd name="connsiteY0" fmla="*/ 5857 h 318678"/>
              <a:gd name="connsiteX1" fmla="*/ 15050 w 171460"/>
              <a:gd name="connsiteY1" fmla="*/ 41952 h 318678"/>
              <a:gd name="connsiteX2" fmla="*/ 15050 w 171460"/>
              <a:gd name="connsiteY2" fmla="*/ 318678 h 31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60" h="318678">
                <a:moveTo>
                  <a:pt x="171460" y="5857"/>
                </a:moveTo>
                <a:cubicBezTo>
                  <a:pt x="106289" y="-2164"/>
                  <a:pt x="41118" y="-10185"/>
                  <a:pt x="15050" y="41952"/>
                </a:cubicBezTo>
                <a:cubicBezTo>
                  <a:pt x="-11018" y="94089"/>
                  <a:pt x="2016" y="206383"/>
                  <a:pt x="15050" y="318678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70202" y="4824262"/>
            <a:ext cx="181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Terrain Camera</a:t>
            </a:r>
            <a:endParaRPr kumimoji="1" lang="ja-JP" altLang="en-US" dirty="0"/>
          </a:p>
        </p:txBody>
      </p:sp>
      <p:sp>
        <p:nvSpPr>
          <p:cNvPr id="30" name="フリーフォーム 29"/>
          <p:cNvSpPr/>
          <p:nvPr/>
        </p:nvSpPr>
        <p:spPr>
          <a:xfrm>
            <a:off x="2438400" y="4792133"/>
            <a:ext cx="440267" cy="233400"/>
          </a:xfrm>
          <a:custGeom>
            <a:avLst/>
            <a:gdLst>
              <a:gd name="connsiteX0" fmla="*/ 0 w 440267"/>
              <a:gd name="connsiteY0" fmla="*/ 228600 h 233400"/>
              <a:gd name="connsiteX1" fmla="*/ 237067 w 440267"/>
              <a:gd name="connsiteY1" fmla="*/ 203200 h 233400"/>
              <a:gd name="connsiteX2" fmla="*/ 440267 w 440267"/>
              <a:gd name="connsiteY2" fmla="*/ 0 h 2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233400">
                <a:moveTo>
                  <a:pt x="0" y="228600"/>
                </a:moveTo>
                <a:cubicBezTo>
                  <a:pt x="81844" y="234950"/>
                  <a:pt x="163689" y="241300"/>
                  <a:pt x="237067" y="203200"/>
                </a:cubicBezTo>
                <a:cubicBezTo>
                  <a:pt x="310445" y="165100"/>
                  <a:pt x="375356" y="82550"/>
                  <a:pt x="440267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08A58A-3A1F-4D39-90F8-0314AE1AD3E8}"/>
              </a:ext>
            </a:extLst>
          </p:cNvPr>
          <p:cNvSpPr/>
          <p:nvPr/>
        </p:nvSpPr>
        <p:spPr>
          <a:xfrm>
            <a:off x="907273" y="5230665"/>
            <a:ext cx="1136733" cy="38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0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3" y="1943100"/>
            <a:ext cx="4191000" cy="4191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30817" y="5650292"/>
            <a:ext cx="35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Modeled 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-1301026" y="3626797"/>
            <a:ext cx="370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Observed radiance (W m</a:t>
            </a:r>
            <a:r>
              <a:rPr lang="en-US" altLang="ja-JP" baseline="30000" dirty="0"/>
              <a:t>-2</a:t>
            </a:r>
            <a:r>
              <a:rPr lang="en-US" altLang="ja-JP" dirty="0"/>
              <a:t> str</a:t>
            </a:r>
            <a:r>
              <a:rPr lang="en-US" altLang="ja-JP" baseline="30000" dirty="0"/>
              <a:t>-1</a:t>
            </a:r>
            <a:r>
              <a:rPr lang="en-US" altLang="ja-JP" dirty="0"/>
              <a:t> μm</a:t>
            </a:r>
            <a:r>
              <a:rPr lang="en-US" altLang="ja-JP" baseline="30000" dirty="0"/>
              <a:t>-1</a:t>
            </a:r>
            <a:r>
              <a:rPr lang="en-US" altLang="ja-JP" dirty="0"/>
              <a:t>)</a:t>
            </a:r>
            <a:endParaRPr lang="ja-JP" altLang="en-US" dirty="0"/>
          </a:p>
        </p:txBody>
      </p:sp>
      <p:pic>
        <p:nvPicPr>
          <p:cNvPr id="18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1" b="52222"/>
          <a:stretch/>
        </p:blipFill>
        <p:spPr bwMode="auto">
          <a:xfrm>
            <a:off x="281465" y="266726"/>
            <a:ext cx="1638884" cy="15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un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35" r="52252" b="7211"/>
          <a:stretch/>
        </p:blipFill>
        <p:spPr bwMode="auto">
          <a:xfrm>
            <a:off x="2022034" y="304800"/>
            <a:ext cx="1727837" cy="150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437" y="1959143"/>
            <a:ext cx="4191000" cy="41910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633865" y="1824205"/>
            <a:ext cx="426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ASTER (Band 1) Large bias</a:t>
            </a:r>
            <a:endParaRPr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90147" y="5662864"/>
            <a:ext cx="322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Observed / Model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3320716" y="3689684"/>
            <a:ext cx="296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Relative Frequency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6884" y="6015789"/>
            <a:ext cx="410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Mean (</a:t>
            </a:r>
            <a:r>
              <a:rPr kumimoji="1" lang="en-US" altLang="ja-JP" sz="2000" dirty="0" err="1"/>
              <a:t>Obse</a:t>
            </a:r>
            <a:r>
              <a:rPr kumimoji="1" lang="ja-JP" altLang="en-US" sz="2000" dirty="0" err="1"/>
              <a:t>ｒ</a:t>
            </a:r>
            <a:r>
              <a:rPr kumimoji="1" lang="en-US" altLang="ja-JP" sz="2000" dirty="0" err="1"/>
              <a:t>ved</a:t>
            </a:r>
            <a:r>
              <a:rPr kumimoji="1" lang="en-US" altLang="ja-JP" sz="2000" dirty="0"/>
              <a:t>/Model) = 1.27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864" y="6416842"/>
            <a:ext cx="2237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SD</a:t>
            </a:r>
            <a:r>
              <a:rPr lang="ja-JP" altLang="en-US" sz="2000" dirty="0"/>
              <a:t> </a:t>
            </a:r>
            <a:r>
              <a:rPr kumimoji="1" lang="en-US" altLang="ja-JP" sz="2000" dirty="0"/>
              <a:t>= 0.05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20404" y="6389339"/>
            <a:ext cx="569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SE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kumimoji="1" lang="en-US" altLang="ja-JP" sz="2000" dirty="0"/>
              <a:t>= SD/</a:t>
            </a:r>
            <a:r>
              <a:rPr kumimoji="1" lang="ja-JP" altLang="en-US" sz="2000" dirty="0"/>
              <a:t>√</a:t>
            </a:r>
            <a:r>
              <a:rPr kumimoji="1" lang="en-US" altLang="ja-JP" sz="2000" dirty="0"/>
              <a:t>Number of pixels used) = 0.0002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67944" y="620688"/>
            <a:ext cx="488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ASTER@2003.04.14 vs Model (SELENE/SP)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02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23528" y="1340768"/>
            <a:ext cx="8248650" cy="4155936"/>
            <a:chOff x="14420850" y="15068550"/>
            <a:chExt cx="8248650" cy="4155936"/>
          </a:xfrm>
        </p:grpSpPr>
        <p:pic>
          <p:nvPicPr>
            <p:cNvPr id="3" name="Picture 6" descr="http://www.science.aster.ersdac.jspacesystems.or.jp/jp/documnts/users_guide/part2/image/7-6_1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" t="5375" b="8117"/>
            <a:stretch/>
          </p:blipFill>
          <p:spPr bwMode="auto">
            <a:xfrm>
              <a:off x="15887699" y="15316200"/>
              <a:ext cx="6183513" cy="329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5875976" y="17476176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>
                  <a:solidFill>
                    <a:srgbClr val="0070C0"/>
                  </a:solidFill>
                  <a:latin typeface="Calibri" pitchFamily="34" charset="0"/>
                </a:rPr>
                <a:t>Band 1</a:t>
              </a:r>
              <a:endParaRPr kumimoji="1" lang="ja-JP" altLang="en-US" sz="32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8496080" y="172783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00B050"/>
                  </a:solidFill>
                  <a:latin typeface="Calibri" pitchFamily="34" charset="0"/>
                </a:rPr>
                <a:t>Band 2</a:t>
              </a:r>
              <a:endParaRPr lang="ja-JP" altLang="en-US" sz="32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8935700" y="16021050"/>
              <a:ext cx="2266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rgbClr val="FF0000"/>
                  </a:solidFill>
                  <a:latin typeface="Calibri" pitchFamily="34" charset="0"/>
                </a:rPr>
                <a:t>Band 3</a:t>
              </a:r>
              <a:endParaRPr lang="ja-JP" altLang="en-US" sz="32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4458950" y="15068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1.0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439900" y="181927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0.7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420850" y="160972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0.9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420850" y="171069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0.8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4859000" y="1851660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259800" y="18497550"/>
              <a:ext cx="1409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dirty="0">
                  <a:latin typeface="Calibri" pitchFamily="34" charset="0"/>
                </a:rPr>
                <a:t>3000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7087850" y="18497550"/>
              <a:ext cx="3695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0" dirty="0">
                  <a:latin typeface="Calibri" pitchFamily="34" charset="0"/>
                </a:rPr>
                <a:t>Day since launch</a:t>
              </a:r>
              <a:endParaRPr kumimoji="1" lang="ja-JP" altLang="en-US" sz="4000" dirty="0">
                <a:latin typeface="Calibri" pitchFamily="34" charset="0"/>
              </a:endParaRPr>
            </a:p>
          </p:txBody>
        </p:sp>
      </p:grp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1678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ASTER/VNIR degradation curves</a:t>
            </a:r>
            <a:endParaRPr kumimoji="1" lang="ja-JP" altLang="en-US" sz="3200" dirty="0"/>
          </a:p>
        </p:txBody>
      </p:sp>
      <p:pic>
        <p:nvPicPr>
          <p:cNvPr id="16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83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827584" y="692697"/>
            <a:ext cx="3066091" cy="2848228"/>
            <a:chOff x="383704" y="1184920"/>
            <a:chExt cx="3486150" cy="323843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383704" y="1184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536104" y="1337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688504" y="14897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840904" y="16421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993304" y="17945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145704" y="19469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32"/>
            <a:stretch/>
          </p:blipFill>
          <p:spPr bwMode="auto">
            <a:xfrm rot="10800000">
              <a:off x="1298104" y="2099320"/>
              <a:ext cx="2571750" cy="23240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9" name="グラフ 18"/>
          <p:cNvGraphicFramePr>
            <a:graphicFrameLocks/>
          </p:cNvGraphicFramePr>
          <p:nvPr>
            <p:extLst/>
          </p:nvPr>
        </p:nvGraphicFramePr>
        <p:xfrm>
          <a:off x="539552" y="4221088"/>
          <a:ext cx="4032448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右中かっこ 19"/>
          <p:cNvSpPr/>
          <p:nvPr/>
        </p:nvSpPr>
        <p:spPr>
          <a:xfrm rot="19167934">
            <a:off x="3636081" y="393598"/>
            <a:ext cx="177958" cy="11742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4048" y="2132856"/>
            <a:ext cx="39604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SRF convolution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948264" y="2492897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/>
          <a:stretch/>
        </p:blipFill>
        <p:spPr bwMode="auto">
          <a:xfrm rot="10800000">
            <a:off x="5580112" y="3717032"/>
            <a:ext cx="2857500" cy="254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3923928" y="692697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Simulated hyperspectral images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48064" y="32849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Simulated band image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2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6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18366" t="22575" r="20148" b="23200"/>
          <a:stretch/>
        </p:blipFill>
        <p:spPr>
          <a:xfrm>
            <a:off x="-36512" y="1337655"/>
            <a:ext cx="9180512" cy="481200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628409" y="620320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http://global.jaxa.jp/press/2007/12/20071214_kaguya_e.html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28650" y="111126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SELENE(KAGUYA) and SP</a:t>
            </a:r>
            <a:endParaRPr kumimoji="1" lang="ja-JP" altLang="en-US" dirty="0"/>
          </a:p>
        </p:txBody>
      </p:sp>
      <p:pic>
        <p:nvPicPr>
          <p:cNvPr id="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05796" y="512297"/>
            <a:ext cx="273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/>
              <a:t>Spectral Profiler)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8148" y="1010646"/>
            <a:ext cx="263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SP Data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7283" y="1134648"/>
            <a:ext cx="3568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MI image</a:t>
            </a:r>
            <a:r>
              <a:rPr kumimoji="1" lang="en-US" altLang="ja-JP" sz="2400" dirty="0"/>
              <a:t> and SP footprints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0807" y="1421853"/>
            <a:ext cx="244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Wavelength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BC4B020-BB2A-46CE-BC12-30BE26738D23}"/>
              </a:ext>
            </a:extLst>
          </p:cNvPr>
          <p:cNvCxnSpPr/>
          <p:nvPr/>
        </p:nvCxnSpPr>
        <p:spPr>
          <a:xfrm>
            <a:off x="481913" y="5461687"/>
            <a:ext cx="3608173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7D0613C-8B7F-44E7-AF3F-816106AEC9E4}"/>
              </a:ext>
            </a:extLst>
          </p:cNvPr>
          <p:cNvCxnSpPr>
            <a:cxnSpLocks/>
          </p:cNvCxnSpPr>
          <p:nvPr/>
        </p:nvCxnSpPr>
        <p:spPr>
          <a:xfrm flipV="1">
            <a:off x="436606" y="1692876"/>
            <a:ext cx="0" cy="378528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7D0D2B-B8D3-48B2-A621-CA26F4D0C01D}"/>
              </a:ext>
            </a:extLst>
          </p:cNvPr>
          <p:cNvSpPr txBox="1"/>
          <p:nvPr/>
        </p:nvSpPr>
        <p:spPr>
          <a:xfrm>
            <a:off x="1235676" y="5515234"/>
            <a:ext cx="1705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Wavelength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BC3A3C-A8EB-4153-8F05-A647F4F819B6}"/>
              </a:ext>
            </a:extLst>
          </p:cNvPr>
          <p:cNvSpPr txBox="1"/>
          <p:nvPr/>
        </p:nvSpPr>
        <p:spPr>
          <a:xfrm rot="16200000">
            <a:off x="-994033" y="3546634"/>
            <a:ext cx="24178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Spatia</a:t>
            </a:r>
            <a:r>
              <a:rPr lang="en-US" altLang="ja-JP" dirty="0"/>
              <a:t>l (along track)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5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323"/>
            <a:ext cx="6794738" cy="603467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6141887" y="5067315"/>
            <a:ext cx="2837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Reflectance spectrum</a:t>
            </a:r>
          </a:p>
          <a:p>
            <a:r>
              <a:rPr kumimoji="1" lang="en-US" altLang="ja-JP" sz="2000" dirty="0"/>
              <a:t>at a reference condition</a:t>
            </a:r>
          </a:p>
          <a:p>
            <a:r>
              <a:rPr kumimoji="1" lang="en-US" altLang="ja-JP" sz="2000" dirty="0"/>
              <a:t>φ=30°, </a:t>
            </a:r>
            <a:r>
              <a:rPr kumimoji="1" lang="en-US" altLang="ja-JP" sz="2000" i="1" dirty="0" err="1"/>
              <a:t>i</a:t>
            </a:r>
            <a:r>
              <a:rPr kumimoji="1" lang="en-US" altLang="ja-JP" sz="2000" dirty="0"/>
              <a:t> = 30°, </a:t>
            </a:r>
            <a:r>
              <a:rPr kumimoji="1" lang="en-US" altLang="ja-JP" sz="2000" i="1" dirty="0"/>
              <a:t>e</a:t>
            </a:r>
            <a:r>
              <a:rPr kumimoji="1" lang="en-US" altLang="ja-JP" sz="2000" dirty="0"/>
              <a:t>=0°</a:t>
            </a:r>
            <a:endParaRPr kumimoji="1" lang="ja-JP" altLang="en-US" sz="2000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57012" y="368909"/>
            <a:ext cx="786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alibri" pitchFamily="34" charset="0"/>
              </a:rPr>
              <a:t>SP Lunar Reflectance model (Yokota et al., 2011)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 rot="5551084">
            <a:off x="2557673" y="3332287"/>
            <a:ext cx="1672756" cy="344340"/>
          </a:xfrm>
          <a:prstGeom prst="rightArrow">
            <a:avLst>
              <a:gd name="adj1" fmla="val 25994"/>
              <a:gd name="adj2" fmla="val 86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2900" y="1201182"/>
            <a:ext cx="45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1"/>
                </a:solidFill>
              </a:rPr>
              <a:t>Ref</a:t>
            </a:r>
            <a:r>
              <a:rPr lang="en-US" altLang="ja-JP" dirty="0">
                <a:solidFill>
                  <a:schemeClr val="bg1"/>
                </a:solidFill>
              </a:rPr>
              <a:t>l</a:t>
            </a:r>
            <a:r>
              <a:rPr kumimoji="1" lang="en-US" altLang="ja-JP" dirty="0">
                <a:solidFill>
                  <a:schemeClr val="bg1"/>
                </a:solidFill>
              </a:rPr>
              <a:t>ectance map (758nm, </a:t>
            </a:r>
            <a:r>
              <a:rPr kumimoji="1" lang="en-US" altLang="ja-JP" dirty="0" err="1">
                <a:solidFill>
                  <a:schemeClr val="bg1"/>
                </a:solidFill>
              </a:rPr>
              <a:t>i</a:t>
            </a:r>
            <a:r>
              <a:rPr kumimoji="1" lang="en-US" altLang="ja-JP" dirty="0">
                <a:solidFill>
                  <a:schemeClr val="bg1"/>
                </a:solidFill>
              </a:rPr>
              <a:t>=30, e=0, α=30°)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89558" y="860822"/>
            <a:ext cx="232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Integrating 70 million observation data covering </a:t>
            </a:r>
            <a:r>
              <a:rPr lang="en-US" altLang="ja-JP" dirty="0"/>
              <a:t>whole lunar surface </a:t>
            </a:r>
            <a:r>
              <a:rPr kumimoji="1" lang="en-US" altLang="ja-JP" dirty="0"/>
              <a:t>with various phase angle conditions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830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323"/>
            <a:ext cx="6794738" cy="603467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30541" y="2715978"/>
            <a:ext cx="3788623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Spectral range:</a:t>
            </a:r>
          </a:p>
          <a:p>
            <a:r>
              <a:rPr kumimoji="1" lang="en-US" altLang="ja-JP" sz="2000" dirty="0"/>
              <a:t>512 – 1650 nm (160 channels)</a:t>
            </a:r>
          </a:p>
          <a:p>
            <a:r>
              <a:rPr lang="en-US" altLang="ja-JP" sz="2000" dirty="0" err="1"/>
              <a:t>Δλ</a:t>
            </a:r>
            <a:r>
              <a:rPr lang="en-US" altLang="ja-JP" sz="2000" dirty="0"/>
              <a:t> = 6 - 8 nm</a:t>
            </a:r>
            <a:endParaRPr kumimoji="1"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Grid interval (Spatial resolution)</a:t>
            </a:r>
          </a:p>
          <a:p>
            <a:r>
              <a:rPr lang="en-US" altLang="ja-JP" sz="2000" dirty="0"/>
              <a:t>0.5˚ x 0.5˚</a:t>
            </a: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8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57012" y="368909"/>
            <a:ext cx="786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alibri" pitchFamily="34" charset="0"/>
              </a:rPr>
              <a:t>SP Lunar Reflectance model (Yokota et al., 2011)</a:t>
            </a:r>
            <a:endParaRPr lang="ja-JP" altLang="en-US" sz="2800" dirty="0">
              <a:latin typeface="Calibri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 rot="5551084">
            <a:off x="2557673" y="3332287"/>
            <a:ext cx="1672756" cy="344340"/>
          </a:xfrm>
          <a:prstGeom prst="rightArrow">
            <a:avLst>
              <a:gd name="adj1" fmla="val 25994"/>
              <a:gd name="adj2" fmla="val 860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12900" y="1201182"/>
            <a:ext cx="45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1"/>
                </a:solidFill>
              </a:rPr>
              <a:t>Ref</a:t>
            </a:r>
            <a:r>
              <a:rPr lang="en-US" altLang="ja-JP" dirty="0">
                <a:solidFill>
                  <a:schemeClr val="bg1"/>
                </a:solidFill>
              </a:rPr>
              <a:t>l</a:t>
            </a:r>
            <a:r>
              <a:rPr kumimoji="1" lang="en-US" altLang="ja-JP" dirty="0">
                <a:solidFill>
                  <a:schemeClr val="bg1"/>
                </a:solidFill>
              </a:rPr>
              <a:t>ectance map (758nm, </a:t>
            </a:r>
            <a:r>
              <a:rPr kumimoji="1" lang="en-US" altLang="ja-JP" dirty="0" err="1">
                <a:solidFill>
                  <a:schemeClr val="bg1"/>
                </a:solidFill>
              </a:rPr>
              <a:t>i</a:t>
            </a:r>
            <a:r>
              <a:rPr kumimoji="1" lang="en-US" altLang="ja-JP" dirty="0">
                <a:solidFill>
                  <a:schemeClr val="bg1"/>
                </a:solidFill>
              </a:rPr>
              <a:t>=30, e=0, α=30°)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89558" y="860822"/>
            <a:ext cx="232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Integrating 70 million observation data covering </a:t>
            </a:r>
            <a:r>
              <a:rPr lang="en-US" altLang="ja-JP" dirty="0"/>
              <a:t>whole lunar surface </a:t>
            </a:r>
            <a:r>
              <a:rPr kumimoji="1" lang="en-US" altLang="ja-JP" dirty="0"/>
              <a:t>with various phase angle conditions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030541" y="4929089"/>
            <a:ext cx="378862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dirty="0"/>
              <a:t>Including parameters for reproducing incident, emission and phase angle dependence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6444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117"/>
            <a:ext cx="9144000" cy="50155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3528" y="5890479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ASTER/Band 2 (660 nm)</a:t>
            </a:r>
          </a:p>
          <a:p>
            <a:pPr algn="ctr"/>
            <a:r>
              <a:rPr kumimoji="1" lang="en-US" altLang="ja-JP" sz="2400" dirty="0"/>
              <a:t>April 14, 2003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5900" y="730249"/>
            <a:ext cx="299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Simulated</a:t>
            </a:r>
            <a:endParaRPr kumimoji="1" lang="ja-JP" altLang="en-US" sz="2800" baseline="30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2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56681" y="730249"/>
            <a:ext cx="158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Observed</a:t>
            </a:r>
            <a:endParaRPr lang="en-US" altLang="ja-JP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118909" y="341482"/>
            <a:ext cx="270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ASTER vs SELENE/SP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13421" y="6025683"/>
            <a:ext cx="360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SP model is a radiance base model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54842" y="4961544"/>
            <a:ext cx="342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[Kouyama et al., </a:t>
            </a:r>
            <a:r>
              <a:rPr lang="en-US" altLang="ja-JP" dirty="0">
                <a:solidFill>
                  <a:schemeClr val="bg1"/>
                </a:solidFill>
              </a:rPr>
              <a:t>2016</a:t>
            </a:r>
            <a:r>
              <a:rPr kumimoji="1" lang="en-US" altLang="ja-JP" dirty="0">
                <a:solidFill>
                  <a:schemeClr val="bg1"/>
                </a:solidFill>
              </a:rPr>
              <a:t>, PSS]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524984"/>
            <a:ext cx="3178324" cy="31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1844824"/>
            <a:ext cx="3173338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3395355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512" y="524984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13, 2003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371743" y="184482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15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596336" y="3524704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18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37670" y="19677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Simulating Moon observations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0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0205C8A-FF36-4052-9E9A-577B920B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42610"/>
            <a:ext cx="8572500" cy="6105525"/>
          </a:xfrm>
          <a:prstGeom prst="rect">
            <a:avLst/>
          </a:prstGeom>
        </p:spPr>
      </p:pic>
      <p:pic>
        <p:nvPicPr>
          <p:cNvPr id="3" name="Picture 6" descr="http://www.kaguya.jaxa.jp/image/document/KAGUYA-0003.jpg">
            <a:extLst>
              <a:ext uri="{FF2B5EF4-FFF2-40B4-BE49-F238E27FC236}">
                <a16:creationId xmlns:a16="http://schemas.microsoft.com/office/drawing/2014/main" id="{C6E94D27-9EE6-4E9B-8851-A6F60349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-36512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FE648-A01B-4841-A2C2-D9581B256E9F}"/>
              </a:ext>
            </a:extLst>
          </p:cNvPr>
          <p:cNvSpPr txBox="1"/>
          <p:nvPr/>
        </p:nvSpPr>
        <p:spPr>
          <a:xfrm>
            <a:off x="285750" y="381000"/>
            <a:ext cx="66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Phase angle dependence of SP model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E5FAB5-68D2-4B3C-9894-6A040A884374}"/>
              </a:ext>
            </a:extLst>
          </p:cNvPr>
          <p:cNvSpPr txBox="1"/>
          <p:nvPr/>
        </p:nvSpPr>
        <p:spPr>
          <a:xfrm>
            <a:off x="2520778" y="5177481"/>
            <a:ext cx="18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@ 745.3 nm</a:t>
            </a:r>
            <a:endParaRPr kumimoji="1" lang="ja-JP" altLang="en-US" sz="240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E55D635-A5BF-4EA5-AE7E-49FAF7697A1C}"/>
              </a:ext>
            </a:extLst>
          </p:cNvPr>
          <p:cNvSpPr/>
          <p:nvPr/>
        </p:nvSpPr>
        <p:spPr>
          <a:xfrm>
            <a:off x="5832389" y="133453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9282B9-EB41-4366-978E-8FF4CE031384}"/>
              </a:ext>
            </a:extLst>
          </p:cNvPr>
          <p:cNvSpPr txBox="1"/>
          <p:nvPr/>
        </p:nvSpPr>
        <p:spPr>
          <a:xfrm>
            <a:off x="6166022" y="1256234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ROLO</a:t>
            </a:r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E3FC599-2FB6-4F79-98A7-EA5D49414DCC}"/>
              </a:ext>
            </a:extLst>
          </p:cNvPr>
          <p:cNvSpPr/>
          <p:nvPr/>
        </p:nvSpPr>
        <p:spPr>
          <a:xfrm>
            <a:off x="5832389" y="17648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174ABF-8F22-4A5E-85B0-74877312AD61}"/>
              </a:ext>
            </a:extLst>
          </p:cNvPr>
          <p:cNvSpPr txBox="1"/>
          <p:nvPr/>
        </p:nvSpPr>
        <p:spPr>
          <a:xfrm>
            <a:off x="6166022" y="1686544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SP model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671D85-9EB0-47D4-B80E-B5183C8C1408}"/>
              </a:ext>
            </a:extLst>
          </p:cNvPr>
          <p:cNvSpPr txBox="1"/>
          <p:nvPr/>
        </p:nvSpPr>
        <p:spPr>
          <a:xfrm rot="16200000">
            <a:off x="-1010083" y="3116359"/>
            <a:ext cx="35340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D</a:t>
            </a:r>
            <a:r>
              <a:rPr kumimoji="1" lang="en-US" altLang="ja-JP" sz="2400" dirty="0"/>
              <a:t>isk reflectance</a:t>
            </a:r>
            <a:endParaRPr lang="en-US" altLang="ja-JP" sz="2400" dirty="0"/>
          </a:p>
          <a:p>
            <a:pPr algn="ctr"/>
            <a:r>
              <a:rPr kumimoji="1" lang="en-US" altLang="ja-JP" sz="2400" dirty="0"/>
              <a:t>(Normalized by 30°)</a:t>
            </a:r>
          </a:p>
        </p:txBody>
      </p:sp>
    </p:spTree>
    <p:extLst>
      <p:ext uri="{BB962C8B-B14F-4D97-AF65-F5344CB8AC3E}">
        <p14:creationId xmlns:p14="http://schemas.microsoft.com/office/powerpoint/2010/main" val="113756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9263</TotalTime>
  <Words>1572</Words>
  <Application>Microsoft Office PowerPoint</Application>
  <PresentationFormat>画面に合わせる (4:3)</PresentationFormat>
  <Paragraphs>306</Paragraphs>
  <Slides>32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Office テーマ</vt:lpstr>
      <vt:lpstr>数式</vt:lpstr>
      <vt:lpstr>Lunar reflectance model based on SELENE/SP data</vt:lpstr>
      <vt:lpstr>SELENE(KAGUYA) and SP</vt:lpstr>
      <vt:lpstr>SELENE(KAGUYA) and SP</vt:lpstr>
      <vt:lpstr>SELENE(KAGUYA) and SP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SP Model availability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ToruKouyama</dc:creator>
  <cp:lastModifiedBy>Toru Kouyama</cp:lastModifiedBy>
  <cp:revision>571</cp:revision>
  <dcterms:created xsi:type="dcterms:W3CDTF">2016-02-21T14:53:28Z</dcterms:created>
  <dcterms:modified xsi:type="dcterms:W3CDTF">2017-11-15T00:01:06Z</dcterms:modified>
</cp:coreProperties>
</file>