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86" r:id="rId3"/>
    <p:sldId id="305" r:id="rId4"/>
    <p:sldId id="306" r:id="rId5"/>
    <p:sldId id="313" r:id="rId6"/>
    <p:sldId id="307" r:id="rId7"/>
    <p:sldId id="308" r:id="rId8"/>
    <p:sldId id="311" r:id="rId9"/>
    <p:sldId id="309" r:id="rId10"/>
    <p:sldId id="316" r:id="rId11"/>
    <p:sldId id="310" r:id="rId12"/>
    <p:sldId id="262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71" autoAdjust="0"/>
  </p:normalViewPr>
  <p:slideViewPr>
    <p:cSldViewPr>
      <p:cViewPr varScale="1">
        <p:scale>
          <a:sx n="61" d="100"/>
          <a:sy n="61" d="100"/>
        </p:scale>
        <p:origin x="-1446" y="-90"/>
      </p:cViewPr>
      <p:guideLst>
        <p:guide orient="horz" pos="24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3477B-DECC-44CD-B55D-B9E13DBBF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5262C-0518-4235-896A-E604A6D985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58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>
              <a:ea typeface="宋体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920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694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4138" y="6491288"/>
            <a:ext cx="90217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1200" smtClean="0">
                <a:solidFill>
                  <a:schemeClr val="bg1"/>
                </a:solidFill>
              </a:rPr>
              <a:t>1</a:t>
            </a:r>
            <a:r>
              <a:rPr lang="en-US" altLang="zh-CN" sz="1200" baseline="30000" smtClean="0">
                <a:solidFill>
                  <a:schemeClr val="bg1"/>
                </a:solidFill>
              </a:rPr>
              <a:t>st</a:t>
            </a:r>
            <a:r>
              <a:rPr lang="en-US" altLang="zh-CN" sz="1200" smtClean="0">
                <a:solidFill>
                  <a:schemeClr val="bg1"/>
                </a:solidFill>
              </a:rPr>
              <a:t> International Strategic Consultative Discussion on Chinese Meteorological Satellite, 18,Nov, 2014,Shanghai,China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394450"/>
            <a:ext cx="9144000" cy="463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 dirty="0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644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97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13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楷体" pitchFamily="2" charset="-122"/>
              </a:defRPr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083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496050"/>
            <a:ext cx="9144000" cy="3619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220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23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53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7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3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4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276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2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ea typeface="宋体" panose="02010600030101010101" pitchFamily="2" charset="-122"/>
              </a:defRPr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  <a:ea typeface="宋体" charset="-122"/>
              </a:defRPr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6394450"/>
            <a:ext cx="9144000" cy="463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391818" y="6488906"/>
            <a:ext cx="651702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Corbel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9pPr>
          </a:lstStyle>
          <a:p>
            <a:fld id="{B61BD808-12A2-4F90-A386-A3E316635192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14" name="日期占位符 3"/>
          <p:cNvSpPr txBox="1">
            <a:spLocks/>
          </p:cNvSpPr>
          <p:nvPr/>
        </p:nvSpPr>
        <p:spPr>
          <a:xfrm>
            <a:off x="7308304" y="6558062"/>
            <a:ext cx="2133600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Corbel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107CD46-39D7-463B-A624-71396885167B}" type="datetimeFigureOut">
              <a:rPr lang="en-US" altLang="zh-CN" smtClean="0"/>
              <a:pPr>
                <a:defRPr/>
              </a:pPr>
              <a:t>11/15/2017</a:t>
            </a:fld>
            <a:endParaRPr lang="en-US" altLang="zh-CN" dirty="0"/>
          </a:p>
        </p:txBody>
      </p:sp>
      <p:sp>
        <p:nvSpPr>
          <p:cNvPr id="15" name="矩形 8"/>
          <p:cNvSpPr>
            <a:spLocks noChangeArrowheads="1"/>
          </p:cNvSpPr>
          <p:nvPr/>
        </p:nvSpPr>
        <p:spPr bwMode="auto">
          <a:xfrm>
            <a:off x="0" y="6545853"/>
            <a:ext cx="5436705" cy="29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Arial Black" pitchFamily="34" charset="0"/>
              </a:rPr>
              <a:t>NSMC</a:t>
            </a:r>
            <a:endParaRPr lang="en-US" altLang="zh-CN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632225" y="6508712"/>
            <a:ext cx="51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/13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6" name="Picture 9" descr="F:\logo\国家卫星气象中心标-3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60648"/>
            <a:ext cx="892998" cy="112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华文琥珀" panose="02010800040101010101" pitchFamily="2" charset="-122"/>
          <a:ea typeface="华文琥珀" panose="02010800040101010101" pitchFamily="2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3400" y="2420888"/>
            <a:ext cx="8077200" cy="1440160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Lunar Model Establishment based on SELENE/SP with incorporated into lunar DEM</a:t>
            </a:r>
            <a:endParaRPr lang="zh-CN" altLang="en-US" sz="3200" dirty="0">
              <a:solidFill>
                <a:schemeClr val="tx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微软雅黑" pitchFamily="34" charset="-122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172902"/>
            <a:ext cx="9144000" cy="221678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 descr="E:\文档\局徽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3" y="499871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F:\logo\国家卫星气象中心标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57" y="4998718"/>
            <a:ext cx="912812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1403648" y="4655704"/>
            <a:ext cx="633827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Lu Zhang,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Peng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Zhang ,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Xiuqing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Hu, Lin Chen</a:t>
            </a:r>
          </a:p>
          <a:p>
            <a:pPr algn="ctr"/>
            <a:r>
              <a:rPr lang="en-US" altLang="zh-CN" sz="2800" dirty="0">
                <a:solidFill>
                  <a:srgbClr val="CC66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National Satellite Meteorological Center </a:t>
            </a:r>
            <a:r>
              <a:rPr lang="zh-CN" altLang="en-US" sz="2800" dirty="0">
                <a:solidFill>
                  <a:srgbClr val="CC66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（</a:t>
            </a:r>
            <a:r>
              <a:rPr lang="en-US" altLang="zh-CN" sz="2800" dirty="0">
                <a:solidFill>
                  <a:srgbClr val="CC66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NSMC</a:t>
            </a:r>
            <a:r>
              <a:rPr lang="zh-CN" altLang="en-US" sz="2800" dirty="0" smtClean="0">
                <a:solidFill>
                  <a:srgbClr val="CC66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）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18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working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1588150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Lunar reflectance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12" y="2132856"/>
            <a:ext cx="3654276" cy="360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32" y="2302333"/>
            <a:ext cx="3658801" cy="343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555776" y="5916007"/>
            <a:ext cx="5564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512.6nm                                                               998.5nm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0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403350" y="2037554"/>
            <a:ext cx="4641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 °×1° in equator of lunar is about 900km^2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2405854"/>
            <a:ext cx="548640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403350" y="4836316"/>
            <a:ext cx="57975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the SP’s Spatial resolution for 100 km altitude.</a:t>
            </a:r>
          </a:p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Along track 562 m.</a:t>
            </a:r>
          </a:p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Cross track 400 m.</a:t>
            </a:r>
          </a:p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Near the equator the data is enough. </a:t>
            </a:r>
          </a:p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Near the pole the data is not enough.</a:t>
            </a: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251520" y="540923"/>
            <a:ext cx="8229600" cy="1250950"/>
          </a:xfrm>
        </p:spPr>
        <p:txBody>
          <a:bodyPr>
            <a:normAutofit fontScale="90000"/>
          </a:bodyPr>
          <a:lstStyle/>
          <a:p>
            <a:r>
              <a:rPr lang="en-US" altLang="zh-CN" sz="4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Working</a:t>
            </a:r>
            <a:r>
              <a:rPr lang="en-US" altLang="zh-CN" sz="4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endParaRPr lang="zh-CN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3645024"/>
            <a:ext cx="8077200" cy="1673352"/>
          </a:xfrm>
        </p:spPr>
        <p:txBody>
          <a:bodyPr>
            <a:normAutofit/>
          </a:bodyPr>
          <a:lstStyle/>
          <a:p>
            <a:pPr algn="r"/>
            <a:r>
              <a:rPr lang="en-US" altLang="zh-CN" sz="8800" dirty="0" smtClean="0"/>
              <a:t>The end</a:t>
            </a:r>
            <a:endParaRPr lang="zh-CN" altLang="en-US" sz="8800" dirty="0"/>
          </a:p>
        </p:txBody>
      </p:sp>
    </p:spTree>
    <p:extLst>
      <p:ext uri="{BB962C8B-B14F-4D97-AF65-F5344CB8AC3E}">
        <p14:creationId xmlns:p14="http://schemas.microsoft.com/office/powerpoint/2010/main" val="84908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Outline</a:t>
            </a:r>
            <a:endParaRPr lang="zh-CN" altLang="en-US" sz="4800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2348880"/>
            <a:ext cx="8064896" cy="2808312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Introduction</a:t>
            </a:r>
          </a:p>
          <a:p>
            <a:pPr marL="0">
              <a:buClrTx/>
              <a:buFont typeface="Wingdings" pitchFamily="2" charset="2"/>
              <a:buChar char="l"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observation geometry of SP re-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calculation</a:t>
            </a:r>
            <a:endParaRPr lang="en-US" altLang="zh-CN" dirty="0" smtClean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Model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working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b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025" y="1966020"/>
            <a:ext cx="846455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advantage of lunar calibration.</a:t>
            </a:r>
          </a:p>
          <a:p>
            <a:pPr marL="285750" indent="-285750" algn="just">
              <a:buFont typeface="Wingdings" panose="05000000000000000000" pitchFamily="2" charset="2"/>
              <a:buChar char="l"/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photometric stability of lunar surface had a characteristic time of 1*10</a:t>
            </a:r>
            <a:r>
              <a:rPr lang="en-US" altLang="zh-CN" sz="2400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years [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Kieffer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1997].</a:t>
            </a:r>
          </a:p>
          <a:p>
            <a:pPr marL="285750" indent="-285750" algn="just">
              <a:buFont typeface="Wingdings" panose="05000000000000000000" pitchFamily="2" charset="2"/>
              <a:buChar char="l"/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Lunar reflectance is not  strongly variegated in color.</a:t>
            </a:r>
          </a:p>
          <a:p>
            <a:pPr marL="285750" indent="-285750" algn="just">
              <a:buFont typeface="Wingdings" panose="05000000000000000000" pitchFamily="2" charset="2"/>
              <a:buChar char="l"/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Lunar is surrounded by a black field. </a:t>
            </a:r>
          </a:p>
        </p:txBody>
      </p:sp>
    </p:spTree>
    <p:extLst>
      <p:ext uri="{BB962C8B-B14F-4D97-AF65-F5344CB8AC3E}">
        <p14:creationId xmlns:p14="http://schemas.microsoft.com/office/powerpoint/2010/main" val="126496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b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72816"/>
            <a:ext cx="846455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Lunar model development</a:t>
            </a:r>
          </a:p>
          <a:p>
            <a:pPr marL="342900" indent="-342900" algn="just">
              <a:buFont typeface="Wingdings" pitchFamily="2" charset="2"/>
              <a:buChar char="l"/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data from Earth-based observation(Atmosphere).</a:t>
            </a:r>
          </a:p>
          <a:p>
            <a:pPr algn="just">
              <a:defRPr/>
            </a:pP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l"/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data from Earth orbit satellite(lack).</a:t>
            </a:r>
          </a:p>
          <a:p>
            <a:pPr marL="342900" indent="-342900" algn="just">
              <a:buFont typeface="Wingdings" pitchFamily="2" charset="2"/>
              <a:buChar char="l"/>
              <a:defRPr/>
            </a:pP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l"/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data from lunar orbit satellite.</a:t>
            </a:r>
          </a:p>
          <a:p>
            <a:pPr algn="just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Moon mineralogy mapper (M3) on Chandrayaan-1</a:t>
            </a:r>
            <a:r>
              <a:rPr lang="en-US" altLang="zh-C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(geo-location, not covered entire lunar surface).</a:t>
            </a:r>
          </a:p>
          <a:p>
            <a:pPr algn="just"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   The  Interference imaging spectrometer(IIM) on Chang’E-1(</a:t>
            </a:r>
            <a:r>
              <a:rPr lang="en-US" altLang="zh-C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not covered entire lunar surface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Spectral Profiler(SP) on SELENE.</a:t>
            </a:r>
          </a:p>
        </p:txBody>
      </p:sp>
    </p:spTree>
    <p:extLst>
      <p:ext uri="{BB962C8B-B14F-4D97-AF65-F5344CB8AC3E}">
        <p14:creationId xmlns:p14="http://schemas.microsoft.com/office/powerpoint/2010/main" val="35665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540923"/>
            <a:ext cx="8229600" cy="1250950"/>
          </a:xfrm>
        </p:spPr>
        <p:txBody>
          <a:bodyPr>
            <a:normAutofit fontScale="90000"/>
          </a:bodyPr>
          <a:lstStyle/>
          <a:p>
            <a:r>
              <a:rPr lang="en-US" altLang="zh-CN" sz="4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n-US" altLang="zh-CN" sz="4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endParaRPr lang="zh-CN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1"/>
          <a:stretch/>
        </p:blipFill>
        <p:spPr bwMode="auto">
          <a:xfrm>
            <a:off x="755576" y="2204865"/>
            <a:ext cx="804703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755576" y="2060848"/>
            <a:ext cx="7632848" cy="1872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58926" y="414908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Recalculating incidence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angle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emission  angle, phase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angle.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517924"/>
            <a:ext cx="1440160" cy="49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6441" y="2006292"/>
            <a:ext cx="3113088" cy="461963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The Reflectance of SP</a:t>
            </a:r>
            <a:endParaRPr lang="zh-CN" altLang="en-US" sz="24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流程图: 决策 11"/>
          <p:cNvSpPr/>
          <p:nvPr/>
        </p:nvSpPr>
        <p:spPr>
          <a:xfrm>
            <a:off x="2471029" y="2757180"/>
            <a:ext cx="3375025" cy="1033462"/>
          </a:xfrm>
          <a:prstGeom prst="flowChartDecision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Data Screening</a:t>
            </a:r>
            <a:endParaRPr lang="zh-CN" altLang="en-US" sz="2400" kern="0" dirty="0">
              <a:solidFill>
                <a:sysClr val="windowText" lastClr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2370" y="4125605"/>
            <a:ext cx="1769387" cy="460375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Classifying</a:t>
            </a:r>
            <a:endParaRPr lang="zh-CN" altLang="en-US" sz="24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48791" y="5020955"/>
            <a:ext cx="3608388" cy="460375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The establishment of model</a:t>
            </a:r>
            <a:endParaRPr lang="zh-CN" altLang="en-US" sz="24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肘形连接符 16"/>
          <p:cNvCxnSpPr>
            <a:cxnSpLocks noChangeShapeType="1"/>
            <a:stCxn id="11" idx="2"/>
            <a:endCxn id="12" idx="0"/>
          </p:cNvCxnSpPr>
          <p:nvPr/>
        </p:nvCxnSpPr>
        <p:spPr bwMode="auto">
          <a:xfrm rot="16200000" flipH="1">
            <a:off x="4011697" y="2610337"/>
            <a:ext cx="288925" cy="4762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箭头连接符 17"/>
          <p:cNvCxnSpPr>
            <a:cxnSpLocks noChangeShapeType="1"/>
            <a:stCxn id="12" idx="2"/>
            <a:endCxn id="13" idx="0"/>
          </p:cNvCxnSpPr>
          <p:nvPr/>
        </p:nvCxnSpPr>
        <p:spPr bwMode="auto">
          <a:xfrm flipH="1">
            <a:off x="4157064" y="3790642"/>
            <a:ext cx="1478" cy="334963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肘形连接符 18"/>
          <p:cNvCxnSpPr>
            <a:cxnSpLocks noChangeShapeType="1"/>
            <a:stCxn id="13" idx="2"/>
            <a:endCxn id="14" idx="0"/>
          </p:cNvCxnSpPr>
          <p:nvPr/>
        </p:nvCxnSpPr>
        <p:spPr bwMode="auto">
          <a:xfrm rot="5400000">
            <a:off x="3937538" y="4801428"/>
            <a:ext cx="434975" cy="4079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标题 1"/>
          <p:cNvSpPr txBox="1">
            <a:spLocks/>
          </p:cNvSpPr>
          <p:nvPr/>
        </p:nvSpPr>
        <p:spPr>
          <a:xfrm>
            <a:off x="251520" y="540923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 fontScale="6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9pPr>
            <a:extLst/>
          </a:lstStyle>
          <a:p>
            <a:r>
              <a:rPr lang="en-US" altLang="zh-CN" sz="4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br>
              <a:rPr lang="en-US" altLang="zh-CN" sz="4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mtClean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/>
            </a:r>
            <a:br>
              <a:rPr lang="en-US" altLang="zh-CN" smtClean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endParaRPr lang="zh-CN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2"/>
          <p:cNvSpPr>
            <a:spLocks noChangeArrowheads="1"/>
          </p:cNvSpPr>
          <p:nvPr/>
        </p:nvSpPr>
        <p:spPr bwMode="auto">
          <a:xfrm>
            <a:off x="755650" y="1856095"/>
            <a:ext cx="207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Data Screening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3350" y="2687945"/>
            <a:ext cx="65532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l"/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Incidence angle (&lt;90 °  )</a:t>
            </a:r>
          </a:p>
          <a:p>
            <a:pPr marL="342900" indent="-342900">
              <a:buFont typeface="Wingdings" pitchFamily="2" charset="2"/>
              <a:buChar char="l"/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Phase angle       (&lt;180 °)</a:t>
            </a:r>
          </a:p>
          <a:p>
            <a:pPr marL="342900" indent="-342900">
              <a:buFont typeface="Wingdings" pitchFamily="2" charset="2"/>
              <a:buChar char="l"/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Emission angle  (&lt;90 ° )</a:t>
            </a:r>
          </a:p>
          <a:p>
            <a:pPr marL="342900" indent="-342900">
              <a:buFont typeface="Wingdings" pitchFamily="2" charset="2"/>
              <a:buChar char="l"/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EMD (Empirical Mode Decomposition)</a:t>
            </a:r>
          </a:p>
          <a:p>
            <a:pPr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  The data with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noise is less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 threshold value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251520" y="540923"/>
            <a:ext cx="8229600" cy="1250950"/>
          </a:xfrm>
        </p:spPr>
        <p:txBody>
          <a:bodyPr>
            <a:normAutofit fontScale="90000"/>
          </a:bodyPr>
          <a:lstStyle/>
          <a:p>
            <a:r>
              <a:rPr lang="en-US" altLang="zh-CN" sz="4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n-US" altLang="zh-CN" sz="4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endParaRPr lang="zh-CN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137718" y="3565639"/>
            <a:ext cx="3763706" cy="2520280"/>
            <a:chOff x="5364088" y="3735832"/>
            <a:chExt cx="3763706" cy="2520280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35832"/>
              <a:ext cx="3763706" cy="2520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5652120" y="4383904"/>
              <a:ext cx="3312368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91" y="1556792"/>
            <a:ext cx="3581561" cy="190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" y="3676480"/>
            <a:ext cx="4102385" cy="229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251520" y="540923"/>
            <a:ext cx="8229600" cy="1250950"/>
          </a:xfrm>
        </p:spPr>
        <p:txBody>
          <a:bodyPr>
            <a:normAutofit fontScale="90000"/>
          </a:bodyPr>
          <a:lstStyle/>
          <a:p>
            <a:r>
              <a:rPr lang="en-US" altLang="zh-CN" sz="4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n-US" altLang="zh-CN" sz="4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endParaRPr lang="zh-CN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88" y="1675606"/>
            <a:ext cx="4822154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Classifying</a:t>
            </a:r>
            <a:r>
              <a:rPr lang="zh-CN" altLang="en-US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VIS band,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512-1010nm.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zh-CN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zh-CN" altLang="en-US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K-SVD(</a:t>
            </a:r>
            <a:r>
              <a:rPr lang="en-US" altLang="zh-CN" dirty="0"/>
              <a:t> </a:t>
            </a:r>
            <a:r>
              <a:rPr lang="en-US" altLang="zh-CN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unsupervised learning method</a:t>
            </a:r>
            <a:r>
              <a:rPr lang="en-US" altLang="zh-CN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" t="3656" r="17261" b="24324"/>
          <a:stretch>
            <a:fillRect/>
          </a:stretch>
        </p:blipFill>
        <p:spPr bwMode="auto">
          <a:xfrm>
            <a:off x="1691679" y="2875936"/>
            <a:ext cx="5575875" cy="34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51520" y="540923"/>
            <a:ext cx="8229600" cy="1250950"/>
          </a:xfrm>
        </p:spPr>
        <p:txBody>
          <a:bodyPr>
            <a:normAutofit fontScale="90000"/>
          </a:bodyPr>
          <a:lstStyle/>
          <a:p>
            <a:r>
              <a:rPr lang="en-US" altLang="zh-CN" sz="4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n-US" altLang="zh-CN" sz="4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endParaRPr lang="zh-CN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15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系统发展室模板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块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模块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模块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系统发展室模板</Template>
  <TotalTime>2448</TotalTime>
  <Words>264</Words>
  <Application>Microsoft Office PowerPoint</Application>
  <PresentationFormat>全屏显示(4:3)</PresentationFormat>
  <Paragraphs>65</Paragraphs>
  <Slides>12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系统发展室模板</vt:lpstr>
      <vt:lpstr>Lunar Model Establishment based on SELENE/SP with incorporated into lunar DEM</vt:lpstr>
      <vt:lpstr>Outline</vt:lpstr>
      <vt:lpstr>Introduction </vt:lpstr>
      <vt:lpstr>Introduction </vt:lpstr>
      <vt:lpstr>Model  </vt:lpstr>
      <vt:lpstr>PowerPoint 演示文稿</vt:lpstr>
      <vt:lpstr>Model  </vt:lpstr>
      <vt:lpstr>Model  </vt:lpstr>
      <vt:lpstr>Model  </vt:lpstr>
      <vt:lpstr>working</vt:lpstr>
      <vt:lpstr>Working  </vt:lpstr>
      <vt:lpstr>The end</vt:lpstr>
    </vt:vector>
  </TitlesOfParts>
  <Company>nsmc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职称答辩</dc:title>
  <dc:creator>howardwu</dc:creator>
  <cp:lastModifiedBy>panda</cp:lastModifiedBy>
  <cp:revision>164</cp:revision>
  <dcterms:created xsi:type="dcterms:W3CDTF">2015-12-06T02:26:19Z</dcterms:created>
  <dcterms:modified xsi:type="dcterms:W3CDTF">2017-11-14T23:58:16Z</dcterms:modified>
</cp:coreProperties>
</file>