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433" r:id="rId4"/>
    <p:sldId id="394" r:id="rId5"/>
    <p:sldId id="419" r:id="rId6"/>
    <p:sldId id="421" r:id="rId7"/>
    <p:sldId id="423" r:id="rId8"/>
    <p:sldId id="428" r:id="rId9"/>
    <p:sldId id="422" r:id="rId10"/>
    <p:sldId id="431" r:id="rId11"/>
    <p:sldId id="432" r:id="rId12"/>
    <p:sldId id="434" r:id="rId13"/>
    <p:sldId id="353" r:id="rId14"/>
    <p:sldId id="339" r:id="rId15"/>
    <p:sldId id="386" r:id="rId16"/>
    <p:sldId id="387" r:id="rId17"/>
    <p:sldId id="403" r:id="rId18"/>
    <p:sldId id="400" r:id="rId19"/>
    <p:sldId id="399" r:id="rId20"/>
    <p:sldId id="436" r:id="rId21"/>
    <p:sldId id="437" r:id="rId22"/>
    <p:sldId id="435" r:id="rId23"/>
    <p:sldId id="406" r:id="rId24"/>
    <p:sldId id="392" r:id="rId25"/>
    <p:sldId id="404" r:id="rId26"/>
    <p:sldId id="383" r:id="rId27"/>
    <p:sldId id="405" r:id="rId28"/>
    <p:sldId id="391" r:id="rId29"/>
    <p:sldId id="393" r:id="rId30"/>
    <p:sldId id="42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0D6-BEDB-4E86-B7E7-7FDE5541251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BDF0-F7DC-4E73-9251-1F78FE916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C874-DC3E-41CF-8959-FA5D4AA692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2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1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97AD-E149-4E82-A8CC-23FE22817E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002060"/>
                </a:solidFill>
              </a:defRPr>
            </a:lvl2pPr>
            <a:lvl3pPr>
              <a:defRPr sz="1400" b="1">
                <a:solidFill>
                  <a:srgbClr val="C00000"/>
                </a:solidFill>
              </a:defRPr>
            </a:lvl3pPr>
            <a:lvl4pPr>
              <a:defRPr sz="1000" b="1">
                <a:solidFill>
                  <a:srgbClr val="FF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11/15/2017, Xi'an,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2nd Lunar Calibration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45543"/>
            <a:ext cx="7315200" cy="440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Lunar Calibration Workshop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ES-R_LOGO_SMAL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53400" y="152400"/>
            <a:ext cx="914400" cy="685800"/>
          </a:xfrm>
          <a:prstGeom prst="rect">
            <a:avLst/>
          </a:prstGeom>
        </p:spPr>
      </p:pic>
      <p:pic>
        <p:nvPicPr>
          <p:cNvPr id="11" name="Picture 10" descr="noaa-logo-144x14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Progress in Radiance-Based Lunar 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9906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Fangfang</a:t>
            </a:r>
            <a:r>
              <a:rPr lang="en-US" dirty="0" smtClean="0">
                <a:solidFill>
                  <a:srgbClr val="0070C0"/>
                </a:solidFill>
              </a:rPr>
              <a:t> Yu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Xi Shao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Xiangqian Wu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en-US" baseline="30000" dirty="0">
                <a:solidFill>
                  <a:srgbClr val="0070C0"/>
                </a:solidFill>
              </a:rPr>
              <a:t> </a:t>
            </a:r>
            <a:endParaRPr lang="en-US" baseline="3000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Masaya Takahashi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Arata</a:t>
            </a:r>
            <a:r>
              <a:rPr lang="en-US" dirty="0" smtClean="0">
                <a:solidFill>
                  <a:srgbClr val="0070C0"/>
                </a:solidFill>
              </a:rPr>
              <a:t> Okuyama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648200"/>
            <a:ext cx="731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1: NOAA/NESDIS/Center for Satellite Application and Research (STAR) </a:t>
            </a:r>
          </a:p>
          <a:p>
            <a:pPr algn="ctr"/>
            <a:r>
              <a:rPr lang="en-US" sz="1400" dirty="0"/>
              <a:t>2: ERT, </a:t>
            </a:r>
            <a:r>
              <a:rPr lang="en-US" sz="1400" dirty="0" err="1" smtClean="0"/>
              <a:t>Inc@NOAA</a:t>
            </a:r>
            <a:r>
              <a:rPr lang="en-US" sz="1400" dirty="0" smtClean="0"/>
              <a:t>/NESDIS/STAR</a:t>
            </a:r>
          </a:p>
          <a:p>
            <a:pPr algn="ctr"/>
            <a:r>
              <a:rPr lang="en-US" sz="1400" dirty="0" smtClean="0"/>
              <a:t>3:  Japan Meteorological Agency (JMA)/meteorological Satellite Center (MSC)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Acknowledgements: NOAA </a:t>
            </a:r>
            <a:r>
              <a:rPr lang="en-US" sz="1400" dirty="0"/>
              <a:t>GOES-R </a:t>
            </a:r>
            <a:r>
              <a:rPr lang="en-US" sz="1400" dirty="0" smtClean="0"/>
              <a:t>Program for support, and </a:t>
            </a:r>
          </a:p>
          <a:p>
            <a:pPr algn="ctr"/>
            <a:r>
              <a:rPr lang="en-US" sz="1400" dirty="0" smtClean="0"/>
              <a:t>NOAA-JMA Cooperation Agreement for Himawari-8 </a:t>
            </a:r>
            <a:r>
              <a:rPr lang="en-US" sz="1400" dirty="0"/>
              <a:t>AHI lunar </a:t>
            </a:r>
            <a:r>
              <a:rPr lang="en-US" sz="1400" dirty="0" smtClean="0"/>
              <a:t>data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819"/>
            <a:ext cx="7315200" cy="5040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Uncertainty in </a:t>
            </a:r>
            <a:r>
              <a:rPr lang="en-US" sz="2800" b="1" strike="sngStrike" dirty="0" smtClean="0">
                <a:solidFill>
                  <a:srgbClr val="000099"/>
                </a:solidFill>
              </a:rPr>
              <a:t>Ir</a:t>
            </a:r>
            <a:r>
              <a:rPr lang="en-US" sz="2800" b="1" dirty="0" smtClean="0">
                <a:solidFill>
                  <a:srgbClr val="000099"/>
                </a:solidFill>
              </a:rPr>
              <a:t>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28025"/>
          </a:xfrm>
        </p:spPr>
        <p:txBody>
          <a:bodyPr numCol="2">
            <a:normAutofit/>
          </a:bodyPr>
          <a:lstStyle/>
          <a:p>
            <a:pPr lvl="0"/>
            <a:r>
              <a:rPr lang="en-US" sz="2800" i="1" dirty="0" err="1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800" b="1" i="1" baseline="-25000" dirty="0" err="1" smtClean="0">
                <a:solidFill>
                  <a:schemeClr val="bg1">
                    <a:lumMod val="65000"/>
                  </a:schemeClr>
                </a:solidFill>
              </a:rPr>
              <a:t>Lunar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: Model (ROLO &amp; GIRO) uncertainty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Discussed extensively but separately</a:t>
            </a:r>
          </a:p>
          <a:p>
            <a:pPr lvl="0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f</a:t>
            </a:r>
            <a:r>
              <a:rPr lang="en-US" sz="2800" i="1" baseline="-25000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Over-Sampling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Constant or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known? </a:t>
            </a:r>
          </a:p>
          <a:p>
            <a:pPr lvl="0"/>
            <a:r>
              <a:rPr lang="en-US" sz="2800" b="1" i="1" dirty="0" err="1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C</a:t>
            </a:r>
            <a:r>
              <a:rPr lang="en-US" sz="2800" b="1" i="1" baseline="30000" dirty="0" err="1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i</a:t>
            </a:r>
            <a:r>
              <a:rPr lang="en-US" sz="2800" b="1" i="1" baseline="-25000" dirty="0" err="1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: Count of lunar pixel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Which pixel is/isn’t the Moon?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Edge detection</a:t>
            </a:r>
          </a:p>
          <a:p>
            <a:r>
              <a:rPr lang="en-US" sz="2800" b="1" i="1" dirty="0" smtClean="0">
                <a:solidFill>
                  <a:srgbClr val="008000"/>
                </a:solidFill>
                <a:cs typeface="Arial" charset="0"/>
              </a:rPr>
              <a:t>C</a:t>
            </a:r>
            <a:r>
              <a:rPr lang="en-US" sz="2800" b="1" i="1" baseline="-25000" dirty="0" smtClean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sz="2800" dirty="0" smtClean="0"/>
              <a:t>: Space count</a:t>
            </a:r>
          </a:p>
          <a:p>
            <a:pPr lvl="1"/>
            <a:r>
              <a:rPr lang="en-US" sz="2400" dirty="0" smtClean="0"/>
              <a:t>Clamp and </a:t>
            </a:r>
            <a:r>
              <a:rPr lang="en-US" sz="2400" i="1" dirty="0" smtClean="0"/>
              <a:t>1/f</a:t>
            </a:r>
            <a:r>
              <a:rPr lang="en-US" sz="2400" dirty="0" smtClean="0"/>
              <a:t> noise</a:t>
            </a:r>
            <a:endParaRPr lang="en-US" sz="2400" i="1" baseline="-2500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2015-02-13 Tsukuba Japan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NOAA AIST JAXA JMA Lunar Cal Meeting</a:t>
            </a:r>
            <a:endParaRPr 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7023"/>
              </p:ext>
            </p:extLst>
          </p:nvPr>
        </p:nvGraphicFramePr>
        <p:xfrm>
          <a:off x="2311400" y="1504950"/>
          <a:ext cx="44577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1485720" imgH="342720" progId="Equation.3">
                  <p:embed/>
                </p:oleObj>
              </mc:Choice>
              <mc:Fallback>
                <p:oleObj name="Equation" r:id="rId4" imgW="1485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504950"/>
                        <a:ext cx="44577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381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Challenges of Lunar Radiance Calibration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0"/>
            <a:ext cx="3733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Same challenges, presented in different ways.</a:t>
            </a:r>
          </a:p>
          <a:p>
            <a:r>
              <a:rPr lang="en-US" dirty="0" smtClean="0"/>
              <a:t>Identify ROI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image-to-image registration</a:t>
            </a:r>
          </a:p>
          <a:p>
            <a:r>
              <a:rPr lang="en-US" dirty="0" smtClean="0"/>
              <a:t>Minimize BRDF effects</a:t>
            </a:r>
          </a:p>
          <a:p>
            <a:pPr lvl="1"/>
            <a:r>
              <a:rPr lang="en-US" dirty="0" smtClean="0"/>
              <a:t>First characterize</a:t>
            </a:r>
          </a:p>
          <a:p>
            <a:pPr lvl="1"/>
            <a:r>
              <a:rPr lang="en-US" dirty="0" smtClean="0"/>
              <a:t>Empirical model later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Lunar Calibration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8" descr="Lunar_libration_with_phase_Oct_2007_45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2862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</a:t>
            </a:r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11/15/2017, Xi'an, China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2nd Lunar Calibration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Requirements, Challenges and Procedures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Long-term accurate measurements of high spatial resolution of lunar surface</a:t>
            </a:r>
          </a:p>
          <a:p>
            <a:pPr lvl="1"/>
            <a:r>
              <a:rPr lang="en-US" dirty="0" smtClean="0"/>
              <a:t>Himawari-8 AHI and GOES-16 ABI</a:t>
            </a:r>
          </a:p>
          <a:p>
            <a:pPr lvl="2"/>
            <a:r>
              <a:rPr lang="en-US" dirty="0" smtClean="0"/>
              <a:t>High temporal resolution from the Earth orbit</a:t>
            </a:r>
          </a:p>
          <a:p>
            <a:pPr lvl="2"/>
            <a:r>
              <a:rPr lang="en-US" dirty="0" smtClean="0"/>
              <a:t>Multiple times per month, depending on the available operation schedule</a:t>
            </a:r>
          </a:p>
          <a:p>
            <a:pPr lvl="1"/>
            <a:r>
              <a:rPr lang="en-US" dirty="0" smtClean="0"/>
              <a:t>Others</a:t>
            </a:r>
          </a:p>
          <a:p>
            <a:pPr lvl="2"/>
            <a:r>
              <a:rPr lang="en-US" dirty="0" smtClean="0"/>
              <a:t>LEO: CNES </a:t>
            </a:r>
            <a:r>
              <a:rPr lang="en-US" dirty="0" err="1" smtClean="0"/>
              <a:t>Plaiedes</a:t>
            </a:r>
            <a:r>
              <a:rPr lang="en-US" dirty="0" smtClean="0"/>
              <a:t>, Landsat TM/OLI, EOS Hyperion,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GEO weather instruments:  GOES Imager, MTSAT, COMS, etc.</a:t>
            </a:r>
          </a:p>
          <a:p>
            <a:endParaRPr lang="en-US" dirty="0" smtClean="0"/>
          </a:p>
          <a:p>
            <a:r>
              <a:rPr lang="en-US" dirty="0" smtClean="0"/>
              <a:t>Accurate image-to-image registration</a:t>
            </a:r>
          </a:p>
          <a:p>
            <a:pPr lvl="1"/>
            <a:r>
              <a:rPr lang="en-US" dirty="0" smtClean="0"/>
              <a:t>Automated image registration algorithm</a:t>
            </a:r>
          </a:p>
          <a:p>
            <a:pPr lvl="1"/>
            <a:r>
              <a:rPr lang="en-US" dirty="0" smtClean="0"/>
              <a:t>Region of Interest (ROI) radiance extraction</a:t>
            </a:r>
          </a:p>
          <a:p>
            <a:endParaRPr lang="en-US" dirty="0" smtClean="0"/>
          </a:p>
          <a:p>
            <a:r>
              <a:rPr lang="en-US" dirty="0" smtClean="0"/>
              <a:t>Accurate model development and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Past Efforts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Relatively spectral and spatial uniform surface selections</a:t>
            </a:r>
          </a:p>
          <a:p>
            <a:pPr lvl="1"/>
            <a:r>
              <a:rPr lang="en-US" dirty="0" smtClean="0"/>
              <a:t>Yu et al. 2015, “Photometric properties on selected lunar surface for GOES-R ABI solar reflective channels using SELENE/SP data”, EUMETSAT, Oct. 2015.</a:t>
            </a:r>
          </a:p>
          <a:p>
            <a:pPr lvl="2"/>
            <a:r>
              <a:rPr lang="en-US" dirty="0" smtClean="0"/>
              <a:t>Site selections</a:t>
            </a:r>
          </a:p>
          <a:p>
            <a:r>
              <a:rPr lang="en-US" dirty="0" smtClean="0"/>
              <a:t>Automated image to image registration algorithm</a:t>
            </a:r>
          </a:p>
          <a:p>
            <a:pPr lvl="1"/>
            <a:r>
              <a:rPr lang="en-US" dirty="0" smtClean="0"/>
              <a:t>Shao et al. 2015, “</a:t>
            </a:r>
            <a:r>
              <a:rPr lang="en-US" dirty="0" err="1" smtClean="0"/>
              <a:t>Selenographic</a:t>
            </a:r>
            <a:r>
              <a:rPr lang="en-US" dirty="0" smtClean="0"/>
              <a:t> coordinate mapping of lunar observations by GOES Imager”, SPIE 9639, Sensor, Systems, and Next-Generation </a:t>
            </a:r>
            <a:r>
              <a:rPr lang="en-US" dirty="0" err="1" smtClean="0"/>
              <a:t>Satelltes</a:t>
            </a:r>
            <a:r>
              <a:rPr lang="en-US" dirty="0" smtClean="0"/>
              <a:t> XIX, 963918 doi:10.1117/12.2193914, Oct. 2015.</a:t>
            </a:r>
          </a:p>
          <a:p>
            <a:pPr lvl="2"/>
            <a:r>
              <a:rPr lang="en-US" dirty="0" smtClean="0"/>
              <a:t>Angle determination (Ray-tracing) method to assign coordinate for each lunar pixel</a:t>
            </a:r>
          </a:p>
          <a:p>
            <a:pPr lvl="2"/>
            <a:r>
              <a:rPr lang="en-US" dirty="0"/>
              <a:t>Jitter, uncertain of scan positions, and possible optical </a:t>
            </a:r>
            <a:r>
              <a:rPr lang="en-US" dirty="0" smtClean="0"/>
              <a:t>distortion may cause certain uncertainty</a:t>
            </a:r>
          </a:p>
          <a:p>
            <a:pPr lvl="1"/>
            <a:r>
              <a:rPr lang="en-US" dirty="0" smtClean="0"/>
              <a:t>Yu et al. 2016, “Effort toward characterization of selected lunar sites for the radiometric calibration of solar reflective bands”, CALCON, Logan, UT, 2016.</a:t>
            </a:r>
          </a:p>
          <a:p>
            <a:pPr lvl="2"/>
            <a:r>
              <a:rPr lang="en-US" dirty="0" smtClean="0"/>
              <a:t>SIFT (Scaled Invariant Feature Transform) method to identify potential control points.</a:t>
            </a:r>
          </a:p>
          <a:p>
            <a:pPr lvl="2"/>
            <a:r>
              <a:rPr lang="en-US" dirty="0" smtClean="0"/>
              <a:t>Few matched </a:t>
            </a:r>
            <a:r>
              <a:rPr lang="en-US" dirty="0" err="1" smtClean="0"/>
              <a:t>keypoints</a:t>
            </a:r>
            <a:r>
              <a:rPr lang="en-US" dirty="0" smtClean="0"/>
              <a:t> with large phase angle difference</a:t>
            </a:r>
          </a:p>
          <a:p>
            <a:pPr lvl="1"/>
            <a:r>
              <a:rPr lang="en-US" dirty="0" smtClean="0"/>
              <a:t>Yu et al. 2017, “Improvement in ABI/AHI lunar image registration algorithm for the extraction of lunar ROI radiance”, CALCON, Logan, UT 2017</a:t>
            </a:r>
          </a:p>
          <a:p>
            <a:pPr lvl="2"/>
            <a:r>
              <a:rPr lang="en-US" dirty="0" smtClean="0"/>
              <a:t>Combined method: Ray-tracing + SIFT</a:t>
            </a:r>
          </a:p>
          <a:p>
            <a:pPr lvl="2"/>
            <a:r>
              <a:rPr lang="en-US" dirty="0" smtClean="0"/>
              <a:t>Significant improvement in the matched </a:t>
            </a:r>
            <a:r>
              <a:rPr lang="en-US" dirty="0" err="1" smtClean="0"/>
              <a:t>keypoints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SELENE (</a:t>
            </a:r>
            <a:r>
              <a:rPr lang="en-US" sz="2800" dirty="0" err="1" smtClean="0"/>
              <a:t>Kaguya</a:t>
            </a:r>
            <a:r>
              <a:rPr lang="en-US" sz="2800" dirty="0" smtClean="0"/>
              <a:t>) Data to Select ROI</a:t>
            </a:r>
            <a:endParaRPr lang="en-US" sz="2800" dirty="0"/>
          </a:p>
        </p:txBody>
      </p:sp>
      <p:pic>
        <p:nvPicPr>
          <p:cNvPr id="5" name="Picture 4" descr="lalt_globalx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26" y="1483497"/>
            <a:ext cx="3479409" cy="1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39067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(-180,-90)                                                                                                                      (180, -90)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5714" y="1295400"/>
            <a:ext cx="42787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(-180, 90)                                                                                                                           (180,  90)</a:t>
            </a:r>
            <a:endParaRPr lang="en-US" sz="900" dirty="0"/>
          </a:p>
        </p:txBody>
      </p:sp>
      <p:pic>
        <p:nvPicPr>
          <p:cNvPr id="9" name="Picture 8" descr="SP_L2C_B40_grd0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265" y="1524000"/>
            <a:ext cx="3729863" cy="16056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83495" y="4267200"/>
            <a:ext cx="3031905" cy="2438400"/>
            <a:chOff x="11201400" y="35661600"/>
            <a:chExt cx="4327305" cy="3671037"/>
          </a:xfrm>
        </p:grpSpPr>
        <p:grpSp>
          <p:nvGrpSpPr>
            <p:cNvPr id="13" name="Group 85"/>
            <p:cNvGrpSpPr/>
            <p:nvPr/>
          </p:nvGrpSpPr>
          <p:grpSpPr>
            <a:xfrm>
              <a:off x="11201400" y="35661600"/>
              <a:ext cx="4327305" cy="3581400"/>
              <a:chOff x="838200" y="3578423"/>
              <a:chExt cx="3669599" cy="2974777"/>
            </a:xfrm>
          </p:grpSpPr>
          <p:pic>
            <p:nvPicPr>
              <p:cNvPr id="16" name="Picture 15" descr="cov3x3_ABI5kmB2_subsetCirc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19200" y="3581400"/>
                <a:ext cx="2971800" cy="29718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600200" y="3581400"/>
                <a:ext cx="365940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60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578423"/>
                <a:ext cx="365940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60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8200" y="4876800"/>
                <a:ext cx="412158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-90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73890" y="4800600"/>
                <a:ext cx="433909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  90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192000" y="3902486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73200" y="3902486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4038600"/>
            <a:ext cx="3429000" cy="2667000"/>
            <a:chOff x="1066800" y="35731846"/>
            <a:chExt cx="4546328" cy="3663554"/>
          </a:xfrm>
        </p:grpSpPr>
        <p:pic>
          <p:nvPicPr>
            <p:cNvPr id="22" name="Content Placeholder 6" descr="LALT5km_cov3x3_subsetCircle_v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35734823"/>
              <a:ext cx="3581400" cy="35814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180970" y="390876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2170" y="390876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35731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35731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" y="372588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-90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37255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90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</p:grpSp>
      <p:sp>
        <p:nvSpPr>
          <p:cNvPr id="29" name="Flowchart: Decision 28"/>
          <p:cNvSpPr/>
          <p:nvPr/>
        </p:nvSpPr>
        <p:spPr>
          <a:xfrm>
            <a:off x="1600200" y="3352800"/>
            <a:ext cx="6172200" cy="19050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Re-project the near side of lunar surface products from cylindrical onto plane projection with </a:t>
            </a:r>
            <a:r>
              <a:rPr lang="en-US" sz="1000" b="1" dirty="0" err="1" smtClean="0">
                <a:solidFill>
                  <a:schemeClr val="tx1"/>
                </a:solidFill>
              </a:rPr>
              <a:t>selenographic</a:t>
            </a:r>
            <a:r>
              <a:rPr lang="en-US" sz="1000" b="1" dirty="0" smtClean="0">
                <a:solidFill>
                  <a:schemeClr val="tx1"/>
                </a:solidFill>
              </a:rPr>
              <a:t> coordinate at 5km/grid spatial resolution at Equator</a:t>
            </a:r>
          </a:p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Generate the Coefficient of Variation (</a:t>
            </a:r>
            <a:r>
              <a:rPr lang="en-US" sz="1000" b="1" dirty="0" err="1" smtClean="0">
                <a:solidFill>
                  <a:schemeClr val="tx1"/>
                </a:solidFill>
              </a:rPr>
              <a:t>CoV</a:t>
            </a:r>
            <a:r>
              <a:rPr lang="en-US" sz="1000" b="1" dirty="0" smtClean="0">
                <a:solidFill>
                  <a:schemeClr val="tx1"/>
                </a:solidFill>
              </a:rPr>
              <a:t>) of the topographic and radiometric products</a:t>
            </a:r>
          </a:p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Combine the </a:t>
            </a:r>
            <a:r>
              <a:rPr lang="en-US" sz="1000" b="1" dirty="0" err="1" smtClean="0">
                <a:solidFill>
                  <a:schemeClr val="tx1"/>
                </a:solidFill>
              </a:rPr>
              <a:t>CoV</a:t>
            </a:r>
            <a:r>
              <a:rPr lang="en-US" sz="1000" b="1" dirty="0" smtClean="0">
                <a:solidFill>
                  <a:schemeClr val="tx1"/>
                </a:solidFill>
              </a:rPr>
              <a:t> maps 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9364" y="573764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Identify the Topographically and Spectrally Uniform Targets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1143000"/>
            <a:ext cx="13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SELENE/LALT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114300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SELENE/SP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4724400" y="5410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91400" y="3200400"/>
            <a:ext cx="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14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Spectral convolution with ABI B2 SRF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28800" y="3200400"/>
            <a:ext cx="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6629400"/>
            <a:ext cx="82137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Yu et al. 2015, “Photometric properties on selected lunar surface for GOES-R ABI solar reflective channels using SELENE/SP data”, EUMETSAT, Oct.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8946" y="1143000"/>
            <a:ext cx="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99060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Courtesy of JAXA SELENE mission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38600" y="1295400"/>
            <a:ext cx="4876800" cy="5257800"/>
            <a:chOff x="-76200" y="457200"/>
            <a:chExt cx="4876800" cy="5257800"/>
          </a:xfrm>
        </p:grpSpPr>
        <p:pic>
          <p:nvPicPr>
            <p:cNvPr id="29" name="Picture 28" descr="site_location_ABIB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5345668"/>
              <a:ext cx="2692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Selected Lunar Target Sites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2362200"/>
              <a:ext cx="1147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Apollo Site #16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514600" y="2507673"/>
              <a:ext cx="397841" cy="391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Lunar Surface Targets</a:t>
            </a:r>
            <a:endParaRPr lang="en-US" sz="28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81" y="1312872"/>
            <a:ext cx="37747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Sufficiently Large – tolerant to INR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Both </a:t>
            </a:r>
            <a:r>
              <a:rPr lang="en-US" b="1" dirty="0"/>
              <a:t>dark (low elevation) and bright (high elevation) sites – bright sites to increase </a:t>
            </a:r>
            <a:r>
              <a:rPr lang="en-US" b="1" dirty="0" smtClean="0"/>
              <a:t>SNR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Closer to the center to minimize BRDF effect – viewing/illumination variations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/>
              <a:t>More data opportunity for model </a:t>
            </a:r>
            <a:r>
              <a:rPr lang="en-US" sz="1400" b="1" dirty="0" smtClean="0"/>
              <a:t>development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81000" y="6629400"/>
            <a:ext cx="82137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Yu et al. 2015, “Photometric properties on selected lunar surface for GOES-R ABI solar reflective channels using SELENE/SP data”, EUMETSAT, Oct.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Exploring the Lunar Radiance Model…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year of AHI data (June, 2015 – May</a:t>
            </a:r>
            <a:r>
              <a:rPr lang="en-US" dirty="0"/>
              <a:t>,</a:t>
            </a:r>
            <a:r>
              <a:rPr lang="en-US" dirty="0" smtClean="0"/>
              <a:t> 2016)</a:t>
            </a:r>
          </a:p>
          <a:p>
            <a:pPr lvl="1"/>
            <a:r>
              <a:rPr lang="en-US" dirty="0" smtClean="0"/>
              <a:t>Provided by JMA</a:t>
            </a:r>
          </a:p>
          <a:p>
            <a:pPr lvl="1"/>
            <a:r>
              <a:rPr lang="en-US" dirty="0" smtClean="0"/>
              <a:t>No effort applied to improve the radiance quality yet</a:t>
            </a:r>
          </a:p>
          <a:p>
            <a:r>
              <a:rPr lang="en-US" dirty="0" smtClean="0"/>
              <a:t>Angle determination (Ray-tracing) method is used to extract ROI radiance</a:t>
            </a:r>
          </a:p>
          <a:p>
            <a:pPr lvl="1"/>
            <a:r>
              <a:rPr lang="en-US" dirty="0" smtClean="0"/>
              <a:t>Explore the feasibility to develop the lunar radiance model</a:t>
            </a:r>
          </a:p>
          <a:p>
            <a:pPr lvl="1"/>
            <a:r>
              <a:rPr lang="en-US" dirty="0" smtClean="0"/>
              <a:t>A total of ~290 images/band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Coordinate Transformation: Three Consecutive Rotation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Use controlling region mapping to determine relative rotation angle shift  </a:t>
                </a:r>
                <a:r>
                  <a:rPr lang="el-GR" dirty="0" smtClean="0">
                    <a:latin typeface="Calibri"/>
                  </a:rPr>
                  <a:t>δ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in the projected disk. </a:t>
                </a:r>
              </a:p>
              <a:p>
                <a:r>
                  <a:rPr lang="en-US" dirty="0" smtClean="0"/>
                  <a:t>Given Satellite direction in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Coordinate (</a:t>
                </a:r>
                <a:r>
                  <a:rPr lang="el-GR" i="1" dirty="0" smtClean="0">
                    <a:latin typeface="Calibri"/>
                  </a:rPr>
                  <a:t>φ</a:t>
                </a:r>
                <a:r>
                  <a:rPr lang="en-US" i="1" baseline="-25000" dirty="0" smtClean="0">
                    <a:latin typeface="Calibri"/>
                  </a:rPr>
                  <a:t>s</a:t>
                </a:r>
                <a:r>
                  <a:rPr lang="en-US" i="1" dirty="0" smtClean="0">
                    <a:latin typeface="Calibri"/>
                  </a:rPr>
                  <a:t>,</a:t>
                </a:r>
                <a:r>
                  <a:rPr lang="el-GR" i="1" dirty="0" smtClean="0">
                    <a:latin typeface="Calibri"/>
                  </a:rPr>
                  <a:t>α</a:t>
                </a:r>
                <a:r>
                  <a:rPr lang="en-US" i="1" baseline="-25000" dirty="0" smtClean="0">
                    <a:latin typeface="Calibri"/>
                  </a:rPr>
                  <a:t>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Given point on projected lunar disk (r,</a:t>
                </a:r>
                <a:r>
                  <a:rPr lang="el-GR" i="1" dirty="0"/>
                  <a:t> </a:t>
                </a:r>
                <a:r>
                  <a:rPr lang="el-GR" i="1" dirty="0" smtClean="0"/>
                  <a:t>φ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Map to (X, Y, Z) in Cartesian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Coordinate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𝑟𝑐𝑜𝑠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𝑟𝑠𝑖𝑛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convert </a:t>
                </a:r>
                <a:r>
                  <a:rPr lang="en-US" dirty="0" smtClean="0"/>
                  <a:t>(</a:t>
                </a:r>
                <a:r>
                  <a:rPr lang="en-US" dirty="0"/>
                  <a:t>X, Y, Z) </a:t>
                </a:r>
                <a:r>
                  <a:rPr lang="en-US" dirty="0" smtClean="0"/>
                  <a:t>to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longitude and latitude.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352158"/>
            <a:ext cx="792480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Shao et al. 2015, SPIE 9639, Sensor, Systems, and Next-Generation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XIX, 963918 doi:10.1117/12.2193914, Toulouse,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48736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Controlling Region Matching for </a:t>
                </a:r>
                <a:r>
                  <a:rPr lang="el-GR" sz="2800" dirty="0"/>
                  <a:t>δ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487363"/>
              </a:xfrm>
              <a:blipFill rotWithShape="0">
                <a:blip r:embed="rId2"/>
                <a:stretch>
                  <a:fillRect t="-15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XShao\Documents\NOAA\GOES-R\lunar_radiance\GOES12_20030414_fig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87" y="959882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Shao\Documents\NOAA\GOES-R\lunar_radiance\GOES12_20030414_fig_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6450" b="5550"/>
          <a:stretch/>
        </p:blipFill>
        <p:spPr bwMode="auto">
          <a:xfrm>
            <a:off x="4419600" y="3689867"/>
            <a:ext cx="3851953" cy="31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Shao\Documents\NOAA\GOES-R\lunar_radiance\GOES12_20030414_fig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5708" r="6450" b="19394"/>
          <a:stretch/>
        </p:blipFill>
        <p:spPr bwMode="auto">
          <a:xfrm>
            <a:off x="152400" y="762001"/>
            <a:ext cx="522740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84" y="1905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1748" y="35052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Longitude/180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1447800"/>
            <a:ext cx="1219200" cy="8265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1143000"/>
            <a:ext cx="16631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2274332"/>
            <a:ext cx="1663128" cy="1078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8764" y="3505200"/>
            <a:ext cx="23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Cross-correlation  </a:t>
            </a:r>
            <a:r>
              <a:rPr lang="en-US" altLang="zh-CN" dirty="0" smtClean="0"/>
              <a:t>map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8473" y="3844350"/>
                <a:ext cx="43434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Unfolded into longitude-r space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Select controlling/template region with known</a:t>
                </a:r>
                <a:r>
                  <a:rPr lang="en-US" dirty="0"/>
                  <a:t> </a:t>
                </a:r>
                <a:r>
                  <a:rPr lang="en-US" dirty="0" err="1"/>
                  <a:t>selenographic</a:t>
                </a:r>
                <a:r>
                  <a:rPr lang="en-US" dirty="0"/>
                  <a:t> </a:t>
                </a:r>
                <a:r>
                  <a:rPr lang="en-US" dirty="0" smtClean="0"/>
                  <a:t>coordinates and </a:t>
                </a:r>
                <a:r>
                  <a:rPr lang="en-US" dirty="0"/>
                  <a:t>with characteristic features 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Determine relative rotational </a:t>
                </a:r>
                <a:r>
                  <a:rPr lang="en-US" dirty="0"/>
                  <a:t>angle shift  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 in the projected disk</a:t>
                </a:r>
                <a:r>
                  <a:rPr lang="en-US" dirty="0" smtClean="0"/>
                  <a:t> through </a:t>
                </a:r>
                <a:r>
                  <a:rPr lang="en-US" dirty="0"/>
                  <a:t>cross-correlation matrix calculation between template image </a:t>
                </a:r>
                <a:r>
                  <a:rPr lang="en-US" dirty="0" smtClean="0"/>
                  <a:t>and </a:t>
                </a:r>
                <a:r>
                  <a:rPr lang="en-US" dirty="0"/>
                  <a:t>observed lunar image.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73" y="3844350"/>
                <a:ext cx="4343400" cy="2862322"/>
              </a:xfrm>
              <a:prstGeom prst="rect">
                <a:avLst/>
              </a:prstGeom>
              <a:blipFill rotWithShape="0">
                <a:blip r:embed="rId6"/>
                <a:stretch>
                  <a:fillRect t="-1279" r="-1685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9600" y="6643378"/>
            <a:ext cx="792480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Shao et al. 2015, SPIE 9639, Sensor, Systems, and Next-Generation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XIX, 963918 doi:10.1117/12.2193914, Toulouse,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Outlines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(Wu)</a:t>
            </a:r>
          </a:p>
          <a:p>
            <a:pPr lvl="1"/>
            <a:r>
              <a:rPr lang="en-US" dirty="0" smtClean="0"/>
              <a:t>Motivation </a:t>
            </a:r>
          </a:p>
          <a:p>
            <a:pPr lvl="1"/>
            <a:r>
              <a:rPr lang="en-US" dirty="0" smtClean="0"/>
              <a:t>Challenges</a:t>
            </a:r>
          </a:p>
          <a:p>
            <a:r>
              <a:rPr lang="en-US" dirty="0" smtClean="0"/>
              <a:t>Image-to-image registration (Shao)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eometric model – Ray-tracing </a:t>
            </a:r>
          </a:p>
          <a:p>
            <a:pPr lvl="1"/>
            <a:r>
              <a:rPr lang="en-US" dirty="0" smtClean="0"/>
              <a:t>Empirical method – SIFT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ombined method</a:t>
            </a:r>
          </a:p>
          <a:p>
            <a:r>
              <a:rPr lang="en-US" dirty="0" smtClean="0"/>
              <a:t>Characterization of BRDF (Yu)</a:t>
            </a:r>
          </a:p>
          <a:p>
            <a:pPr lvl="1"/>
            <a:r>
              <a:rPr lang="en-US" dirty="0"/>
              <a:t>Site selection/characterization</a:t>
            </a:r>
          </a:p>
          <a:p>
            <a:pPr lvl="1"/>
            <a:r>
              <a:rPr lang="en-US" dirty="0" smtClean="0"/>
              <a:t>Early Results</a:t>
            </a:r>
          </a:p>
          <a:p>
            <a:r>
              <a:rPr lang="en-US" dirty="0" smtClean="0"/>
              <a:t>Summary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11/15/2017, Xi'an,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2nd Lunar Calibration Workshop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Mapped GOES-12 Lunar Observations for </a:t>
            </a:r>
            <a:r>
              <a:rPr lang="en-US" b="1" dirty="0"/>
              <a:t>D</a:t>
            </a:r>
            <a:r>
              <a:rPr lang="en-US" b="1" dirty="0" smtClean="0"/>
              <a:t>ifferent Phases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C:\Users\XShao\Documents\NOAA\GOES-R\lunar_radiance\GOES12_200604131708_fig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r="17370"/>
          <a:stretch/>
        </p:blipFill>
        <p:spPr bwMode="auto">
          <a:xfrm>
            <a:off x="152400" y="2362200"/>
            <a:ext cx="2667000" cy="31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XShao\Documents\NOAA\GOES-R\lunar_radiance\GOES12_200803221708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2225" r="17505" b="3933"/>
          <a:stretch/>
        </p:blipFill>
        <p:spPr bwMode="auto">
          <a:xfrm>
            <a:off x="2933700" y="2362199"/>
            <a:ext cx="2857500" cy="30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XShao\Documents\NOAA\GOES-R\lunar_radiance\GOES12_200601181938_fig_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2225" r="16831" b="2674"/>
          <a:stretch/>
        </p:blipFill>
        <p:spPr bwMode="auto">
          <a:xfrm>
            <a:off x="6172200" y="2438400"/>
            <a:ext cx="2825539" cy="30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9822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2006/04/13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 = 0.73</a:t>
            </a:r>
            <a:r>
              <a:rPr lang="en-US" baseline="30000" dirty="0" smtClean="0">
                <a:latin typeface="Calibri"/>
              </a:rPr>
              <a:t>o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990197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2008/03/22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 = 10.24</a:t>
            </a:r>
            <a:r>
              <a:rPr lang="en-US" baseline="30000" dirty="0" smtClean="0">
                <a:latin typeface="Calibri"/>
              </a:rPr>
              <a:t>o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8624" y="199844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2006/01/18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 = 47.28</a:t>
            </a:r>
            <a:r>
              <a:rPr lang="en-US" baseline="30000" dirty="0" smtClean="0">
                <a:latin typeface="Calibri"/>
              </a:rPr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894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Mapped GOES-12 Lunar </a:t>
            </a:r>
            <a:r>
              <a:rPr lang="en-US" b="1" dirty="0" smtClean="0"/>
              <a:t>Observations</a:t>
            </a:r>
            <a:br>
              <a:rPr lang="en-US" b="1" dirty="0" smtClean="0"/>
            </a:br>
            <a:r>
              <a:rPr lang="en-US" b="1" dirty="0" smtClean="0"/>
              <a:t>(Waxing vs. Waning)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 descr="C:\Users\XShao\Documents\NOAA\GOES-R\lunar_radiance\GOES12_200803191608_fig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2584" r="17371" b="3573"/>
          <a:stretch/>
        </p:blipFill>
        <p:spPr bwMode="auto">
          <a:xfrm>
            <a:off x="609600" y="2071099"/>
            <a:ext cx="3724190" cy="40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Shao\Documents\NOAA\GOES-R\lunar_radiance\GOES12_200909061747_fig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2224" r="17640" b="3573"/>
          <a:stretch/>
        </p:blipFill>
        <p:spPr bwMode="auto">
          <a:xfrm>
            <a:off x="4648200" y="2060825"/>
            <a:ext cx="3681254" cy="40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3822" y="170112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2008/03/19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 = -23.54</a:t>
            </a:r>
            <a:r>
              <a:rPr lang="en-US" baseline="30000" dirty="0" smtClean="0">
                <a:latin typeface="Calibri"/>
              </a:rPr>
              <a:t>o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360954" y="1701767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2009/06/17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 = 23.31</a:t>
            </a:r>
            <a:r>
              <a:rPr lang="en-US" baseline="30000" dirty="0" smtClean="0">
                <a:latin typeface="Calibri"/>
              </a:rPr>
              <a:t>o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4645631" y="6310045"/>
            <a:ext cx="399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aning </a:t>
            </a:r>
            <a:r>
              <a:rPr lang="en-US" dirty="0"/>
              <a:t>moon shows more of dark </a:t>
            </a:r>
            <a:r>
              <a:rPr lang="en-US" dirty="0" err="1"/>
              <a:t>maria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0577" y="607117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08711" y="6125379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</a:t>
            </a:r>
            <a:r>
              <a:rPr lang="en-US" dirty="0" smtClean="0"/>
              <a:t>BRDF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Yu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11/15/2017, Xi'an, China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2nd Lunar Calibration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GOES-12 ROI Lunar Radiance Dependent on PA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2286000"/>
            <a:ext cx="269140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6248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1800" y="5362941"/>
            <a:ext cx="8055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rend-corrected </a:t>
            </a:r>
            <a:r>
              <a:rPr lang="en-US" dirty="0"/>
              <a:t>DC is well organized by lunar </a:t>
            </a:r>
            <a:r>
              <a:rPr lang="en-US" dirty="0" smtClean="0"/>
              <a:t>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 </a:t>
            </a:r>
            <a:r>
              <a:rPr lang="en-US" dirty="0"/>
              <a:t>between negative and positive, i.e. waxing and waning, lunar </a:t>
            </a:r>
            <a:r>
              <a:rPr lang="en-US" dirty="0" smtClean="0"/>
              <a:t>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BRDF </a:t>
            </a:r>
            <a:r>
              <a:rPr lang="en-US" dirty="0"/>
              <a:t>of lunar surface </a:t>
            </a:r>
            <a:r>
              <a:rPr lang="en-US" dirty="0" smtClean="0"/>
              <a:t>is important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6352158"/>
            <a:ext cx="792480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Shao et al. 2015, SPIE 9639, Sensor, Systems, and Next-Generation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XIX, 963918 doi:10.1117/12.2193914, Toulouse,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Model Development 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1600199"/>
            <a:ext cx="5257800" cy="4937125"/>
            <a:chOff x="4114800" y="1295400"/>
            <a:chExt cx="3276600" cy="3048000"/>
          </a:xfrm>
        </p:grpSpPr>
        <p:grpSp>
          <p:nvGrpSpPr>
            <p:cNvPr id="6" name="Group 5"/>
            <p:cNvGrpSpPr/>
            <p:nvPr/>
          </p:nvGrpSpPr>
          <p:grpSpPr>
            <a:xfrm>
              <a:off x="4114800" y="1295400"/>
              <a:ext cx="3276600" cy="2802525"/>
              <a:chOff x="-76200" y="457200"/>
              <a:chExt cx="4876800" cy="5226329"/>
            </a:xfrm>
          </p:grpSpPr>
          <p:pic>
            <p:nvPicPr>
              <p:cNvPr id="7" name="Picture 6" descr="site_location_ABIB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6200" y="457200"/>
                <a:ext cx="4876800" cy="48768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18359" y="1103050"/>
                <a:ext cx="452615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3882" y="999140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36718" y="1310868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64032" y="1676400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06199" y="2246050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2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41378" y="1960418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65724" y="3169444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5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5729" y="3779044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18862" y="4464844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8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8680" y="3855244"/>
                <a:ext cx="358513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36718" y="2248117"/>
                <a:ext cx="452615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12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77647" y="4321606"/>
                <a:ext cx="331917" cy="25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11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55003" y="5258317"/>
                <a:ext cx="1164912" cy="425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Sites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5800" y="137160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13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8600" y="182880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14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2000" y="2725579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15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257800" y="1295400"/>
              <a:ext cx="669594" cy="3048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66800" y="1295400"/>
            <a:ext cx="243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064 as example 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Site 9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63" y="380999"/>
            <a:ext cx="3202037" cy="3202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180021" cy="31755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68" y="3471862"/>
            <a:ext cx="3194031" cy="3157539"/>
          </a:xfrm>
        </p:spPr>
      </p:pic>
      <p:grpSp>
        <p:nvGrpSpPr>
          <p:cNvPr id="29" name="Group 28"/>
          <p:cNvGrpSpPr/>
          <p:nvPr/>
        </p:nvGrpSpPr>
        <p:grpSpPr>
          <a:xfrm>
            <a:off x="3213717" y="2057400"/>
            <a:ext cx="2729323" cy="2743200"/>
            <a:chOff x="-76200" y="457200"/>
            <a:chExt cx="4876800" cy="4876800"/>
          </a:xfrm>
        </p:grpSpPr>
        <p:pic>
          <p:nvPicPr>
            <p:cNvPr id="30" name="Picture 29" descr="site_location_ABIB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Lunar Calibration Workshop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67008" y="2133600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angle = -1.5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0" y="2410599"/>
            <a:ext cx="380181" cy="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8" y="3643133"/>
            <a:ext cx="4232274" cy="302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Site 3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13" y="3471863"/>
            <a:ext cx="3198587" cy="3194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33" y="723233"/>
            <a:ext cx="2858167" cy="2858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207178" cy="28320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213717" y="2057400"/>
            <a:ext cx="2729323" cy="2743200"/>
            <a:chOff x="-76200" y="457200"/>
            <a:chExt cx="4876800" cy="4876800"/>
          </a:xfrm>
        </p:grpSpPr>
        <p:pic>
          <p:nvPicPr>
            <p:cNvPr id="35" name="Picture 34" descr="site_location_ABIB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67008" y="2133600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angle = -1.5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58819" y="2286000"/>
            <a:ext cx="380181" cy="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" y="3712656"/>
            <a:ext cx="3845985" cy="293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Site 6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50" y="3631350"/>
            <a:ext cx="3074250" cy="3074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15" y="489835"/>
            <a:ext cx="2911911" cy="29119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489835"/>
            <a:ext cx="2911911" cy="29119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213717" y="2057400"/>
            <a:ext cx="2729323" cy="2743200"/>
            <a:chOff x="-76200" y="457200"/>
            <a:chExt cx="4876800" cy="4876800"/>
          </a:xfrm>
        </p:grpSpPr>
        <p:pic>
          <p:nvPicPr>
            <p:cNvPr id="46" name="Picture 45" descr="site_location_ABIB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1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Site 8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6" y="3833806"/>
            <a:ext cx="2947994" cy="29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41" y="352841"/>
            <a:ext cx="2923759" cy="2923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" y="286515"/>
            <a:ext cx="2861453" cy="28614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13717" y="2057400"/>
            <a:ext cx="2729323" cy="2743200"/>
            <a:chOff x="-76200" y="457200"/>
            <a:chExt cx="4876800" cy="4876800"/>
          </a:xfrm>
        </p:grpSpPr>
        <p:pic>
          <p:nvPicPr>
            <p:cNvPr id="28" name="Picture 27" descr="site_location_ABIB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Local phase angle </a:t>
            </a:r>
            <a:r>
              <a:rPr lang="en-US" dirty="0" smtClean="0"/>
              <a:t>is the most important angle to determine the ROI radiance.  Relationship varies at different ROI.</a:t>
            </a:r>
            <a:endParaRPr lang="en-US" dirty="0"/>
          </a:p>
          <a:p>
            <a:pPr lvl="1"/>
            <a:r>
              <a:rPr lang="en-US" dirty="0"/>
              <a:t>Confirmed with both AHI and GOES-12 data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the moon is considered a big pixel, this is then ROLO or other lunar irradiance observation</a:t>
            </a:r>
            <a:endParaRPr lang="en-US" dirty="0"/>
          </a:p>
          <a:p>
            <a:r>
              <a:rPr lang="en-US" dirty="0" smtClean="0"/>
              <a:t>ROI radiance is more sensitive to solar zenith angle than satellite viewing zenith angle</a:t>
            </a:r>
          </a:p>
          <a:p>
            <a:r>
              <a:rPr lang="en-US" dirty="0" smtClean="0"/>
              <a:t>Sites near the center line (</a:t>
            </a:r>
            <a:r>
              <a:rPr lang="en-US" dirty="0" err="1" smtClean="0"/>
              <a:t>Selenographic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=0 degree) should be used to develop the radiance model</a:t>
            </a:r>
          </a:p>
          <a:p>
            <a:pPr lvl="1"/>
            <a:r>
              <a:rPr lang="en-US" dirty="0" smtClean="0"/>
              <a:t>More observations for model development and validation</a:t>
            </a:r>
          </a:p>
          <a:p>
            <a:pPr lvl="1"/>
            <a:r>
              <a:rPr lang="en-US" dirty="0" smtClean="0"/>
              <a:t>Multiple sites including both dark and bright ones should be used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Apply combined method to improve the image registration algorithm</a:t>
            </a:r>
          </a:p>
          <a:p>
            <a:pPr lvl="1"/>
            <a:r>
              <a:rPr lang="en-US" dirty="0" smtClean="0"/>
              <a:t>Apply the improved calibration algorithm as JMA published</a:t>
            </a:r>
          </a:p>
          <a:p>
            <a:pPr lvl="2"/>
            <a:r>
              <a:rPr lang="en-US" dirty="0" smtClean="0"/>
              <a:t>New radiometric calibration algorithm</a:t>
            </a:r>
          </a:p>
          <a:p>
            <a:pPr lvl="2"/>
            <a:r>
              <a:rPr lang="en-US" dirty="0" smtClean="0"/>
              <a:t>Coherent noise correction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11/15/2017, Xi'an, China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2nd Lunar Calibration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483"/>
            <a:ext cx="8229600" cy="47060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Lunar radiance calibration primarily addresses the difficulty of determining lunar irradiance from GOES Imager.</a:t>
            </a:r>
          </a:p>
          <a:p>
            <a:pPr lvl="1"/>
            <a:r>
              <a:rPr lang="en-US" dirty="0" smtClean="0"/>
              <a:t>More applicable to AHI/ABI/AMI</a:t>
            </a:r>
          </a:p>
          <a:p>
            <a:pPr lvl="1"/>
            <a:r>
              <a:rPr lang="en-US" dirty="0" smtClean="0"/>
              <a:t>Also have other benefits</a:t>
            </a:r>
          </a:p>
          <a:p>
            <a:r>
              <a:rPr lang="en-US" dirty="0" smtClean="0"/>
              <a:t>Initial goal is to use it as a trending tool.</a:t>
            </a:r>
          </a:p>
          <a:p>
            <a:pPr lvl="1"/>
            <a:r>
              <a:rPr lang="en-US" dirty="0" smtClean="0"/>
              <a:t>Absolute calibration (i.e., SI traceable) and inter-calibration is possible.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Target selection has been nearly completed and presented to EUMETSAT Conference at Toulouse.</a:t>
            </a:r>
          </a:p>
          <a:p>
            <a:pPr lvl="1"/>
            <a:r>
              <a:rPr lang="en-US" dirty="0" smtClean="0"/>
              <a:t>Angle determination based on pattern recognition and coordinate rotation proves feasible and presented to SPIE at Toulouse. Expect improvement based on orbit parameters.</a:t>
            </a:r>
          </a:p>
          <a:p>
            <a:pPr lvl="1"/>
            <a:r>
              <a:rPr lang="en-US" dirty="0" smtClean="0"/>
              <a:t>BRDF determination is on-going. Expect collaboration with JMA (Visiting Scientist) and GSICS community.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is a summary ~two years ago for your reference.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Summary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Radiometric Calibration Using the Moon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8006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Moon is exceptionally stable.</a:t>
            </a:r>
          </a:p>
          <a:p>
            <a:pPr lvl="1"/>
            <a:r>
              <a:rPr lang="en-US" sz="2400" dirty="0" smtClean="0"/>
              <a:t>A highly desirable characteristics as a calibration target.</a:t>
            </a:r>
          </a:p>
          <a:p>
            <a:r>
              <a:rPr lang="en-US" sz="2800" dirty="0" smtClean="0"/>
              <a:t>Illumination varies greatly in the course of a month.</a:t>
            </a:r>
          </a:p>
          <a:p>
            <a:pPr lvl="1"/>
            <a:r>
              <a:rPr lang="en-US" sz="2400" dirty="0" smtClean="0"/>
              <a:t>Further complicated by </a:t>
            </a:r>
            <a:r>
              <a:rPr lang="en-US" sz="2400" dirty="0" err="1" smtClean="0"/>
              <a:t>libration</a:t>
            </a:r>
            <a:r>
              <a:rPr lang="en-US" sz="2400" dirty="0" smtClean="0"/>
              <a:t>, full period of 18.6 years.</a:t>
            </a:r>
          </a:p>
          <a:p>
            <a:r>
              <a:rPr lang="en-US" sz="2800" dirty="0" smtClean="0"/>
              <a:t>Estimate the lunar </a:t>
            </a:r>
            <a:r>
              <a:rPr lang="en-US" sz="2800" dirty="0" smtClean="0">
                <a:solidFill>
                  <a:srgbClr val="FF0000"/>
                </a:solidFill>
              </a:rPr>
              <a:t>irradiance </a:t>
            </a:r>
            <a:r>
              <a:rPr lang="en-US" sz="2800" dirty="0" smtClean="0"/>
              <a:t>semi-empirically.</a:t>
            </a:r>
          </a:p>
          <a:p>
            <a:pPr lvl="1"/>
            <a:r>
              <a:rPr lang="en-US" sz="2400" dirty="0" smtClean="0"/>
              <a:t>Model based on orbit dynamics</a:t>
            </a:r>
          </a:p>
          <a:p>
            <a:pPr lvl="1"/>
            <a:r>
              <a:rPr lang="en-US" sz="2400" dirty="0" smtClean="0"/>
              <a:t>Parameters tuned from observations</a:t>
            </a:r>
          </a:p>
          <a:p>
            <a:pPr lvl="1"/>
            <a:r>
              <a:rPr lang="en-US" sz="2400" dirty="0" smtClean="0"/>
              <a:t>Great progresses, which also reveal challenges.</a:t>
            </a:r>
          </a:p>
          <a:p>
            <a:pPr lvl="2"/>
            <a:r>
              <a:rPr lang="en-US" sz="1600" dirty="0" smtClean="0"/>
              <a:t>ROLO by USGS</a:t>
            </a:r>
          </a:p>
          <a:p>
            <a:pPr lvl="2"/>
            <a:r>
              <a:rPr lang="en-US" sz="1600" dirty="0" smtClean="0"/>
              <a:t>GIRO by EUMETSAT</a:t>
            </a:r>
          </a:p>
          <a:p>
            <a:r>
              <a:rPr lang="en-US" sz="2800" dirty="0" smtClean="0"/>
              <a:t>NOAA has been exploring the use lunar </a:t>
            </a:r>
            <a:r>
              <a:rPr lang="en-US" sz="2800" dirty="0" smtClean="0">
                <a:solidFill>
                  <a:srgbClr val="FF0000"/>
                </a:solidFill>
              </a:rPr>
              <a:t>radiance</a:t>
            </a:r>
            <a:r>
              <a:rPr lang="en-US" sz="28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2nd Lunar Calibration Workshop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44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Lunar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6669" y="1371600"/>
            <a:ext cx="461665" cy="38783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Jinghua Tian, Amateur Photographer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43588"/>
              </p:ext>
            </p:extLst>
          </p:nvPr>
        </p:nvGraphicFramePr>
        <p:xfrm>
          <a:off x="385763" y="5668963"/>
          <a:ext cx="15573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3" imgW="812520" imgH="228600" progId="Equation.3">
                  <p:embed/>
                </p:oleObj>
              </mc:Choice>
              <mc:Fallback>
                <p:oleObj name="Equation" r:id="rId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5668963"/>
                        <a:ext cx="155733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2015-02-13 Tsukuba Japan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NOAA AIST JAXA JMA Lunar Cal Meeting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263" y="1592318"/>
            <a:ext cx="37521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Instrument response to known signals, in this case lunar irradiance.</a:t>
            </a:r>
            <a:endParaRPr lang="en-US" sz="4000" b="1" dirty="0"/>
          </a:p>
        </p:txBody>
      </p:sp>
      <p:pic>
        <p:nvPicPr>
          <p:cNvPr id="16" name="Content Placeholder 15" descr="Tian 2016-02-2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87766" y="1355834"/>
            <a:ext cx="3673366" cy="3909850"/>
          </a:xfrm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73507"/>
              </p:ext>
            </p:extLst>
          </p:nvPr>
        </p:nvGraphicFramePr>
        <p:xfrm>
          <a:off x="1950335" y="5668149"/>
          <a:ext cx="13128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6" imgW="685800" imgH="342720" progId="Equation.3">
                  <p:embed/>
                </p:oleObj>
              </mc:Choice>
              <mc:Fallback>
                <p:oleObj name="Equation" r:id="rId6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335" y="5668149"/>
                        <a:ext cx="13128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89314"/>
              </p:ext>
            </p:extLst>
          </p:nvPr>
        </p:nvGraphicFramePr>
        <p:xfrm>
          <a:off x="3270582" y="5509399"/>
          <a:ext cx="25542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8" imgW="1333440" imgH="431640" progId="Equation.3">
                  <p:embed/>
                </p:oleObj>
              </mc:Choice>
              <mc:Fallback>
                <p:oleObj name="Equation" r:id="rId8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582" y="5509399"/>
                        <a:ext cx="255428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240581"/>
              </p:ext>
            </p:extLst>
          </p:nvPr>
        </p:nvGraphicFramePr>
        <p:xfrm>
          <a:off x="5839641" y="5520504"/>
          <a:ext cx="301466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10" imgW="1574640" imgH="622080" progId="Equation.3">
                  <p:embed/>
                </p:oleObj>
              </mc:Choice>
              <mc:Fallback>
                <p:oleObj name="Equation" r:id="rId10" imgW="1574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641" y="5520504"/>
                        <a:ext cx="3014662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1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F617-6E1F-4F48-BA95-1BFC788BBD6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0" y="1319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507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5000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591206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Degradation rate is consistent, internally and with other methods.</a:t>
            </a:r>
          </a:p>
          <a:p>
            <a:pPr algn="ctr"/>
            <a:r>
              <a:rPr lang="en-US" dirty="0" smtClean="0"/>
              <a:t>Precision is less than expected.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Initial Results of Lunar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2006-08-16 San Diego CA</a:t>
            </a:r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SPIE Earth Observation Systems 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0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2DA8-923B-4E93-BB58-573784113B4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569352" name="Picture 8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58913"/>
            <a:ext cx="3895725" cy="3216275"/>
          </a:xfrm>
          <a:prstGeom prst="rect">
            <a:avLst/>
          </a:prstGeom>
          <a:noFill/>
        </p:spPr>
      </p:pic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4414838" y="3449638"/>
            <a:ext cx="3127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69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3514725"/>
            <a:ext cx="4503737" cy="28003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1485412">
            <a:off x="516099" y="1995127"/>
            <a:ext cx="3418753" cy="2271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58966" y="6495393"/>
            <a:ext cx="3639207" cy="362607"/>
          </a:xfrm>
        </p:spPr>
        <p:txBody>
          <a:bodyPr/>
          <a:lstStyle/>
          <a:p>
            <a:r>
              <a:rPr lang="en-US" smtClean="0"/>
              <a:t>Pre-Conference Workshop on Lunar Calibration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2006-10-02 Logan UT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Lunar Pixel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Over-Sampling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0" dirty="0" smtClean="0"/>
              <a:t>Yu et al., unpublished manuscript, showing apparently varying over-sampling rate.</a:t>
            </a:r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11/15/2017, Xi'an,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Lunar Calibration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g15_obsROLOIrr_moonPixelNum_vs_scanangl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733232"/>
            <a:ext cx="5943600" cy="33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819"/>
            <a:ext cx="7315200" cy="5040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Uncertainty in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28025"/>
          </a:xfrm>
        </p:spPr>
        <p:txBody>
          <a:bodyPr numCol="2">
            <a:normAutofit/>
          </a:bodyPr>
          <a:lstStyle/>
          <a:p>
            <a:pPr lvl="0"/>
            <a:r>
              <a:rPr lang="en-US" sz="2800" i="1" dirty="0" err="1">
                <a:solidFill>
                  <a:srgbClr val="663300"/>
                </a:solidFill>
              </a:rPr>
              <a:t>I</a:t>
            </a:r>
            <a:r>
              <a:rPr lang="en-US" sz="2800" b="1" i="1" baseline="-25000" dirty="0" err="1" smtClean="0">
                <a:solidFill>
                  <a:srgbClr val="663300"/>
                </a:solidFill>
              </a:rPr>
              <a:t>Lunar</a:t>
            </a:r>
            <a:r>
              <a:rPr lang="en-US" sz="2800" dirty="0" smtClean="0"/>
              <a:t>: Model (ROLO &amp; GIRO) uncertainty</a:t>
            </a:r>
          </a:p>
          <a:p>
            <a:pPr lvl="1"/>
            <a:r>
              <a:rPr lang="en-US" sz="2400" dirty="0" smtClean="0"/>
              <a:t>Discussed extensively but separately</a:t>
            </a:r>
          </a:p>
          <a:p>
            <a:pPr lvl="0"/>
            <a:r>
              <a:rPr lang="en-US" sz="2800" i="1" dirty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sz="2800" i="1" baseline="-25000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sz="2800" dirty="0"/>
              <a:t>: </a:t>
            </a:r>
            <a:r>
              <a:rPr lang="en-US" sz="2800" dirty="0" smtClean="0"/>
              <a:t>Over-Sampling </a:t>
            </a:r>
            <a:endParaRPr lang="en-US" sz="2800" dirty="0"/>
          </a:p>
          <a:p>
            <a:pPr lvl="1"/>
            <a:r>
              <a:rPr lang="en-US" sz="2400" dirty="0" smtClean="0"/>
              <a:t>Constant or </a:t>
            </a:r>
            <a:r>
              <a:rPr lang="en-US" sz="2400" dirty="0"/>
              <a:t>known? </a:t>
            </a:r>
          </a:p>
          <a:p>
            <a:pPr lvl="0"/>
            <a:r>
              <a:rPr lang="en-US" sz="2800" b="1" i="1" dirty="0" err="1" smtClean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2800" b="1" i="1" baseline="30000" dirty="0" err="1" smtClean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2800" b="1" i="1" baseline="-25000" dirty="0" err="1" smtClean="0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sz="2800" dirty="0" smtClean="0"/>
              <a:t>: Count of lunar pixel</a:t>
            </a:r>
          </a:p>
          <a:p>
            <a:pPr lvl="1"/>
            <a:r>
              <a:rPr lang="en-US" sz="2400" dirty="0" smtClean="0"/>
              <a:t>Which pixel is/isn’t the Moon?</a:t>
            </a:r>
          </a:p>
          <a:p>
            <a:pPr lvl="1"/>
            <a:r>
              <a:rPr lang="en-US" sz="2400" dirty="0" smtClean="0"/>
              <a:t>Edge detection</a:t>
            </a:r>
          </a:p>
          <a:p>
            <a:r>
              <a:rPr lang="en-US" sz="2800" b="1" i="1" dirty="0" smtClean="0">
                <a:solidFill>
                  <a:srgbClr val="008000"/>
                </a:solidFill>
                <a:cs typeface="Arial" charset="0"/>
              </a:rPr>
              <a:t>C</a:t>
            </a:r>
            <a:r>
              <a:rPr lang="en-US" sz="2800" b="1" i="1" baseline="-25000" dirty="0" smtClean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sz="2800" dirty="0" smtClean="0"/>
              <a:t>: Space count</a:t>
            </a:r>
          </a:p>
          <a:p>
            <a:pPr lvl="1"/>
            <a:r>
              <a:rPr lang="en-US" sz="2400" dirty="0" smtClean="0"/>
              <a:t>Clamp and </a:t>
            </a:r>
            <a:r>
              <a:rPr lang="en-US" sz="2400" i="1" dirty="0" smtClean="0"/>
              <a:t>1/f</a:t>
            </a:r>
            <a:r>
              <a:rPr lang="en-US" sz="2400" dirty="0" smtClean="0"/>
              <a:t> noise</a:t>
            </a:r>
            <a:endParaRPr lang="en-US" sz="2400" i="1" baseline="-25000" dirty="0" smtClean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51657"/>
              </p:ext>
            </p:extLst>
          </p:nvPr>
        </p:nvGraphicFramePr>
        <p:xfrm>
          <a:off x="2463800" y="1103313"/>
          <a:ext cx="415290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1384200" imgH="622080" progId="Equation.3">
                  <p:embed/>
                </p:oleObj>
              </mc:Choice>
              <mc:Fallback>
                <p:oleObj name="Equation" r:id="rId4" imgW="1384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03313"/>
                        <a:ext cx="4152900" cy="178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2015-02-13 Tsukuba Japan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NOAA AIST JAXA JMA Lunar Cal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7486</TotalTime>
  <Words>1825</Words>
  <Application>Microsoft Office PowerPoint</Application>
  <PresentationFormat>On-screen Show (4:3)</PresentationFormat>
  <Paragraphs>387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Progress in Radiance-Based Lunar Calibration</vt:lpstr>
      <vt:lpstr>Outlines</vt:lpstr>
      <vt:lpstr>introduction</vt:lpstr>
      <vt:lpstr>Radiometric Calibration Using the Moon</vt:lpstr>
      <vt:lpstr>Lunar Irradiance Calibration</vt:lpstr>
      <vt:lpstr>Initial Results of Lunar Calibration</vt:lpstr>
      <vt:lpstr>Lunar Pixel</vt:lpstr>
      <vt:lpstr>Over-Sampling</vt:lpstr>
      <vt:lpstr>Uncertainty in Irradiance Calibration</vt:lpstr>
      <vt:lpstr>Uncertainty in Irradiance Calibration</vt:lpstr>
      <vt:lpstr>Challenges of Lunar Radiance Calibration</vt:lpstr>
      <vt:lpstr>Identification of ROI</vt:lpstr>
      <vt:lpstr>Requirements, Challenges and Procedures</vt:lpstr>
      <vt:lpstr>Past Efforts</vt:lpstr>
      <vt:lpstr>SELENE (Kaguya) Data to Select ROI</vt:lpstr>
      <vt:lpstr>Lunar Surface Targets</vt:lpstr>
      <vt:lpstr>Exploring the Lunar Radiance Model…</vt:lpstr>
      <vt:lpstr> Coordinate Transformation: Three Consecutive Rotation</vt:lpstr>
      <vt:lpstr>Controlling Region Matching for δφ </vt:lpstr>
      <vt:lpstr>Mapped GOES-12 Lunar Observations for Different Phases</vt:lpstr>
      <vt:lpstr>Mapped GOES-12 Lunar Observations (Waxing vs. Waning)</vt:lpstr>
      <vt:lpstr>Characterization of BRDF</vt:lpstr>
      <vt:lpstr>GOES-12 ROI Lunar Radiance Dependent on PA</vt:lpstr>
      <vt:lpstr>Model Development ….</vt:lpstr>
      <vt:lpstr>Site 9</vt:lpstr>
      <vt:lpstr>Site 3</vt:lpstr>
      <vt:lpstr>Site 6</vt:lpstr>
      <vt:lpstr>Site 8</vt:lpstr>
      <vt:lpstr>Summary</vt:lpstr>
      <vt:lpstr>Summary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Fang-fang Yu</cp:lastModifiedBy>
  <cp:revision>792</cp:revision>
  <dcterms:created xsi:type="dcterms:W3CDTF">2016-08-12T15:38:50Z</dcterms:created>
  <dcterms:modified xsi:type="dcterms:W3CDTF">2017-11-15T01:08:54Z</dcterms:modified>
</cp:coreProperties>
</file>