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605" r:id="rId2"/>
    <p:sldId id="590" r:id="rId3"/>
    <p:sldId id="617" r:id="rId4"/>
    <p:sldId id="607" r:id="rId5"/>
    <p:sldId id="608" r:id="rId6"/>
    <p:sldId id="620" r:id="rId7"/>
    <p:sldId id="610" r:id="rId8"/>
    <p:sldId id="606" r:id="rId9"/>
    <p:sldId id="609" r:id="rId10"/>
    <p:sldId id="614" r:id="rId11"/>
    <p:sldId id="618" r:id="rId12"/>
    <p:sldId id="619" r:id="rId13"/>
    <p:sldId id="615" r:id="rId14"/>
    <p:sldId id="612" r:id="rId15"/>
    <p:sldId id="613" r:id="rId16"/>
    <p:sldId id="616" r:id="rId17"/>
    <p:sldId id="602" r:id="rId18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C5B9AC"/>
    <a:srgbClr val="00B5E2"/>
    <a:srgbClr val="FE5000"/>
    <a:srgbClr val="CB333B"/>
    <a:srgbClr val="FEDB00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 varScale="1">
        <p:scale>
          <a:sx n="78" d="100"/>
          <a:sy n="78" d="100"/>
        </p:scale>
        <p:origin x="738" y="8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38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4133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0373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576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 cstate="print">
            <a:lum/>
          </a:blip>
          <a:srcRect/>
          <a:stretch>
            <a:fillRect t="-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5858397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61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pic>
        <p:nvPicPr>
          <p:cNvPr id="243" name="Picture 3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54066" y="6319135"/>
            <a:ext cx="164978" cy="10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Rectangle 244"/>
          <p:cNvSpPr/>
          <p:nvPr userDrawn="1"/>
        </p:nvSpPr>
        <p:spPr bwMode="auto">
          <a:xfrm>
            <a:off x="8817935" y="661345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4652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24039" y="6652878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800" b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800" b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627063" y="6652878"/>
            <a:ext cx="524502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800" b="0" baseline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Go to ‚View‘ menu and click on ‚Slide Master‘ to update this footer. Include DM reference, version number and date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2011680" y="2560481"/>
            <a:ext cx="766572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S. Wagner, </a:t>
            </a:r>
            <a:r>
              <a:rPr lang="en-US" kern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Fougnie, </a:t>
            </a:r>
            <a:r>
              <a:rPr lang="en-US" kern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. Hewison</a:t>
            </a:r>
            <a:r>
              <a:rPr lang="en-US" kern="0" dirty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5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EUMETSAT</a:t>
            </a:r>
          </a:p>
        </p:txBody>
      </p:sp>
      <p:sp>
        <p:nvSpPr>
          <p:cNvPr id="6" name="Title 247"/>
          <p:cNvSpPr txBox="1">
            <a:spLocks/>
          </p:cNvSpPr>
          <p:nvPr/>
        </p:nvSpPr>
        <p:spPr>
          <a:xfrm>
            <a:off x="2565400" y="566581"/>
            <a:ext cx="7112000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lvl="0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Inter-band calibration using the Moon</a:t>
            </a:r>
            <a:endParaRPr lang="en-GB" sz="2800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7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715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An example using the data GLOD – </a:t>
            </a:r>
            <a:r>
              <a:rPr lang="en-GB" dirty="0"/>
              <a:t>0.8 µm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7676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6078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An example using the data GLOD – 0.865 µm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6" name="TextBox 5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5097204" y="2049527"/>
            <a:ext cx="3437196" cy="307777"/>
            <a:chOff x="5340096" y="1511808"/>
            <a:chExt cx="1828800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SCIAMACHY at 50° phase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67265" y="6329842"/>
            <a:ext cx="798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Results for FY3C are not correct due </a:t>
            </a:r>
            <a:r>
              <a:rPr lang="en-GB" sz="1400" dirty="0" smtClean="0">
                <a:solidFill>
                  <a:srgbClr val="FF0000"/>
                </a:solidFill>
              </a:rPr>
              <a:t>to the </a:t>
            </a:r>
            <a:r>
              <a:rPr lang="en-GB" sz="1400" dirty="0" smtClean="0">
                <a:solidFill>
                  <a:srgbClr val="FF0000"/>
                </a:solidFill>
              </a:rPr>
              <a:t>wrong selection of the reference channel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85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An example using the data GLOD – 0.865 µm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6078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7" name="TextBox 6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5097204" y="2049527"/>
            <a:ext cx="3437196" cy="307777"/>
            <a:chOff x="5340096" y="1511808"/>
            <a:chExt cx="1828800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SCIAMACHY at 50° phase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2921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715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Meteosat-10 - SEVIRI inter-band  – 0.6 µm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6316404" y="1992814"/>
            <a:ext cx="1535243" cy="307777"/>
            <a:chOff x="5340096" y="1511808"/>
            <a:chExt cx="816844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5791200" y="1511808"/>
              <a:ext cx="36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GIRO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C5B9A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1317684" y="5388864"/>
            <a:ext cx="635108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00205B"/>
                </a:solidFill>
              </a:rPr>
              <a:t>Variability due to the changing  illumination conditions</a:t>
            </a:r>
            <a:endParaRPr lang="en-GB" sz="2000" b="0" dirty="0">
              <a:solidFill>
                <a:srgbClr val="0020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6078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Meteosat-10 - SEVIRI inter-band  – 0.865 µm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11" name="TextBox 10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6316404" y="1992814"/>
            <a:ext cx="1535243" cy="307777"/>
            <a:chOff x="5340096" y="1511808"/>
            <a:chExt cx="816844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5791200" y="1511808"/>
              <a:ext cx="36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GIRO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C5B9A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62336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715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Himawari-8 - AHI inter-band  – 0.6 µm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6316404" y="1992814"/>
            <a:ext cx="1535243" cy="307777"/>
            <a:chOff x="5340096" y="1511808"/>
            <a:chExt cx="816844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5791200" y="1511808"/>
              <a:ext cx="36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GIRO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C5B9A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7937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60784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Himawari-8 - AHI inter-band  – 0.865 µm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6316404" y="1992814"/>
            <a:ext cx="1535243" cy="307777"/>
            <a:chOff x="5340096" y="1511808"/>
            <a:chExt cx="816844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5791200" y="1511808"/>
              <a:ext cx="3657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GIRO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rgbClr val="C5B9A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3673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24" y="1087113"/>
            <a:ext cx="9447213" cy="5262979"/>
          </a:xfrm>
        </p:spPr>
        <p:txBody>
          <a:bodyPr>
            <a:spAutoFit/>
          </a:bodyPr>
          <a:lstStyle/>
          <a:p>
            <a:r>
              <a:rPr lang="en-US" sz="2000" dirty="0" smtClean="0"/>
              <a:t>More work required on the current results (SBAFs, reference bands selection, etc.)</a:t>
            </a:r>
          </a:p>
          <a:p>
            <a:endParaRPr lang="en-US" sz="2000" dirty="0"/>
          </a:p>
          <a:p>
            <a:r>
              <a:rPr lang="en-US" sz="2000" dirty="0" smtClean="0"/>
              <a:t>However, it is an efficient method to investigate the consistency between:</a:t>
            </a:r>
          </a:p>
          <a:p>
            <a:pPr lvl="1"/>
            <a:r>
              <a:rPr lang="en-US" sz="2000" dirty="0" smtClean="0"/>
              <a:t>Inter-band calibration methods</a:t>
            </a:r>
          </a:p>
          <a:p>
            <a:pPr lvl="1"/>
            <a:r>
              <a:rPr lang="en-US" sz="2000" dirty="0" smtClean="0"/>
              <a:t>Absolute calibration</a:t>
            </a:r>
          </a:p>
          <a:p>
            <a:pPr lvl="1"/>
            <a:r>
              <a:rPr lang="en-US" sz="2000" dirty="0" smtClean="0"/>
              <a:t>Consistency between instruments</a:t>
            </a:r>
          </a:p>
          <a:p>
            <a:pPr lvl="1"/>
            <a:endParaRPr lang="en-US" sz="2000" dirty="0" smtClean="0"/>
          </a:p>
          <a:p>
            <a:r>
              <a:rPr lang="en-GB" sz="2000" dirty="0">
                <a:sym typeface="Wingdings" panose="05000000000000000000" pitchFamily="2" charset="2"/>
              </a:rPr>
              <a:t>A way to check the Moon irradiance calculation when comparing with other </a:t>
            </a:r>
            <a:r>
              <a:rPr lang="en-GB" sz="2000" dirty="0" smtClean="0">
                <a:sym typeface="Wingdings" panose="05000000000000000000" pitchFamily="2" charset="2"/>
              </a:rPr>
              <a:t>methods???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Would need the teams interested to provide more data (up-to-date data processing) </a:t>
            </a:r>
          </a:p>
          <a:p>
            <a:endParaRPr lang="en-US" sz="2000" dirty="0" smtClean="0"/>
          </a:p>
          <a:p>
            <a:r>
              <a:rPr lang="en-US" sz="2000" dirty="0" smtClean="0"/>
              <a:t>Interactions needed with the instrument experts and data owners to define the reference band(s)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7331"/>
            <a:ext cx="9254686" cy="5232237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50000"/>
              </a:lnSpc>
            </a:pPr>
            <a:r>
              <a:rPr lang="en-GB" sz="2000" dirty="0" smtClean="0"/>
              <a:t>Inter-band calibration = way to validate/monitor the relative radiometric consistency between bands of a same instrument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 smtClean="0"/>
              <a:t>A way to transfer absolute calibration from a reference band to others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sz="2000" dirty="0">
                <a:sym typeface="Wingdings" panose="05000000000000000000" pitchFamily="2" charset="2"/>
              </a:rPr>
              <a:t>	</a:t>
            </a:r>
            <a:r>
              <a:rPr lang="en-GB" sz="2000" dirty="0" smtClean="0">
                <a:sym typeface="Wingdings" panose="05000000000000000000" pitchFamily="2" charset="2"/>
              </a:rPr>
              <a:t> I</a:t>
            </a:r>
            <a:r>
              <a:rPr lang="en-GB" sz="2000" dirty="0" smtClean="0"/>
              <a:t>n </a:t>
            </a:r>
            <a:r>
              <a:rPr lang="en-GB" sz="2000" dirty="0"/>
              <a:t>particular for </a:t>
            </a:r>
            <a:r>
              <a:rPr lang="en-GB" sz="2000" dirty="0" smtClean="0"/>
              <a:t>the calibration of absorption bands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/>
              <a:t>Critical in the absence of on-board calibrators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/>
              <a:t>An efficient monitoring method for on-boards calibrators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/>
              <a:t>More and more important with the use of multi-spectral information to derive Level-2 products: ocean colour, aerosols, clouds properties, etc.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	 Not only Low-Earth Orbit instruments, but new generations of GEO 	imagers with more reflective solar bands</a:t>
            </a:r>
            <a:endParaRPr lang="en-GB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Inter-band calibration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416" y="1765971"/>
            <a:ext cx="9254686" cy="4342221"/>
          </a:xfrm>
        </p:spPr>
        <p:txBody>
          <a:bodyPr>
            <a:noAutofit/>
          </a:bodyPr>
          <a:lstStyle/>
          <a:p>
            <a:pPr marL="388620" lvl="2" indent="-342900">
              <a:lnSpc>
                <a:spcPts val="22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Lunar 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</a:rPr>
              <a:t>reflectance spectrum is smooth, with only wide, shallow absorption </a:t>
            </a:r>
            <a:r>
              <a:rPr lang="en-US" sz="2400" dirty="0" smtClean="0">
                <a:solidFill>
                  <a:schemeClr val="tx1"/>
                </a:solidFill>
                <a:cs typeface="Calibri" pitchFamily="34" charset="0"/>
              </a:rPr>
              <a:t>features</a:t>
            </a:r>
          </a:p>
          <a:p>
            <a:pPr marL="388620" lvl="2" indent="-342900">
              <a:lnSpc>
                <a:spcPts val="2200"/>
              </a:lnSpc>
              <a:defRPr/>
            </a:pPr>
            <a:endParaRPr lang="en-US" sz="2400" dirty="0">
              <a:solidFill>
                <a:schemeClr val="tx1"/>
              </a:solidFill>
              <a:cs typeface="Calibri" pitchFamily="34" charset="0"/>
            </a:endParaRPr>
          </a:p>
          <a:p>
            <a:pPr marL="388620" lvl="2" indent="-342900">
              <a:lnSpc>
                <a:spcPts val="22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cs typeface="Calibri" pitchFamily="34" charset="0"/>
                <a:sym typeface="Wingdings" pitchFamily="2" charset="2"/>
              </a:rPr>
              <a:t>Many </a:t>
            </a:r>
            <a:r>
              <a:rPr lang="en-US" sz="2400" dirty="0">
                <a:solidFill>
                  <a:schemeClr val="tx1"/>
                </a:solidFill>
                <a:cs typeface="Calibri" pitchFamily="34" charset="0"/>
                <a:sym typeface="Wingdings" pitchFamily="2" charset="2"/>
              </a:rPr>
              <a:t>different spectral response functions of instruments can be accommodated</a:t>
            </a:r>
          </a:p>
          <a:p>
            <a:pPr marL="388620" lvl="2" indent="-342900">
              <a:lnSpc>
                <a:spcPts val="2200"/>
              </a:lnSpc>
              <a:defRPr/>
            </a:pPr>
            <a:endParaRPr lang="en-US" sz="2400" dirty="0">
              <a:solidFill>
                <a:schemeClr val="tx1"/>
              </a:solidFill>
              <a:cs typeface="Calibri" pitchFamily="34" charset="0"/>
              <a:sym typeface="Wingdings" pitchFamily="2" charset="2"/>
            </a:endParaRPr>
          </a:p>
          <a:p>
            <a:pPr marL="388620" lvl="2" indent="-342900">
              <a:lnSpc>
                <a:spcPts val="2200"/>
              </a:lnSpc>
              <a:defRPr/>
            </a:pPr>
            <a:r>
              <a:rPr lang="en-US" altLang="fr-FR" sz="2400" dirty="0">
                <a:solidFill>
                  <a:schemeClr val="tx1"/>
                </a:solidFill>
                <a:cs typeface="Calibri" pitchFamily="34" charset="0"/>
              </a:rPr>
              <a:t>Out-of-Atmosphere Smooth Reference spectrum:</a:t>
            </a:r>
          </a:p>
          <a:p>
            <a:pPr marL="45720" lvl="2">
              <a:lnSpc>
                <a:spcPts val="2200"/>
              </a:lnSpc>
              <a:defRPr/>
            </a:pPr>
            <a:endParaRPr lang="en-US" altLang="fr-FR" sz="2400" dirty="0">
              <a:solidFill>
                <a:schemeClr val="tx1"/>
              </a:solidFill>
              <a:cs typeface="Calibri" pitchFamily="34" charset="0"/>
              <a:sym typeface="Wingdings" panose="05000000000000000000" pitchFamily="2" charset="2"/>
            </a:endParaRPr>
          </a:p>
          <a:p>
            <a:pPr marL="0" lvl="2" indent="0">
              <a:lnSpc>
                <a:spcPts val="2200"/>
              </a:lnSpc>
              <a:buNone/>
              <a:defRPr/>
            </a:pPr>
            <a:r>
              <a:rPr lang="en-US" altLang="fr-FR" sz="2400" dirty="0">
                <a:solidFill>
                  <a:schemeClr val="tx1"/>
                </a:solidFill>
                <a:cs typeface="Calibri" pitchFamily="34" charset="0"/>
                <a:sym typeface="Wingdings" panose="05000000000000000000" pitchFamily="2" charset="2"/>
              </a:rPr>
              <a:t>	 </a:t>
            </a:r>
            <a:r>
              <a:rPr lang="en-US" altLang="fr-FR" sz="2400" dirty="0">
                <a:solidFill>
                  <a:schemeClr val="tx1"/>
                </a:solidFill>
                <a:cs typeface="Calibri" pitchFamily="34" charset="0"/>
              </a:rPr>
              <a:t>Convenient for inter-band calibration</a:t>
            </a:r>
          </a:p>
          <a:p>
            <a:pPr marL="0" lvl="2" indent="0">
              <a:lnSpc>
                <a:spcPts val="2200"/>
              </a:lnSpc>
              <a:buNone/>
              <a:defRPr/>
            </a:pPr>
            <a:endParaRPr lang="en-US" altLang="fr-FR" sz="2400" dirty="0">
              <a:solidFill>
                <a:schemeClr val="tx1"/>
              </a:solidFill>
              <a:cs typeface="Calibri" pitchFamily="34" charset="0"/>
              <a:sym typeface="Wingdings" panose="05000000000000000000" pitchFamily="2" charset="2"/>
            </a:endParaRPr>
          </a:p>
          <a:p>
            <a:pPr marL="0" lvl="2" indent="0">
              <a:lnSpc>
                <a:spcPts val="2200"/>
              </a:lnSpc>
              <a:buNone/>
              <a:defRPr/>
            </a:pPr>
            <a:r>
              <a:rPr lang="en-US" altLang="fr-FR" sz="2400" dirty="0">
                <a:solidFill>
                  <a:schemeClr val="tx1"/>
                </a:solidFill>
                <a:cs typeface="Calibri" pitchFamily="34" charset="0"/>
                <a:sym typeface="Wingdings" panose="05000000000000000000" pitchFamily="2" charset="2"/>
              </a:rPr>
              <a:t>	 </a:t>
            </a:r>
            <a:r>
              <a:rPr lang="en-US" altLang="fr-FR" sz="2400" dirty="0">
                <a:solidFill>
                  <a:schemeClr val="tx1"/>
                </a:solidFill>
                <a:cs typeface="Calibri" pitchFamily="34" charset="0"/>
              </a:rPr>
              <a:t>Convenient for the calibration of absorption bands</a:t>
            </a:r>
          </a:p>
          <a:p>
            <a:pPr marL="268288" lvl="1" indent="0">
              <a:lnSpc>
                <a:spcPts val="2200"/>
              </a:lnSpc>
              <a:buNone/>
            </a:pPr>
            <a:endParaRPr lang="en-US" sz="1800" dirty="0">
              <a:solidFill>
                <a:schemeClr val="tx1"/>
              </a:solidFill>
              <a:cs typeface="Helvetica" panose="020B0604020202020204" pitchFamily="34" charset="0"/>
              <a:sym typeface="Wingdings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Moon for inter-band calibration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66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Inter-band radiometric calibration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9989"/>
            <a:ext cx="19050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:\Echange_PARASOL\LUNE\P3L1T0GB190179GD.f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2436814"/>
            <a:ext cx="245586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31976"/>
            <a:ext cx="4284662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6321426" y="1543050"/>
            <a:ext cx="259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fr-FR" altLang="fr-FR" sz="1800" b="0">
                <a:solidFill>
                  <a:srgbClr val="EC7405"/>
                </a:solidFill>
              </a:rPr>
              <a:t>Interband normalization</a:t>
            </a:r>
          </a:p>
        </p:txBody>
      </p:sp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2955926" y="2092325"/>
            <a:ext cx="1249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fr-FR" altLang="fr-FR" sz="1800" b="0">
                <a:solidFill>
                  <a:srgbClr val="EC7405"/>
                </a:solidFill>
              </a:rPr>
              <a:t>Full image</a:t>
            </a:r>
          </a:p>
        </p:txBody>
      </p:sp>
      <p:sp>
        <p:nvSpPr>
          <p:cNvPr id="13" name="ZoneTexte 13"/>
          <p:cNvSpPr txBox="1">
            <a:spLocks noChangeArrowheads="1"/>
          </p:cNvSpPr>
          <p:nvPr/>
        </p:nvSpPr>
        <p:spPr bwMode="auto">
          <a:xfrm>
            <a:off x="693738" y="4246563"/>
            <a:ext cx="123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fr-FR" altLang="fr-FR" sz="1800" b="0">
                <a:solidFill>
                  <a:srgbClr val="EC7405"/>
                </a:solidFill>
              </a:rPr>
              <a:t>Region of </a:t>
            </a:r>
          </a:p>
          <a:p>
            <a:pPr algn="ctr" eaLnBrk="1" hangingPunct="1">
              <a:spcAft>
                <a:spcPct val="0"/>
              </a:spcAft>
            </a:pPr>
            <a:r>
              <a:rPr lang="fr-FR" altLang="fr-FR" sz="1800" b="0">
                <a:solidFill>
                  <a:srgbClr val="EC7405"/>
                </a:solidFill>
              </a:rPr>
              <a:t>interest</a:t>
            </a:r>
          </a:p>
        </p:txBody>
      </p:sp>
      <p:sp>
        <p:nvSpPr>
          <p:cNvPr id="15" name="ZoneTexte 10"/>
          <p:cNvSpPr txBox="1">
            <a:spLocks noChangeArrowheads="1"/>
          </p:cNvSpPr>
          <p:nvPr/>
        </p:nvSpPr>
        <p:spPr bwMode="auto">
          <a:xfrm>
            <a:off x="377825" y="4894263"/>
            <a:ext cx="185419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B. Fougnie</a:t>
            </a:r>
            <a:r>
              <a:rPr lang="en-US" altLang="fr-FR" sz="1400" i="1" dirty="0">
                <a:solidFill>
                  <a:srgbClr val="00B050"/>
                </a:solidFill>
              </a:rPr>
              <a:t>, </a:t>
            </a:r>
          </a:p>
          <a:p>
            <a:pPr algn="l" eaLnBrk="1" hangingPunct="1">
              <a:spcAft>
                <a:spcPct val="0"/>
              </a:spcAft>
            </a:pPr>
            <a:r>
              <a:rPr lang="en-US" altLang="fr-FR" sz="1400" i="1" dirty="0">
                <a:solidFill>
                  <a:srgbClr val="00B050"/>
                </a:solidFill>
              </a:rPr>
              <a:t>Pers. Comm., 2014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200025" y="868363"/>
            <a:ext cx="9591675" cy="461665"/>
          </a:xfrm>
        </p:spPr>
        <p:txBody>
          <a:bodyPr wrap="square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Tested on PARASOL (</a:t>
            </a:r>
            <a:r>
              <a:rPr lang="en-US" sz="2400" dirty="0"/>
              <a:t>IFOV: </a:t>
            </a:r>
            <a:r>
              <a:rPr lang="en-US" sz="2400" dirty="0" smtClean="0"/>
              <a:t>6.5 km)</a:t>
            </a:r>
            <a:endParaRPr lang="en-GB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6466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Inter-band radiometric calibration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84" y="1983369"/>
            <a:ext cx="4939715" cy="34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336675"/>
            <a:ext cx="4047333" cy="2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081464"/>
            <a:ext cx="3995333" cy="2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30227" y="5555222"/>
            <a:ext cx="439617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</a:pPr>
            <a:r>
              <a:rPr lang="en-US" altLang="fr-FR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Inter-comparison with other instruments</a:t>
            </a:r>
            <a:endParaRPr lang="en-GB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0025" y="868363"/>
            <a:ext cx="9591675" cy="461665"/>
          </a:xfrm>
        </p:spPr>
        <p:txBody>
          <a:bodyPr wrap="square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Applied </a:t>
            </a:r>
            <a:r>
              <a:rPr lang="en-GB" sz="2400" dirty="0">
                <a:sym typeface="Wingdings" panose="05000000000000000000" pitchFamily="2" charset="2"/>
              </a:rPr>
              <a:t>successfully to </a:t>
            </a:r>
            <a:r>
              <a:rPr lang="en-GB" sz="2400" dirty="0" smtClean="0">
                <a:sym typeface="Wingdings" panose="05000000000000000000" pitchFamily="2" charset="2"/>
              </a:rPr>
              <a:t>MODIS and VIIRS</a:t>
            </a:r>
            <a:endParaRPr lang="en-GB" sz="2400" dirty="0">
              <a:sym typeface="Wingdings" panose="05000000000000000000" pitchFamily="2" charset="2"/>
            </a:endParaRPr>
          </a:p>
        </p:txBody>
      </p:sp>
      <p:sp>
        <p:nvSpPr>
          <p:cNvPr id="10" name="ZoneTexte 10"/>
          <p:cNvSpPr txBox="1">
            <a:spLocks noChangeArrowheads="1"/>
          </p:cNvSpPr>
          <p:nvPr/>
        </p:nvSpPr>
        <p:spPr bwMode="auto">
          <a:xfrm>
            <a:off x="6969125" y="1365323"/>
            <a:ext cx="2727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 eaLnBrk="0" hangingPunct="0">
              <a:spcAft>
                <a:spcPct val="6000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buClr>
                <a:schemeClr val="tx1"/>
              </a:buClr>
              <a:buSzPct val="80000"/>
              <a:buFont typeface="Wingdings 2" panose="05020102010507070707" pitchFamily="18" charset="2"/>
              <a:buChar char="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è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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B. Fougnie, </a:t>
            </a:r>
          </a:p>
          <a:p>
            <a:pPr algn="l" eaLnBrk="1" hangingPunct="1">
              <a:spcAft>
                <a:spcPct val="0"/>
              </a:spcAft>
            </a:pPr>
            <a:r>
              <a:rPr lang="en-US" altLang="fr-FR" sz="1400" i="1" dirty="0" smtClean="0">
                <a:solidFill>
                  <a:srgbClr val="00B050"/>
                </a:solidFill>
              </a:rPr>
              <a:t>GSICS annual meeting, 2016</a:t>
            </a:r>
            <a:endParaRPr lang="en-US" altLang="fr-FR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2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Inter-band calibration using the GLOD…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280416" y="951190"/>
            <a:ext cx="9254686" cy="5476077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50000"/>
              </a:lnSpc>
            </a:pPr>
            <a:r>
              <a:rPr lang="en-GB" sz="2000" dirty="0" smtClean="0"/>
              <a:t>The GLOD includes data from many LEO instruments + a few GEO instruments with more Reflective Solar Bands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 smtClean="0"/>
              <a:t>Next slides = an abrupt inter-band comparison with 2 reference bands:</a:t>
            </a:r>
          </a:p>
          <a:p>
            <a:pPr marL="581025" lvl="2" indent="-180975">
              <a:lnSpc>
                <a:spcPct val="150000"/>
              </a:lnSpc>
            </a:pPr>
            <a:r>
              <a:rPr lang="en-GB" sz="2000" dirty="0" smtClean="0"/>
              <a:t>0.6 µm</a:t>
            </a:r>
          </a:p>
          <a:p>
            <a:pPr marL="581025" lvl="2" indent="-180975">
              <a:lnSpc>
                <a:spcPct val="150000"/>
              </a:lnSpc>
            </a:pPr>
            <a:r>
              <a:rPr lang="en-GB" sz="2000" dirty="0" smtClean="0"/>
              <a:t>0.865 µm</a:t>
            </a:r>
          </a:p>
          <a:p>
            <a:pPr marL="400050" lvl="2" indent="0">
              <a:lnSpc>
                <a:spcPct val="150000"/>
              </a:lnSpc>
              <a:buNone/>
            </a:pPr>
            <a:endParaRPr lang="en-GB" sz="2000" dirty="0" smtClean="0"/>
          </a:p>
          <a:p>
            <a:pPr marL="180975" lvl="1" indent="-180975">
              <a:lnSpc>
                <a:spcPct val="150000"/>
              </a:lnSpc>
            </a:pPr>
            <a:r>
              <a:rPr lang="en-GB" sz="2000" dirty="0"/>
              <a:t>Based on data as provided to EUMETSAT. May not reflect the latest version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 smtClean="0"/>
              <a:t>Results </a:t>
            </a:r>
            <a:r>
              <a:rPr lang="en-GB" sz="2000" dirty="0"/>
              <a:t>still to be refined and discussed with data owners + LC Community</a:t>
            </a:r>
          </a:p>
          <a:p>
            <a:pPr marL="180975" lvl="1" indent="-180975">
              <a:lnSpc>
                <a:spcPct val="150000"/>
              </a:lnSpc>
            </a:pPr>
            <a:r>
              <a:rPr lang="en-GB" sz="2000" dirty="0"/>
              <a:t>But potential is there!</a:t>
            </a:r>
          </a:p>
          <a:p>
            <a:pPr marL="581025" lvl="2" indent="-180975">
              <a:lnSpc>
                <a:spcPct val="150000"/>
              </a:lnSpc>
            </a:pPr>
            <a:endParaRPr lang="en-GB" sz="1600" dirty="0" smtClean="0"/>
          </a:p>
          <a:p>
            <a:pPr marL="0" lvl="1" indent="0">
              <a:lnSpc>
                <a:spcPct val="150000"/>
              </a:lnSpc>
              <a:buNone/>
            </a:pP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 Please, do not take those results as end </a:t>
            </a:r>
            <a:r>
              <a:rPr lang="en-GB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results. It is a base for discussion.</a:t>
            </a:r>
            <a:endParaRPr lang="en-GB" sz="2000" dirty="0">
              <a:solidFill>
                <a:srgbClr val="FF0000"/>
              </a:solidFill>
            </a:endParaRPr>
          </a:p>
          <a:p>
            <a:pPr marL="180975" lvl="1" indent="-180975"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140032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715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An example using the data GLOD – </a:t>
            </a:r>
            <a:r>
              <a:rPr lang="en-GB" dirty="0"/>
              <a:t>0.6 µm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2" name="TextBox 1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667265" y="6329842"/>
            <a:ext cx="798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Results for FY3C are not correct due </a:t>
            </a:r>
            <a:r>
              <a:rPr lang="en-GB" sz="1400" dirty="0" smtClean="0">
                <a:solidFill>
                  <a:srgbClr val="FF0000"/>
                </a:solidFill>
              </a:rPr>
              <a:t>to the </a:t>
            </a:r>
            <a:r>
              <a:rPr lang="en-GB" sz="1400" dirty="0" smtClean="0">
                <a:solidFill>
                  <a:srgbClr val="FF0000"/>
                </a:solidFill>
              </a:rPr>
              <a:t>wrong selection of the reference channel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785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 using the data GLOD – </a:t>
            </a:r>
            <a:r>
              <a:rPr lang="en-GB" dirty="0"/>
              <a:t>0.6 µm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715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667265" y="6329842"/>
            <a:ext cx="798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Results for FY3C are not correct due </a:t>
            </a:r>
            <a:r>
              <a:rPr lang="en-GB" sz="1400" dirty="0" smtClean="0">
                <a:solidFill>
                  <a:srgbClr val="FF0000"/>
                </a:solidFill>
              </a:rPr>
              <a:t>to the </a:t>
            </a:r>
            <a:r>
              <a:rPr lang="en-GB" sz="1400" dirty="0" smtClean="0">
                <a:solidFill>
                  <a:srgbClr val="FF0000"/>
                </a:solidFill>
              </a:rPr>
              <a:t>wrong selection of the reference channel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50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6" y="854075"/>
            <a:ext cx="8572500" cy="5715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dirty="0" smtClean="0"/>
              <a:t>An example using the data GLOD – </a:t>
            </a:r>
            <a:r>
              <a:rPr lang="en-GB" dirty="0"/>
              <a:t>0.8 µm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6404" y="1708150"/>
            <a:ext cx="1828800" cy="307777"/>
            <a:chOff x="5340096" y="1511808"/>
            <a:chExt cx="1828800" cy="307777"/>
          </a:xfrm>
        </p:grpSpPr>
        <p:sp>
          <p:nvSpPr>
            <p:cNvPr id="5" name="TextBox 4"/>
            <p:cNvSpPr txBox="1"/>
            <p:nvPr/>
          </p:nvSpPr>
          <p:spPr>
            <a:xfrm>
              <a:off x="5791200" y="1511808"/>
              <a:ext cx="13776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50000"/>
                    </a:schemeClr>
                  </a:solidFill>
                </a:rPr>
                <a:t>VIIRS NASA</a:t>
              </a:r>
              <a:endParaRPr lang="en-GB" sz="14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5340096" y="1682496"/>
              <a:ext cx="451104" cy="0"/>
            </a:xfrm>
            <a:prstGeom prst="line">
              <a:avLst/>
            </a:prstGeom>
            <a:solidFill>
              <a:schemeClr val="bg2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667265" y="6329842"/>
            <a:ext cx="7982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Results for FY3C are not correct due </a:t>
            </a:r>
            <a:r>
              <a:rPr lang="en-GB" sz="1400" dirty="0" smtClean="0">
                <a:solidFill>
                  <a:srgbClr val="FF0000"/>
                </a:solidFill>
              </a:rPr>
              <a:t>to the </a:t>
            </a:r>
            <a:r>
              <a:rPr lang="en-GB" sz="1400" dirty="0" smtClean="0">
                <a:solidFill>
                  <a:srgbClr val="FF0000"/>
                </a:solidFill>
              </a:rPr>
              <a:t>wrong selection of the reference channel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.pptx" id="{74D11CF4-821E-403E-9F47-D1CEF346C37C}" vid="{61053D81-3F94-49E3-A8DF-58905072284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 Landscape Template</Template>
  <TotalTime>828</TotalTime>
  <Words>490</Words>
  <Application>Microsoft Office PowerPoint</Application>
  <PresentationFormat>A4 Paper (210x297 mm)</PresentationFormat>
  <Paragraphs>91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Inter-band calibration</vt:lpstr>
      <vt:lpstr>Using the Moon for inter-band calibration</vt:lpstr>
      <vt:lpstr>Inter-band radiometric calibration</vt:lpstr>
      <vt:lpstr>Inter-band radiometric calibration</vt:lpstr>
      <vt:lpstr>Inter-band calibration using the GLOD…</vt:lpstr>
      <vt:lpstr>An example using the data GLOD – 0.6 µm</vt:lpstr>
      <vt:lpstr>An example using the data GLOD – 0.6 µm</vt:lpstr>
      <vt:lpstr>An example using the data GLOD – 0.8 µm</vt:lpstr>
      <vt:lpstr>An example using the data GLOD – 0.8 µm</vt:lpstr>
      <vt:lpstr>An example using the data GLOD – 0.865 µm</vt:lpstr>
      <vt:lpstr>An example using the data GLOD – 0.865 µm</vt:lpstr>
      <vt:lpstr>Meteosat-10 - SEVIRI inter-band  – 0.6 µm</vt:lpstr>
      <vt:lpstr>Meteosat-10 - SEVIRI inter-band  – 0.865 µm</vt:lpstr>
      <vt:lpstr>Himawari-8 - AHI inter-band  – 0.6 µm</vt:lpstr>
      <vt:lpstr>Himawari-8 - AHI inter-band  – 0.865 µm</vt:lpstr>
      <vt:lpstr>Conclusion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Sebastien Wagner</dc:creator>
  <cp:lastModifiedBy>Sebastien Wagner</cp:lastModifiedBy>
  <cp:revision>105</cp:revision>
  <cp:lastPrinted>2006-03-06T14:11:17Z</cp:lastPrinted>
  <dcterms:created xsi:type="dcterms:W3CDTF">2017-03-13T13:20:35Z</dcterms:created>
  <dcterms:modified xsi:type="dcterms:W3CDTF">2017-11-15T00:30:22Z</dcterms:modified>
</cp:coreProperties>
</file>