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589" r:id="rId2"/>
    <p:sldId id="590" r:id="rId3"/>
    <p:sldId id="594" r:id="rId4"/>
    <p:sldId id="601" r:id="rId5"/>
    <p:sldId id="604" r:id="rId6"/>
    <p:sldId id="603" r:id="rId7"/>
    <p:sldId id="600" r:id="rId8"/>
    <p:sldId id="595" r:id="rId9"/>
    <p:sldId id="602" r:id="rId10"/>
  </p:sldIdLst>
  <p:sldSz cx="9906000" cy="6858000" type="A4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196">
          <p15:clr>
            <a:srgbClr val="A4A3A4"/>
          </p15:clr>
        </p15:guide>
        <p15:guide id="11" pos="155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2235">
          <p15:clr>
            <a:srgbClr val="A4A3A4"/>
          </p15:clr>
        </p15:guide>
        <p15:guide id="15" pos="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E2"/>
    <a:srgbClr val="00205B"/>
    <a:srgbClr val="FE5000"/>
    <a:srgbClr val="C5B9AC"/>
    <a:srgbClr val="CB333B"/>
    <a:srgbClr val="FEDB00"/>
    <a:srgbClr val="968C83"/>
    <a:srgbClr val="99C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0299" autoAdjust="0"/>
  </p:normalViewPr>
  <p:slideViewPr>
    <p:cSldViewPr snapToGrid="0">
      <p:cViewPr varScale="1">
        <p:scale>
          <a:sx n="79" d="100"/>
          <a:sy n="79" d="100"/>
        </p:scale>
        <p:origin x="1758" y="9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3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38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1074738"/>
            <a:ext cx="7781925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8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7771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A1F0CEA1-E696-42A4-B3CF-E6074414E57E}" type="slidenum">
              <a:rPr lang="de-DE" smtClean="0"/>
              <a:pPr defTabSz="1333500"/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0373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78" name="Clip" r:id="rId5" imgW="3809524" imgH="2619048" progId="">
                    <p:embed/>
                  </p:oleObj>
                </mc:Choice>
                <mc:Fallback>
                  <p:oleObj name="Clip" r:id="rId5" imgW="3809524" imgH="2619048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2677" y="5298398"/>
                          <a:ext cx="168034" cy="109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79" name="Clip" r:id="rId7" imgW="2835360" imgH="1920600" progId="">
                    <p:embed/>
                  </p:oleObj>
                </mc:Choice>
                <mc:Fallback>
                  <p:oleObj name="Clip" r:id="rId7" imgW="2835360" imgH="1920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89" y="5298398"/>
                          <a:ext cx="159887" cy="104250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24039" y="6652878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FF9CC606-8418-49EA-9DB7-3FFD72983DD3}" type="slidenum">
              <a:rPr lang="de-DE" sz="800" b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de-DE" sz="800" b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627063" y="6652878"/>
            <a:ext cx="524502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800" b="0" baseline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Go to ‚View‘ menu and click on ‚Slide Master‘ to update this footer. Include DM reference, version number and date</a:t>
            </a:r>
            <a:endParaRPr lang="de-DE" sz="800" b="0" baseline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2011680" y="2560481"/>
            <a:ext cx="7665720" cy="1701799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lvl="0">
              <a:spcBef>
                <a:spcPct val="20000"/>
              </a:spcBef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S.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Wagner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2565400" y="566581"/>
            <a:ext cx="7112000" cy="1981200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 lvl="0"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Moving toward inter-calibration using the Moon as a transfer</a:t>
            </a:r>
            <a:endParaRPr lang="en-GB" sz="2800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0416" y="1107603"/>
            <a:ext cx="9254686" cy="5476077"/>
          </a:xfrm>
        </p:spPr>
        <p:txBody>
          <a:bodyPr>
            <a:noAutofit/>
          </a:bodyPr>
          <a:lstStyle/>
          <a:p>
            <a:pPr marL="180975" lvl="1" indent="-180975">
              <a:lnSpc>
                <a:spcPct val="150000"/>
              </a:lnSpc>
            </a:pPr>
            <a:r>
              <a:rPr lang="en-GB" sz="2000" dirty="0" smtClean="0"/>
              <a:t>Current DCC method implemented only for VIS0.6 micron band 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000" dirty="0" smtClean="0"/>
              <a:t>More reflective solar bands on SEVIRI and new generation of GEO imagers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000" dirty="0" smtClean="0"/>
              <a:t>Need to have more inter-calibration methods to derive robust corrections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000" dirty="0" smtClean="0"/>
              <a:t>Lunar inter-calibration can be performed across the whole ROLO/GIRO spectrum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000" dirty="0" smtClean="0"/>
              <a:t>Offers the possibility to cross-calibrate any combination of instruments:</a:t>
            </a:r>
          </a:p>
          <a:p>
            <a:pPr marL="581025" lvl="2" indent="-180975">
              <a:lnSpc>
                <a:spcPct val="150000"/>
              </a:lnSpc>
            </a:pPr>
            <a:r>
              <a:rPr lang="en-US" sz="2000" dirty="0" smtClean="0"/>
              <a:t>No need to have coinciding observation times</a:t>
            </a:r>
          </a:p>
          <a:p>
            <a:pPr marL="581025" lvl="2" indent="-180975">
              <a:lnSpc>
                <a:spcPct val="150000"/>
              </a:lnSpc>
            </a:pPr>
            <a:r>
              <a:rPr lang="en-US" sz="2000" dirty="0" smtClean="0"/>
              <a:t>No need to have coinciding fields of regard</a:t>
            </a:r>
          </a:p>
          <a:p>
            <a:pPr marL="581025" lvl="2" indent="-180975">
              <a:lnSpc>
                <a:spcPct val="150000"/>
              </a:lnSpc>
            </a:pPr>
            <a:r>
              <a:rPr lang="en-US" sz="2000" dirty="0" smtClean="0"/>
              <a:t>Possibility for instance to inter-calibrate the GEOs to a same reference (MODIS or VIIRS for instance), or to cross calibrate GEOs between each other</a:t>
            </a:r>
            <a:endParaRPr lang="en-GB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for inter-calibration using the Moon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727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4195" y="1117599"/>
            <a:ext cx="3357143" cy="671429"/>
          </a:xfrm>
          <a:prstGeom prst="rect">
            <a:avLst/>
          </a:prstGeom>
          <a:noFill/>
        </p:spPr>
      </p:pic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0" y="9048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4199" y="1993900"/>
            <a:ext cx="3242858" cy="742857"/>
          </a:xfrm>
          <a:prstGeom prst="rect">
            <a:avLst/>
          </a:prstGeom>
          <a:noFill/>
        </p:spPr>
      </p:pic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0" y="9525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727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1292" y="2959100"/>
            <a:ext cx="5028572" cy="728571"/>
          </a:xfrm>
          <a:prstGeom prst="rect">
            <a:avLst/>
          </a:prstGeom>
          <a:noFill/>
        </p:spPr>
      </p:pic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0" y="9429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747" name="Rectangle 1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72748" name="Rectangle 12"/>
          <p:cNvSpPr>
            <a:spLocks noChangeArrowheads="1"/>
          </p:cNvSpPr>
          <p:nvPr/>
        </p:nvSpPr>
        <p:spPr bwMode="auto">
          <a:xfrm>
            <a:off x="0" y="7048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750" name="Rectangle 1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7274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7999" y="6053200"/>
            <a:ext cx="4242858" cy="500000"/>
          </a:xfrm>
          <a:prstGeom prst="rect">
            <a:avLst/>
          </a:prstGeom>
          <a:noFill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99638" cy="854075"/>
          </a:xfrm>
        </p:spPr>
        <p:txBody>
          <a:bodyPr/>
          <a:lstStyle/>
          <a:p>
            <a:r>
              <a:rPr lang="en-US" sz="2400" dirty="0" smtClean="0"/>
              <a:t>A possible scheme for inter-calibration</a:t>
            </a:r>
            <a:endParaRPr lang="en-GB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8661" y="1237040"/>
            <a:ext cx="179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By definition:</a:t>
            </a:r>
            <a:endParaRPr lang="en-GB" sz="1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2875340"/>
            <a:ext cx="442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Presume MODIS is the truth 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 we project MODIS in the irradiance space of the monitored instrument:</a:t>
            </a:r>
            <a:endParaRPr lang="en-GB" sz="1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92800" y="1033332"/>
            <a:ext cx="401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Reference instrument = Aqua MODIS</a:t>
            </a:r>
          </a:p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Phase angle range = [-56°,-54°]</a:t>
            </a:r>
            <a:endParaRPr lang="en-GB" sz="18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ϕ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Reference wavelength, Phase</a:t>
            </a:r>
          </a:p>
          <a:p>
            <a:r>
              <a:rPr lang="en-US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ϕ</a:t>
            </a:r>
            <a:r>
              <a:rPr lang="en-US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“-55” = MODIS range</a:t>
            </a:r>
          </a:p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800" b="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ϕ</a:t>
            </a:r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’ = Monitored wavelength, Phase</a:t>
            </a:r>
          </a:p>
          <a:p>
            <a:endParaRPr lang="en-US" sz="18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2752" name="Rectangle 16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7275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6000" y="4267200"/>
            <a:ext cx="1800000" cy="400001"/>
          </a:xfrm>
          <a:prstGeom prst="rect">
            <a:avLst/>
          </a:prstGeom>
          <a:noFill/>
        </p:spPr>
      </p:pic>
      <p:sp>
        <p:nvSpPr>
          <p:cNvPr id="372753" name="Rectangle 17"/>
          <p:cNvSpPr>
            <a:spLocks noChangeArrowheads="1"/>
          </p:cNvSpPr>
          <p:nvPr/>
        </p:nvSpPr>
        <p:spPr bwMode="auto">
          <a:xfrm>
            <a:off x="0" y="7239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259640"/>
            <a:ext cx="482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From GLOD/NASA data, we derive the mean</a:t>
            </a:r>
            <a:endParaRPr lang="en-GB" sz="1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" y="4920040"/>
            <a:ext cx="760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MODIS is perfectly calibrated and there is no phase dependence, it is assumed:</a:t>
            </a:r>
            <a:endParaRPr lang="en-GB" sz="1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2755" name="Rectangle 19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72756" name="Rectangle 20"/>
          <p:cNvSpPr>
            <a:spLocks noChangeArrowheads="1"/>
          </p:cNvSpPr>
          <p:nvPr/>
        </p:nvSpPr>
        <p:spPr bwMode="auto">
          <a:xfrm>
            <a:off x="0" y="73342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758" name="Rectangle 2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72759" name="Rectangle 23"/>
          <p:cNvSpPr>
            <a:spLocks noChangeArrowheads="1"/>
          </p:cNvSpPr>
          <p:nvPr/>
        </p:nvSpPr>
        <p:spPr bwMode="auto">
          <a:xfrm>
            <a:off x="0" y="73342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3086099" y="5397500"/>
            <a:ext cx="3871430" cy="414285"/>
            <a:chOff x="3086099" y="5397500"/>
            <a:chExt cx="3871430" cy="414285"/>
          </a:xfrm>
        </p:grpSpPr>
        <p:pic>
          <p:nvPicPr>
            <p:cNvPr id="372757" name="Picture 2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86099" y="5397500"/>
              <a:ext cx="3871430" cy="414285"/>
            </a:xfrm>
            <a:prstGeom prst="rect">
              <a:avLst/>
            </a:prstGeom>
            <a:noFill/>
          </p:spPr>
        </p:pic>
        <p:cxnSp>
          <p:nvCxnSpPr>
            <p:cNvPr id="32" name="Straight Connector 31"/>
            <p:cNvCxnSpPr/>
            <p:nvPr/>
          </p:nvCxnSpPr>
          <p:spPr bwMode="auto">
            <a:xfrm>
              <a:off x="3111500" y="5397500"/>
              <a:ext cx="1739900" cy="12700"/>
            </a:xfrm>
            <a:prstGeom prst="line">
              <a:avLst/>
            </a:prstGeom>
            <a:solidFill>
              <a:schemeClr val="bg2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45961" y="6063040"/>
            <a:ext cx="179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Consequently:</a:t>
            </a:r>
            <a:endParaRPr lang="en-GB" sz="1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242816" y="6035040"/>
            <a:ext cx="1706880" cy="0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4000718" y="5852160"/>
            <a:ext cx="2217202" cy="10058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32064" y="2852928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272016" y="2846832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9287764" y="2767584"/>
            <a:ext cx="431800" cy="63601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4960" y="3005328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39968" y="5279136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40224" y="950976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85616" y="957072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93264" y="1115568"/>
            <a:ext cx="573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-55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46522" y="3346683"/>
            <a:ext cx="222075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 anchor="b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-55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45906" y="1440082"/>
            <a:ext cx="222075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 anchor="b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-55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96455" y="4286486"/>
            <a:ext cx="222075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 anchor="b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-55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Irradiance bias for Meteosat-9</a:t>
            </a:r>
            <a:endParaRPr lang="en-GB" dirty="0"/>
          </a:p>
        </p:txBody>
      </p:sp>
      <p:pic>
        <p:nvPicPr>
          <p:cNvPr id="382980" name="Picture 4" descr="C:\Users\wagner\Downloads\MyLocalDMDocuments\LunarCalibration\LICS\GIRO_results_MSG2_VIS008.png"/>
          <p:cNvPicPr>
            <a:picLocks noChangeAspect="1" noChangeArrowheads="1"/>
          </p:cNvPicPr>
          <p:nvPr/>
        </p:nvPicPr>
        <p:blipFill>
          <a:blip r:embed="rId2" cstate="print"/>
          <a:srcRect b="44024"/>
          <a:stretch>
            <a:fillRect/>
          </a:stretch>
        </p:blipFill>
        <p:spPr bwMode="auto">
          <a:xfrm>
            <a:off x="1818703" y="3485958"/>
            <a:ext cx="7512368" cy="3360579"/>
          </a:xfrm>
          <a:prstGeom prst="rect">
            <a:avLst/>
          </a:prstGeom>
          <a:noFill/>
        </p:spPr>
      </p:pic>
      <p:pic>
        <p:nvPicPr>
          <p:cNvPr id="382981" name="Picture 5" descr="C:\Users\wagner\Downloads\MyLocalDMDocuments\LunarCalibration\LICS\GIRO_results_MSG2_VIS006.png"/>
          <p:cNvPicPr>
            <a:picLocks noChangeAspect="1" noChangeArrowheads="1"/>
          </p:cNvPicPr>
          <p:nvPr/>
        </p:nvPicPr>
        <p:blipFill>
          <a:blip r:embed="rId3" cstate="print"/>
          <a:srcRect t="14942" b="44024"/>
          <a:stretch>
            <a:fillRect/>
          </a:stretch>
        </p:blipFill>
        <p:spPr bwMode="auto">
          <a:xfrm>
            <a:off x="1818703" y="2048256"/>
            <a:ext cx="7512368" cy="2463513"/>
          </a:xfrm>
          <a:prstGeom prst="rect">
            <a:avLst/>
          </a:prstGeom>
          <a:noFill/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004" y="1188592"/>
            <a:ext cx="4242858" cy="500000"/>
          </a:xfrm>
          <a:prstGeom prst="rect">
            <a:avLst/>
          </a:prstGeom>
          <a:noFill/>
        </p:spPr>
      </p:pic>
      <p:pic>
        <p:nvPicPr>
          <p:cNvPr id="6" name="Picture 5" descr="C:\Users\wagner\Downloads\MyLocalDMDocuments\LunarCalibration\LICS\GIRO_results_MSG2_VIS006.png"/>
          <p:cNvPicPr>
            <a:picLocks noChangeAspect="1" noChangeArrowheads="1"/>
          </p:cNvPicPr>
          <p:nvPr/>
        </p:nvPicPr>
        <p:blipFill>
          <a:blip r:embed="rId3" cstate="print"/>
          <a:srcRect l="11417" r="2694" b="84164"/>
          <a:stretch>
            <a:fillRect/>
          </a:stretch>
        </p:blipFill>
        <p:spPr bwMode="auto">
          <a:xfrm rot="5400000">
            <a:off x="6810449" y="3829503"/>
            <a:ext cx="5279136" cy="777857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1618893" y="1048512"/>
            <a:ext cx="1097280" cy="7559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257108" y="2402693"/>
            <a:ext cx="1084217" cy="4050357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0958" y="922238"/>
            <a:ext cx="377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Issue with calibration as provided in the level 1.5 headers</a:t>
            </a:r>
            <a:endParaRPr lang="en-GB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005" name="Picture 5" descr="c:\Users\wagner\Downloads\MyLocalDMDocuments\LunarCalibration\LICS\LICS_MSG2_VIS0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577"/>
            <a:ext cx="9906000" cy="57785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/>
          <a:p>
            <a:r>
              <a:rPr lang="en-US" dirty="0" smtClean="0"/>
              <a:t>Meteosat-9 – VIS0.6 – Preliminary results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40801" y="2385285"/>
            <a:ext cx="377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Issue with calibration as provided in the level 1.5 headers</a:t>
            </a:r>
            <a:endParaRPr lang="en-GB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827776" y="3135095"/>
            <a:ext cx="1356795" cy="25516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004" name="Picture 4" descr="c:\Users\wagner\Downloads\MyLocalDMDocuments\LunarCalibration\LICS\LICS_MSG2_VIS0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577"/>
            <a:ext cx="9906000" cy="57785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/>
          <a:p>
            <a:r>
              <a:rPr lang="en-US" dirty="0" smtClean="0"/>
              <a:t>Meteosat-9 – VIS0.8 – Preliminary results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5827776" y="2246811"/>
            <a:ext cx="1356795" cy="25516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1872" y="4932548"/>
            <a:ext cx="377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Issue with calibration as provided in the level 1.5 headers</a:t>
            </a:r>
            <a:endParaRPr lang="en-GB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/>
          <a:p>
            <a:r>
              <a:rPr lang="en-US" dirty="0" smtClean="0"/>
              <a:t>Meteosat-9 – Preliminary results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0416" y="1107603"/>
            <a:ext cx="9254686" cy="4866477"/>
          </a:xfrm>
        </p:spPr>
        <p:txBody>
          <a:bodyPr>
            <a:noAutofit/>
          </a:bodyPr>
          <a:lstStyle/>
          <a:p>
            <a:pPr marL="180975" lvl="1" indent="-180975">
              <a:lnSpc>
                <a:spcPct val="150000"/>
              </a:lnSpc>
            </a:pPr>
            <a:r>
              <a:rPr lang="en-GB" sz="2200" dirty="0" smtClean="0"/>
              <a:t>Inter-band calibration indicates a difference of ~2% between VIS0.6 and VIS0.8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200" dirty="0" smtClean="0"/>
              <a:t>Consistent result with other findings (by cloud community)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200" dirty="0" smtClean="0"/>
              <a:t>Link to the results from the DCC methods still to be established</a:t>
            </a:r>
          </a:p>
          <a:p>
            <a:pPr marL="180975" lvl="1" indent="-180975">
              <a:lnSpc>
                <a:spcPct val="150000"/>
              </a:lnSpc>
            </a:pPr>
            <a:r>
              <a:rPr lang="en-US" sz="2200" dirty="0" smtClean="0"/>
              <a:t>SEVIRI Level 1.5 calibration coefficients either:</a:t>
            </a:r>
          </a:p>
          <a:p>
            <a:pPr marL="581025" lvl="2" indent="-180975">
              <a:lnSpc>
                <a:spcPct val="150000"/>
              </a:lnSpc>
            </a:pPr>
            <a:r>
              <a:rPr lang="en-US" sz="2200" dirty="0" smtClean="0"/>
              <a:t>should be fixed to initial value </a:t>
            </a:r>
            <a:r>
              <a:rPr lang="en-US" sz="2200" dirty="0" smtClean="0">
                <a:sym typeface="Wingdings" pitchFamily="2" charset="2"/>
              </a:rPr>
              <a:t> </a:t>
            </a:r>
            <a:r>
              <a:rPr lang="en-US" sz="2200" dirty="0" smtClean="0"/>
              <a:t>irradiance bias shows instrument drift </a:t>
            </a:r>
          </a:p>
          <a:p>
            <a:pPr marL="581025" lvl="2" indent="-180975">
              <a:lnSpc>
                <a:spcPct val="150000"/>
              </a:lnSpc>
            </a:pPr>
            <a:r>
              <a:rPr lang="en-US" sz="2200" dirty="0" smtClean="0"/>
              <a:t>or be based on SSCC full time series and de-trended </a:t>
            </a:r>
            <a:r>
              <a:rPr lang="en-US" sz="2200" dirty="0" smtClean="0">
                <a:sym typeface="Wingdings" pitchFamily="2" charset="2"/>
              </a:rPr>
              <a:t> double difference shows absolute bias + residual drift</a:t>
            </a:r>
            <a:r>
              <a:rPr lang="en-US" sz="2200" dirty="0" smtClean="0"/>
              <a:t>   </a:t>
            </a:r>
            <a:endParaRPr lang="en-GB" sz="2200" dirty="0" smtClean="0"/>
          </a:p>
          <a:p>
            <a:pPr marL="180975" lvl="1" indent="-180975">
              <a:lnSpc>
                <a:spcPct val="150000"/>
              </a:lnSpc>
              <a:buNone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99638" cy="854075"/>
          </a:xfrm>
        </p:spPr>
        <p:txBody>
          <a:bodyPr/>
          <a:lstStyle/>
          <a:p>
            <a:r>
              <a:rPr lang="en-US" sz="2400" dirty="0" smtClean="0"/>
              <a:t>A possible scheme for inter-calibration</a:t>
            </a:r>
            <a:endParaRPr lang="en-GB" sz="24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0588" y="939168"/>
            <a:ext cx="9448102" cy="5016758"/>
          </a:xfrm>
        </p:spPr>
        <p:txBody>
          <a:bodyPr wrap="square">
            <a:spAutoFit/>
          </a:bodyPr>
          <a:lstStyle/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Issue: the phase dependence must be removed from the relative bias</a:t>
            </a:r>
            <a:r>
              <a:rPr lang="en-GB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: 2 solutions</a:t>
            </a: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endParaRPr lang="en-GB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128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Remove the dependence from the GIRO  Investigations in the ROLO</a:t>
            </a:r>
          </a:p>
          <a:p>
            <a:pPr marL="8128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Correct the dependence using possible information from other satellites in a similar band (central wavelength + band width)  first order approach</a:t>
            </a:r>
          </a:p>
          <a:p>
            <a:pPr marL="461963" indent="-457200">
              <a:spcBef>
                <a:spcPct val="0"/>
              </a:spcBef>
              <a:buFont typeface="+mj-lt"/>
              <a:buAutoNum type="arabicPeriod"/>
            </a:pPr>
            <a:endParaRPr lang="en-US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Need to evaluate uncertainty, including SBAF and Phase-Angle-dependence</a:t>
            </a: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This uncertainty used as weight of the lunar method in the blend with DCC, etc.</a:t>
            </a: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endParaRPr lang="en-US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This assume that all required parameters to estimate the observed irradiance are accurately calculated (i.e. the over-sampling factor).</a:t>
            </a: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endParaRPr lang="en-US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Advantage of </a:t>
            </a:r>
            <a:r>
              <a:rPr lang="en-US" sz="2000" kern="1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normalising</a:t>
            </a: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with the GIRO instead of the reference instrument irradiance = no impact of the instrument noise at low irradiance levels.</a:t>
            </a:r>
          </a:p>
          <a:p>
            <a:pPr marL="179388" indent="-174625">
              <a:spcBef>
                <a:spcPct val="0"/>
              </a:spcBef>
              <a:buNone/>
            </a:pPr>
            <a:endParaRPr lang="en-US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79388" indent="-174625">
              <a:spcBef>
                <a:spcPct val="0"/>
              </a:spcBef>
              <a:buFont typeface="Arial" charset="0"/>
              <a:buChar char="•"/>
            </a:pPr>
            <a:r>
              <a:rPr lang="en-US" sz="20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Feedback and suggestions from GRWG-VIS/NIR are very welcomed </a:t>
            </a:r>
            <a:endParaRPr lang="en-GB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35881"/>
            <a:ext cx="9447213" cy="53911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work required on the current method</a:t>
            </a:r>
          </a:p>
          <a:p>
            <a:endParaRPr lang="en-US" sz="2400" dirty="0" smtClean="0"/>
          </a:p>
          <a:p>
            <a:r>
              <a:rPr lang="en-US" sz="2400" dirty="0" smtClean="0"/>
              <a:t>2016 action on EUM/CNES to compare proposed approaches</a:t>
            </a:r>
          </a:p>
          <a:p>
            <a:endParaRPr lang="en-US" sz="2400" dirty="0" smtClean="0"/>
          </a:p>
          <a:p>
            <a:r>
              <a:rPr lang="en-US" sz="2400" dirty="0" smtClean="0"/>
              <a:t>Possibility to cross calibrate any combination of instrument</a:t>
            </a:r>
          </a:p>
          <a:p>
            <a:endParaRPr lang="en-US" sz="2400" dirty="0" smtClean="0"/>
          </a:p>
          <a:p>
            <a:r>
              <a:rPr lang="en-US" sz="2400" dirty="0" smtClean="0"/>
              <a:t>Use of VIIRS data to inter-calibrate all bands</a:t>
            </a:r>
          </a:p>
          <a:p>
            <a:endParaRPr lang="en-US" sz="2400" dirty="0" smtClean="0"/>
          </a:p>
          <a:p>
            <a:r>
              <a:rPr lang="en-US" sz="2400" dirty="0" smtClean="0"/>
              <a:t>Possibility to monitor the inter-band </a:t>
            </a:r>
          </a:p>
          <a:p>
            <a:endParaRPr lang="en-US" sz="2400" dirty="0" smtClean="0"/>
          </a:p>
          <a:p>
            <a:r>
              <a:rPr lang="en-US" sz="2400" dirty="0" smtClean="0"/>
              <a:t>Should be possible to cancel-out phase dependency for instruments with similar bands</a:t>
            </a:r>
          </a:p>
          <a:p>
            <a:endParaRPr lang="en-US" sz="2400" dirty="0" smtClean="0"/>
          </a:p>
          <a:p>
            <a:r>
              <a:rPr lang="en-US" sz="2400" dirty="0" smtClean="0"/>
              <a:t>Verification/validation test: inter-calibrate the </a:t>
            </a:r>
            <a:r>
              <a:rPr lang="en-US" sz="2400" dirty="0" smtClean="0"/>
              <a:t>MSGs / AHIs / ABI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iewgraph Landscape Template.pptx" id="{74D11CF4-821E-403E-9F47-D1CEF346C37C}" vid="{61053D81-3F94-49E3-A8DF-5890507228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607</TotalTime>
  <Words>542</Words>
  <Application>Microsoft Office PowerPoint</Application>
  <PresentationFormat>A4 Paper (210x297 mm)</PresentationFormat>
  <Paragraphs>75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Helvetica</vt:lpstr>
      <vt:lpstr>Tahoma</vt:lpstr>
      <vt:lpstr>Times New Roman</vt:lpstr>
      <vt:lpstr>Wingdings</vt:lpstr>
      <vt:lpstr>Viewgraph Landscape Template</vt:lpstr>
      <vt:lpstr>Clip</vt:lpstr>
      <vt:lpstr>PowerPoint Presentation</vt:lpstr>
      <vt:lpstr>Rational for inter-calibration using the Moon</vt:lpstr>
      <vt:lpstr>A possible scheme for inter-calibration</vt:lpstr>
      <vt:lpstr>Irradiance bias for Meteosat-9</vt:lpstr>
      <vt:lpstr>Meteosat-9 – VIS0.6 – Preliminary results</vt:lpstr>
      <vt:lpstr>Meteosat-9 – VIS0.8 – Preliminary results</vt:lpstr>
      <vt:lpstr>Meteosat-9 – Preliminary results</vt:lpstr>
      <vt:lpstr>A possible scheme for inter-calibration</vt:lpstr>
      <vt:lpstr>Conclusion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Sebastien Wagner</dc:creator>
  <cp:lastModifiedBy>Sebastien Wagner</cp:lastModifiedBy>
  <cp:revision>86</cp:revision>
  <cp:lastPrinted>2006-03-06T14:11:17Z</cp:lastPrinted>
  <dcterms:created xsi:type="dcterms:W3CDTF">2017-03-13T13:20:35Z</dcterms:created>
  <dcterms:modified xsi:type="dcterms:W3CDTF">2017-11-12T04:27:33Z</dcterms:modified>
</cp:coreProperties>
</file>