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31"/>
  </p:notesMasterIdLst>
  <p:sldIdLst>
    <p:sldId id="486" r:id="rId2"/>
    <p:sldId id="515" r:id="rId3"/>
    <p:sldId id="497" r:id="rId4"/>
    <p:sldId id="548" r:id="rId5"/>
    <p:sldId id="540" r:id="rId6"/>
    <p:sldId id="541" r:id="rId7"/>
    <p:sldId id="542" r:id="rId8"/>
    <p:sldId id="549" r:id="rId9"/>
    <p:sldId id="550" r:id="rId10"/>
    <p:sldId id="547" r:id="rId11"/>
    <p:sldId id="545" r:id="rId12"/>
    <p:sldId id="262" r:id="rId13"/>
    <p:sldId id="543" r:id="rId14"/>
    <p:sldId id="544" r:id="rId15"/>
    <p:sldId id="552" r:id="rId16"/>
    <p:sldId id="553" r:id="rId17"/>
    <p:sldId id="533" r:id="rId18"/>
    <p:sldId id="534" r:id="rId19"/>
    <p:sldId id="535" r:id="rId20"/>
    <p:sldId id="537" r:id="rId21"/>
    <p:sldId id="539" r:id="rId22"/>
    <p:sldId id="520" r:id="rId23"/>
    <p:sldId id="526" r:id="rId24"/>
    <p:sldId id="527" r:id="rId25"/>
    <p:sldId id="528" r:id="rId26"/>
    <p:sldId id="529" r:id="rId27"/>
    <p:sldId id="530" r:id="rId28"/>
    <p:sldId id="531" r:id="rId29"/>
    <p:sldId id="532" r:id="rId30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061" userDrawn="1">
          <p15:clr>
            <a:srgbClr val="A4A3A4"/>
          </p15:clr>
        </p15:guide>
        <p15:guide id="3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99FF"/>
    <a:srgbClr val="003300"/>
    <a:srgbClr val="FF6600"/>
    <a:srgbClr val="009900"/>
    <a:srgbClr val="FFCCFF"/>
    <a:srgbClr val="0066CC"/>
    <a:srgbClr val="CC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21" autoAdjust="0"/>
  </p:normalViewPr>
  <p:slideViewPr>
    <p:cSldViewPr>
      <p:cViewPr varScale="1">
        <p:scale>
          <a:sx n="78" d="100"/>
          <a:sy n="78" d="100"/>
        </p:scale>
        <p:origin x="336" y="56"/>
      </p:cViewPr>
      <p:guideLst>
        <p:guide orient="horz" pos="2387"/>
        <p:guide pos="3061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1A675-53A0-42F7-81AA-EBC7C15F1156}" type="datetimeFigureOut">
              <a:rPr lang="en-GB" smtClean="0"/>
              <a:pPr/>
              <a:t>14/11/2017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EF8E6-0958-4B62-84DE-4606F1A2C6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92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B767-2209-4C52-904A-6012993F7386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64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B767-2209-4C52-904A-6012993F7386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444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B767-2209-4C52-904A-6012993F7386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15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B767-2209-4C52-904A-6012993F7386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63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6715472" cy="3657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2nd GSICS/CEOS Lunar Calibration Workshop, 13-16 November, Xi’an, China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2nd GSICS/CEOS Lunar Calibration Workshop, 13-16 November, Xi’an, China</a:t>
            </a:r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-4891"/>
            <a:ext cx="5508103" cy="3724304"/>
          </a:xfrm>
          <a:prstGeom prst="rect">
            <a:avLst/>
          </a:prstGeom>
          <a:gradFill flip="none" rotWithShape="1">
            <a:gsLst>
              <a:gs pos="66000">
                <a:schemeClr val="tx1"/>
              </a:gs>
              <a:gs pos="95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17" y="-580"/>
            <a:ext cx="3717034" cy="371703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9033" y="3573016"/>
            <a:ext cx="9144000" cy="328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7" name="Picture 325" descr="\\Jz200822\衛星課共有\[ 班 ]運用管理班\90　ポンチ絵素材\無題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2" r="68700"/>
          <a:stretch>
            <a:fillRect/>
          </a:stretch>
        </p:blipFill>
        <p:spPr bwMode="auto">
          <a:xfrm>
            <a:off x="8638652" y="243052"/>
            <a:ext cx="432048" cy="41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スライド番号プレースホルダー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0" y="6093296"/>
            <a:ext cx="10436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extBox 7"/>
          <p:cNvSpPr txBox="1"/>
          <p:nvPr/>
        </p:nvSpPr>
        <p:spPr>
          <a:xfrm>
            <a:off x="505611" y="4149080"/>
            <a:ext cx="8170845" cy="124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ja-JP" sz="3200" b="1" dirty="0"/>
              <a:t>Masaya Takahashi</a:t>
            </a:r>
            <a:r>
              <a:rPr lang="ja-JP" altLang="en-US" sz="3200" b="1" dirty="0"/>
              <a:t> </a:t>
            </a:r>
            <a:r>
              <a:rPr lang="en-US" altLang="ja-JP" sz="3200" b="1" dirty="0"/>
              <a:t>(JMA) </a:t>
            </a:r>
          </a:p>
          <a:p>
            <a:pPr lvl="0" algn="ctr">
              <a:lnSpc>
                <a:spcPct val="130000"/>
              </a:lnSpc>
            </a:pPr>
            <a:r>
              <a:rPr lang="en-US" altLang="ja-JP" sz="2800" b="1" dirty="0"/>
              <a:t>in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collaboration</a:t>
            </a:r>
            <a:r>
              <a:rPr lang="ja-JP" altLang="en-US" sz="2800" b="1" dirty="0"/>
              <a:t> </a:t>
            </a:r>
            <a:r>
              <a:rPr lang="en-US" altLang="ja-JP" sz="2800" b="1" dirty="0"/>
              <a:t>with Sebastien Wagner (EUMETSAT)</a:t>
            </a:r>
            <a:endParaRPr lang="en-US" altLang="ja-JP" sz="2800" b="1" u="sng" dirty="0"/>
          </a:p>
        </p:txBody>
      </p:sp>
      <p:sp>
        <p:nvSpPr>
          <p:cNvPr id="20" name="Rectangle 41"/>
          <p:cNvSpPr txBox="1">
            <a:spLocks noChangeArrowheads="1"/>
          </p:cNvSpPr>
          <p:nvPr/>
        </p:nvSpPr>
        <p:spPr>
          <a:xfrm>
            <a:off x="1368715" y="1700808"/>
            <a:ext cx="6083603" cy="96596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ja-JP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Lunar INTER-CALIBRAION of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AHI with MODIS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71551" y="6381328"/>
            <a:ext cx="6384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kumimoji="1" lang="en-US" altLang="ja-JP" sz="1600" baseline="30000" dirty="0">
                <a:solidFill>
                  <a:schemeClr val="bg1">
                    <a:lumMod val="50000"/>
                  </a:schemeClr>
                </a:solidFill>
              </a:rPr>
              <a:t>nd</a:t>
            </a:r>
            <a:r>
              <a:rPr kumimoji="1" lang="en-US" altLang="ja-JP" sz="1600" dirty="0">
                <a:solidFill>
                  <a:schemeClr val="bg1">
                    <a:lumMod val="50000"/>
                  </a:schemeClr>
                </a:solidFill>
              </a:rPr>
              <a:t> GSICS/CEOS Lunar Calibration Workshop, 13-16 November, Xi’an, China</a:t>
            </a:r>
            <a:endParaRPr kumimoji="1" lang="ja-JP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97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dman8.dpc.kishou.go.jp/~msysen07/home/gsics/branches/r3207_addSdCoefUseAndQcFunc2LunarNcdfGen/Work/giroAhi8SdNominalBb/fig/outCalType3_actualbb/dc25MskUseIfovNormalized/scat_Himawari8+AHI_Band01_phase_ang_altDeltaIrr.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10249" r="20728" b="10441"/>
          <a:stretch/>
        </p:blipFill>
        <p:spPr bwMode="auto">
          <a:xfrm>
            <a:off x="313037" y="1740367"/>
            <a:ext cx="2834688" cy="14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dman8.dpc.kishou.go.jp/~msysen07/home/gsics/branches/r3207_addSdCoefUseAndQcFunc2LunarNcdfGen/Work/giroAhi8SdNominalBb/fig/outCalType3_actualbb/dc25MskUseIfovNormalized/scat_Himawari8+AHI_Band02_phase_ang_altDeltaIrr.pn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t="9656" r="20365" b="12142"/>
          <a:stretch/>
        </p:blipFill>
        <p:spPr bwMode="auto">
          <a:xfrm>
            <a:off x="3248447" y="1732838"/>
            <a:ext cx="2824362" cy="13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edman8.dpc.kishou.go.jp/~msysen07/home/gsics/branches/r3207_addSdCoefUseAndQcFunc2LunarNcdfGen/Work/giroAhi8SdNominalBb/fig/outCalType3_actualbb/dc25MskUseIfovNormalized/scat_Himawari8+AHI_Band03_phase_ang_altDeltaIrr.pn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t="10190" r="21505" b="10409"/>
          <a:stretch/>
        </p:blipFill>
        <p:spPr bwMode="auto">
          <a:xfrm>
            <a:off x="6091370" y="1736202"/>
            <a:ext cx="2780639" cy="141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edman8.dpc.kishou.go.jp/~msysen07/home/gsics/branches/r3207_addSdCoefUseAndQcFunc2LunarNcdfGen/Work/giroAhi8SdNominalBb/fig/outCalType3_actualbb/dc25MskUseIfovNormalized/scat_Himawari8+AHI_Band04_phase_ang_altDeltaIrr.png"/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t="10992" r="20827" b="9709"/>
          <a:stretch/>
        </p:blipFill>
        <p:spPr bwMode="auto">
          <a:xfrm>
            <a:off x="346106" y="3182796"/>
            <a:ext cx="2804562" cy="14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edman8.dpc.kishou.go.jp/~msysen07/home/gsics/branches/r3207_addSdCoefUseAndQcFunc2LunarNcdfGen/Work/giroAhi8SdNominalBb/fig/outCalType3_actualbb/dc25MskUseIfovNormalized/scat_Himawari8+AHI_Band05_phase_ang_altDeltaIrr.png"/>
          <p:cNvPicPr>
            <a:picLocks noChangeAspect="1" noChangeArrowheads="1"/>
          </p:cNvPicPr>
          <p:nvPr/>
        </p:nvPicPr>
        <p:blipFill rotWithShape="1"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11520" r="21023" b="11248"/>
          <a:stretch/>
        </p:blipFill>
        <p:spPr bwMode="auto">
          <a:xfrm>
            <a:off x="3279923" y="3205356"/>
            <a:ext cx="2795015" cy="13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edman8.dpc.kishou.go.jp/~msysen07/home/gsics/branches/r3207_addSdCoefUseAndQcFunc2LunarNcdfGen/Work/giroAhi8SdNominalBb/fig/outCalType3_actualbb/dc25MskUseIfovNormalized/scat_Himawari8+AHI_Band06_phase_ang_altDeltaIrr.png"/>
          <p:cNvPicPr>
            <a:picLocks noChangeAspect="1" noChangeArrowheads="1"/>
          </p:cNvPicPr>
          <p:nvPr/>
        </p:nvPicPr>
        <p:blipFill rotWithShape="1"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t="11206" r="21558" b="10522"/>
          <a:stretch/>
        </p:blipFill>
        <p:spPr bwMode="auto">
          <a:xfrm>
            <a:off x="6061308" y="3177200"/>
            <a:ext cx="2803819" cy="1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2195737" y="1708972"/>
            <a:ext cx="6844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  Band1                                                     Band2                                                   Band3</a:t>
            </a:r>
          </a:p>
          <a:p>
            <a:r>
              <a:rPr kumimoji="1" lang="en-US" altLang="ja-JP" sz="1600" dirty="0"/>
              <a:t> (0.47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                                              (</a:t>
            </a:r>
            <a:r>
              <a:rPr lang="en-US" altLang="ja-JP" sz="1600" dirty="0"/>
              <a:t>0.51</a:t>
            </a:r>
            <a:r>
              <a:rPr lang="el-GR" altLang="ja-JP" sz="1600" dirty="0"/>
              <a:t>μ</a:t>
            </a:r>
            <a:r>
              <a:rPr lang="en-US" altLang="ja-JP" sz="1600" dirty="0"/>
              <a:t>m)                                             (0.64</a:t>
            </a:r>
            <a:r>
              <a:rPr lang="el-GR" altLang="ja-JP" sz="1600" dirty="0"/>
              <a:t>μ</a:t>
            </a:r>
            <a:r>
              <a:rPr lang="en-US" altLang="ja-JP" sz="1600" dirty="0"/>
              <a:t>m)</a:t>
            </a:r>
            <a:endParaRPr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16182" y="3182796"/>
            <a:ext cx="7460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Band4</a:t>
            </a:r>
            <a:r>
              <a:rPr kumimoji="1" lang="en-US" altLang="ja-JP" sz="1600" b="1" dirty="0"/>
              <a:t> </a:t>
            </a:r>
            <a:r>
              <a:rPr kumimoji="1" lang="en-US" altLang="ja-JP" sz="1600" dirty="0"/>
              <a:t>(0.86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                                  </a:t>
            </a:r>
            <a:r>
              <a:rPr lang="en-US" altLang="ja-JP" sz="1600" dirty="0"/>
              <a:t>Band5 (1.6</a:t>
            </a:r>
            <a:r>
              <a:rPr lang="el-GR" altLang="ja-JP" sz="1600" dirty="0"/>
              <a:t>μ</a:t>
            </a:r>
            <a:r>
              <a:rPr lang="en-US" altLang="ja-JP" sz="1600" dirty="0"/>
              <a:t>m)                                  Band6 (2.3</a:t>
            </a:r>
            <a:r>
              <a:rPr lang="el-GR" altLang="ja-JP" sz="1600" dirty="0"/>
              <a:t>μ</a:t>
            </a:r>
            <a:r>
              <a:rPr lang="en-US" altLang="ja-JP" sz="1600" dirty="0"/>
              <a:t>m) </a:t>
            </a:r>
            <a:endParaRPr lang="ja-JP" altLang="en-US" sz="1600" dirty="0"/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899592" y="260648"/>
            <a:ext cx="7934218" cy="93610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altLang="ja-JP" sz="2800" b="1" dirty="0" err="1">
                <a:solidFill>
                  <a:schemeClr val="accent3"/>
                </a:solidFill>
              </a:rPr>
              <a:t>Himawari</a:t>
            </a:r>
            <a:r>
              <a:rPr lang="en-US" altLang="ja-JP" sz="2800" b="1" dirty="0">
                <a:solidFill>
                  <a:schemeClr val="accent3"/>
                </a:solidFill>
              </a:rPr>
              <a:t>-8/AHI lunar phase angle dependence in </a:t>
            </a:r>
            <a:r>
              <a:rPr lang="el-GR" altLang="ja-JP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ja-JP" sz="2800" b="1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</a:t>
            </a:r>
            <a:endParaRPr lang="ja-JP" altLang="en-US" sz="1900" b="1" dirty="0">
              <a:solidFill>
                <a:schemeClr val="accent3"/>
              </a:solidFill>
            </a:endParaRPr>
          </a:p>
        </p:txBody>
      </p:sp>
      <p:sp>
        <p:nvSpPr>
          <p:cNvPr id="15" name="テキスト ボックス 21"/>
          <p:cNvSpPr txBox="1"/>
          <p:nvPr/>
        </p:nvSpPr>
        <p:spPr>
          <a:xfrm rot="16200000">
            <a:off x="-190471" y="2056446"/>
            <a:ext cx="864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</a:t>
            </a:r>
            <a:r>
              <a:rPr kumimoji="1" lang="en-US" altLang="ja-JP" sz="1200" i="1" dirty="0"/>
              <a:t> </a:t>
            </a:r>
            <a:r>
              <a:rPr kumimoji="1" lang="en-US" altLang="ja-JP" sz="1050" dirty="0"/>
              <a:t>(%)</a:t>
            </a:r>
            <a:endParaRPr kumimoji="1" lang="ja-JP" altLang="en-US" sz="1050" dirty="0"/>
          </a:p>
        </p:txBody>
      </p:sp>
      <p:sp>
        <p:nvSpPr>
          <p:cNvPr id="18" name="Rectangle 17"/>
          <p:cNvSpPr/>
          <p:nvPr/>
        </p:nvSpPr>
        <p:spPr>
          <a:xfrm>
            <a:off x="6300192" y="5702776"/>
            <a:ext cx="2574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alibri" pitchFamily="34" charset="0"/>
                <a:cs typeface="Calibri" pitchFamily="34" charset="0"/>
              </a:rPr>
              <a:t>Difference of lunar irradiance between the observation and GIRO [%]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94116"/>
            <a:ext cx="2257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テキスト ボックス 21"/>
          <p:cNvSpPr txBox="1"/>
          <p:nvPr/>
        </p:nvSpPr>
        <p:spPr>
          <a:xfrm rot="16200000">
            <a:off x="-193883" y="3486989"/>
            <a:ext cx="864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</a:t>
            </a:r>
            <a:r>
              <a:rPr kumimoji="1" lang="en-US" altLang="ja-JP" sz="1200" i="1" dirty="0"/>
              <a:t> </a:t>
            </a:r>
            <a:r>
              <a:rPr kumimoji="1" lang="en-US" altLang="ja-JP" sz="1050" dirty="0"/>
              <a:t>(%)</a:t>
            </a:r>
            <a:endParaRPr kumimoji="1" lang="ja-JP" altLang="en-US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1017320" y="4513443"/>
            <a:ext cx="1673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Lunar phase angle [deg]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8500" y="4505549"/>
            <a:ext cx="1673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Lunar phase angle [deg]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714484" y="4505549"/>
            <a:ext cx="1673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Lunar phase angle [deg]</a:t>
            </a:r>
            <a:endParaRPr lang="en-GB" sz="1200" dirty="0"/>
          </a:p>
        </p:txBody>
      </p:sp>
      <p:sp>
        <p:nvSpPr>
          <p:cNvPr id="25" name="スライド番号プレースホルダー 19"/>
          <p:cNvSpPr>
            <a:spLocks noGrp="1"/>
          </p:cNvSpPr>
          <p:nvPr>
            <p:ph type="sldNum" sz="quarter" idx="12"/>
          </p:nvPr>
        </p:nvSpPr>
        <p:spPr>
          <a:xfrm>
            <a:off x="4343400" y="1036040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>
                <a:solidFill>
                  <a:schemeClr val="accent3"/>
                </a:solidFill>
              </a:rPr>
              <a:pPr/>
              <a:t>10</a:t>
            </a:fld>
            <a:endParaRPr lang="en-GB" dirty="0">
              <a:solidFill>
                <a:schemeClr val="accent3"/>
              </a:solidFill>
            </a:endParaRPr>
          </a:p>
        </p:txBody>
      </p:sp>
      <p:pic>
        <p:nvPicPr>
          <p:cNvPr id="34" name="Picture 33" descr="GIRO_results_MSG1_NIR016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3215653" y="5134332"/>
            <a:ext cx="2883755" cy="1080120"/>
          </a:xfrm>
          <a:prstGeom prst="rect">
            <a:avLst/>
          </a:prstGeom>
        </p:spPr>
      </p:pic>
      <p:pic>
        <p:nvPicPr>
          <p:cNvPr id="35" name="Picture 4" descr="GIRO_results_MSG2_VIS006_Irr.png"/>
          <p:cNvPicPr>
            <a:picLocks noChangeAspect="1"/>
          </p:cNvPicPr>
          <p:nvPr/>
        </p:nvPicPr>
        <p:blipFill rotWithShape="1">
          <a:blip r:embed="rId10" cstate="print"/>
          <a:srcRect l="8301" t="56625" r="4186" b="7134"/>
          <a:stretch/>
        </p:blipFill>
        <p:spPr>
          <a:xfrm>
            <a:off x="323528" y="5134332"/>
            <a:ext cx="2880320" cy="1076856"/>
          </a:xfrm>
          <a:prstGeom prst="rect">
            <a:avLst/>
          </a:prstGeom>
        </p:spPr>
      </p:pic>
      <p:sp>
        <p:nvSpPr>
          <p:cNvPr id="36" name="TextBox 34"/>
          <p:cNvSpPr txBox="1"/>
          <p:nvPr/>
        </p:nvSpPr>
        <p:spPr>
          <a:xfrm>
            <a:off x="3707904" y="486916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MSG1/SEVIRI NIR1.6</a:t>
            </a:r>
          </a:p>
        </p:txBody>
      </p:sp>
      <p:sp>
        <p:nvSpPr>
          <p:cNvPr id="37" name="TextBox 34"/>
          <p:cNvSpPr txBox="1"/>
          <p:nvPr/>
        </p:nvSpPr>
        <p:spPr>
          <a:xfrm>
            <a:off x="971600" y="4869160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MSG1/SEVIRI VIS 0.6</a:t>
            </a:r>
          </a:p>
        </p:txBody>
      </p:sp>
      <p:sp>
        <p:nvSpPr>
          <p:cNvPr id="38" name="正方形/長方形 10"/>
          <p:cNvSpPr/>
          <p:nvPr/>
        </p:nvSpPr>
        <p:spPr>
          <a:xfrm>
            <a:off x="1187624" y="6165304"/>
            <a:ext cx="51332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SEVIRI results from B. </a:t>
            </a:r>
            <a:r>
              <a:rPr lang="en-US" altLang="ja-JP" sz="1000" dirty="0" err="1"/>
              <a:t>Viticchie</a:t>
            </a:r>
            <a:r>
              <a:rPr lang="en-US" altLang="ja-JP" sz="1000" dirty="0"/>
              <a:t> at the Lunar Calibration Workshop in Dec. 2014</a:t>
            </a:r>
            <a:endParaRPr lang="ja-JP" altLang="en-US" sz="1000" dirty="0"/>
          </a:p>
        </p:txBody>
      </p:sp>
      <p:sp>
        <p:nvSpPr>
          <p:cNvPr id="39" name="テキスト ボックス 23"/>
          <p:cNvSpPr txBox="1"/>
          <p:nvPr/>
        </p:nvSpPr>
        <p:spPr>
          <a:xfrm>
            <a:off x="1591651" y="674028"/>
            <a:ext cx="6171561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</a:pPr>
            <a:r>
              <a:rPr kumimoji="1" lang="en-US" altLang="ja-JP" dirty="0">
                <a:solidFill>
                  <a:srgbClr val="0000FF"/>
                </a:solidFill>
              </a:rPr>
              <a:t>Good agreement with SEVIRI NIR1.6, </a:t>
            </a:r>
            <a:r>
              <a:rPr kumimoji="1" lang="en-US" altLang="ja-JP" dirty="0">
                <a:solidFill>
                  <a:srgbClr val="FF0000"/>
                </a:solidFill>
              </a:rPr>
              <a:t>but not with SEVIRI VIS 0.6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12944" y="1765196"/>
            <a:ext cx="2664296" cy="1239376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531932" y="5141952"/>
            <a:ext cx="2628000" cy="828000"/>
          </a:xfrm>
          <a:prstGeom prst="rect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3397012" y="3205356"/>
            <a:ext cx="2664296" cy="1239376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3427492" y="5141952"/>
            <a:ext cx="2664000" cy="828000"/>
          </a:xfrm>
          <a:prstGeom prst="rect">
            <a:avLst/>
          </a:prstGeom>
          <a:noFill/>
          <a:ln w="19050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フッター プレースホルダー 2">
            <a:extLst>
              <a:ext uri="{FF2B5EF4-FFF2-40B4-BE49-F238E27FC236}">
                <a16:creationId xmlns:a16="http://schemas.microsoft.com/office/drawing/2014/main" id="{87250ABB-920E-4411-A2DD-FC4474F5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131296" cy="365760"/>
          </a:xfrm>
        </p:spPr>
        <p:txBody>
          <a:bodyPr/>
          <a:lstStyle/>
          <a:p>
            <a:r>
              <a:rPr lang="en-US" dirty="0"/>
              <a:t>2nd GSICS/CEOS Lunar Calibration Workshop, 13-16 November, Xi’an, China</a:t>
            </a:r>
            <a:endParaRPr lang="en-GB" dirty="0"/>
          </a:p>
        </p:txBody>
      </p:sp>
      <p:sp>
        <p:nvSpPr>
          <p:cNvPr id="3" name="正方形/長方形 2"/>
          <p:cNvSpPr/>
          <p:nvPr/>
        </p:nvSpPr>
        <p:spPr>
          <a:xfrm>
            <a:off x="1066610" y="1427857"/>
            <a:ext cx="7033782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lnSpc>
                <a:spcPct val="120000"/>
              </a:lnSpc>
            </a:pPr>
            <a:r>
              <a:rPr kumimoji="1" lang="en-US" altLang="ja-JP" sz="1400" dirty="0"/>
              <a:t>Moon pixel selection w/ lower DC threshold (=25) + Connected-component labeling</a:t>
            </a:r>
          </a:p>
        </p:txBody>
      </p:sp>
    </p:spTree>
    <p:extLst>
      <p:ext uri="{BB962C8B-B14F-4D97-AF65-F5344CB8AC3E}">
        <p14:creationId xmlns:p14="http://schemas.microsoft.com/office/powerpoint/2010/main" val="426941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563344" cy="365760"/>
          </a:xfrm>
        </p:spPr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Summary</a:t>
            </a:r>
            <a:endParaRPr kumimoji="1" lang="ja-JP" altLang="en-US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6321" y="1916832"/>
            <a:ext cx="793411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b="1" dirty="0"/>
              <a:t>Himawari-8/AHI was inter-calibrated w.r.t. Aqua/MODIS</a:t>
            </a:r>
          </a:p>
          <a:p>
            <a:pPr marL="538163" indent="-358775">
              <a:lnSpc>
                <a:spcPct val="130000"/>
              </a:lnSpc>
              <a:buFont typeface="Calibri" panose="020F0502020204030204" pitchFamily="34" charset="0"/>
              <a:buChar char="‒"/>
            </a:pPr>
            <a:r>
              <a:rPr kumimoji="1" lang="en-US" altLang="ja-JP" sz="2000" dirty="0"/>
              <a:t>Roughly in agreement w/ AHI vicarious calibration results, but need for further improvements to derive more reliable results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sz="2000" b="1" dirty="0"/>
              <a:t>Future plans</a:t>
            </a:r>
          </a:p>
          <a:p>
            <a:pPr marL="538163" indent="-358775">
              <a:lnSpc>
                <a:spcPct val="130000"/>
              </a:lnSpc>
              <a:buFont typeface="Calibri" panose="020F0502020204030204" pitchFamily="34" charset="0"/>
              <a:buChar char="‒"/>
            </a:pPr>
            <a:r>
              <a:rPr kumimoji="1" lang="en-US" altLang="ja-JP" sz="2000" dirty="0"/>
              <a:t>Revisits of AHI oversampling factor and pixel </a:t>
            </a:r>
            <a:r>
              <a:rPr kumimoji="1" lang="en-US" altLang="ja-JP" sz="2000" dirty="0" err="1"/>
              <a:t>IFoV</a:t>
            </a:r>
            <a:endParaRPr kumimoji="1" lang="en-US" altLang="ja-JP" sz="2000" dirty="0"/>
          </a:p>
          <a:p>
            <a:pPr marL="538163" indent="-358775">
              <a:lnSpc>
                <a:spcPct val="130000"/>
              </a:lnSpc>
              <a:buFont typeface="Calibri" panose="020F0502020204030204" pitchFamily="34" charset="0"/>
              <a:buChar char="‒"/>
            </a:pPr>
            <a:r>
              <a:rPr kumimoji="1" lang="en-US" altLang="ja-JP" sz="2000" dirty="0"/>
              <a:t>Consideration of SBAF</a:t>
            </a:r>
          </a:p>
          <a:p>
            <a:pPr marL="538163" indent="-358775">
              <a:lnSpc>
                <a:spcPct val="130000"/>
              </a:lnSpc>
              <a:buFont typeface="Calibri" panose="020F0502020204030204" pitchFamily="34" charset="0"/>
              <a:buChar char="‒"/>
            </a:pPr>
            <a:r>
              <a:rPr kumimoji="1" lang="en-US" altLang="ja-JP" sz="2000" dirty="0"/>
              <a:t>Inter-calibration w/ S-NPP/VIIRS</a:t>
            </a:r>
          </a:p>
          <a:p>
            <a:pPr marL="538163" indent="-358775">
              <a:lnSpc>
                <a:spcPct val="130000"/>
              </a:lnSpc>
              <a:buFont typeface="Calibri" panose="020F0502020204030204" pitchFamily="34" charset="0"/>
              <a:buChar char="‒"/>
            </a:pPr>
            <a:r>
              <a:rPr kumimoji="1" lang="en-US" altLang="ja-JP" sz="2000" dirty="0"/>
              <a:t>Inter-calibration w/ SEVIRI, ABI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47235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1236464" y="2780928"/>
            <a:ext cx="6575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Thanks</a:t>
            </a:r>
            <a:r>
              <a:rPr kumimoji="0" lang="en-GB" sz="44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for your attention!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563344" cy="365760"/>
          </a:xfrm>
        </p:spPr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563344" cy="365760"/>
          </a:xfrm>
        </p:spPr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Himawari-8/AHI vs. GIRO</a:t>
            </a:r>
            <a:endParaRPr kumimoji="1" lang="ja-JP" altLang="en-US" dirty="0"/>
          </a:p>
        </p:txBody>
      </p:sp>
      <p:pic>
        <p:nvPicPr>
          <p:cNvPr id="3074" name="Picture 2" descr="http://edman8.dpc.kishou.go.jp/~msysen07/home/gsics/branches/r3000_addLunarCalFlsEumNov2016/work/OutWhole/dc25MskIfovInterCalModis/lunarInterCal_Himawari8AhiBand01_AquaModisCh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5"/>
          <a:stretch/>
        </p:blipFill>
        <p:spPr bwMode="auto">
          <a:xfrm>
            <a:off x="212876" y="2077176"/>
            <a:ext cx="4357534" cy="197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dman8.dpc.kishou.go.jp/~msysen07/home/gsics/branches/r3000_addLunarCalFlsEumNov2016/work/OutWhole/dc25MskIfovInterCalModis/lunarInterCal_Himawari8AhiBand02_AquaModisCh0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4"/>
          <a:stretch/>
        </p:blipFill>
        <p:spPr bwMode="auto">
          <a:xfrm>
            <a:off x="4589375" y="2060847"/>
            <a:ext cx="4357534" cy="198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dman8.dpc.kishou.go.jp/~msysen07/home/gsics/branches/r3000_addLunarCalFlsEumNov2016/work/OutWhole/dc25MskIfovInterCalModis/lunarInterCal_Himawari8AhiBand03_AquaModisCh0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9"/>
          <a:stretch/>
        </p:blipFill>
        <p:spPr bwMode="auto">
          <a:xfrm>
            <a:off x="210880" y="4382696"/>
            <a:ext cx="4360380" cy="197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dman8.dpc.kishou.go.jp/~msysen07/home/gsics/branches/r3000_addLunarCalFlsEumNov2016/work/OutWhole/dc25MskIfovInterCalModis/lunarInterCal_Himawari8AhiBand04_AquaModisCh0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8"/>
          <a:stretch/>
        </p:blipFill>
        <p:spPr bwMode="auto">
          <a:xfrm>
            <a:off x="4603368" y="4371092"/>
            <a:ext cx="4360380" cy="198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401A03-1E12-489C-8D49-C78BA2AF2ECF}"/>
              </a:ext>
            </a:extLst>
          </p:cNvPr>
          <p:cNvSpPr txBox="1"/>
          <p:nvPr/>
        </p:nvSpPr>
        <p:spPr>
          <a:xfrm>
            <a:off x="1327432" y="1708972"/>
            <a:ext cx="6844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  AHI Band1 (0.47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                                                           AHI Band2 (</a:t>
            </a:r>
            <a:r>
              <a:rPr lang="en-US" altLang="ja-JP" sz="1600" dirty="0"/>
              <a:t>0.51</a:t>
            </a:r>
            <a:r>
              <a:rPr lang="el-GR" altLang="ja-JP" sz="1600" dirty="0"/>
              <a:t>μ</a:t>
            </a:r>
            <a:r>
              <a:rPr lang="en-US" altLang="ja-JP" sz="1600" dirty="0"/>
              <a:t>m)</a:t>
            </a:r>
            <a:endParaRPr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E5ECBE8-3740-40C1-AAF8-DEAE22CFF31B}"/>
              </a:ext>
            </a:extLst>
          </p:cNvPr>
          <p:cNvSpPr txBox="1"/>
          <p:nvPr/>
        </p:nvSpPr>
        <p:spPr>
          <a:xfrm>
            <a:off x="1331640" y="4074066"/>
            <a:ext cx="6844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  AHI Band3 (0.64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                                                           AHI Band4 (</a:t>
            </a:r>
            <a:r>
              <a:rPr lang="en-US" altLang="ja-JP" sz="1600" dirty="0"/>
              <a:t>0.86</a:t>
            </a:r>
            <a:r>
              <a:rPr lang="el-GR" altLang="ja-JP" sz="1600" dirty="0"/>
              <a:t>μ</a:t>
            </a:r>
            <a:r>
              <a:rPr lang="en-US" altLang="ja-JP" sz="1600" dirty="0"/>
              <a:t>m)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03249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563344" cy="365760"/>
          </a:xfrm>
        </p:spPr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5122" name="Picture 2" descr="http://edman8.dpc.kishou.go.jp/~msysen07/home/gsics/branches/r3000_addLunarCalFlsEumNov2016/work/OutWhole/dc25MskIfov/lunarInterCal_Himawari8AhiBand01_AquaModisCh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"/>
          <a:stretch/>
        </p:blipFill>
        <p:spPr bwMode="auto">
          <a:xfrm>
            <a:off x="213797" y="2060848"/>
            <a:ext cx="4332428" cy="200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dman8.dpc.kishou.go.jp/~msysen07/home/gsics/branches/r3000_addLunarCalFlsEumNov2016/work/OutWhole/dc25MskIfov/lunarInterCal_Himawari8AhiBand02_AquaModisCh0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/>
          <a:stretch/>
        </p:blipFill>
        <p:spPr bwMode="auto">
          <a:xfrm>
            <a:off x="4602661" y="2060847"/>
            <a:ext cx="4332428" cy="200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edman8.dpc.kishou.go.jp/~msysen07/home/gsics/branches/r3000_addLunarCalFlsEumNov2016/work/OutWhole/dc25MskIfov/lunarInterCal_Himawari8AhiBand03_AquaModisCh0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"/>
          <a:stretch/>
        </p:blipFill>
        <p:spPr bwMode="auto">
          <a:xfrm>
            <a:off x="215813" y="4357710"/>
            <a:ext cx="4332428" cy="200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edman8.dpc.kishou.go.jp/~msysen07/home/gsics/branches/r3000_addLunarCalFlsEumNov2016/work/OutWhole/dc25MskIfov/lunarInterCal_Himawari8AhiBand04_AquaModisCh0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"/>
          <a:stretch/>
        </p:blipFill>
        <p:spPr bwMode="auto">
          <a:xfrm>
            <a:off x="4605140" y="4357710"/>
            <a:ext cx="4332428" cy="20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4EC171-7DC5-4B68-B12F-E3B6D9579D9C}"/>
              </a:ext>
            </a:extLst>
          </p:cNvPr>
          <p:cNvSpPr txBox="1"/>
          <p:nvPr/>
        </p:nvSpPr>
        <p:spPr>
          <a:xfrm>
            <a:off x="683568" y="1708972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  AHI Band1 (0.47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 vs. MODIS Ch3                             AHI Band2 (</a:t>
            </a:r>
            <a:r>
              <a:rPr lang="en-US" altLang="ja-JP" sz="1600" dirty="0"/>
              <a:t>0.51</a:t>
            </a:r>
            <a:r>
              <a:rPr lang="el-GR" altLang="ja-JP" sz="1600" dirty="0"/>
              <a:t>μ</a:t>
            </a:r>
            <a:r>
              <a:rPr lang="en-US" altLang="ja-JP" sz="1600" dirty="0"/>
              <a:t>m) vs. MODIS Ch4</a:t>
            </a:r>
            <a:endParaRPr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70CE727-E13C-49BE-B1CE-EC90B0791DD3}"/>
              </a:ext>
            </a:extLst>
          </p:cNvPr>
          <p:cNvSpPr txBox="1"/>
          <p:nvPr/>
        </p:nvSpPr>
        <p:spPr>
          <a:xfrm>
            <a:off x="683568" y="4074066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  AHI Band3 (0.64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 vs. MODIS Ch1                              AHI Band4 (</a:t>
            </a:r>
            <a:r>
              <a:rPr lang="en-US" altLang="ja-JP" sz="1600" dirty="0"/>
              <a:t>0.86</a:t>
            </a:r>
            <a:r>
              <a:rPr lang="el-GR" altLang="ja-JP" sz="1600" dirty="0"/>
              <a:t>μ</a:t>
            </a:r>
            <a:r>
              <a:rPr lang="en-US" altLang="ja-JP" sz="1600" dirty="0"/>
              <a:t>m) vs. MODIS Ch2</a:t>
            </a:r>
            <a:endParaRPr lang="ja-JP" altLang="en-US" sz="1600" dirty="0"/>
          </a:p>
        </p:txBody>
      </p:sp>
      <p:sp>
        <p:nvSpPr>
          <p:cNvPr id="15" name="タイトル 2">
            <a:extLst>
              <a:ext uri="{FF2B5EF4-FFF2-40B4-BE49-F238E27FC236}">
                <a16:creationId xmlns:a16="http://schemas.microsoft.com/office/drawing/2014/main" id="{B3ACAC65-A67F-4776-8603-CEAE1BD6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10862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AHI Lunar Inter-calibration Results vs. other Validation Results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4723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563344" cy="365760"/>
          </a:xfrm>
        </p:spPr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10862"/>
          </a:xfrm>
        </p:spPr>
        <p:txBody>
          <a:bodyPr>
            <a:noAutofit/>
          </a:bodyPr>
          <a:lstStyle/>
          <a:p>
            <a:r>
              <a:rPr kumimoji="1" lang="en-US" altLang="ja-JP" sz="2400" dirty="0"/>
              <a:t>AHI Lunar Inter-calibration Results vs. other Validation Results</a:t>
            </a:r>
            <a:endParaRPr kumimoji="1" lang="ja-JP" altLang="en-US" sz="2400" dirty="0"/>
          </a:p>
        </p:txBody>
      </p:sp>
      <p:pic>
        <p:nvPicPr>
          <p:cNvPr id="5122" name="Picture 2" descr="http://edman8.dpc.kishou.go.jp/~msysen07/home/gsics/branches/r3000_addLunarCalFlsEumNov2016/work/OutWhole/dc25MskIfov/lunarInterCal_Himawari8AhiBand01_AquaModisCh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"/>
          <a:stretch/>
        </p:blipFill>
        <p:spPr bwMode="auto">
          <a:xfrm>
            <a:off x="539552" y="1908668"/>
            <a:ext cx="4332428" cy="200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dman8.dpc.kishou.go.jp/~msysen07/home/gsics/branches/r3000_addLunarCalFlsEumNov2016/work/OutWhole/dc25MskIfov/lunarInterCal_Himawari8AhiBand02_AquaModisCh0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9"/>
          <a:stretch/>
        </p:blipFill>
        <p:spPr bwMode="auto">
          <a:xfrm>
            <a:off x="539552" y="4212924"/>
            <a:ext cx="4332428" cy="200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4EC171-7DC5-4B68-B12F-E3B6D9579D9C}"/>
              </a:ext>
            </a:extLst>
          </p:cNvPr>
          <p:cNvSpPr txBox="1"/>
          <p:nvPr/>
        </p:nvSpPr>
        <p:spPr>
          <a:xfrm>
            <a:off x="1009323" y="155679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  AHI Band1 (0.47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 vs. MODIS Ch3</a:t>
            </a:r>
            <a:endParaRPr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70CE727-E13C-49BE-B1CE-EC90B0791DD3}"/>
              </a:ext>
            </a:extLst>
          </p:cNvPr>
          <p:cNvSpPr txBox="1"/>
          <p:nvPr/>
        </p:nvSpPr>
        <p:spPr>
          <a:xfrm>
            <a:off x="1009323" y="3919183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  AHI Band2 (0.51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 vs. MODIS Ch4</a:t>
            </a:r>
            <a:endParaRPr lang="ja-JP" altLang="en-US" sz="1600" dirty="0"/>
          </a:p>
        </p:txBody>
      </p:sp>
      <p:pic>
        <p:nvPicPr>
          <p:cNvPr id="13" name="Picture 2" descr="C:\Users\JMA802B\Desktop\tseries_himawari8_vnircal.png">
            <a:extLst>
              <a:ext uri="{FF2B5EF4-FFF2-40B4-BE49-F238E27FC236}">
                <a16:creationId xmlns:a16="http://schemas.microsoft.com/office/drawing/2014/main" id="{B24FD138-3072-4976-AFFC-0F76F468B5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6" r="67932" b="46653"/>
          <a:stretch/>
        </p:blipFill>
        <p:spPr bwMode="auto">
          <a:xfrm>
            <a:off x="5113779" y="1836660"/>
            <a:ext cx="3384376" cy="22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MA802B\Desktop\tseries_himawari8_vnircal.png">
            <a:extLst>
              <a:ext uri="{FF2B5EF4-FFF2-40B4-BE49-F238E27FC236}">
                <a16:creationId xmlns:a16="http://schemas.microsoft.com/office/drawing/2014/main" id="{ABA86B41-A20B-49D8-80D7-AFB01AD15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1" t="11205" r="34132" b="47857"/>
          <a:stretch/>
        </p:blipFill>
        <p:spPr bwMode="auto">
          <a:xfrm>
            <a:off x="5154599" y="4054050"/>
            <a:ext cx="33843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9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563344" cy="365760"/>
          </a:xfrm>
        </p:spPr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Himawari-8/AHI vs. Aqua/MODIS</a:t>
            </a:r>
            <a:endParaRPr kumimoji="1" lang="ja-JP" altLang="en-US" dirty="0"/>
          </a:p>
        </p:txBody>
      </p:sp>
      <p:pic>
        <p:nvPicPr>
          <p:cNvPr id="5126" name="Picture 6" descr="http://edman8.dpc.kishou.go.jp/~msysen07/home/gsics/branches/r3000_addLunarCalFlsEumNov2016/work/OutWhole/dc25MskIfov/lunarInterCal_Himawari8AhiBand03_AquaModisCh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"/>
          <a:stretch/>
        </p:blipFill>
        <p:spPr bwMode="auto">
          <a:xfrm>
            <a:off x="625147" y="1871115"/>
            <a:ext cx="4332428" cy="200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D4EC171-7DC5-4B68-B12F-E3B6D9579D9C}"/>
              </a:ext>
            </a:extLst>
          </p:cNvPr>
          <p:cNvSpPr txBox="1"/>
          <p:nvPr/>
        </p:nvSpPr>
        <p:spPr>
          <a:xfrm>
            <a:off x="977358" y="1556792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  AHI Band3 (0.64 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 vs. MODIS Ch1</a:t>
            </a:r>
            <a:endParaRPr lang="ja-JP" altLang="en-US" sz="1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70CE727-E13C-49BE-B1CE-EC90B0791DD3}"/>
              </a:ext>
            </a:extLst>
          </p:cNvPr>
          <p:cNvSpPr txBox="1"/>
          <p:nvPr/>
        </p:nvSpPr>
        <p:spPr>
          <a:xfrm>
            <a:off x="977358" y="392188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    AHI Band6 (2.3 </a:t>
            </a:r>
            <a:r>
              <a:rPr lang="el-GR" altLang="ja-JP" sz="1600" dirty="0"/>
              <a:t>μ</a:t>
            </a:r>
            <a:r>
              <a:rPr lang="en-US" altLang="ja-JP" sz="1600" dirty="0"/>
              <a:t>m) vs. MODIS Ch7</a:t>
            </a:r>
            <a:endParaRPr lang="ja-JP" altLang="en-US" sz="1600" dirty="0"/>
          </a:p>
        </p:txBody>
      </p:sp>
      <p:pic>
        <p:nvPicPr>
          <p:cNvPr id="13" name="Picture 2" descr="C:\Users\JMA802B\Desktop\tseries_himawari8_vnircal.png">
            <a:extLst>
              <a:ext uri="{FF2B5EF4-FFF2-40B4-BE49-F238E27FC236}">
                <a16:creationId xmlns:a16="http://schemas.microsoft.com/office/drawing/2014/main" id="{E09B6BB1-EBD7-4EB5-9344-F5B2428166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2" t="11206" b="46653"/>
          <a:stretch/>
        </p:blipFill>
        <p:spPr bwMode="auto">
          <a:xfrm>
            <a:off x="5042462" y="1886134"/>
            <a:ext cx="3309222" cy="20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JMA802B\Desktop\tseries_himawari8_vnircal.png">
            <a:extLst>
              <a:ext uri="{FF2B5EF4-FFF2-40B4-BE49-F238E27FC236}">
                <a16:creationId xmlns:a16="http://schemas.microsoft.com/office/drawing/2014/main" id="{1B855C8E-0910-4964-9207-7B6722A1F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12" t="58979" b="1196"/>
          <a:stretch/>
        </p:blipFill>
        <p:spPr bwMode="auto">
          <a:xfrm>
            <a:off x="5079202" y="4208881"/>
            <a:ext cx="3309222" cy="197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edman8.dpc.kishou.go.jp/~msysen07/home/gsics/branches/r3000_addLunarCalFlsEumNov2016/work/OutWhole/dc25MskIfov/lunarInterCal_Himawari8AhiBand06_AquaModisCh07.png">
            <a:extLst>
              <a:ext uri="{FF2B5EF4-FFF2-40B4-BE49-F238E27FC236}">
                <a16:creationId xmlns:a16="http://schemas.microsoft.com/office/drawing/2014/main" id="{DF1BE344-F927-41BA-883B-36826B376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2"/>
          <a:stretch/>
        </p:blipFill>
        <p:spPr bwMode="auto">
          <a:xfrm>
            <a:off x="625148" y="4233187"/>
            <a:ext cx="4332428" cy="197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68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1567820"/>
            <a:ext cx="8748464" cy="447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dirty="0"/>
              <a:t>Oversampling factor</a:t>
            </a:r>
          </a:p>
          <a:p>
            <a:pPr marL="452438" indent="-27622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900" dirty="0">
                <a:solidFill>
                  <a:srgbClr val="0000FF"/>
                </a:solidFill>
              </a:rPr>
              <a:t>N-S </a:t>
            </a:r>
            <a:r>
              <a:rPr kumimoji="1" lang="en-US" altLang="ja-JP" sz="1900" dirty="0" err="1">
                <a:solidFill>
                  <a:srgbClr val="0000FF"/>
                </a:solidFill>
              </a:rPr>
              <a:t>IFoV</a:t>
            </a:r>
            <a:r>
              <a:rPr kumimoji="1" lang="en-US" altLang="ja-JP" sz="1900" dirty="0">
                <a:solidFill>
                  <a:srgbClr val="0000FF"/>
                </a:solidFill>
              </a:rPr>
              <a:t> / N-S Sampling Distance</a:t>
            </a:r>
          </a:p>
          <a:p>
            <a:pPr marL="452438" indent="-27622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900" dirty="0"/>
              <a:t>No E-W oversampling is assumed because E-W </a:t>
            </a:r>
            <a:r>
              <a:rPr kumimoji="1" lang="en-US" altLang="ja-JP" sz="1900" dirty="0" err="1"/>
              <a:t>IFoV</a:t>
            </a:r>
            <a:r>
              <a:rPr kumimoji="1" lang="en-US" altLang="ja-JP" sz="1900" dirty="0"/>
              <a:t> &lt; E-W Sampling Distance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dirty="0"/>
              <a:t>Pixel solid angle</a:t>
            </a:r>
          </a:p>
          <a:p>
            <a:pPr marL="452438" indent="-27622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900" dirty="0">
                <a:solidFill>
                  <a:srgbClr val="0000FF"/>
                </a:solidFill>
              </a:rPr>
              <a:t>E-W Sampling Distance * N-S </a:t>
            </a:r>
            <a:r>
              <a:rPr kumimoji="1" lang="en-US" altLang="ja-JP" sz="1900" dirty="0" err="1">
                <a:solidFill>
                  <a:srgbClr val="0000FF"/>
                </a:solidFill>
              </a:rPr>
              <a:t>IFoV</a:t>
            </a:r>
            <a:endParaRPr kumimoji="1" lang="en-US" altLang="ja-JP" sz="19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dirty="0"/>
              <a:t>Both oversampling/Pixel </a:t>
            </a:r>
            <a:r>
              <a:rPr kumimoji="1" lang="en-US" altLang="ja-JP" sz="2200" dirty="0" err="1"/>
              <a:t>IFoV</a:t>
            </a:r>
            <a:r>
              <a:rPr kumimoji="1" lang="en-US" altLang="ja-JP" sz="2200" dirty="0"/>
              <a:t>: assumed to be </a:t>
            </a:r>
            <a:r>
              <a:rPr kumimoji="1" lang="en-US" altLang="ja-JP" sz="2200" dirty="0">
                <a:solidFill>
                  <a:srgbClr val="0000FF"/>
                </a:solidFill>
              </a:rPr>
              <a:t>constant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dirty="0"/>
              <a:t>Future plans</a:t>
            </a:r>
          </a:p>
          <a:p>
            <a:pPr marL="452438" indent="-27622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900" dirty="0"/>
              <a:t>Revisit of the definition of oversampling factor and pixel solid angle</a:t>
            </a:r>
          </a:p>
          <a:p>
            <a:pPr marL="628650" indent="-26511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kumimoji="1" lang="en-US" altLang="ja-JP" sz="1700" dirty="0"/>
              <a:t>Under-discussion within NOAA-JMA bilateral collaboration on ABI/AHI Cal/INR</a:t>
            </a:r>
          </a:p>
          <a:p>
            <a:pPr marL="452438" indent="-27622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900" dirty="0"/>
              <a:t>Calculation of alternative factor (e.g. effective moon solid angle (Choi et al. 2016))</a:t>
            </a:r>
          </a:p>
          <a:p>
            <a:pPr marL="452438" indent="-27622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900" dirty="0"/>
              <a:t>Validation of the pre-launch determined </a:t>
            </a:r>
            <a:r>
              <a:rPr kumimoji="1" lang="en-US" altLang="ja-JP" sz="1900" dirty="0" err="1"/>
              <a:t>IFoV</a:t>
            </a:r>
            <a:r>
              <a:rPr kumimoji="1" lang="en-US" altLang="ja-JP" sz="1900" dirty="0"/>
              <a:t> using on-orbit observation data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35" name="フッター プレースホルダー 2">
            <a:extLst>
              <a:ext uri="{FF2B5EF4-FFF2-40B4-BE49-F238E27FC236}">
                <a16:creationId xmlns:a16="http://schemas.microsoft.com/office/drawing/2014/main" id="{87250ABB-920E-4411-A2DD-FC4474F5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131296" cy="365760"/>
          </a:xfrm>
        </p:spPr>
        <p:txBody>
          <a:bodyPr/>
          <a:lstStyle/>
          <a:p>
            <a:r>
              <a:rPr lang="en-US" dirty="0"/>
              <a:t>2nd GSICS/CEOS Lunar Calibration Workshop, 13-16 November, Xi’an, China</a:t>
            </a:r>
            <a:endParaRPr lang="en-GB" dirty="0"/>
          </a:p>
        </p:txBody>
      </p:sp>
      <p:pic>
        <p:nvPicPr>
          <p:cNvPr id="3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52" y="166606"/>
            <a:ext cx="2720912" cy="16759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タイトル 1"/>
          <p:cNvSpPr>
            <a:spLocks noGrp="1"/>
          </p:cNvSpPr>
          <p:nvPr>
            <p:ph type="title"/>
          </p:nvPr>
        </p:nvSpPr>
        <p:spPr>
          <a:xfrm>
            <a:off x="539750" y="332656"/>
            <a:ext cx="5350368" cy="608763"/>
          </a:xfrm>
        </p:spPr>
        <p:txBody>
          <a:bodyPr>
            <a:noAutofit/>
          </a:bodyPr>
          <a:lstStyle/>
          <a:p>
            <a:r>
              <a:rPr kumimoji="1" lang="en-US" altLang="ja-JP" sz="2800" b="1" dirty="0"/>
              <a:t>Oversampling, Pixel Solid Angle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1580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35" name="フッター プレースホルダー 2">
            <a:extLst>
              <a:ext uri="{FF2B5EF4-FFF2-40B4-BE49-F238E27FC236}">
                <a16:creationId xmlns:a16="http://schemas.microsoft.com/office/drawing/2014/main" id="{87250ABB-920E-4411-A2DD-FC4474F5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131296" cy="365760"/>
          </a:xfrm>
        </p:spPr>
        <p:txBody>
          <a:bodyPr/>
          <a:lstStyle/>
          <a:p>
            <a:r>
              <a:rPr lang="en-US" dirty="0"/>
              <a:t>2nd GSICS/CEOS Lunar Calibration Workshop, 13-16 November, Xi’an, China</a:t>
            </a:r>
            <a:endParaRPr lang="en-GB" dirty="0"/>
          </a:p>
        </p:txBody>
      </p:sp>
      <p:pic>
        <p:nvPicPr>
          <p:cNvPr id="3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252" y="166606"/>
            <a:ext cx="2720912" cy="16759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05808" y="371965"/>
            <a:ext cx="7294584" cy="608763"/>
          </a:xfrm>
        </p:spPr>
        <p:txBody>
          <a:bodyPr>
            <a:noAutofit/>
          </a:bodyPr>
          <a:lstStyle/>
          <a:p>
            <a:r>
              <a:rPr kumimoji="1" lang="en-US" altLang="ja-JP" sz="3600" b="1" dirty="0"/>
              <a:t>Radiance</a:t>
            </a:r>
            <a:endParaRPr kumimoji="1" lang="ja-JP" altLang="en-US" sz="36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479784"/>
            <a:ext cx="8568952" cy="391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dirty="0"/>
              <a:t>Level of image processing</a:t>
            </a:r>
          </a:p>
          <a:p>
            <a:pPr marL="452438" indent="-27622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900" dirty="0"/>
              <a:t>Level 1A equivalent data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dirty="0"/>
              <a:t>Calibration used to convert DN to radiance</a:t>
            </a:r>
          </a:p>
          <a:p>
            <a:pPr marL="452438" indent="-27622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900" dirty="0"/>
              <a:t>Quadratic calibration equation</a:t>
            </a:r>
          </a:p>
          <a:p>
            <a:pPr marL="628650" indent="-26511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kumimoji="1" lang="en-US" altLang="ja-JP" sz="1700" dirty="0"/>
              <a:t>Quadratic term: </a:t>
            </a:r>
            <a:r>
              <a:rPr kumimoji="1" lang="en-US" altLang="ja-JP" sz="1700" dirty="0">
                <a:solidFill>
                  <a:srgbClr val="0000FF"/>
                </a:solidFill>
              </a:rPr>
              <a:t>pre-launch</a:t>
            </a:r>
            <a:r>
              <a:rPr kumimoji="1" lang="en-US" altLang="ja-JP" sz="1700" dirty="0"/>
              <a:t> determined value</a:t>
            </a:r>
          </a:p>
          <a:p>
            <a:pPr marL="628650" indent="-26511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kumimoji="1" lang="en-US" altLang="ja-JP" sz="1700" dirty="0"/>
              <a:t>Slope: </a:t>
            </a:r>
            <a:r>
              <a:rPr kumimoji="1" lang="en-US" altLang="ja-JP" sz="1700" dirty="0">
                <a:solidFill>
                  <a:srgbClr val="0000FF"/>
                </a:solidFill>
              </a:rPr>
              <a:t>solar diffuser</a:t>
            </a:r>
            <a:r>
              <a:rPr kumimoji="1" lang="en-US" altLang="ja-JP" sz="1700" dirty="0"/>
              <a:t> / pre-launch determined value</a:t>
            </a:r>
          </a:p>
          <a:p>
            <a:pPr marL="628650" indent="-26511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kumimoji="1" lang="en-US" altLang="ja-JP" sz="1700" dirty="0"/>
              <a:t>Offset: </a:t>
            </a:r>
            <a:r>
              <a:rPr kumimoji="1" lang="en-US" altLang="ja-JP" sz="1700" dirty="0">
                <a:solidFill>
                  <a:srgbClr val="0000FF"/>
                </a:solidFill>
              </a:rPr>
              <a:t>deep space observation </a:t>
            </a:r>
            <a:r>
              <a:rPr kumimoji="1" lang="en-US" altLang="ja-JP" sz="1700" dirty="0"/>
              <a:t>(updated at each full-disk swath / each lunar obs.)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200" dirty="0"/>
              <a:t>Handling extraneous signals</a:t>
            </a:r>
          </a:p>
          <a:p>
            <a:pPr marL="452438" indent="-27622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900" dirty="0"/>
              <a:t>Out-of-Filed Anomalous Response (OFAR, Griffith 2017)</a:t>
            </a:r>
          </a:p>
          <a:p>
            <a:pPr marL="628650" indent="-265113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kumimoji="1" lang="en-US" altLang="ja-JP" sz="1700" dirty="0">
                <a:solidFill>
                  <a:srgbClr val="0000FF"/>
                </a:solidFill>
              </a:rPr>
              <a:t>Appears in Band 1 -3 </a:t>
            </a:r>
            <a:r>
              <a:rPr kumimoji="1" lang="en-US" altLang="ja-JP" sz="1700" dirty="0"/>
              <a:t>(0.47, 0.51 and 0.64 </a:t>
            </a:r>
            <a:r>
              <a:rPr kumimoji="1" lang="el-GR" altLang="ja-JP" sz="1700" dirty="0"/>
              <a:t>μ</a:t>
            </a:r>
            <a:r>
              <a:rPr kumimoji="1" lang="en-US" altLang="ja-JP" sz="1700" dirty="0"/>
              <a:t>m)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7584" y="5877272"/>
            <a:ext cx="7021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P. Griffith, 2017: Himawari08 Out-of-Field Anomalous Response (OFAR), 8th Asia/Oceania Meteorological Satellite Users’ Conference, 18 - 20 October 2017, Vladivostok, Russia.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80861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5" name="フッター プレースホルダー 2">
            <a:extLst>
              <a:ext uri="{FF2B5EF4-FFF2-40B4-BE49-F238E27FC236}">
                <a16:creationId xmlns:a16="http://schemas.microsoft.com/office/drawing/2014/main" id="{87250ABB-920E-4411-A2DD-FC4474F5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131296" cy="365760"/>
          </a:xfrm>
        </p:spPr>
        <p:txBody>
          <a:bodyPr/>
          <a:lstStyle/>
          <a:p>
            <a:r>
              <a:rPr lang="en-US" dirty="0"/>
              <a:t>2nd GSICS/CEOS Lunar Calibration Workshop, 13-16 November, Xi’an, China</a:t>
            </a:r>
            <a:endParaRPr lang="en-GB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05808" y="371965"/>
            <a:ext cx="7294584" cy="608763"/>
          </a:xfrm>
        </p:spPr>
        <p:txBody>
          <a:bodyPr>
            <a:noAutofit/>
          </a:bodyPr>
          <a:lstStyle/>
          <a:p>
            <a:r>
              <a:rPr kumimoji="1" lang="en-US" altLang="ja-JP" sz="3600" b="1" dirty="0"/>
              <a:t>Moon Pixel Selection</a:t>
            </a:r>
            <a:endParaRPr kumimoji="1" lang="ja-JP" altLang="en-US" sz="3600" b="1" dirty="0"/>
          </a:p>
        </p:txBody>
      </p:sp>
      <p:pic>
        <p:nvPicPr>
          <p:cNvPr id="343042" name="Picture 2" descr="\\sc-svdebnas3.sc.met.kishou.go.jp\衛星センタ-衛星課\[臨時]\アジオセ8でPaul Griffithに話してもらいたい内容とOFAR\月画像\20160819\enhance\RDAT_H08_20160819_B03_MO_P023Q508_HT02_V3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16208" r="34930" b="6510"/>
          <a:stretch/>
        </p:blipFill>
        <p:spPr bwMode="auto">
          <a:xfrm>
            <a:off x="4564135" y="4154481"/>
            <a:ext cx="1988335" cy="193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043" name="Picture 3" descr="\\sc-svdebnas3.sc.met.kishou.go.jp\衛星センタ-衛星課\[臨時]\アジオセ8でPaul Griffithに話してもらいたい内容とOFAR\月画像\20160819\enhance\RDAT_H08_20160819_B04_MO_P023Q508_HT02_V3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t="16359" r="32393" b="6360"/>
          <a:stretch/>
        </p:blipFill>
        <p:spPr bwMode="auto">
          <a:xfrm>
            <a:off x="6611832" y="4154478"/>
            <a:ext cx="1982282" cy="193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046" name="Picture 6" descr="\\sc-svdebnas3.sc.met.kishou.go.jp\衛星センタ-衛星課\[臨時]\アジオセ8でPaul Griffithに話してもらいたい内容とOFAR\月画像\20160819\enhance\RDAT_H08_20160819_B01_MO_P023Q508_HT02_V30.pn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16339" r="35050" b="6501"/>
          <a:stretch/>
        </p:blipFill>
        <p:spPr bwMode="auto">
          <a:xfrm>
            <a:off x="534713" y="4154480"/>
            <a:ext cx="1913301" cy="193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047" name="Picture 7" descr="\\sc-svdebnas3.sc.met.kishou.go.jp\衛星センタ-衛星課\[臨時]\アジオセ8でPaul Griffithに話してもらいたい内容とOFAR\月画像\20160819\enhance\RDAT_H08_20160819_B02_MO_P023Q508_HT02_V3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6" t="16934" r="31580" b="5784"/>
          <a:stretch/>
        </p:blipFill>
        <p:spPr bwMode="auto">
          <a:xfrm>
            <a:off x="2528970" y="4154480"/>
            <a:ext cx="1982282" cy="193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99070" y="3837413"/>
            <a:ext cx="7606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Enhanced Himawari-8/AHI lunar observation image (color scale: 0.1 – 30 % of reflectivity)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3483" y="4115248"/>
            <a:ext cx="7870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bg1"/>
                </a:solidFill>
              </a:rPr>
              <a:t>Band1 (0.47 </a:t>
            </a:r>
            <a:r>
              <a:rPr kumimoji="1" lang="el-GR" altLang="ja-JP" sz="1600" dirty="0">
                <a:solidFill>
                  <a:schemeClr val="bg1"/>
                </a:solidFill>
              </a:rPr>
              <a:t>μ</a:t>
            </a:r>
            <a:r>
              <a:rPr kumimoji="1" lang="en-US" altLang="ja-JP" sz="1600" dirty="0">
                <a:solidFill>
                  <a:schemeClr val="bg1"/>
                </a:solidFill>
              </a:rPr>
              <a:t>m)            </a:t>
            </a:r>
            <a:r>
              <a:rPr lang="en-US" altLang="ja-JP" sz="1600" dirty="0">
                <a:solidFill>
                  <a:schemeClr val="bg1"/>
                </a:solidFill>
              </a:rPr>
              <a:t>Band2 (0.51 </a:t>
            </a:r>
            <a:r>
              <a:rPr lang="el-GR" altLang="ja-JP" sz="1600" dirty="0">
                <a:solidFill>
                  <a:schemeClr val="bg1"/>
                </a:solidFill>
              </a:rPr>
              <a:t>μ</a:t>
            </a:r>
            <a:r>
              <a:rPr lang="en-US" altLang="ja-JP" sz="1600" dirty="0">
                <a:solidFill>
                  <a:schemeClr val="bg1"/>
                </a:solidFill>
              </a:rPr>
              <a:t>m)               Band3 (0.64 </a:t>
            </a:r>
            <a:r>
              <a:rPr lang="el-GR" altLang="ja-JP" sz="1600" dirty="0">
                <a:solidFill>
                  <a:schemeClr val="bg1"/>
                </a:solidFill>
              </a:rPr>
              <a:t>μ</a:t>
            </a:r>
            <a:r>
              <a:rPr lang="en-US" altLang="ja-JP" sz="1600" dirty="0">
                <a:solidFill>
                  <a:schemeClr val="bg1"/>
                </a:solidFill>
              </a:rPr>
              <a:t>m)               Band4 (0.86 </a:t>
            </a:r>
            <a:r>
              <a:rPr lang="el-GR" altLang="ja-JP" sz="1600" dirty="0">
                <a:solidFill>
                  <a:schemeClr val="bg1"/>
                </a:solidFill>
              </a:rPr>
              <a:t>μ</a:t>
            </a:r>
            <a:r>
              <a:rPr lang="en-US" altLang="ja-JP" sz="1600" dirty="0">
                <a:solidFill>
                  <a:schemeClr val="bg1"/>
                </a:solidFill>
              </a:rPr>
              <a:t>m) </a:t>
            </a:r>
            <a:endParaRPr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80312" y="6093296"/>
            <a:ext cx="1159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19 August 2016</a:t>
            </a:r>
            <a:endParaRPr kumimoji="1" lang="ja-JP" altLang="en-US" sz="1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484784"/>
            <a:ext cx="87849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Based on DC thresholds</a:t>
            </a:r>
          </a:p>
          <a:p>
            <a:pPr marL="361950" indent="-271463">
              <a:lnSpc>
                <a:spcPct val="120000"/>
              </a:lnSpc>
              <a:buFont typeface="Calibri" panose="020F0502020204030204" pitchFamily="34" charset="0"/>
              <a:buChar char="–"/>
            </a:pPr>
            <a:r>
              <a:rPr kumimoji="1" lang="en-US" altLang="ja-JP" dirty="0"/>
              <a:t>Needs to discriminate the Moon and Out-of-Field Anomalous Response (Griffith 2017)</a:t>
            </a:r>
          </a:p>
          <a:p>
            <a:pPr marL="361950" indent="-271463">
              <a:lnSpc>
                <a:spcPct val="120000"/>
              </a:lnSpc>
              <a:buFont typeface="Calibri" panose="020F0502020204030204" pitchFamily="34" charset="0"/>
              <a:buChar char="–"/>
            </a:pPr>
            <a:r>
              <a:rPr kumimoji="1" lang="en-US" altLang="ja-JP" dirty="0"/>
              <a:t>OFAR: blurring occurs in</a:t>
            </a:r>
            <a:r>
              <a:rPr kumimoji="1" lang="en-US" altLang="ja-JP" dirty="0">
                <a:solidFill>
                  <a:srgbClr val="0000FF"/>
                </a:solidFill>
              </a:rPr>
              <a:t> Bands 1-3 (0.47, 0.51, 0.64 </a:t>
            </a:r>
            <a:r>
              <a:rPr lang="el-GR" altLang="ja-JP" dirty="0">
                <a:solidFill>
                  <a:srgbClr val="0000FF"/>
                </a:solidFill>
              </a:rPr>
              <a:t>μ</a:t>
            </a:r>
            <a:r>
              <a:rPr lang="en-US" altLang="ja-JP" dirty="0">
                <a:solidFill>
                  <a:srgbClr val="0000FF"/>
                </a:solidFill>
              </a:rPr>
              <a:t>m) which use silicon detectors</a:t>
            </a:r>
          </a:p>
          <a:p>
            <a:pPr marL="541338" indent="-269875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kumimoji="1" lang="en-US" altLang="ja-JP" dirty="0"/>
              <a:t>No effect in other bands which use HgCdTe detectors</a:t>
            </a:r>
          </a:p>
          <a:p>
            <a:pPr marL="541338" indent="-269875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kumimoji="1" lang="en-US" altLang="ja-JP" dirty="0"/>
              <a:t>Appears </a:t>
            </a:r>
            <a:r>
              <a:rPr kumimoji="1" lang="en-US" altLang="ja-JP" dirty="0">
                <a:solidFill>
                  <a:srgbClr val="0000FF"/>
                </a:solidFill>
              </a:rPr>
              <a:t>west of the Moon </a:t>
            </a:r>
            <a:r>
              <a:rPr kumimoji="1" lang="en-US" altLang="ja-JP" dirty="0"/>
              <a:t>under the current observation configuration</a:t>
            </a:r>
          </a:p>
          <a:p>
            <a:pPr marL="541338" indent="-269875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kumimoji="1" lang="en-US" altLang="ja-JP" dirty="0"/>
              <a:t>GOES-R/ABI and GK-2A/AMI are unaffected by OFAR</a:t>
            </a:r>
          </a:p>
        </p:txBody>
      </p:sp>
    </p:spTree>
    <p:extLst>
      <p:ext uri="{BB962C8B-B14F-4D97-AF65-F5344CB8AC3E}">
        <p14:creationId xmlns:p14="http://schemas.microsoft.com/office/powerpoint/2010/main" val="311236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Contents</a:t>
            </a:r>
            <a:endParaRPr kumimoji="1" lang="ja-JP" altLang="en-US" b="1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27584" y="1890463"/>
            <a:ext cx="763284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Himawari-8/AHI Lunar Inter-calibration Method</a:t>
            </a:r>
          </a:p>
          <a:p>
            <a:pPr marL="357188" indent="-357188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ja-JP" sz="2400" b="1" dirty="0"/>
              <a:t>Preliminary Inter-calibration Results w.r.t. Aqua/MODIS</a:t>
            </a:r>
          </a:p>
          <a:p>
            <a:pPr marL="357188" indent="-357188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Future Plans</a:t>
            </a:r>
          </a:p>
          <a:p>
            <a:pPr marL="700088" lvl="1" indent="-342900">
              <a:lnSpc>
                <a:spcPct val="140000"/>
              </a:lnSpc>
              <a:buFont typeface="Calibri" panose="020F0502020204030204" pitchFamily="34" charset="0"/>
              <a:buChar char="‒"/>
              <a:tabLst>
                <a:tab pos="630238" algn="l"/>
              </a:tabLst>
            </a:pPr>
            <a:r>
              <a:rPr lang="en-US" altLang="ja-JP" sz="2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Inter-calibration w/ S-NPP/VIIRS</a:t>
            </a:r>
          </a:p>
          <a:p>
            <a:pPr marL="700088" lvl="1" indent="-342900">
              <a:lnSpc>
                <a:spcPct val="140000"/>
              </a:lnSpc>
              <a:buFont typeface="Calibri" panose="020F0502020204030204" pitchFamily="34" charset="0"/>
              <a:buChar char="‒"/>
              <a:tabLst>
                <a:tab pos="630238" algn="l"/>
              </a:tabLst>
            </a:pPr>
            <a:r>
              <a:rPr lang="en-US" altLang="ja-JP" sz="24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Inter-calibration w/ GEO Imagers</a:t>
            </a:r>
          </a:p>
          <a:p>
            <a:pPr marL="360363" lvl="1" indent="-360363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70552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843264" cy="365760"/>
          </a:xfrm>
        </p:spPr>
        <p:txBody>
          <a:bodyPr/>
          <a:lstStyle/>
          <a:p>
            <a:r>
              <a:rPr lang="en-US" dirty="0"/>
              <a:t>2nd GSICS/CEOS Lunar Calibration Workshop, 13-16 November, Xi’an, China</a:t>
            </a:r>
            <a:endParaRPr lang="en-GB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95535" y="404664"/>
            <a:ext cx="8568953" cy="60876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ja-JP" sz="2600" b="1" dirty="0"/>
              <a:t>Moon Pixel Selection using Connected-component Labeling</a:t>
            </a:r>
            <a:endParaRPr kumimoji="1" lang="ja-JP" altLang="en-US" sz="26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528" y="1484784"/>
            <a:ext cx="8568953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Lower DC threshold (~25) w/ Connected-component Labeling method is used</a:t>
            </a:r>
          </a:p>
          <a:p>
            <a:pPr marL="361950" indent="-271463">
              <a:lnSpc>
                <a:spcPct val="120000"/>
              </a:lnSpc>
              <a:buFont typeface="Calibri" panose="020F0502020204030204" pitchFamily="34" charset="0"/>
              <a:buChar char="–"/>
            </a:pPr>
            <a:r>
              <a:rPr kumimoji="1" lang="en-US" altLang="ja-JP" dirty="0"/>
              <a:t>Assign the same number (label) to adjacent DCs which exceed the threshold</a:t>
            </a:r>
          </a:p>
          <a:p>
            <a:pPr marL="361950" indent="-271463">
              <a:lnSpc>
                <a:spcPct val="120000"/>
              </a:lnSpc>
              <a:buFont typeface="Calibri" panose="020F0502020204030204" pitchFamily="34" charset="0"/>
              <a:buChar char="–"/>
            </a:pPr>
            <a:r>
              <a:rPr kumimoji="1" lang="en-US" altLang="ja-JP" dirty="0"/>
              <a:t>Choose the label w/ the biggest # of pixels as the Moon pixels</a:t>
            </a:r>
          </a:p>
          <a:p>
            <a:pPr marL="361950" indent="-271463">
              <a:lnSpc>
                <a:spcPct val="120000"/>
              </a:lnSpc>
              <a:buFont typeface="Calibri" panose="020F0502020204030204" pitchFamily="34" charset="0"/>
              <a:buChar char="–"/>
            </a:pPr>
            <a:r>
              <a:rPr kumimoji="1" lang="en-US" altLang="ja-JP" dirty="0"/>
              <a:t>Effectively distinct OFAR for positive lunar phase angles, but difficult for negative phase angles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>
                <a:solidFill>
                  <a:schemeClr val="accent4">
                    <a:lumMod val="75000"/>
                  </a:schemeClr>
                </a:solidFill>
              </a:rPr>
              <a:pPr/>
              <a:t>20</a:t>
            </a:fld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45093" name="Picture 5" descr="http://edman8.dpc.kishou.go.jp/~msysen07/home/gsics/branches/r3207_addSdCoefUseAndQcFunc2LunarNcdfGen/Work/qlookAhi8Sd/fig_DC25/B03/Chk/ChkCclObsImgt_Himawari8_AHI_Band03_2017031503575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5" t="28238" r="35521" b="11807"/>
          <a:stretch/>
        </p:blipFill>
        <p:spPr bwMode="auto">
          <a:xfrm>
            <a:off x="395536" y="3778540"/>
            <a:ext cx="2671791" cy="238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5095" name="Picture 7" descr="http://edman8.dpc.kishou.go.jp/~msysen07/home/gsics/branches/r3207_addSdCoefUseAndQcFunc2LunarNcdfGen/Work/qlookAhi8Sd/fig_DC25/B03/Msk/MskCclObsImgt_Himawari8_AHI_Band03_2017031503575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8" t="28460" r="35857" b="11849"/>
          <a:stretch/>
        </p:blipFill>
        <p:spPr bwMode="auto">
          <a:xfrm>
            <a:off x="3203848" y="3789040"/>
            <a:ext cx="266580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71600" y="3451578"/>
            <a:ext cx="155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Labelled pixels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19872" y="3451578"/>
            <a:ext cx="223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Selected Moon pixels</a:t>
            </a:r>
            <a:endParaRPr kumimoji="1" lang="ja-JP" altLang="en-US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6" t="24771" r="39803" b="6698"/>
          <a:stretch/>
        </p:blipFill>
        <p:spPr bwMode="auto">
          <a:xfrm>
            <a:off x="6446967" y="3792908"/>
            <a:ext cx="2301497" cy="237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6424389" y="3476153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Phase angle: -28.2 deg.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6403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dman8.dpc.kishou.go.jp/~msysen07/home/gsics/branches/r3207_addSdCoefUseAndQcFunc2LunarNcdfGen/Work/giroAhi8SdNominalBb/fig/outCalType3_actualbb/dc25MskUseIfovNormalized/scat_Himawari8+AHI_Band03_phase_ang_altDeltaIrr.png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1" t="10249" r="20433" b="11232"/>
          <a:stretch/>
        </p:blipFill>
        <p:spPr bwMode="auto">
          <a:xfrm>
            <a:off x="4960187" y="3157804"/>
            <a:ext cx="3969715" cy="21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edman8.dpc.kishou.go.jp/~msysen07/home/gsics/branches/r3207_addSdCoefUseAndQcFunc2LunarNcdfGen/Work/giroAhi8SdNominalBb/fig/outCalType3_actualbb/dc25MskUseIfovNormalized/Himawari8+AHI_Band02_altDeltaIr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t="10849" r="10982" b="3105"/>
          <a:stretch/>
        </p:blipFill>
        <p:spPr bwMode="auto">
          <a:xfrm>
            <a:off x="349905" y="3225374"/>
            <a:ext cx="4383034" cy="22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843264" cy="365760"/>
          </a:xfrm>
        </p:spPr>
        <p:txBody>
          <a:bodyPr/>
          <a:lstStyle/>
          <a:p>
            <a:r>
              <a:rPr lang="en-US" dirty="0"/>
              <a:t>2nd GSICS/CEOS Lunar Calibration Workshop, 13-16 November, Xi’an, China</a:t>
            </a:r>
            <a:endParaRPr lang="en-GB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323528" y="299957"/>
            <a:ext cx="5760640" cy="60876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ja-JP" sz="2600" b="1" dirty="0"/>
              <a:t>Impacts of Moon-masking DC Threshold on Lunar Calibration</a:t>
            </a:r>
            <a:endParaRPr kumimoji="1" lang="ja-JP" altLang="en-US" sz="2600" b="1" dirty="0"/>
          </a:p>
        </p:txBody>
      </p:sp>
      <p:pic>
        <p:nvPicPr>
          <p:cNvPr id="34406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27"/>
          <a:stretch/>
        </p:blipFill>
        <p:spPr bwMode="auto">
          <a:xfrm>
            <a:off x="2777162" y="5438262"/>
            <a:ext cx="1656184" cy="36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21"/>
          <p:cNvSpPr txBox="1"/>
          <p:nvPr/>
        </p:nvSpPr>
        <p:spPr>
          <a:xfrm rot="16200000">
            <a:off x="-174974" y="3915942"/>
            <a:ext cx="864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</a:t>
            </a:r>
            <a:r>
              <a:rPr kumimoji="1" lang="en-US" altLang="ja-JP" sz="1200" i="1" dirty="0"/>
              <a:t> </a:t>
            </a:r>
            <a:r>
              <a:rPr kumimoji="1" lang="en-US" altLang="ja-JP" sz="1050" dirty="0"/>
              <a:t>(%)</a:t>
            </a:r>
            <a:endParaRPr kumimoji="1" lang="ja-JP" altLang="en-US" sz="1050" dirty="0"/>
          </a:p>
        </p:txBody>
      </p:sp>
      <p:sp>
        <p:nvSpPr>
          <p:cNvPr id="9" name="テキスト ボックス 21"/>
          <p:cNvSpPr txBox="1"/>
          <p:nvPr/>
        </p:nvSpPr>
        <p:spPr>
          <a:xfrm rot="16200000">
            <a:off x="4421992" y="3877801"/>
            <a:ext cx="864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</a:t>
            </a:r>
            <a:r>
              <a:rPr kumimoji="1" lang="en-US" altLang="ja-JP" sz="1200" i="1" dirty="0"/>
              <a:t> </a:t>
            </a:r>
            <a:r>
              <a:rPr kumimoji="1" lang="en-US" altLang="ja-JP" sz="1050" dirty="0"/>
              <a:t>(%)</a:t>
            </a:r>
            <a:endParaRPr kumimoji="1" lang="ja-JP" altLang="en-US" sz="1050" dirty="0"/>
          </a:p>
        </p:txBody>
      </p:sp>
      <p:sp>
        <p:nvSpPr>
          <p:cNvPr id="10" name="TextBox 20"/>
          <p:cNvSpPr txBox="1"/>
          <p:nvPr/>
        </p:nvSpPr>
        <p:spPr>
          <a:xfrm>
            <a:off x="6187934" y="5317352"/>
            <a:ext cx="1673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Lunar phase angle [deg]</a:t>
            </a:r>
            <a:endParaRPr lang="en-GB" sz="1200" dirty="0"/>
          </a:p>
        </p:txBody>
      </p:sp>
      <p:sp>
        <p:nvSpPr>
          <p:cNvPr id="11" name="TextBox 20"/>
          <p:cNvSpPr txBox="1"/>
          <p:nvPr/>
        </p:nvSpPr>
        <p:spPr>
          <a:xfrm>
            <a:off x="925884" y="5423190"/>
            <a:ext cx="2084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Color: lunar phase angle [deg]</a:t>
            </a:r>
            <a:endParaRPr lang="en-GB" sz="1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8223" y="1575096"/>
            <a:ext cx="8784977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Lower DC threshold (=25) </a:t>
            </a:r>
            <a:r>
              <a:rPr kumimoji="1" lang="en-US" altLang="ja-JP" sz="2000" dirty="0">
                <a:solidFill>
                  <a:srgbClr val="0000FF"/>
                </a:solidFill>
              </a:rPr>
              <a:t>w/ </a:t>
            </a:r>
            <a:r>
              <a:rPr kumimoji="1" lang="en-US" altLang="ja-JP" sz="2000" dirty="0"/>
              <a:t>Connected-component Labeling approach is used</a:t>
            </a:r>
          </a:p>
          <a:p>
            <a:pPr marL="361950" indent="-271463">
              <a:lnSpc>
                <a:spcPct val="120000"/>
              </a:lnSpc>
              <a:buFont typeface="Calibri" panose="020F0502020204030204" pitchFamily="34" charset="0"/>
              <a:buChar char="–"/>
            </a:pPr>
            <a:r>
              <a:rPr kumimoji="1" lang="en-US" altLang="ja-JP" dirty="0"/>
              <a:t>Phase angle dependence is reduced, but </a:t>
            </a:r>
            <a:r>
              <a:rPr kumimoji="1" lang="en-US" altLang="ja-JP" dirty="0">
                <a:solidFill>
                  <a:srgbClr val="0000FF"/>
                </a:solidFill>
              </a:rPr>
              <a:t>still exists</a:t>
            </a:r>
          </a:p>
          <a:p>
            <a:pPr marL="361950" indent="-271463">
              <a:lnSpc>
                <a:spcPct val="120000"/>
              </a:lnSpc>
              <a:buFont typeface="Calibri" panose="020F0502020204030204" pitchFamily="34" charset="0"/>
              <a:buChar char="–"/>
            </a:pPr>
            <a:r>
              <a:rPr kumimoji="1" lang="en-US" altLang="ja-JP" dirty="0">
                <a:solidFill>
                  <a:srgbClr val="0000FF"/>
                </a:solidFill>
              </a:rPr>
              <a:t>Further lower DC threshold (~20) should be ideally used</a:t>
            </a:r>
          </a:p>
          <a:p>
            <a:pPr marL="361950" indent="-271463">
              <a:lnSpc>
                <a:spcPct val="120000"/>
              </a:lnSpc>
              <a:buFont typeface="Calibri" panose="020F0502020204030204" pitchFamily="34" charset="0"/>
              <a:buChar char="–"/>
            </a:pPr>
            <a:r>
              <a:rPr kumimoji="1" lang="en-US" altLang="ja-JP" dirty="0">
                <a:solidFill>
                  <a:srgbClr val="0000FF"/>
                </a:solidFill>
              </a:rPr>
              <a:t>Nonlinearity in AHI ? </a:t>
            </a:r>
            <a:r>
              <a:rPr kumimoji="1" lang="en-US" altLang="ja-JP" dirty="0"/>
              <a:t>- to be investigated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>
                <a:solidFill>
                  <a:schemeClr val="accent4">
                    <a:lumMod val="75000"/>
                  </a:schemeClr>
                </a:solidFill>
              </a:rPr>
              <a:pPr/>
              <a:t>21</a:t>
            </a:fld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010109" y="3240933"/>
            <a:ext cx="17190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Band3 (0.64 </a:t>
            </a:r>
            <a:r>
              <a:rPr lang="el-GR" altLang="ja-JP" sz="1600" dirty="0"/>
              <a:t>μ</a:t>
            </a:r>
            <a:r>
              <a:rPr lang="en-US" altLang="ja-JP" sz="1600" dirty="0"/>
              <a:t>m)</a:t>
            </a:r>
            <a:endParaRPr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341355" y="3218899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Band3 (0.64 </a:t>
            </a:r>
            <a:r>
              <a:rPr lang="el-GR" altLang="ja-JP" sz="1600" dirty="0"/>
              <a:t>μ</a:t>
            </a:r>
            <a:r>
              <a:rPr lang="en-US" altLang="ja-JP" sz="1600" dirty="0"/>
              <a:t>m)</a:t>
            </a:r>
            <a:endParaRPr lang="ja-JP" altLang="en-US" sz="1600" dirty="0"/>
          </a:p>
        </p:txBody>
      </p:sp>
      <p:sp>
        <p:nvSpPr>
          <p:cNvPr id="19" name="Rectangle 23"/>
          <p:cNvSpPr/>
          <p:nvPr/>
        </p:nvSpPr>
        <p:spPr>
          <a:xfrm>
            <a:off x="6470930" y="846849"/>
            <a:ext cx="2574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alibri" pitchFamily="34" charset="0"/>
                <a:cs typeface="Calibri" pitchFamily="34" charset="0"/>
              </a:rPr>
              <a:t>Difference of lunar irradiance between the observation and GIRO [%]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20" y="188640"/>
            <a:ext cx="2257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52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dman8.dpc.kishou.go.jp/~msysen07/home/gsics/branches/r3207_addSdCoefUseAndQcFunc2LunarNcdfGen/Work/giroAhi8SdNominalBb/fig/outCalType3_actualbb/dc25MskUseIfovNormalized/Himawari8+AHI_Band01_altDeltaIr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t="9680" r="10973" b="1351"/>
          <a:stretch/>
        </p:blipFill>
        <p:spPr bwMode="auto">
          <a:xfrm>
            <a:off x="477721" y="3262406"/>
            <a:ext cx="2676697" cy="139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dman8.dpc.kishou.go.jp/~msysen07/home/gsics/branches/r3207_addSdCoefUseAndQcFunc2LunarNcdfGen/Work/giroAhi8SdNominalBb/fig/outCalType3_actualbb/dc25MskUseIfovNormalized/Himawari8+AHI_Band02_altDeltaIr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10279" r="10785" b="2581"/>
          <a:stretch/>
        </p:blipFill>
        <p:spPr bwMode="auto">
          <a:xfrm>
            <a:off x="3248642" y="3291151"/>
            <a:ext cx="2678521" cy="136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dman8.dpc.kishou.go.jp/~msysen07/home/gsics/branches/r3207_addSdCoefUseAndQcFunc2LunarNcdfGen/Work/giroAhi8SdNominalBb/fig/outCalType3_actualbb/dc25MskUseIfovNormalized/Himawari8+AHI_Band03_altDeltaIrr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t="10861" r="10814" b="3516"/>
          <a:stretch/>
        </p:blipFill>
        <p:spPr bwMode="auto">
          <a:xfrm>
            <a:off x="6000830" y="3273505"/>
            <a:ext cx="2683801" cy="13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edman8.dpc.kishou.go.jp/~msysen07/home/gsics/branches/r3207_addSdCoefUseAndQcFunc2LunarNcdfGen/Work/giroAhi8SdNominalBb/fig/outCalType3_actualbb/dc25MskUseIfovNormalized/Himawari8+AHI_Band04_altDeltaIr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10489" r="10652" b="2844"/>
          <a:stretch/>
        </p:blipFill>
        <p:spPr bwMode="auto">
          <a:xfrm>
            <a:off x="478833" y="4958529"/>
            <a:ext cx="2689711" cy="13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edman8.dpc.kishou.go.jp/~msysen07/home/gsics/branches/r3207_addSdCoefUseAndQcFunc2LunarNcdfGen/Work/giroAhi8SdNominalBb/fig/outCalType3_actualbb/dc25MskUseIfovNormalized/Himawari8+AHI_Band05_altDeltaIrr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t="10513" r="10814" b="3586"/>
          <a:stretch/>
        </p:blipFill>
        <p:spPr bwMode="auto">
          <a:xfrm>
            <a:off x="3237883" y="4956292"/>
            <a:ext cx="2683801" cy="135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edman8.dpc.kishou.go.jp/~msysen07/home/gsics/branches/r3207_addSdCoefUseAndQcFunc2LunarNcdfGen/Work/giroAhi8SdNominalBb/fig/outCalType3_actualbb/dc25MskUseIfovNormalized/Himawari8+AHI_Band06_altDeltaIr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" t="11044" r="10821" b="3237"/>
          <a:stretch/>
        </p:blipFill>
        <p:spPr bwMode="auto">
          <a:xfrm>
            <a:off x="6013346" y="4967419"/>
            <a:ext cx="2685970" cy="13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6174" y="261655"/>
            <a:ext cx="6710082" cy="58519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2800" b="1" dirty="0"/>
              <a:t>Time Series of </a:t>
            </a:r>
            <a:r>
              <a:rPr kumimoji="1" lang="el-GR" altLang="ja-JP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</a:t>
            </a:r>
            <a:r>
              <a:rPr kumimoji="1" lang="en-US" altLang="ja-JP" sz="2800" b="1" dirty="0">
                <a:latin typeface="+mn-lt"/>
                <a:cs typeface="Times New Roman" panose="02020603050405020304" pitchFamily="18" charset="0"/>
              </a:rPr>
              <a:t> of Himawari-8/AHI</a:t>
            </a:r>
            <a:endParaRPr kumimoji="1" lang="ja-JP" altLang="en-US" sz="1900" b="1" dirty="0">
              <a:solidFill>
                <a:srgbClr val="0000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43608" y="2958852"/>
            <a:ext cx="7798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Band1 (0.47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                                 </a:t>
            </a:r>
            <a:r>
              <a:rPr lang="en-US" altLang="ja-JP" sz="1600" dirty="0"/>
              <a:t>Band2 (0.51</a:t>
            </a:r>
            <a:r>
              <a:rPr lang="el-GR" altLang="ja-JP" sz="1600" dirty="0"/>
              <a:t>μ</a:t>
            </a:r>
            <a:r>
              <a:rPr lang="en-US" altLang="ja-JP" sz="1600" dirty="0"/>
              <a:t>m)                                Band3 (0.64</a:t>
            </a:r>
            <a:r>
              <a:rPr lang="el-GR" altLang="ja-JP" sz="1600" dirty="0"/>
              <a:t>μ</a:t>
            </a:r>
            <a:r>
              <a:rPr lang="en-US" altLang="ja-JP" sz="1600" dirty="0"/>
              <a:t>m)</a:t>
            </a:r>
            <a:endParaRPr lang="ja-JP" altLang="en-US" sz="16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724631" y="2292112"/>
            <a:ext cx="2160240" cy="663235"/>
            <a:chOff x="6724631" y="2292112"/>
            <a:chExt cx="2160240" cy="663235"/>
          </a:xfrm>
        </p:grpSpPr>
        <p:pic>
          <p:nvPicPr>
            <p:cNvPr id="11" name="Picture 4" descr="C:\Users\JMA802B\Desktop\LunarCal\R\asof20161108_prelaunch_actualbb\fig_all\Himawari8+AHI_Band03_delta_irr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19" t="8047" r="2641" b="38276"/>
            <a:stretch/>
          </p:blipFill>
          <p:spPr bwMode="auto">
            <a:xfrm rot="5400000">
              <a:off x="7473133" y="1543610"/>
              <a:ext cx="663235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6835150" y="2573580"/>
              <a:ext cx="2010166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050" b="1" dirty="0"/>
                <a:t>  2   12   22  32  42  52  62  72   82  92</a:t>
              </a:r>
            </a:p>
            <a:p>
              <a:r>
                <a:rPr kumimoji="1" lang="en-US" altLang="ja-JP" sz="1200" b="1" dirty="0"/>
                <a:t>             Phase angle [</a:t>
              </a:r>
              <a:r>
                <a:rPr kumimoji="1" lang="en-US" altLang="ja-JP" sz="1200" b="1" dirty="0" err="1"/>
                <a:t>deg</a:t>
              </a:r>
              <a:r>
                <a:rPr kumimoji="1" lang="en-US" altLang="ja-JP" sz="1200" b="1" dirty="0"/>
                <a:t>]</a:t>
              </a:r>
              <a:endParaRPr kumimoji="1" lang="ja-JP" altLang="en-US" sz="1200" b="1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6470930" y="846849"/>
            <a:ext cx="2574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alibri" pitchFamily="34" charset="0"/>
                <a:cs typeface="Calibri" pitchFamily="34" charset="0"/>
              </a:rPr>
              <a:t>Difference of lunar irradiance between the observation and GIRO [%]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20" y="188640"/>
            <a:ext cx="2257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57479" y="1405156"/>
            <a:ext cx="5468228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9875" indent="-2698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1" lang="en-US" altLang="ja-JP" dirty="0"/>
              <a:t>Moon pixel selection</a:t>
            </a:r>
            <a:endParaRPr kumimoji="1" lang="en-US" altLang="ja-JP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1651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Lower DC threshold (=25) + Connected-component labeling</a:t>
            </a:r>
            <a:endParaRPr kumimoji="1" lang="en-US" altLang="ja-JP" dirty="0"/>
          </a:p>
          <a:p>
            <a:pPr marL="269875" indent="-269875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kumimoji="1" lang="en-US" altLang="ja-JP" dirty="0">
                <a:solidFill>
                  <a:srgbClr val="9933FF"/>
                </a:solidFill>
              </a:rPr>
              <a:t>Sensor degradation trend</a:t>
            </a:r>
          </a:p>
          <a:p>
            <a:pPr marL="358775" indent="-176213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/>
              <a:t>Good agreements with other Cal/Val approaches</a:t>
            </a:r>
            <a:endParaRPr kumimoji="1" lang="en-US" altLang="ja-JP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82569" y="4651762"/>
            <a:ext cx="7521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Band4</a:t>
            </a:r>
            <a:r>
              <a:rPr kumimoji="1" lang="en-US" altLang="ja-JP" sz="1600" b="1" dirty="0"/>
              <a:t> </a:t>
            </a:r>
            <a:r>
              <a:rPr kumimoji="1" lang="en-US" altLang="ja-JP" sz="1600" dirty="0"/>
              <a:t>(0.86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                                 </a:t>
            </a:r>
            <a:r>
              <a:rPr lang="en-US" altLang="ja-JP" sz="1600" dirty="0"/>
              <a:t>Band5 (1.6</a:t>
            </a:r>
            <a:r>
              <a:rPr lang="el-GR" altLang="ja-JP" sz="1600" dirty="0"/>
              <a:t>μ</a:t>
            </a:r>
            <a:r>
              <a:rPr lang="en-US" altLang="ja-JP" sz="1600" dirty="0"/>
              <a:t>m)                                   Band6 (2.3</a:t>
            </a:r>
            <a:r>
              <a:rPr lang="el-GR" altLang="ja-JP" sz="1600" dirty="0"/>
              <a:t>μ</a:t>
            </a:r>
            <a:r>
              <a:rPr lang="en-US" altLang="ja-JP" sz="1600" dirty="0"/>
              <a:t>m) </a:t>
            </a:r>
            <a:endParaRPr lang="ja-JP" altLang="en-US" sz="1600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611560" y="3410942"/>
            <a:ext cx="2520280" cy="338567"/>
          </a:xfrm>
          <a:prstGeom prst="straightConnector1">
            <a:avLst/>
          </a:prstGeom>
          <a:ln w="31750">
            <a:solidFill>
              <a:srgbClr val="9933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29" name="テキスト ボックス 21"/>
          <p:cNvSpPr txBox="1"/>
          <p:nvPr/>
        </p:nvSpPr>
        <p:spPr>
          <a:xfrm rot="16200000">
            <a:off x="-69315" y="3567831"/>
            <a:ext cx="864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</a:t>
            </a:r>
            <a:r>
              <a:rPr kumimoji="1" lang="en-US" altLang="ja-JP" sz="1200" i="1" dirty="0"/>
              <a:t> </a:t>
            </a:r>
            <a:r>
              <a:rPr kumimoji="1" lang="en-US" altLang="ja-JP" sz="1050" dirty="0"/>
              <a:t>(%)</a:t>
            </a:r>
            <a:endParaRPr kumimoji="1" lang="ja-JP" altLang="en-US" sz="1050" dirty="0"/>
          </a:p>
        </p:txBody>
      </p:sp>
      <p:sp>
        <p:nvSpPr>
          <p:cNvPr id="30" name="テキスト ボックス 21"/>
          <p:cNvSpPr txBox="1"/>
          <p:nvPr/>
        </p:nvSpPr>
        <p:spPr>
          <a:xfrm rot="16200000">
            <a:off x="-72727" y="5306505"/>
            <a:ext cx="864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l-GR" altLang="ja-JP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</a:t>
            </a:r>
            <a:r>
              <a:rPr kumimoji="1" lang="en-US" altLang="ja-JP" sz="1200" i="1" dirty="0"/>
              <a:t> </a:t>
            </a:r>
            <a:r>
              <a:rPr kumimoji="1" lang="en-US" altLang="ja-JP" sz="1050" dirty="0"/>
              <a:t>(%)</a:t>
            </a:r>
            <a:endParaRPr kumimoji="1" lang="ja-JP" altLang="en-US" sz="1050" dirty="0"/>
          </a:p>
        </p:txBody>
      </p:sp>
      <p:cxnSp>
        <p:nvCxnSpPr>
          <p:cNvPr id="31" name="直線矢印コネクタ 7"/>
          <p:cNvCxnSpPr/>
          <p:nvPr/>
        </p:nvCxnSpPr>
        <p:spPr>
          <a:xfrm>
            <a:off x="3419872" y="3480909"/>
            <a:ext cx="2520280" cy="338567"/>
          </a:xfrm>
          <a:prstGeom prst="straightConnector1">
            <a:avLst/>
          </a:prstGeom>
          <a:ln w="31750">
            <a:solidFill>
              <a:srgbClr val="9933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7"/>
          <p:cNvCxnSpPr/>
          <p:nvPr/>
        </p:nvCxnSpPr>
        <p:spPr>
          <a:xfrm>
            <a:off x="6220564" y="3499577"/>
            <a:ext cx="2520280" cy="338567"/>
          </a:xfrm>
          <a:prstGeom prst="straightConnector1">
            <a:avLst/>
          </a:prstGeom>
          <a:ln w="31750">
            <a:solidFill>
              <a:srgbClr val="9933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7"/>
          <p:cNvCxnSpPr/>
          <p:nvPr/>
        </p:nvCxnSpPr>
        <p:spPr>
          <a:xfrm>
            <a:off x="668328" y="5293588"/>
            <a:ext cx="2520280" cy="338567"/>
          </a:xfrm>
          <a:prstGeom prst="straightConnector1">
            <a:avLst/>
          </a:prstGeom>
          <a:ln w="31750">
            <a:solidFill>
              <a:srgbClr val="9933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7"/>
          <p:cNvCxnSpPr/>
          <p:nvPr/>
        </p:nvCxnSpPr>
        <p:spPr>
          <a:xfrm>
            <a:off x="3457972" y="5445988"/>
            <a:ext cx="2520280" cy="0"/>
          </a:xfrm>
          <a:prstGeom prst="straightConnector1">
            <a:avLst/>
          </a:prstGeom>
          <a:ln w="31750">
            <a:solidFill>
              <a:srgbClr val="9933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7"/>
          <p:cNvCxnSpPr/>
          <p:nvPr/>
        </p:nvCxnSpPr>
        <p:spPr>
          <a:xfrm>
            <a:off x="6179036" y="5445224"/>
            <a:ext cx="2520280" cy="0"/>
          </a:xfrm>
          <a:prstGeom prst="straightConnector1">
            <a:avLst/>
          </a:prstGeom>
          <a:ln w="31750">
            <a:solidFill>
              <a:srgbClr val="9933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フッター プレースホルダー 2">
            <a:extLst>
              <a:ext uri="{FF2B5EF4-FFF2-40B4-BE49-F238E27FC236}">
                <a16:creationId xmlns:a16="http://schemas.microsoft.com/office/drawing/2014/main" id="{87250ABB-920E-4411-A2DD-FC4474F57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131296" cy="365760"/>
          </a:xfrm>
        </p:spPr>
        <p:txBody>
          <a:bodyPr/>
          <a:lstStyle/>
          <a:p>
            <a:r>
              <a:rPr lang="en-US" dirty="0"/>
              <a:t>2nd GSICS/CEOS Lunar Calibration Workshop, 13-16 November, Xi’an, China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120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95536" y="1464146"/>
            <a:ext cx="80648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Quadratic calibration equation in “</a:t>
            </a:r>
            <a:r>
              <a:rPr kumimoji="1" lang="en-US" altLang="ja-JP" sz="2000" b="1" i="1" dirty="0"/>
              <a:t>L1A (L1.0)</a:t>
            </a:r>
            <a:r>
              <a:rPr kumimoji="1" lang="en-US" altLang="ja-JP" sz="2000" i="1" dirty="0"/>
              <a:t> equivalent data” </a:t>
            </a:r>
            <a:r>
              <a:rPr kumimoji="1" lang="en-US" altLang="ja-JP" sz="2000" dirty="0"/>
              <a:t>processing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endParaRPr kumimoji="1" lang="en-US" altLang="ja-JP" sz="2000" b="1" u="sng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endParaRPr kumimoji="1" lang="en-US" altLang="ja-JP" sz="2000" b="1" u="sng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80385" y="2118186"/>
            <a:ext cx="3006977" cy="198823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altLang="ja-JP" sz="1600" i="1" baseline="-5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600" dirty="0"/>
              <a:t>: Observed radiance</a:t>
            </a:r>
            <a:endParaRPr lang="en-US" altLang="ja-JP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ja-JP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1600" i="1" baseline="-5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600" dirty="0"/>
              <a:t>: Raw digital count</a:t>
            </a:r>
          </a:p>
          <a:p>
            <a:pPr>
              <a:lnSpc>
                <a:spcPct val="110000"/>
              </a:lnSpc>
            </a:pPr>
            <a:r>
              <a:rPr lang="en-US" altLang="ja-JP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ja-JP" sz="1600" i="1" baseline="-5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600" dirty="0"/>
              <a:t>: Deep space raw digital count</a:t>
            </a:r>
          </a:p>
          <a:p>
            <a:pPr>
              <a:lnSpc>
                <a:spcPct val="110000"/>
              </a:lnSpc>
            </a:pPr>
            <a:r>
              <a:rPr lang="en-US" altLang="ja-JP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ja-JP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600" dirty="0"/>
              <a:t>: Coefficients</a:t>
            </a:r>
          </a:p>
          <a:p>
            <a:pPr>
              <a:lnSpc>
                <a:spcPct val="110000"/>
              </a:lnSpc>
            </a:pPr>
            <a:r>
              <a:rPr lang="en-US" altLang="ja-JP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600" dirty="0"/>
              <a:t>: Detector ID</a:t>
            </a:r>
          </a:p>
          <a:p>
            <a:pPr>
              <a:lnSpc>
                <a:spcPct val="110000"/>
              </a:lnSpc>
            </a:pPr>
            <a:r>
              <a:rPr lang="en-US" altLang="ja-JP" sz="1600" i="1" dirty="0">
                <a:latin typeface="Symbol" panose="05050102010706020507" pitchFamily="18" charset="2"/>
              </a:rPr>
              <a:t>r </a:t>
            </a:r>
            <a:r>
              <a:rPr lang="en-US" altLang="ja-JP" sz="1600" dirty="0"/>
              <a:t>: Scan mirror reflection </a:t>
            </a:r>
            <a:r>
              <a:rPr lang="en-US" altLang="ja-JP" sz="1600" dirty="0" err="1"/>
              <a:t>coef</a:t>
            </a:r>
            <a:r>
              <a:rPr lang="en-US" altLang="ja-JP" sz="1600" dirty="0"/>
              <a:t>.</a:t>
            </a:r>
          </a:p>
          <a:p>
            <a:pPr>
              <a:lnSpc>
                <a:spcPct val="110000"/>
              </a:lnSpc>
            </a:pPr>
            <a:r>
              <a:rPr lang="en-US" altLang="ja-JP" sz="1600" i="1" dirty="0">
                <a:latin typeface="Symbol" panose="05050102010706020507" pitchFamily="18" charset="2"/>
              </a:rPr>
              <a:t>q</a:t>
            </a:r>
            <a:r>
              <a:rPr lang="en-US" altLang="ja-JP" sz="1600" dirty="0">
                <a:latin typeface="Symbol" panose="05050102010706020507" pitchFamily="18" charset="2"/>
              </a:rPr>
              <a:t>,</a:t>
            </a:r>
            <a:r>
              <a:rPr lang="en-US" altLang="ja-JP" sz="1600" i="1" dirty="0">
                <a:latin typeface="Symbol" panose="05050102010706020507" pitchFamily="18" charset="2"/>
              </a:rPr>
              <a:t> f </a:t>
            </a:r>
            <a:r>
              <a:rPr lang="en-US" altLang="ja-JP" sz="1600" dirty="0"/>
              <a:t>: Incidence angle to SM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>
            <a:normAutofit/>
          </a:bodyPr>
          <a:lstStyle/>
          <a:p>
            <a:r>
              <a:rPr lang="en-GB" sz="2600" b="1" dirty="0"/>
              <a:t>VIS/NIR on-board Calibration using Solar Diffuser (SD)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23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77495" y="2088562"/>
                <a:ext cx="5346633" cy="840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altLang="ja-JP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200" b="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ja-JP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200" b="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b="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ja-JP" sz="2200" b="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altLang="ja-JP" sz="2200" b="0" i="1" baseline="-2500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sz="2200" b="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b="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ja-JP" sz="2200" b="0" i="1">
                                      <a:latin typeface="Cambria Math"/>
                                    </a:rPr>
                                    <m:t>𝑠𝑝</m:t>
                                  </m:r>
                                  <m:r>
                                    <a:rPr lang="en-US" altLang="ja-JP" sz="2200" b="0" i="1" baseline="-2500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sz="2200" b="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ja-JP" sz="22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200" b="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200" b="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sz="2200" b="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2200" b="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altLang="ja-JP" sz="2200" b="0" i="1" baseline="-2500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sz="2200" b="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2200" b="0" i="1">
                                  <a:latin typeface="Cambria Math"/>
                                </a:rPr>
                                <m:t>𝑠𝑝</m:t>
                              </m:r>
                              <m:r>
                                <a:rPr lang="en-US" altLang="ja-JP" sz="2200" b="0" i="1" baseline="-2500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sz="2200" b="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ja-JP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200" b="0" i="1">
                                  <a:latin typeface="Cambria Math"/>
                                </a:rPr>
                                <m:t>𝑛𝑠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ja-JP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200" b="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altLang="ja-JP" sz="2200" b="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200" b="0" i="1">
                                  <a:latin typeface="Cambria Math"/>
                                </a:rPr>
                                <m:t>𝑒𝑤</m:t>
                              </m:r>
                            </m:sub>
                          </m:sSub>
                          <m:r>
                            <a:rPr lang="en-US" altLang="ja-JP" sz="2200" b="0" i="1">
                              <a:latin typeface="Cambria Math"/>
                            </a:rPr>
                            <m:t>(</m:t>
                          </m:r>
                          <m:r>
                            <a:rPr lang="ja-JP" altLang="en-US" sz="2200" b="0" i="1">
                              <a:latin typeface="Cambria Math"/>
                            </a:rPr>
                            <m:t>𝜙</m:t>
                          </m:r>
                          <m:r>
                            <a:rPr lang="en-US" altLang="ja-JP" sz="2200" b="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ja-JP" altLang="en-US" sz="22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5" y="2088562"/>
                <a:ext cx="5346633" cy="84048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467544" y="3140968"/>
            <a:ext cx="4968552" cy="24426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371475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ja-JP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dirty="0"/>
              <a:t>: pre-launch test value</a:t>
            </a:r>
          </a:p>
          <a:p>
            <a:pPr marL="371475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dirty="0"/>
              <a:t>:</a:t>
            </a:r>
          </a:p>
          <a:p>
            <a:pPr marL="628650" indent="-3714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lang="en-US" altLang="ja-JP" dirty="0"/>
              <a:t>Pre-launch test value (until 7 June 2015)</a:t>
            </a:r>
          </a:p>
          <a:p>
            <a:pPr marL="628650" indent="-3714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lang="en-US" altLang="ja-JP" dirty="0"/>
              <a:t>Values based on </a:t>
            </a:r>
            <a:r>
              <a:rPr lang="en-US" altLang="ja-JP" dirty="0">
                <a:solidFill>
                  <a:srgbClr val="0000FF"/>
                </a:solidFill>
              </a:rPr>
              <a:t>solar diffuser (SD) </a:t>
            </a:r>
            <a:r>
              <a:rPr lang="en-US" altLang="ja-JP" dirty="0"/>
              <a:t>observations (since 8 June 2015). SD observation is performed </a:t>
            </a:r>
            <a:r>
              <a:rPr lang="en-US" altLang="ja-JP" dirty="0">
                <a:solidFill>
                  <a:srgbClr val="0000FF"/>
                </a:solidFill>
              </a:rPr>
              <a:t>every 2 weeks</a:t>
            </a:r>
          </a:p>
          <a:p>
            <a:pPr marL="371475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ja-JP" dirty="0"/>
              <a:t>: updated by deep space observation at each Full-disk swath</a:t>
            </a:r>
          </a:p>
          <a:p>
            <a:pPr marL="361950">
              <a:lnSpc>
                <a:spcPct val="130000"/>
              </a:lnSpc>
            </a:pPr>
            <a:r>
              <a:rPr lang="en-US" altLang="ja-JP" sz="600" dirty="0">
                <a:solidFill>
                  <a:schemeClr val="bg1"/>
                </a:solidFill>
              </a:rPr>
              <a:t>a</a:t>
            </a:r>
            <a:r>
              <a:rPr lang="en-US" altLang="ja-JP" sz="1400" dirty="0">
                <a:solidFill>
                  <a:schemeClr val="bg1"/>
                </a:solidFill>
              </a:rPr>
              <a:t>a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9" name="フッター プレースホルダー 4">
            <a:extLst>
              <a:ext uri="{FF2B5EF4-FFF2-40B4-BE49-F238E27FC236}">
                <a16:creationId xmlns:a16="http://schemas.microsoft.com/office/drawing/2014/main" id="{B561BB88-3D18-4EAC-91CD-9EBA64EA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131296" cy="365760"/>
          </a:xfrm>
        </p:spPr>
        <p:txBody>
          <a:bodyPr/>
          <a:lstStyle/>
          <a:p>
            <a:r>
              <a:rPr lang="en-US" dirty="0"/>
              <a:t>2nd GSICS/CEOS Lunar Calibration Workshop, 13-16 November, Xi’an, China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190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JMA802B\Desktop\sd_tseries.png">
            <a:extLst>
              <a:ext uri="{FF2B5EF4-FFF2-40B4-BE49-F238E27FC236}">
                <a16:creationId xmlns:a16="http://schemas.microsoft.com/office/drawing/2014/main" id="{F2F1E354-777A-43D4-A607-908565AD4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49462"/>
          <a:stretch/>
        </p:blipFill>
        <p:spPr bwMode="auto">
          <a:xfrm>
            <a:off x="517518" y="2958374"/>
            <a:ext cx="8136904" cy="160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MA802B\Desktop\sd_tseries.png">
            <a:extLst>
              <a:ext uri="{FF2B5EF4-FFF2-40B4-BE49-F238E27FC236}">
                <a16:creationId xmlns:a16="http://schemas.microsoft.com/office/drawing/2014/main" id="{F2F1E354-777A-43D4-A607-908565AD4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4" b="2075"/>
          <a:stretch/>
        </p:blipFill>
        <p:spPr bwMode="auto">
          <a:xfrm>
            <a:off x="517518" y="4619011"/>
            <a:ext cx="8136904" cy="160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7307" y="332599"/>
            <a:ext cx="5494384" cy="673296"/>
          </a:xfrm>
        </p:spPr>
        <p:txBody>
          <a:bodyPr>
            <a:noAutofit/>
          </a:bodyPr>
          <a:lstStyle/>
          <a:p>
            <a:r>
              <a:rPr kumimoji="1" lang="en-US" altLang="ja-JP" sz="2400" b="1" dirty="0"/>
              <a:t>VNIR Calibration Slopes derived from Solar Diffuser (SD) observations</a:t>
            </a:r>
            <a:endParaRPr kumimoji="1" lang="ja-JP" altLang="en-US" sz="24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1552809"/>
            <a:ext cx="8270021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sz="1700" dirty="0"/>
              <a:t>SD observation: performed twice / month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sz="1700" dirty="0"/>
              <a:t>June 2015: VNIR calibration slopes in L1 data were updated using Mar-May 2015 SD obs.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sz="1700" dirty="0"/>
              <a:t>~0.5% degradation trends in Band1-4 (no SD degradation is assumed)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104599" y="2685922"/>
            <a:ext cx="7036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Time series of inverse of detector-averaged calibration slope from SD observations</a:t>
            </a:r>
            <a:endParaRPr kumimoji="1" lang="ja-JP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987280" cy="365760"/>
          </a:xfrm>
        </p:spPr>
        <p:txBody>
          <a:bodyPr/>
          <a:lstStyle/>
          <a:p>
            <a:r>
              <a:rPr lang="en-US" dirty="0"/>
              <a:t>2nd GSICS/CEOS Lunar Calibration Workshop, 13-16 November, Xi’an, China</a:t>
            </a:r>
            <a:endParaRPr lang="en-GB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05550" y="3024892"/>
            <a:ext cx="7443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Band1                                                                  Band2                                                                   Band3</a:t>
            </a:r>
          </a:p>
          <a:p>
            <a:r>
              <a:rPr kumimoji="1" lang="en-US" altLang="ja-JP" sz="1200" dirty="0"/>
              <a:t>(0.47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m)                                                             </a:t>
            </a:r>
            <a:r>
              <a:rPr lang="en-US" altLang="ja-JP" sz="1200" dirty="0"/>
              <a:t>(0.51</a:t>
            </a:r>
            <a:r>
              <a:rPr lang="el-GR" altLang="ja-JP" sz="1200" dirty="0"/>
              <a:t>μ</a:t>
            </a:r>
            <a:r>
              <a:rPr lang="en-US" altLang="ja-JP" sz="1200" dirty="0"/>
              <a:t>m)                                                              (0.64</a:t>
            </a:r>
            <a:r>
              <a:rPr lang="el-GR" altLang="ja-JP" sz="1200" dirty="0"/>
              <a:t>μ</a:t>
            </a:r>
            <a:r>
              <a:rPr lang="en-US" altLang="ja-JP" sz="1200" dirty="0"/>
              <a:t>m)</a:t>
            </a:r>
            <a:endParaRPr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0622" y="4659042"/>
            <a:ext cx="7380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Band4                                                                                                                                                 Band6</a:t>
            </a:r>
          </a:p>
          <a:p>
            <a:r>
              <a:rPr kumimoji="1" lang="en-US" altLang="ja-JP" sz="1200" dirty="0"/>
              <a:t>(0.86</a:t>
            </a:r>
            <a:r>
              <a:rPr kumimoji="1" lang="el-GR" altLang="ja-JP" sz="1200" dirty="0"/>
              <a:t>μ</a:t>
            </a:r>
            <a:r>
              <a:rPr kumimoji="1" lang="en-US" altLang="ja-JP" sz="1200" dirty="0"/>
              <a:t>m)                                                                                                          </a:t>
            </a:r>
            <a:r>
              <a:rPr lang="en-US" altLang="ja-JP" sz="1200" dirty="0"/>
              <a:t>                                  (2.3</a:t>
            </a:r>
            <a:r>
              <a:rPr lang="el-GR" altLang="ja-JP" sz="1200" dirty="0"/>
              <a:t>μ</a:t>
            </a:r>
            <a:r>
              <a:rPr lang="en-US" altLang="ja-JP" sz="1200" dirty="0"/>
              <a:t>m)</a:t>
            </a:r>
            <a:endParaRPr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97786" y="554349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/>
              <a:t>Band5</a:t>
            </a:r>
          </a:p>
          <a:p>
            <a:r>
              <a:rPr lang="en-US" altLang="ja-JP" sz="1200" dirty="0"/>
              <a:t>(1.6</a:t>
            </a:r>
            <a:r>
              <a:rPr lang="el-GR" altLang="ja-JP" sz="1200" dirty="0"/>
              <a:t>μ</a:t>
            </a:r>
            <a:r>
              <a:rPr lang="en-US" altLang="ja-JP" sz="1200" dirty="0"/>
              <a:t>m)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51820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JMA802B\Desktop\tseries_himawari8_vnircal.png">
            <a:extLst>
              <a:ext uri="{FF2B5EF4-FFF2-40B4-BE49-F238E27FC236}">
                <a16:creationId xmlns:a16="http://schemas.microsoft.com/office/drawing/2014/main" id="{0D172AF3-366E-48AA-A742-9232AB3B5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6" b="46653"/>
          <a:stretch/>
        </p:blipFill>
        <p:spPr bwMode="auto">
          <a:xfrm>
            <a:off x="411864" y="2813206"/>
            <a:ext cx="8308354" cy="175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JMA802B\Desktop\tseries_himawari8_vnircal.png">
            <a:extLst>
              <a:ext uri="{FF2B5EF4-FFF2-40B4-BE49-F238E27FC236}">
                <a16:creationId xmlns:a16="http://schemas.microsoft.com/office/drawing/2014/main" id="{96ECA6F3-FFA0-4644-A5C4-709641C46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3" b="604"/>
          <a:stretch/>
        </p:blipFill>
        <p:spPr bwMode="auto">
          <a:xfrm>
            <a:off x="411864" y="4541398"/>
            <a:ext cx="8308354" cy="170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30629" cy="758952"/>
          </a:xfrm>
        </p:spPr>
        <p:txBody>
          <a:bodyPr>
            <a:noAutofit/>
          </a:bodyPr>
          <a:lstStyle/>
          <a:p>
            <a:pPr algn="l"/>
            <a:r>
              <a:rPr lang="en-GB" sz="3200" b="1" dirty="0"/>
              <a:t>Validation of On-board Calibration Slope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1930" y="2876080"/>
            <a:ext cx="7443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Band1 (0.47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                                </a:t>
            </a:r>
            <a:r>
              <a:rPr lang="en-US" altLang="ja-JP" sz="1600" dirty="0"/>
              <a:t>Band2 (0.51</a:t>
            </a:r>
            <a:r>
              <a:rPr lang="el-GR" altLang="ja-JP" sz="1600" dirty="0"/>
              <a:t>μ</a:t>
            </a:r>
            <a:r>
              <a:rPr lang="en-US" altLang="ja-JP" sz="1600" dirty="0"/>
              <a:t>m)                               Band3 (0.64</a:t>
            </a:r>
            <a:r>
              <a:rPr lang="el-GR" altLang="ja-JP" sz="1600" dirty="0"/>
              <a:t>μ</a:t>
            </a:r>
            <a:r>
              <a:rPr lang="en-US" altLang="ja-JP" sz="1600" dirty="0"/>
              <a:t>m)</a:t>
            </a:r>
            <a:endParaRPr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2816" y="4578532"/>
            <a:ext cx="738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Band4</a:t>
            </a:r>
            <a:r>
              <a:rPr kumimoji="1" lang="en-US" altLang="ja-JP" sz="1600" b="1" dirty="0"/>
              <a:t> </a:t>
            </a:r>
            <a:r>
              <a:rPr kumimoji="1" lang="en-US" altLang="ja-JP" sz="1600" dirty="0"/>
              <a:t>(0.86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                                </a:t>
            </a:r>
            <a:r>
              <a:rPr lang="en-US" altLang="ja-JP" sz="1600" dirty="0"/>
              <a:t>Band5 (1.6</a:t>
            </a:r>
            <a:r>
              <a:rPr lang="el-GR" altLang="ja-JP" sz="1600" dirty="0"/>
              <a:t>μ</a:t>
            </a:r>
            <a:r>
              <a:rPr lang="en-US" altLang="ja-JP" sz="1600" dirty="0"/>
              <a:t>m)                                 Band6 (2.3</a:t>
            </a:r>
            <a:r>
              <a:rPr lang="el-GR" altLang="ja-JP" sz="1600" dirty="0"/>
              <a:t>μ</a:t>
            </a:r>
            <a:r>
              <a:rPr lang="en-US" altLang="ja-JP" sz="1600" dirty="0"/>
              <a:t>m)</a:t>
            </a:r>
            <a:endParaRPr lang="ja-JP" altLang="en-US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7096" y="3224908"/>
            <a:ext cx="1790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006600"/>
                </a:solidFill>
              </a:rPr>
              <a:t> Updates of Cal. slope</a:t>
            </a:r>
            <a:endParaRPr kumimoji="1" lang="ja-JP" altLang="en-US" sz="1400" b="1" dirty="0">
              <a:solidFill>
                <a:srgbClr val="0066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>
                <a:solidFill>
                  <a:srgbClr val="A5AB81">
                    <a:shade val="75000"/>
                  </a:srgbClr>
                </a:solidFill>
              </a:rPr>
              <a:pPr/>
              <a:t>25</a:t>
            </a:fld>
            <a:endParaRPr lang="en-GB">
              <a:solidFill>
                <a:srgbClr val="A5AB81">
                  <a:shade val="75000"/>
                </a:srgb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99661" y="6361583"/>
            <a:ext cx="1948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Error bar: </a:t>
            </a:r>
            <a:r>
              <a:rPr kumimoji="1" lang="en-US" altLang="ja-JP" sz="1400" dirty="0" err="1">
                <a:solidFill>
                  <a:schemeClr val="bg1"/>
                </a:solidFill>
              </a:rPr>
              <a:t>stdv</a:t>
            </a:r>
            <a:r>
              <a:rPr kumimoji="1" lang="en-US" altLang="ja-JP" sz="1400" dirty="0">
                <a:solidFill>
                  <a:schemeClr val="bg1"/>
                </a:solidFill>
              </a:rPr>
              <a:t>. of slopes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5174" y="1556792"/>
            <a:ext cx="844730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8800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en-US" altLang="ja-JP" dirty="0"/>
              <a:t>~0.5%/year of degradation trends in Band1-4</a:t>
            </a:r>
          </a:p>
          <a:p>
            <a:pPr marL="558800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452438" algn="l"/>
              </a:tabLst>
            </a:pPr>
            <a:r>
              <a:rPr lang="en-US" altLang="ja-JP" dirty="0"/>
              <a:t>~6% bias for Band5,  ~4 % bias for Band6 based on ray-matching validation</a:t>
            </a:r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954276" y="3396699"/>
            <a:ext cx="216024" cy="137188"/>
          </a:xfrm>
          <a:prstGeom prst="straightConnector1">
            <a:avLst/>
          </a:prstGeom>
          <a:ln w="254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259632" y="2492896"/>
            <a:ext cx="6913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Time series of ratios between Himawari-8/AHI observations and reference values</a:t>
            </a:r>
            <a:endParaRPr kumimoji="1" lang="ja-JP" altLang="en-US" sz="160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569FC7-B94F-4613-8287-65B0726E7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347320" cy="365760"/>
          </a:xfrm>
        </p:spPr>
        <p:txBody>
          <a:bodyPr/>
          <a:lstStyle/>
          <a:p>
            <a:r>
              <a:rPr lang="en-US" dirty="0"/>
              <a:t>2nd GSICS/CEOS Lunar Calibration Workshop, 13-16 November, Xi’an, China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121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997" y="313624"/>
            <a:ext cx="8376101" cy="758952"/>
          </a:xfrm>
        </p:spPr>
        <p:txBody>
          <a:bodyPr>
            <a:noAutofit/>
          </a:bodyPr>
          <a:lstStyle/>
          <a:p>
            <a:r>
              <a:rPr lang="en-GB" sz="2400" dirty="0"/>
              <a:t>Validation of On-board Calibration</a:t>
            </a:r>
            <a:br>
              <a:rPr lang="en-GB" sz="2400" b="1" dirty="0"/>
            </a:br>
            <a:r>
              <a:rPr lang="en-GB" sz="2400" b="1" dirty="0"/>
              <a:t>Method 1) Vicarious Calibration using RT Simulation</a:t>
            </a:r>
          </a:p>
        </p:txBody>
      </p:sp>
      <p:sp>
        <p:nvSpPr>
          <p:cNvPr id="15" name="テキスト ボックス 5"/>
          <p:cNvSpPr txBox="1"/>
          <p:nvPr/>
        </p:nvSpPr>
        <p:spPr>
          <a:xfrm>
            <a:off x="291997" y="1535772"/>
            <a:ext cx="5125095" cy="4633576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/>
              <a:t>Comparison of observed and simulated radiance for multiple targets (collaboration research with the University of Tokyo and JAXA/EORC [Prof. Nakajima])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Targets</a:t>
            </a:r>
            <a:r>
              <a:rPr lang="en-US" altLang="ja-JP" dirty="0"/>
              <a:t>: </a:t>
            </a:r>
            <a:endParaRPr lang="en-US" altLang="ja-JP" sz="1600" b="1" dirty="0"/>
          </a:p>
          <a:p>
            <a:pPr marL="552450" indent="-285750">
              <a:lnSpc>
                <a:spcPct val="130000"/>
              </a:lnSpc>
              <a:buFont typeface="Calibri" panose="020F0502020204030204" pitchFamily="34" charset="0"/>
              <a:buChar char="‒"/>
            </a:pPr>
            <a:r>
              <a:rPr lang="en-US" altLang="ja-JP" sz="1600" dirty="0"/>
              <a:t>Cloud-free </a:t>
            </a:r>
            <a:r>
              <a:rPr lang="en-US" altLang="ja-JP" sz="1600" b="1" dirty="0">
                <a:solidFill>
                  <a:srgbClr val="0000FF"/>
                </a:solidFill>
              </a:rPr>
              <a:t>ocean (</a:t>
            </a:r>
            <a:r>
              <a:rPr lang="en-US" altLang="ja-JP" sz="1600" b="1" dirty="0" err="1">
                <a:solidFill>
                  <a:srgbClr val="0000FF"/>
                </a:solidFill>
              </a:rPr>
              <a:t>rayleigh</a:t>
            </a:r>
            <a:r>
              <a:rPr lang="en-US" altLang="ja-JP" sz="1600" b="1" dirty="0">
                <a:solidFill>
                  <a:srgbClr val="0000FF"/>
                </a:solidFill>
              </a:rPr>
              <a:t> scattering)</a:t>
            </a:r>
            <a:r>
              <a:rPr lang="en-US" altLang="ja-JP" sz="1600" dirty="0">
                <a:solidFill>
                  <a:srgbClr val="0000FF"/>
                </a:solidFill>
              </a:rPr>
              <a:t> </a:t>
            </a:r>
            <a:r>
              <a:rPr lang="en-US" altLang="ja-JP" sz="1600" dirty="0"/>
              <a:t>,  </a:t>
            </a:r>
            <a:r>
              <a:rPr lang="en-US" altLang="ja-JP" sz="1600" b="1" dirty="0">
                <a:solidFill>
                  <a:srgbClr val="FF0000"/>
                </a:solidFill>
              </a:rPr>
              <a:t>liquid water cloud</a:t>
            </a:r>
            <a:r>
              <a:rPr lang="en-US" altLang="ja-JP" sz="1600" dirty="0"/>
              <a:t>, </a:t>
            </a:r>
            <a:r>
              <a:rPr lang="en-US" altLang="ja-JP" sz="1600" b="1" dirty="0">
                <a:solidFill>
                  <a:srgbClr val="006600"/>
                </a:solidFill>
              </a:rPr>
              <a:t>*cloud-free land</a:t>
            </a:r>
            <a:r>
              <a:rPr lang="en-US" altLang="ja-JP" sz="1600" dirty="0"/>
              <a:t> and </a:t>
            </a:r>
            <a:r>
              <a:rPr lang="en-US" altLang="ja-JP" sz="1600" b="1" dirty="0">
                <a:solidFill>
                  <a:srgbClr val="7030A0"/>
                </a:solidFill>
              </a:rPr>
              <a:t>*deep convective cloud</a:t>
            </a:r>
            <a:endParaRPr lang="en-US" altLang="ja-JP" sz="1600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Radiative transfer calculation</a:t>
            </a:r>
            <a:r>
              <a:rPr lang="en-US" altLang="ja-JP" dirty="0"/>
              <a:t>:</a:t>
            </a:r>
          </a:p>
          <a:p>
            <a:pPr marL="552450" indent="-285750">
              <a:lnSpc>
                <a:spcPct val="130000"/>
              </a:lnSpc>
              <a:buFont typeface="Calibri" panose="020F0502020204030204" pitchFamily="34" charset="0"/>
              <a:buChar char="‒"/>
              <a:tabLst>
                <a:tab pos="266700" algn="l"/>
                <a:tab pos="533400" algn="l"/>
              </a:tabLst>
            </a:pPr>
            <a:r>
              <a:rPr lang="en-US" altLang="ja-JP" sz="1600" dirty="0"/>
              <a:t>RSTAR (Nakajima and Tanaka [1986,1988])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accent2">
                    <a:lumMod val="75000"/>
                  </a:schemeClr>
                </a:solidFill>
              </a:rPr>
              <a:t>Input data</a:t>
            </a:r>
            <a:r>
              <a:rPr lang="en-US" altLang="ja-JP" sz="1600" dirty="0"/>
              <a:t>: Independent from GEO data</a:t>
            </a:r>
          </a:p>
          <a:p>
            <a:pPr marL="552450" indent="-285750">
              <a:lnSpc>
                <a:spcPct val="130000"/>
              </a:lnSpc>
              <a:buFont typeface="Calibri" panose="020F0502020204030204" pitchFamily="34" charset="0"/>
              <a:buChar char="‒"/>
              <a:tabLst>
                <a:tab pos="2870200" algn="l"/>
              </a:tabLst>
            </a:pPr>
            <a:r>
              <a:rPr kumimoji="1" lang="en-US" altLang="ja-JP" sz="1500" dirty="0"/>
              <a:t>JMA Re-Analysis atmos. profiles (JRA-55/JCDAS)</a:t>
            </a:r>
          </a:p>
          <a:p>
            <a:pPr marL="552450" indent="-285750">
              <a:lnSpc>
                <a:spcPct val="130000"/>
              </a:lnSpc>
              <a:buFont typeface="Calibri" panose="020F0502020204030204" pitchFamily="34" charset="0"/>
              <a:buChar char="‒"/>
              <a:tabLst>
                <a:tab pos="2870200" algn="l"/>
              </a:tabLst>
            </a:pPr>
            <a:r>
              <a:rPr kumimoji="1" lang="en-US" altLang="ja-JP" sz="1500" dirty="0"/>
              <a:t>Aerosol/Cloud optical thickness retrieved from MODIS L1B (M[O,Y]D02SSH)</a:t>
            </a:r>
          </a:p>
          <a:p>
            <a:pPr marL="552450" indent="-285750">
              <a:lnSpc>
                <a:spcPct val="130000"/>
              </a:lnSpc>
              <a:buFont typeface="Calibri" panose="020F0502020204030204" pitchFamily="34" charset="0"/>
              <a:buChar char="‒"/>
              <a:tabLst>
                <a:tab pos="2870200" algn="l"/>
              </a:tabLst>
            </a:pPr>
            <a:r>
              <a:rPr kumimoji="1" lang="en-US" altLang="ja-JP" sz="1500" dirty="0"/>
              <a:t>MODIS BRDF (MCD43C2) for land target</a:t>
            </a:r>
          </a:p>
          <a:p>
            <a:pPr marL="552450" indent="-285750">
              <a:lnSpc>
                <a:spcPct val="130000"/>
              </a:lnSpc>
              <a:buFont typeface="Calibri" panose="020F0502020204030204" pitchFamily="34" charset="0"/>
              <a:buChar char="‒"/>
              <a:tabLst>
                <a:tab pos="2870200" algn="l"/>
              </a:tabLst>
            </a:pPr>
            <a:r>
              <a:rPr kumimoji="1" lang="en-US" altLang="ja-JP" sz="1500" dirty="0"/>
              <a:t>Aura/OMI total column ozone, …</a:t>
            </a:r>
            <a:endParaRPr kumimoji="1" lang="ja-JP" altLang="en-US" sz="1500" dirty="0"/>
          </a:p>
        </p:txBody>
      </p:sp>
      <p:sp>
        <p:nvSpPr>
          <p:cNvPr id="17" name="テキスト ボックス 7"/>
          <p:cNvSpPr txBox="1"/>
          <p:nvPr/>
        </p:nvSpPr>
        <p:spPr>
          <a:xfrm>
            <a:off x="7475318" y="2054287"/>
            <a:ext cx="1224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August 2015</a:t>
            </a:r>
            <a:endParaRPr kumimoji="1" lang="ja-JP" altLang="en-US" sz="1600" dirty="0"/>
          </a:p>
        </p:txBody>
      </p:sp>
      <p:sp>
        <p:nvSpPr>
          <p:cNvPr id="18" name="テキスト ボックス 8"/>
          <p:cNvSpPr txBox="1"/>
          <p:nvPr/>
        </p:nvSpPr>
        <p:spPr>
          <a:xfrm rot="16200000">
            <a:off x="4782258" y="3371752"/>
            <a:ext cx="1592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Simulated reflectivity</a:t>
            </a:r>
            <a:endParaRPr kumimoji="1" lang="ja-JP" altLang="en-US" sz="1200" dirty="0"/>
          </a:p>
        </p:txBody>
      </p:sp>
      <p:sp>
        <p:nvSpPr>
          <p:cNvPr id="19" name="テキスト ボックス 9"/>
          <p:cNvSpPr txBox="1"/>
          <p:nvPr/>
        </p:nvSpPr>
        <p:spPr>
          <a:xfrm>
            <a:off x="6604464" y="4952201"/>
            <a:ext cx="1576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Observed</a:t>
            </a:r>
            <a:r>
              <a:rPr kumimoji="1" lang="en-US" altLang="ja-JP" sz="1200" dirty="0"/>
              <a:t> reflectivity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99992" y="6093296"/>
            <a:ext cx="4462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*Not implemented for Himawari-8/-9 AHI as of June 2017</a:t>
            </a:r>
            <a:endParaRPr kumimoji="1" lang="ja-JP" altLang="en-US" sz="1400" b="1" dirty="0"/>
          </a:p>
        </p:txBody>
      </p:sp>
      <p:pic>
        <p:nvPicPr>
          <p:cNvPr id="331778" name="Picture 2" descr="http://www.data.jma.go.jp/mscweb/data/monitoring/gsics/vis/Himawari8/scat/scat_30d.aqua.20150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36155" r="48903" b="35254"/>
          <a:stretch/>
        </p:blipFill>
        <p:spPr bwMode="auto">
          <a:xfrm>
            <a:off x="5687364" y="2284314"/>
            <a:ext cx="3064814" cy="26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8668098" y="2996952"/>
            <a:ext cx="18234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60D71A7-2180-4119-B866-72DB928CC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9" y="6410848"/>
            <a:ext cx="5412009" cy="365760"/>
          </a:xfrm>
        </p:spPr>
        <p:txBody>
          <a:bodyPr/>
          <a:lstStyle/>
          <a:p>
            <a:r>
              <a:rPr lang="en-US" dirty="0"/>
              <a:t>2nd GSICS/CEOS Lunar Calibration Workshop, 13-16 November, Xi’an, China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088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3" name="Picture 5" descr="D:\2015-MSC\高橋行端\Meetings\EUMETSAT滞在\201611\セミナー\fig\scat_rad_Himawari8Ahi_band3_SnppViirs_nrtc_20161031_woocea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0" t="4905" r="41304" b="53390"/>
          <a:stretch/>
        </p:blipFill>
        <p:spPr bwMode="auto">
          <a:xfrm>
            <a:off x="3114958" y="3405131"/>
            <a:ext cx="2662738" cy="29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971" name="Picture 3" descr="D:\2015-MSC\高橋行端\Meetings\EUMETSAT滞在\201611\セミナー\fig\scat_rad_Himawari8Ahi_band1_SnppViirs_nrtc_20161031_woocean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2" t="4619" r="39033" b="53126"/>
          <a:stretch/>
        </p:blipFill>
        <p:spPr bwMode="auto">
          <a:xfrm>
            <a:off x="388794" y="3405131"/>
            <a:ext cx="2830612" cy="296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9972" name="Picture 4" descr="D:\2015-MSC\高橋行端\Meetings\EUMETSAT滞在\201611\セミナー\fig\scat_rad_Himawari8Ahi_band6_SnppViirs_nrtc_20161031_woocea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3" t="4533" r="41027" b="53929"/>
          <a:stretch/>
        </p:blipFill>
        <p:spPr bwMode="auto">
          <a:xfrm>
            <a:off x="5940152" y="3394620"/>
            <a:ext cx="2702199" cy="293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/>
          <p:nvPr/>
        </p:nvSpPr>
        <p:spPr>
          <a:xfrm>
            <a:off x="467544" y="1432054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Inter-calibration  based on AHI-VIIRS collocation (Quasi-SNO)</a:t>
            </a:r>
          </a:p>
          <a:p>
            <a:pPr marL="552450" indent="-285750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Calibration target: cloud pixels</a:t>
            </a:r>
          </a:p>
          <a:p>
            <a:pPr marL="552450" indent="-285750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Low radiance scene (e.g. cloud-free ocean) : not used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Spectral Band Adjustment Factor (SBAF) accounting for the spectral mismatch</a:t>
            </a:r>
          </a:p>
          <a:p>
            <a:pPr marL="552450" indent="-285750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Band1-5: from NASA Langley SBAF based on SCHIAMACHY </a:t>
            </a:r>
            <a:r>
              <a:rPr lang="en-GB" sz="1400" dirty="0"/>
              <a:t>(</a:t>
            </a:r>
            <a:r>
              <a:rPr lang="en-GB" altLang="ja-JP" sz="1400" dirty="0"/>
              <a:t>http://cloudsgate2.larc.nasa.gov/SBAF</a:t>
            </a:r>
            <a:r>
              <a:rPr lang="en-GB" sz="1400" dirty="0"/>
              <a:t>)</a:t>
            </a:r>
          </a:p>
          <a:p>
            <a:pPr marL="552450" indent="-285750">
              <a:lnSpc>
                <a:spcPct val="120000"/>
              </a:lnSpc>
              <a:buFont typeface="Calibri" panose="020F0502020204030204" pitchFamily="34" charset="0"/>
              <a:buChar char="‒"/>
            </a:pPr>
            <a:r>
              <a:rPr lang="en-GB" sz="1600" dirty="0"/>
              <a:t>Band6: computed using RSTAR simulation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919635" y="3758730"/>
            <a:ext cx="660469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ja-JP" dirty="0"/>
              <a:t>Band1                                           Band3                                          Band5</a:t>
            </a:r>
          </a:p>
          <a:p>
            <a:pPr>
              <a:defRPr/>
            </a:pPr>
            <a:r>
              <a:rPr kumimoji="1" lang="en-US" altLang="ja-JP" sz="1600" dirty="0"/>
              <a:t>(0.47 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                                            (0.64 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                                            (1.6 </a:t>
            </a:r>
            <a:r>
              <a:rPr kumimoji="1" lang="el-GR" altLang="ja-JP" sz="1600" dirty="0"/>
              <a:t>μ</a:t>
            </a:r>
            <a:r>
              <a:rPr kumimoji="1" lang="en-US" altLang="ja-JP" sz="1600" dirty="0"/>
              <a:t>m)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24537" y="6373267"/>
            <a:ext cx="2317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Stats from 17 to 31 Oct. 2016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99592" y="313624"/>
            <a:ext cx="7078560" cy="7589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/>
              <a:t>Validation of On-board Calibration</a:t>
            </a:r>
            <a:br>
              <a:rPr lang="en-GB" sz="2400" b="1" dirty="0"/>
            </a:br>
            <a:r>
              <a:rPr lang="en-GB" sz="2400" b="1" dirty="0"/>
              <a:t>Method 2) Ray-matching with S-NPP/VIIRS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C776ADB8-1DDE-46F4-BD06-26B180A80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059288" cy="365760"/>
          </a:xfrm>
        </p:spPr>
        <p:txBody>
          <a:bodyPr/>
          <a:lstStyle/>
          <a:p>
            <a:r>
              <a:rPr lang="en-US" dirty="0"/>
              <a:t>2nd GSICS/CEOS Lunar Calibration Workshop, 13-16 November, Xi’an, China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688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2" y="2710279"/>
            <a:ext cx="4572000" cy="27349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51520" y="1556792"/>
            <a:ext cx="8631435" cy="77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/>
              <a:t>Results for AHI-8/-9 vicarious calibration, ray-matching and GEO-GEO comparison</a:t>
            </a:r>
          </a:p>
          <a:p>
            <a:pPr marL="361950" indent="-1809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600" dirty="0"/>
              <a:t>Converted to (AHI-9/AHI-8</a:t>
            </a:r>
            <a:r>
              <a:rPr kumimoji="1" lang="ja-JP" altLang="en-US" sz="1600" dirty="0"/>
              <a:t> </a:t>
            </a:r>
            <a:r>
              <a:rPr kumimoji="1" lang="en-US" altLang="ja-JP" sz="1600" dirty="0"/>
              <a:t>– 1) x 100 [%]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08104" y="249289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(AHI-9/AHI-8-1) x 100 [%]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1932" y="5412272"/>
            <a:ext cx="4113981" cy="30777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1400" dirty="0"/>
              <a:t>0.47         0.51        0.64        0.86          1.6           2.3 [</a:t>
            </a:r>
            <a:r>
              <a:rPr kumimoji="1" lang="en-US" altLang="ja-JP" sz="1400" dirty="0" err="1"/>
              <a:t>μm</a:t>
            </a:r>
            <a:r>
              <a:rPr kumimoji="1" lang="en-US" altLang="ja-JP" sz="1400" dirty="0"/>
              <a:t>]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1" y="2321642"/>
            <a:ext cx="4051498" cy="381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/>
              <a:t>Good agreements among the three validation methods</a:t>
            </a:r>
          </a:p>
          <a:p>
            <a:pPr marL="361950" indent="-1809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600" dirty="0"/>
              <a:t>Band1: AHI-9 is</a:t>
            </a:r>
            <a:r>
              <a:rPr kumimoji="1" lang="en-US" altLang="ja-JP" sz="1600" dirty="0">
                <a:solidFill>
                  <a:srgbClr val="0000FF"/>
                </a:solidFill>
              </a:rPr>
              <a:t> </a:t>
            </a:r>
            <a:r>
              <a:rPr kumimoji="1" lang="en-US" altLang="ja-JP" sz="1600" b="1" dirty="0">
                <a:solidFill>
                  <a:srgbClr val="0000FF"/>
                </a:solidFill>
              </a:rPr>
              <a:t>4-6% brighter</a:t>
            </a:r>
            <a:r>
              <a:rPr kumimoji="1" lang="en-US" altLang="ja-JP" sz="1600" dirty="0">
                <a:solidFill>
                  <a:srgbClr val="0000FF"/>
                </a:solidFill>
              </a:rPr>
              <a:t> </a:t>
            </a:r>
            <a:r>
              <a:rPr kumimoji="1" lang="en-US" altLang="ja-JP" sz="1600" dirty="0"/>
              <a:t>than AHI-8</a:t>
            </a:r>
          </a:p>
          <a:p>
            <a:pPr marL="361950" indent="-1809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600" dirty="0"/>
              <a:t>Band2-4, 6: AHI-8/-9 diffs. are within 2%</a:t>
            </a:r>
          </a:p>
          <a:p>
            <a:pPr marL="361950" indent="-1809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600" dirty="0"/>
              <a:t>Band5: AHI-9 is </a:t>
            </a:r>
            <a:r>
              <a:rPr kumimoji="1" lang="en-US" altLang="ja-JP" sz="1600" b="1" dirty="0">
                <a:solidFill>
                  <a:srgbClr val="0000FF"/>
                </a:solidFill>
              </a:rPr>
              <a:t>~6% darker </a:t>
            </a:r>
            <a:r>
              <a:rPr kumimoji="1" lang="en-US" altLang="ja-JP" sz="1600" dirty="0"/>
              <a:t>than AHI-8</a:t>
            </a:r>
          </a:p>
          <a:p>
            <a:pPr marL="180975" indent="-180975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en-US" altLang="ja-JP" dirty="0"/>
              <a:t>Notes on calibration slope</a:t>
            </a:r>
          </a:p>
          <a:p>
            <a:pPr marL="361950" indent="-1809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600" dirty="0"/>
              <a:t>AHI-8: derived from </a:t>
            </a:r>
            <a:r>
              <a:rPr kumimoji="1" lang="en-US" altLang="ja-JP" sz="1600" u="sng" dirty="0"/>
              <a:t>solar diffuser</a:t>
            </a:r>
            <a:r>
              <a:rPr kumimoji="1" lang="en-US" altLang="ja-JP" sz="1600" dirty="0"/>
              <a:t> obs. in Mar-May 2015</a:t>
            </a:r>
          </a:p>
          <a:p>
            <a:pPr marL="361950" indent="-1809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600" dirty="0"/>
              <a:t>AHI-9: </a:t>
            </a:r>
            <a:r>
              <a:rPr kumimoji="1" lang="en-US" altLang="ja-JP" sz="1600" u="sng" dirty="0"/>
              <a:t>pre-launch determined</a:t>
            </a:r>
            <a:r>
              <a:rPr kumimoji="1" lang="en-US" altLang="ja-JP" sz="1600" dirty="0"/>
              <a:t> value</a:t>
            </a:r>
          </a:p>
          <a:p>
            <a:pPr marL="628650" indent="-2667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1600" dirty="0"/>
              <a:t>Could cause AHI-8/-9 discrepancies in the validation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405066" y="5805264"/>
            <a:ext cx="2343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Observation data: 14-28 Feb. 2017</a:t>
            </a:r>
            <a:endParaRPr kumimoji="1" lang="ja-JP" altLang="en-US" sz="1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ACC59FA-A303-4A2C-9456-271B30D5DB16}"/>
              </a:ext>
            </a:extLst>
          </p:cNvPr>
          <p:cNvSpPr txBox="1">
            <a:spLocks/>
          </p:cNvSpPr>
          <p:nvPr/>
        </p:nvSpPr>
        <p:spPr>
          <a:xfrm>
            <a:off x="301752" y="228600"/>
            <a:ext cx="8534400" cy="67430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Comparison of VNIR Calibration between AHI-8/-9</a:t>
            </a:r>
          </a:p>
        </p:txBody>
      </p:sp>
      <p:sp>
        <p:nvSpPr>
          <p:cNvPr id="13" name="フッター プレースホルダー 12">
            <a:extLst>
              <a:ext uri="{FF2B5EF4-FFF2-40B4-BE49-F238E27FC236}">
                <a16:creationId xmlns:a16="http://schemas.microsoft.com/office/drawing/2014/main" id="{84FB2BB1-4962-43E1-A98C-43E0539E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203304" cy="365760"/>
          </a:xfrm>
        </p:spPr>
        <p:txBody>
          <a:bodyPr/>
          <a:lstStyle/>
          <a:p>
            <a:r>
              <a:rPr lang="en-US" dirty="0"/>
              <a:t>2nd GSICS/CEOS Lunar Calibration Workshop, 13-16 November, Xi’an, China</a:t>
            </a:r>
            <a:endParaRPr lang="en-GB" dirty="0"/>
          </a:p>
        </p:txBody>
      </p: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EB5EF460-EC03-4FFD-884A-C4823B51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25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MA802B\Desktop\20170601_Ahi89Raymatch\ahi8\SCAT_GEOBAND1_RA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271493" y="2260162"/>
            <a:ext cx="3432050" cy="39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3528" y="1368058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Wingdings" pitchFamily="2" charset="2"/>
              <a:buChar char="Ø"/>
            </a:pPr>
            <a:r>
              <a:rPr kumimoji="1" lang="en-US" altLang="ja-JP" sz="2000" dirty="0"/>
              <a:t>AHI Band 1 (0.47 µm)</a:t>
            </a:r>
          </a:p>
          <a:p>
            <a:pPr marL="358775" indent="-176213">
              <a:lnSpc>
                <a:spcPct val="140000"/>
              </a:lnSpc>
              <a:buFont typeface="Arial" pitchFamily="34" charset="0"/>
              <a:buChar char="•"/>
            </a:pPr>
            <a:r>
              <a:rPr kumimoji="1" lang="en-US" altLang="ja-JP" sz="2000" dirty="0"/>
              <a:t>Brighter VIIRS at dark scenes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38550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chemeClr val="accent3"/>
                </a:solidFill>
              </a:rPr>
              <a:t>AHI-8 vs. VIIRS direct comparison (ray-matching)</a:t>
            </a:r>
            <a:endParaRPr kumimoji="1" lang="en-US" altLang="ja-JP" sz="2800" b="1" dirty="0">
              <a:solidFill>
                <a:schemeClr val="accent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1167" y="6381328"/>
            <a:ext cx="36881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</a:rPr>
              <a:t>AHI-8 Band1 (0.47 </a:t>
            </a:r>
            <a:r>
              <a:rPr kumimoji="1" lang="en-US" altLang="ja-JP" sz="1400" b="1" dirty="0" err="1">
                <a:solidFill>
                  <a:schemeClr val="bg1"/>
                </a:solidFill>
              </a:rPr>
              <a:t>μm</a:t>
            </a:r>
            <a:r>
              <a:rPr kumimoji="1" lang="en-US" altLang="ja-JP" sz="1400" b="1" dirty="0">
                <a:solidFill>
                  <a:schemeClr val="bg1"/>
                </a:solidFill>
              </a:rPr>
              <a:t>) vs. VIIRS M03 (0.46 µm)</a:t>
            </a:r>
          </a:p>
        </p:txBody>
      </p:sp>
      <p:sp>
        <p:nvSpPr>
          <p:cNvPr id="16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4343400" y="1036040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>
                <a:solidFill>
                  <a:schemeClr val="accent3"/>
                </a:solidFill>
              </a:rPr>
              <a:pPr/>
              <a:t>29</a:t>
            </a:fld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フッター プレースホルダー 4">
            <a:extLst>
              <a:ext uri="{FF2B5EF4-FFF2-40B4-BE49-F238E27FC236}">
                <a16:creationId xmlns:a16="http://schemas.microsoft.com/office/drawing/2014/main" id="{B561BB88-3D18-4EAC-91CD-9EBA64EA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131296" cy="365760"/>
          </a:xfrm>
        </p:spPr>
        <p:txBody>
          <a:bodyPr/>
          <a:lstStyle/>
          <a:p>
            <a:r>
              <a:rPr lang="en-US" dirty="0"/>
              <a:t>2nd GSICS/CEOS Lunar Calibration Workshop, 13-16 November, Xi’an, China</a:t>
            </a:r>
            <a:endParaRPr lang="en-GB" dirty="0"/>
          </a:p>
        </p:txBody>
      </p:sp>
      <p:pic>
        <p:nvPicPr>
          <p:cNvPr id="17" name="Picture 2" descr="C:\Users\JMA802B\Desktop\20170601_Ahi89Raymatch\ahi8\SCAT_GEOBAND1_RA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99592" y="2260162"/>
            <a:ext cx="3432050" cy="39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758952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/>
              <a:t>Lunar Inter-calibration</a:t>
            </a:r>
            <a:br>
              <a:rPr kumimoji="1" lang="en-US" altLang="ja-JP" b="1" dirty="0"/>
            </a:br>
            <a:r>
              <a:rPr kumimoji="1" lang="en-US" altLang="ja-JP" sz="2200" b="1" dirty="0"/>
              <a:t>(proposed by S. Wagner at 2016 GSICS Annual Meeting in </a:t>
            </a:r>
            <a:r>
              <a:rPr kumimoji="1" lang="en-US" altLang="ja-JP" sz="2200" b="1" dirty="0" err="1"/>
              <a:t>Tukuba</a:t>
            </a:r>
            <a:r>
              <a:rPr kumimoji="1" lang="en-US" altLang="ja-JP" sz="2200" b="1" dirty="0"/>
              <a:t>, Japan)</a:t>
            </a:r>
            <a:endParaRPr kumimoji="1" lang="ja-JP" altLang="en-US" b="1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2899556"/>
            <a:ext cx="5472608" cy="791523"/>
          </a:xfrm>
          <a:prstGeom prst="rect">
            <a:avLst/>
          </a:prstGeom>
          <a:noFill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075" y="5782767"/>
            <a:ext cx="4852063" cy="571791"/>
          </a:xfrm>
          <a:prstGeom prst="rect">
            <a:avLst/>
          </a:prstGeom>
          <a:noFill/>
        </p:spPr>
      </p:pic>
      <p:grpSp>
        <p:nvGrpSpPr>
          <p:cNvPr id="7" name="Group 32"/>
          <p:cNvGrpSpPr/>
          <p:nvPr/>
        </p:nvGrpSpPr>
        <p:grpSpPr>
          <a:xfrm>
            <a:off x="889880" y="4572495"/>
            <a:ext cx="3925350" cy="479922"/>
            <a:chOff x="3086099" y="5397500"/>
            <a:chExt cx="3871430" cy="414285"/>
          </a:xfrm>
        </p:grpSpPr>
        <p:pic>
          <p:nvPicPr>
            <p:cNvPr id="8" name="Picture 2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86099" y="5397500"/>
              <a:ext cx="3871430" cy="414285"/>
            </a:xfrm>
            <a:prstGeom prst="rect">
              <a:avLst/>
            </a:prstGeom>
            <a:noFill/>
          </p:spPr>
        </p:pic>
        <p:cxnSp>
          <p:nvCxnSpPr>
            <p:cNvPr id="9" name="Straight Connector 31"/>
            <p:cNvCxnSpPr/>
            <p:nvPr/>
          </p:nvCxnSpPr>
          <p:spPr bwMode="auto">
            <a:xfrm>
              <a:off x="3111500" y="5397500"/>
              <a:ext cx="1739900" cy="12700"/>
            </a:xfrm>
            <a:prstGeom prst="line">
              <a:avLst/>
            </a:prstGeom>
            <a:solidFill>
              <a:schemeClr val="bg2"/>
            </a:solidFill>
            <a:ln w="95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テキスト ボックス 9"/>
          <p:cNvSpPr txBox="1"/>
          <p:nvPr/>
        </p:nvSpPr>
        <p:spPr>
          <a:xfrm>
            <a:off x="395536" y="1333273"/>
            <a:ext cx="8568952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kumimoji="1" lang="en-US" altLang="ja-JP" sz="2000" dirty="0"/>
              <a:t>Compute </a:t>
            </a:r>
            <a:r>
              <a:rPr kumimoji="1" lang="en-US" altLang="ja-JP" sz="2000" dirty="0">
                <a:solidFill>
                  <a:srgbClr val="0000FF"/>
                </a:solidFill>
              </a:rPr>
              <a:t>lunar irradiances </a:t>
            </a:r>
            <a:r>
              <a:rPr kumimoji="1" lang="en-US" altLang="ja-JP" sz="2000" dirty="0"/>
              <a:t>using: </a:t>
            </a:r>
          </a:p>
          <a:p>
            <a:pPr marL="449263" indent="-2698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00FF"/>
                </a:solidFill>
              </a:rPr>
              <a:t>Monitored instrument SRF </a:t>
            </a:r>
            <a:r>
              <a:rPr kumimoji="1" lang="en-US" altLang="ja-JP" dirty="0"/>
              <a:t>(i.e. AHI)</a:t>
            </a:r>
          </a:p>
          <a:p>
            <a:pPr marL="449263" indent="-2698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00FF"/>
                </a:solidFill>
              </a:rPr>
              <a:t>Observation time </a:t>
            </a:r>
            <a:r>
              <a:rPr kumimoji="1" lang="en-US" altLang="ja-JP" dirty="0"/>
              <a:t>and </a:t>
            </a:r>
            <a:r>
              <a:rPr kumimoji="1" lang="en-US" altLang="ja-JP" dirty="0">
                <a:solidFill>
                  <a:srgbClr val="0000FF"/>
                </a:solidFill>
              </a:rPr>
              <a:t>satellite position </a:t>
            </a:r>
            <a:r>
              <a:rPr kumimoji="1" lang="en-US" altLang="ja-JP" dirty="0"/>
              <a:t>of </a:t>
            </a:r>
            <a:r>
              <a:rPr kumimoji="1" lang="en-US" altLang="ja-JP" dirty="0">
                <a:solidFill>
                  <a:srgbClr val="0000FF"/>
                </a:solidFill>
              </a:rPr>
              <a:t>reference instrument </a:t>
            </a:r>
            <a:r>
              <a:rPr kumimoji="1" lang="en-US" altLang="ja-JP" dirty="0"/>
              <a:t>(i.e. Aqua/MODIS)</a:t>
            </a:r>
          </a:p>
          <a:p>
            <a:pPr marL="179388">
              <a:lnSpc>
                <a:spcPct val="120000"/>
              </a:lnSpc>
            </a:pPr>
            <a:r>
              <a:rPr kumimoji="1" lang="en-US" altLang="ja-JP" dirty="0"/>
              <a:t>and compare with </a:t>
            </a:r>
            <a:r>
              <a:rPr kumimoji="1" lang="en-US" altLang="ja-JP" dirty="0">
                <a:solidFill>
                  <a:srgbClr val="FF0000"/>
                </a:solidFill>
              </a:rPr>
              <a:t>Aqua/MODIS lunar irradiance </a:t>
            </a:r>
            <a:r>
              <a:rPr kumimoji="1" lang="en-US" altLang="ja-JP" dirty="0"/>
              <a:t>(SBAF is also taken into account) 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361146" y="2854586"/>
            <a:ext cx="1011054" cy="432048"/>
          </a:xfrm>
          <a:prstGeom prst="rect">
            <a:avLst/>
          </a:prstGeom>
          <a:noFill/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4124962" y="3309119"/>
            <a:ext cx="1080120" cy="432048"/>
          </a:xfrm>
          <a:prstGeom prst="rect">
            <a:avLst/>
          </a:prstGeom>
          <a:noFill/>
          <a:ln w="28575">
            <a:solidFill>
              <a:srgbClr val="0000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4052954" y="2854586"/>
            <a:ext cx="1122148" cy="432048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3717032"/>
            <a:ext cx="8568952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000" dirty="0"/>
              <a:t>2. Take an average of the results of step-1 </a:t>
            </a:r>
          </a:p>
          <a:p>
            <a:pPr marL="449263" indent="-2698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/>
              <a:t>Assumption : reference sensor is well calibrated, no phase angle dependence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3011" y="4986138"/>
            <a:ext cx="7667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20000"/>
              </a:lnSpc>
            </a:pPr>
            <a:r>
              <a:rPr kumimoji="1" lang="en-US" altLang="ja-JP" sz="2000" dirty="0"/>
              <a:t>3. Take difference between monitored/reference instruments and derive inter-calibration result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768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563344" cy="365760"/>
          </a:xfrm>
        </p:spPr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Himawari-8/AHI Lunar Inter-Calibration</a:t>
            </a:r>
            <a:endParaRPr kumimoji="1" lang="ja-JP" altLang="en-US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899592" y="1456152"/>
            <a:ext cx="7344990" cy="197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cs typeface="Arial" panose="020B0604020202020204" pitchFamily="34" charset="0"/>
              </a:rPr>
              <a:t>Reference data</a:t>
            </a:r>
          </a:p>
          <a:p>
            <a:pPr marL="363538" indent="-274638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dirty="0">
                <a:cs typeface="Arial" panose="020B0604020202020204" pitchFamily="34" charset="0"/>
              </a:rPr>
              <a:t>Aqua/MODIS (many thanks to MCST for approving the data usage)</a:t>
            </a:r>
          </a:p>
          <a:p>
            <a:pPr marL="363538" indent="-274638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dirty="0">
                <a:cs typeface="Arial" panose="020B0604020202020204" pitchFamily="34" charset="0"/>
              </a:rPr>
              <a:t>Average of 24 irradiance (2002-10-16 to 2014-10-04)</a:t>
            </a:r>
          </a:p>
          <a:p>
            <a:pPr marL="363538" indent="-274638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dirty="0">
                <a:cs typeface="Arial" panose="020B0604020202020204" pitchFamily="34" charset="0"/>
              </a:rPr>
              <a:t>SBAF: currently not considered</a:t>
            </a:r>
          </a:p>
          <a:p>
            <a:pPr marL="261938" indent="-261938">
              <a:lnSpc>
                <a:spcPct val="130000"/>
              </a:lnSpc>
              <a:buFont typeface="Arial" panose="020B0604020202020204" pitchFamily="34" charset="0"/>
              <a:buChar char="•"/>
            </a:pPr>
            <a:endParaRPr kumimoji="1" lang="en-US" altLang="ja-JP" sz="2000" dirty="0">
              <a:cs typeface="Arial" panose="020B0604020202020204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336952"/>
              </p:ext>
            </p:extLst>
          </p:nvPr>
        </p:nvGraphicFramePr>
        <p:xfrm>
          <a:off x="683569" y="3212976"/>
          <a:ext cx="7776863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72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rgbClr val="FF0000"/>
                          </a:solidFill>
                        </a:rPr>
                        <a:t>AHI</a:t>
                      </a:r>
                      <a:endParaRPr kumimoji="1" lang="ja-JP" alt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rgbClr val="FF0000"/>
                          </a:solidFill>
                        </a:rPr>
                        <a:t>Band1 (0.47)</a:t>
                      </a:r>
                      <a:endParaRPr kumimoji="1" lang="ja-JP" alt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rgbClr val="FF0000"/>
                          </a:solidFill>
                        </a:rPr>
                        <a:t>Band2 (0.51)</a:t>
                      </a:r>
                      <a:endParaRPr kumimoji="1" lang="ja-JP" alt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rgbClr val="FF0000"/>
                          </a:solidFill>
                        </a:rPr>
                        <a:t>Band3 (0.64)</a:t>
                      </a:r>
                      <a:endParaRPr kumimoji="1" lang="ja-JP" alt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rgbClr val="FF0000"/>
                          </a:solidFill>
                        </a:rPr>
                        <a:t>Band4 (0.86)</a:t>
                      </a:r>
                      <a:endParaRPr kumimoji="1" lang="ja-JP" alt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rgbClr val="FF0000"/>
                          </a:solidFill>
                        </a:rPr>
                        <a:t>Band6 (2.3)</a:t>
                      </a:r>
                      <a:endParaRPr kumimoji="1" lang="ja-JP" alt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rgbClr val="0000FF"/>
                          </a:solidFill>
                        </a:rPr>
                        <a:t>Aqua/MODIS</a:t>
                      </a:r>
                      <a:endParaRPr kumimoji="1" lang="ja-JP" alt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rgbClr val="0000FF"/>
                          </a:solidFill>
                        </a:rPr>
                        <a:t>Ch3 (0.449)</a:t>
                      </a:r>
                      <a:endParaRPr kumimoji="1" lang="ja-JP" alt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rgbClr val="0000FF"/>
                          </a:solidFill>
                        </a:rPr>
                        <a:t>Ch4 (0.555)</a:t>
                      </a:r>
                      <a:endParaRPr kumimoji="1" lang="ja-JP" alt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rgbClr val="0000FF"/>
                          </a:solidFill>
                        </a:rPr>
                        <a:t>Ch1 (0.645)</a:t>
                      </a:r>
                      <a:endParaRPr kumimoji="1" lang="ja-JP" alt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rgbClr val="0000FF"/>
                          </a:solidFill>
                        </a:rPr>
                        <a:t>Ch2 (0.858)</a:t>
                      </a:r>
                      <a:endParaRPr kumimoji="1" lang="ja-JP" alt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0" dirty="0">
                          <a:solidFill>
                            <a:srgbClr val="0000FF"/>
                          </a:solidFill>
                        </a:rPr>
                        <a:t>Ch7 (2.130)</a:t>
                      </a:r>
                      <a:endParaRPr kumimoji="1" lang="ja-JP" altLang="en-US" sz="16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74546C43-51A1-4065-B614-CD88D3A0E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9" y="4372995"/>
            <a:ext cx="4517346" cy="180693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8E983A7-8F11-4A7C-B7D4-3C4D8E76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59181"/>
            <a:ext cx="3024336" cy="180693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D84082D-DCA2-494A-A7E5-E43DD2F18ECA}"/>
              </a:ext>
            </a:extLst>
          </p:cNvPr>
          <p:cNvSpPr txBox="1"/>
          <p:nvPr/>
        </p:nvSpPr>
        <p:spPr>
          <a:xfrm>
            <a:off x="1216884" y="4210176"/>
            <a:ext cx="6290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0000FF"/>
                </a:solidFill>
              </a:rPr>
              <a:t>  Ch3          Ch4          Ch1                                Ch2                                                     Ch7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</a:rPr>
              <a:t>Band1 Band2         Band3                             Band4                                                                              Band6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l-GR" altLang="ja-JP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</a:t>
            </a:r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1" lang="en-US" altLang="ja-JP" sz="3200" b="1" dirty="0"/>
              <a:t>Himawari-8/AHI Band4 (0.86 </a:t>
            </a:r>
            <a:r>
              <a:rPr kumimoji="1" lang="el-GR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3200" b="1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ja-JP" altLang="en-US" sz="3200" b="1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43609" y="1484784"/>
            <a:ext cx="741682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dirty="0"/>
              <a:t>Relative difference of AHI lunar irradiance vs. GIRO: </a:t>
            </a:r>
            <a:r>
              <a:rPr lang="en-US" dirty="0">
                <a:solidFill>
                  <a:srgbClr val="0000FF"/>
                </a:solidFill>
              </a:rPr>
              <a:t>~12% +/- ~2%</a:t>
            </a:r>
          </a:p>
          <a:p>
            <a:pPr marL="266700" indent="-2667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cs typeface="Times New Roman" panose="02020603050405020304" pitchFamily="18" charset="0"/>
              </a:rPr>
              <a:t>Calibration slope from solar diffuser obs. (mean of Mar-May 2015 results) is used for all the lunar obs.</a:t>
            </a:r>
            <a:endParaRPr kumimoji="1" lang="ja-JP" altLang="en-US" dirty="0"/>
          </a:p>
        </p:txBody>
      </p:sp>
      <p:pic>
        <p:nvPicPr>
          <p:cNvPr id="1028" name="Picture 4" descr="http://edman8.dpc.kishou.go.jp/~msysen07/home/gsics/branches/r3000_addLunarCalFlsEumNov2016/work/OutWhole/dc25MskIfov/lunarInterCal_Himawari8AhiBand04_AquaModisCh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8524" r="1617"/>
          <a:stretch/>
        </p:blipFill>
        <p:spPr bwMode="auto">
          <a:xfrm>
            <a:off x="1115617" y="2686885"/>
            <a:ext cx="7448556" cy="365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 rot="16200000">
            <a:off x="-204724" y="4029260"/>
            <a:ext cx="171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AHI vs. GIRO [%]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 rot="16200000">
            <a:off x="-834437" y="3969183"/>
            <a:ext cx="3623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10             11            12            13            14             15  [%]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9340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6148" y="1783338"/>
            <a:ext cx="7488832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l-GR" altLang="ja-JP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</a:t>
            </a:r>
            <a:r>
              <a:rPr kumimoji="1"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1" lang="en-US" altLang="ja-JP" dirty="0">
                <a:solidFill>
                  <a:srgbClr val="0000FF"/>
                </a:solidFill>
                <a:cs typeface="Arial" panose="020B0604020202020204" pitchFamily="34" charset="0"/>
              </a:rPr>
              <a:t>shifted from 12 (+/- 2) [%] to ~4 [%] 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54152" y="260648"/>
            <a:ext cx="8534400" cy="758952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400" b="1" dirty="0">
                <a:cs typeface="Times New Roman" panose="02020603050405020304" pitchFamily="18" charset="0"/>
              </a:rPr>
              <a:t>Inter-calibrated</a:t>
            </a:r>
            <a:r>
              <a:rPr kumimoji="1"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l-GR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kumimoji="1" lang="en-US" altLang="ja-JP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1" lang="en-US" altLang="ja-JP" sz="2400" b="1" dirty="0"/>
              <a:t>Himawari-8/AHI Band4 (0.86 </a:t>
            </a:r>
            <a:r>
              <a:rPr kumimoji="1" lang="el-GR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  <a:p>
            <a:r>
              <a:rPr kumimoji="1" lang="en-US" altLang="ja-JP" sz="2000" i="1" dirty="0">
                <a:solidFill>
                  <a:srgbClr val="0000FF"/>
                </a:solidFill>
                <a:cs typeface="Arial" panose="020B0604020202020204" pitchFamily="34" charset="0"/>
              </a:rPr>
              <a:t>with reference to </a:t>
            </a:r>
            <a:r>
              <a:rPr kumimoji="1" lang="en-US" altLang="ja-JP" sz="2000" i="1" dirty="0">
                <a:solidFill>
                  <a:srgbClr val="0000FF"/>
                </a:solidFill>
              </a:rPr>
              <a:t>Aqua/MODIS Ch2 (0.858 </a:t>
            </a:r>
            <a:r>
              <a:rPr kumimoji="1" lang="el-GR" altLang="ja-JP" sz="2000" i="1" dirty="0">
                <a:solidFill>
                  <a:srgbClr val="0000FF"/>
                </a:solidFill>
                <a:cs typeface="Arial" panose="020B0604020202020204" pitchFamily="34" charset="0"/>
              </a:rPr>
              <a:t>μ</a:t>
            </a:r>
            <a:r>
              <a:rPr kumimoji="1" lang="en-US" altLang="ja-JP" sz="2000" i="1" dirty="0">
                <a:solidFill>
                  <a:srgbClr val="0000FF"/>
                </a:solidFill>
              </a:rPr>
              <a:t>m) </a:t>
            </a:r>
            <a:endParaRPr kumimoji="1" lang="ja-JP" altLang="en-US" sz="2400" i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http://edman8.dpc.kishou.go.jp/~msysen07/home/gsics/branches/r3000_addLunarCalFlsEumNov2016/work/OutWhole/dc25MskIfovInterCalModis/lunarInterCal_Himawari8AhiBand04_AquaModisCh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t="7937" b="3022"/>
          <a:stretch/>
        </p:blipFill>
        <p:spPr bwMode="auto">
          <a:xfrm>
            <a:off x="1071548" y="2666082"/>
            <a:ext cx="7613039" cy="355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 rot="16200000">
            <a:off x="-519034" y="4170614"/>
            <a:ext cx="246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AHI vs. Aqua/MODIS [%]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458913" y="3945263"/>
            <a:ext cx="2932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3               4              5               6               7  [%]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17487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275312" cy="365760"/>
          </a:xfrm>
        </p:spPr>
        <p:txBody>
          <a:bodyPr/>
          <a:lstStyle/>
          <a:p>
            <a:r>
              <a:rPr lang="en-US" dirty="0"/>
              <a:t>2nd GSICS/CEOS Lunar Calibration Workshop, 13-16 November, Xi’an, China</a:t>
            </a:r>
            <a:endParaRPr lang="en-GB" dirty="0"/>
          </a:p>
        </p:txBody>
      </p:sp>
      <p:pic>
        <p:nvPicPr>
          <p:cNvPr id="4" name="Picture 2" descr="http://edman8.dpc.kishou.go.jp/~msysen07/home/gsics/branches/r3000_addLunarCalFlsEumNov2016/work/OutWhole/dc25MskIfovInterCalModis/lunarInterCal_Himawari8AhiBand04_AquaModisCh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7937" r="9069" b="3022"/>
          <a:stretch/>
        </p:blipFill>
        <p:spPr bwMode="auto">
          <a:xfrm>
            <a:off x="315572" y="3352371"/>
            <a:ext cx="4616468" cy="23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MA802B\Desktop\tseries_himawari8_vnircal.png">
            <a:extLst>
              <a:ext uri="{FF2B5EF4-FFF2-40B4-BE49-F238E27FC236}">
                <a16:creationId xmlns:a16="http://schemas.microsoft.com/office/drawing/2014/main" id="{96ECA6F3-FFA0-4644-A5C4-709641C46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3" r="67631" b="604"/>
          <a:stretch/>
        </p:blipFill>
        <p:spPr bwMode="auto">
          <a:xfrm>
            <a:off x="5094458" y="3340261"/>
            <a:ext cx="3870030" cy="24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 rot="16200000">
            <a:off x="-689640" y="4107814"/>
            <a:ext cx="2117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3         4         5         6         7  [%]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2613707"/>
            <a:ext cx="3430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solidFill>
                  <a:srgbClr val="FF0000"/>
                </a:solidFill>
              </a:rPr>
              <a:t>Vicarious calibration using Aqua/MODIS as inputs to radiative transfer calculation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solidFill>
                  <a:srgbClr val="0000FF"/>
                </a:solidFill>
              </a:rPr>
              <a:t>Ray-matching (Quasi-SNO) w/ S-NPP/VIIRS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80112" y="578610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006600"/>
                </a:solidFill>
              </a:rPr>
              <a:t> Updates of Cal. Slope from pre-launch determined value to Solar diffuser obs.</a:t>
            </a:r>
            <a:endParaRPr kumimoji="1" lang="ja-JP" altLang="en-US" sz="1400" dirty="0">
              <a:solidFill>
                <a:srgbClr val="0066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5796136" y="5316841"/>
            <a:ext cx="79219" cy="470351"/>
          </a:xfrm>
          <a:prstGeom prst="straightConnector1">
            <a:avLst/>
          </a:prstGeom>
          <a:ln w="254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>
                <a:solidFill>
                  <a:schemeClr val="accent4">
                    <a:lumMod val="75000"/>
                  </a:schemeClr>
                </a:solidFill>
              </a:rPr>
              <a:pPr/>
              <a:t>7</a:t>
            </a:fld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358080" y="332656"/>
            <a:ext cx="8534400" cy="75895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b="1" dirty="0"/>
              <a:t>Comparison w/ other validation results</a:t>
            </a:r>
            <a:endParaRPr kumimoji="1" lang="ja-JP" altLang="en-US" sz="32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6321" y="1628800"/>
            <a:ext cx="6925999" cy="1503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/>
              <a:t>Lunar inter-calibration: roughly in agreement w/ vicarious calibration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/>
              <a:t>Need for revisiting oversampling factor and pixel </a:t>
            </a:r>
            <a:r>
              <a:rPr kumimoji="1" lang="en-US" altLang="ja-JP" dirty="0" err="1"/>
              <a:t>IFoV</a:t>
            </a:r>
            <a:r>
              <a:rPr kumimoji="1" lang="en-US" altLang="ja-JP" dirty="0"/>
              <a:t> 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/>
              <a:t>SBAF also needs to be considered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332072-FD21-43ED-92B4-5A5F9AFAA7CE}"/>
              </a:ext>
            </a:extLst>
          </p:cNvPr>
          <p:cNvSpPr txBox="1"/>
          <p:nvPr/>
        </p:nvSpPr>
        <p:spPr>
          <a:xfrm>
            <a:off x="395536" y="3064604"/>
            <a:ext cx="47244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dirty="0"/>
              <a:t>Himawari-8/AHI Band4 (0.86 </a:t>
            </a:r>
            <a:r>
              <a:rPr kumimoji="1" lang="en-US" altLang="ja-JP" sz="1300" dirty="0">
                <a:sym typeface="Symbol" panose="05050102010706020507" pitchFamily="18" charset="2"/>
              </a:rPr>
              <a:t> </a:t>
            </a:r>
            <a:r>
              <a:rPr kumimoji="1" lang="en-US" altLang="ja-JP" sz="1300" dirty="0"/>
              <a:t>m) vs. Aqua/MODIS Ch2 (0.858 </a:t>
            </a:r>
            <a:r>
              <a:rPr kumimoji="1" lang="en-US" altLang="ja-JP" sz="1300" dirty="0">
                <a:sym typeface="Symbol" panose="05050102010706020507" pitchFamily="18" charset="2"/>
              </a:rPr>
              <a:t></a:t>
            </a:r>
            <a:r>
              <a:rPr kumimoji="1" lang="en-US" altLang="ja-JP" sz="1300" dirty="0"/>
              <a:t>m)</a:t>
            </a:r>
            <a:endParaRPr kumimoji="1" lang="ja-JP" altLang="en-US" sz="1300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D72DA4E-5E28-4442-9303-72E2F090EE71}"/>
              </a:ext>
            </a:extLst>
          </p:cNvPr>
          <p:cNvSpPr/>
          <p:nvPr/>
        </p:nvSpPr>
        <p:spPr>
          <a:xfrm>
            <a:off x="7532786" y="3399740"/>
            <a:ext cx="134683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lstStyle/>
          <a:p>
            <a:r>
              <a:rPr kumimoji="1" lang="en-US" altLang="ja-JP" sz="1400" dirty="0"/>
              <a:t>Himawari-8/AHI</a:t>
            </a:r>
          </a:p>
          <a:p>
            <a:r>
              <a:rPr kumimoji="1" lang="en-US" altLang="ja-JP" sz="1400" dirty="0"/>
              <a:t>Band4 (0.86 </a:t>
            </a:r>
            <a:r>
              <a:rPr kumimoji="1" lang="en-US" altLang="ja-JP" sz="1400" dirty="0">
                <a:sym typeface="Symbol" panose="05050102010706020507" pitchFamily="18" charset="2"/>
              </a:rPr>
              <a:t> </a:t>
            </a:r>
            <a:r>
              <a:rPr kumimoji="1" lang="en-US" altLang="ja-JP" sz="1400" dirty="0"/>
              <a:t>m) 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4402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563344" cy="365760"/>
          </a:xfrm>
        </p:spPr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b="1" dirty="0"/>
              <a:t>Future Plan 1: Use of S-NPP/VIIRS as a Reference 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0995" y="1824382"/>
            <a:ext cx="7944547" cy="860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Needs of inter-calibration for AHI all 6 VNIR bands incl. Band5 (1.6 </a:t>
            </a:r>
            <a:r>
              <a:rPr kumimoji="1" lang="en-US" altLang="ja-JP" sz="2000" dirty="0">
                <a:sym typeface="Symbol" panose="05050102010706020507" pitchFamily="18" charset="2"/>
              </a:rPr>
              <a:t>m)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Use of S-NPP/VIIRS is planned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(looking forward to be in a part of GLOD!)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989F4831-8916-47A8-BA88-C41CCA0C9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3"/>
          <a:stretch/>
        </p:blipFill>
        <p:spPr>
          <a:xfrm>
            <a:off x="280780" y="3587620"/>
            <a:ext cx="4398661" cy="185760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A6F710B-D1A7-423C-91CC-824E04E8C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9" r="1648"/>
          <a:stretch/>
        </p:blipFill>
        <p:spPr>
          <a:xfrm>
            <a:off x="4789166" y="3587620"/>
            <a:ext cx="4176464" cy="1857604"/>
          </a:xfrm>
          <a:prstGeom prst="rect">
            <a:avLst/>
          </a:prstGeom>
        </p:spPr>
      </p:pic>
      <p:cxnSp>
        <p:nvCxnSpPr>
          <p:cNvPr id="17" name="コネクタ: 曲線 16">
            <a:extLst>
              <a:ext uri="{FF2B5EF4-FFF2-40B4-BE49-F238E27FC236}">
                <a16:creationId xmlns:a16="http://schemas.microsoft.com/office/drawing/2014/main" id="{715B5117-EF79-403B-96CE-E01552D2C089}"/>
              </a:ext>
            </a:extLst>
          </p:cNvPr>
          <p:cNvCxnSpPr>
            <a:cxnSpLocks/>
          </p:cNvCxnSpPr>
          <p:nvPr/>
        </p:nvCxnSpPr>
        <p:spPr>
          <a:xfrm rot="2940000" flipH="1" flipV="1">
            <a:off x="4185264" y="4046509"/>
            <a:ext cx="1147190" cy="867145"/>
          </a:xfrm>
          <a:prstGeom prst="curvedConnector3">
            <a:avLst>
              <a:gd name="adj1" fmla="val 50000"/>
            </a:avLst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コネクタ: 曲線 20">
            <a:extLst>
              <a:ext uri="{FF2B5EF4-FFF2-40B4-BE49-F238E27FC236}">
                <a16:creationId xmlns:a16="http://schemas.microsoft.com/office/drawing/2014/main" id="{31230BE7-D439-43C4-996F-7DE1FCCB4678}"/>
              </a:ext>
            </a:extLst>
          </p:cNvPr>
          <p:cNvCxnSpPr>
            <a:cxnSpLocks/>
          </p:cNvCxnSpPr>
          <p:nvPr/>
        </p:nvCxnSpPr>
        <p:spPr>
          <a:xfrm rot="2940000" flipH="1" flipV="1">
            <a:off x="4297428" y="4059301"/>
            <a:ext cx="1042900" cy="867145"/>
          </a:xfrm>
          <a:prstGeom prst="curvedConnector3">
            <a:avLst>
              <a:gd name="adj1" fmla="val 50000"/>
            </a:avLst>
          </a:pr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89E4C99-3456-4CB1-9BBB-90A92063C443}"/>
              </a:ext>
            </a:extLst>
          </p:cNvPr>
          <p:cNvSpPr/>
          <p:nvPr/>
        </p:nvSpPr>
        <p:spPr>
          <a:xfrm>
            <a:off x="4289833" y="3874876"/>
            <a:ext cx="473524" cy="202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E282EC9-15F9-49B6-884C-5F9D91529755}"/>
              </a:ext>
            </a:extLst>
          </p:cNvPr>
          <p:cNvSpPr/>
          <p:nvPr/>
        </p:nvSpPr>
        <p:spPr>
          <a:xfrm>
            <a:off x="8383523" y="3868337"/>
            <a:ext cx="473524" cy="202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A49DE45-9B0C-4747-86FD-63FF7D7D920F}"/>
              </a:ext>
            </a:extLst>
          </p:cNvPr>
          <p:cNvSpPr txBox="1"/>
          <p:nvPr/>
        </p:nvSpPr>
        <p:spPr>
          <a:xfrm>
            <a:off x="136764" y="3191005"/>
            <a:ext cx="832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0000FF"/>
                </a:solidFill>
              </a:rPr>
              <a:t>MODIS  Ch3          Ch4                 Ch1                                             Ch2                                                                                          Ch7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</a:rPr>
              <a:t>AHI     Band1 Band2                 Band3                                         Band4                       Band5                                                                      Band6</a:t>
            </a:r>
          </a:p>
          <a:p>
            <a:r>
              <a:rPr kumimoji="1" lang="en-US" altLang="ja-JP" sz="1200" dirty="0">
                <a:solidFill>
                  <a:srgbClr val="006600"/>
                </a:solidFill>
              </a:rPr>
              <a:t>VIIRS          M03                            I01                                             M07                          M10                                                                          M11</a:t>
            </a:r>
            <a:endParaRPr kumimoji="1" lang="ja-JP" altLang="en-US" sz="1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4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563344" cy="365760"/>
          </a:xfrm>
        </p:spPr>
        <p:txBody>
          <a:bodyPr/>
          <a:lstStyle/>
          <a:p>
            <a:r>
              <a:rPr lang="en-US"/>
              <a:t>2nd GSICS/CEOS Lunar Calibration Workshop, 13-16 November, Xi’an, China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b="1" dirty="0"/>
              <a:t>Future Plan 2: Inter-calibration w/ GEO Imagers 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1695808"/>
            <a:ext cx="8064896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sz="2000" b="1" dirty="0"/>
              <a:t>How to deal with GIRO phase angle dependence in inter-calibration? Correction of the dependence would be the best way, but alternatively….</a:t>
            </a:r>
          </a:p>
          <a:p>
            <a:pPr>
              <a:lnSpc>
                <a:spcPct val="130000"/>
              </a:lnSpc>
            </a:pPr>
            <a:r>
              <a:rPr kumimoji="1" lang="en-US" altLang="ja-JP" sz="1400" dirty="0">
                <a:solidFill>
                  <a:schemeClr val="bg1"/>
                </a:solidFill>
              </a:rPr>
              <a:t>a</a:t>
            </a:r>
            <a:endParaRPr kumimoji="1" lang="en-US" altLang="ja-JP" sz="20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rgbClr val="0000FF"/>
                </a:solidFill>
              </a:rPr>
              <a:t>1. Limiting AHI’s phase angles to be compared with MODIS/VIIRS</a:t>
            </a:r>
          </a:p>
          <a:p>
            <a:pPr marL="446088" indent="-2635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Smaller # of AHI samples, but could still be OK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bg1"/>
                </a:solidFill>
              </a:rPr>
              <a:t>a</a:t>
            </a:r>
            <a:endParaRPr kumimoji="1" lang="en-US" altLang="ja-JP" sz="20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kumimoji="1" lang="en-US" altLang="ja-JP" sz="2000" dirty="0">
                <a:solidFill>
                  <a:srgbClr val="0000FF"/>
                </a:solidFill>
              </a:rPr>
              <a:t>2. Inter-calibration w/ GEO imagers (e.g. SEVIRI, ABI)</a:t>
            </a:r>
          </a:p>
          <a:p>
            <a:pPr marL="446088" indent="-2635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No need for the phase angle dependence correction</a:t>
            </a:r>
          </a:p>
          <a:p>
            <a:pPr marL="446088" indent="-2635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Could be useful for checking the calculation of observed lunar irradiance (e.g. calibration, oversampling factor, pixel </a:t>
            </a:r>
            <a:r>
              <a:rPr kumimoji="1" lang="en-US" altLang="ja-JP" sz="2000" dirty="0" err="1"/>
              <a:t>IFoV</a:t>
            </a:r>
            <a:r>
              <a:rPr kumimoji="1" lang="en-US" altLang="ja-JP" sz="2000" dirty="0"/>
              <a:t>)</a:t>
            </a:r>
          </a:p>
          <a:p>
            <a:pPr marL="446088" indent="-26352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Potential to be inter-calibrated “GEO-Ring” L1 products?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17609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エレメント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11186</TotalTime>
  <Words>2714</Words>
  <Application>Microsoft Office PowerPoint</Application>
  <PresentationFormat>画面に合わせる (4:3)</PresentationFormat>
  <Paragraphs>318</Paragraphs>
  <Slides>29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Cambria Math</vt:lpstr>
      <vt:lpstr>Symbol</vt:lpstr>
      <vt:lpstr>Times New Roman</vt:lpstr>
      <vt:lpstr>Wingdings</vt:lpstr>
      <vt:lpstr>Wingdings 2</vt:lpstr>
      <vt:lpstr>Civic</vt:lpstr>
      <vt:lpstr>PowerPoint プレゼンテーション</vt:lpstr>
      <vt:lpstr>Contents</vt:lpstr>
      <vt:lpstr>Lunar Inter-calibration (proposed by S. Wagner at 2016 GSICS Annual Meeting in Tukuba, Japan)</vt:lpstr>
      <vt:lpstr>Himawari-8/AHI Lunar Inter-Calibration</vt:lpstr>
      <vt:lpstr>ΔIrr of Himawari-8/AHI Band4 (0.86 μm)</vt:lpstr>
      <vt:lpstr>PowerPoint プレゼンテーション</vt:lpstr>
      <vt:lpstr>PowerPoint プレゼンテーション</vt:lpstr>
      <vt:lpstr>Future Plan 1: Use of S-NPP/VIIRS as a Reference </vt:lpstr>
      <vt:lpstr>Future Plan 2: Inter-calibration w/ GEO Imagers </vt:lpstr>
      <vt:lpstr>PowerPoint プレゼンテーション</vt:lpstr>
      <vt:lpstr>Summary</vt:lpstr>
      <vt:lpstr>PowerPoint プレゼンテーション</vt:lpstr>
      <vt:lpstr>Himawari-8/AHI vs. GIRO</vt:lpstr>
      <vt:lpstr>AHI Lunar Inter-calibration Results vs. other Validation Results</vt:lpstr>
      <vt:lpstr>AHI Lunar Inter-calibration Results vs. other Validation Results</vt:lpstr>
      <vt:lpstr>Himawari-8/AHI vs. Aqua/MODIS</vt:lpstr>
      <vt:lpstr>Oversampling, Pixel Solid Angle</vt:lpstr>
      <vt:lpstr>Radiance</vt:lpstr>
      <vt:lpstr>Moon Pixel Selection</vt:lpstr>
      <vt:lpstr>PowerPoint プレゼンテーション</vt:lpstr>
      <vt:lpstr>PowerPoint プレゼンテーション</vt:lpstr>
      <vt:lpstr>Time Series of ΔIrr of Himawari-8/AHI</vt:lpstr>
      <vt:lpstr>VIS/NIR on-board Calibration using Solar Diffuser (SD)</vt:lpstr>
      <vt:lpstr>VNIR Calibration Slopes derived from Solar Diffuser (SD) observations</vt:lpstr>
      <vt:lpstr>Validation of On-board Calibration Slope</vt:lpstr>
      <vt:lpstr>Validation of On-board Calibration Method 1) Vicarious Calibration using RT Simulation</vt:lpstr>
      <vt:lpstr>PowerPoint プレゼンテーション</vt:lpstr>
      <vt:lpstr>PowerPoint プレゼンテーション</vt:lpstr>
      <vt:lpstr>PowerPoint プレゼンテーション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input/output data of ROLO executable</dc:title>
  <dc:creator>Masaya Takahashi</dc:creator>
  <cp:lastModifiedBy>MtScat</cp:lastModifiedBy>
  <cp:revision>790</cp:revision>
  <cp:lastPrinted>2016-11-10T02:00:00Z</cp:lastPrinted>
  <dcterms:created xsi:type="dcterms:W3CDTF">2014-06-12T13:21:49Z</dcterms:created>
  <dcterms:modified xsi:type="dcterms:W3CDTF">2017-11-14T15:49:35Z</dcterms:modified>
</cp:coreProperties>
</file>