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86" r:id="rId3"/>
    <p:sldId id="305" r:id="rId4"/>
    <p:sldId id="306" r:id="rId5"/>
    <p:sldId id="315" r:id="rId6"/>
    <p:sldId id="316" r:id="rId7"/>
    <p:sldId id="322" r:id="rId8"/>
    <p:sldId id="323" r:id="rId9"/>
    <p:sldId id="317" r:id="rId10"/>
    <p:sldId id="318" r:id="rId11"/>
    <p:sldId id="319" r:id="rId12"/>
    <p:sldId id="320" r:id="rId13"/>
    <p:sldId id="321" r:id="rId14"/>
    <p:sldId id="262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39" autoAdjust="0"/>
  </p:normalViewPr>
  <p:slideViewPr>
    <p:cSldViewPr>
      <p:cViewPr>
        <p:scale>
          <a:sx n="60" d="100"/>
          <a:sy n="60" d="100"/>
        </p:scale>
        <p:origin x="-1476" y="84"/>
      </p:cViewPr>
      <p:guideLst>
        <p:guide orient="horz" pos="24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3477B-DECC-44CD-B55D-B9E13DBBF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5262C-0518-4235-896A-E604A6D985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58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920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9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262C-0518-4235-896A-E604A6D985B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50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4138" y="6491288"/>
            <a:ext cx="9021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1200" smtClean="0">
                <a:solidFill>
                  <a:schemeClr val="bg1"/>
                </a:solidFill>
              </a:rPr>
              <a:t>1</a:t>
            </a:r>
            <a:r>
              <a:rPr lang="en-US" altLang="zh-CN" sz="1200" baseline="30000" smtClean="0">
                <a:solidFill>
                  <a:schemeClr val="bg1"/>
                </a:solidFill>
              </a:rPr>
              <a:t>st</a:t>
            </a:r>
            <a:r>
              <a:rPr lang="en-US" altLang="zh-CN" sz="1200" smtClean="0">
                <a:solidFill>
                  <a:schemeClr val="bg1"/>
                </a:solidFill>
              </a:rPr>
              <a:t> International Strategic Consultative Discussion on Chinese Meteorological Satellite, 18,Nov, 2014,Shanghai,China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394450"/>
            <a:ext cx="9144000" cy="463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64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7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3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华文楷体" pitchFamily="2" charset="-122"/>
              </a:defRPr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083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496050"/>
            <a:ext cx="9144000" cy="3619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22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23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53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7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4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276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CN" smtClean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ea typeface="宋体" panose="02010600030101010101" pitchFamily="2" charset="-122"/>
              </a:defRPr>
            </a:lvl1pPr>
          </a:lstStyle>
          <a:p>
            <a:fld id="{440E5434-5E09-479A-AE0A-7E8AE4054DBA}" type="datetimeFigureOut">
              <a:rPr lang="zh-CN" altLang="en-US" smtClean="0"/>
              <a:t>2017/11/15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ea typeface="宋体" charset="-122"/>
              </a:defRPr>
            </a:lvl1pPr>
          </a:lstStyle>
          <a:p>
            <a:fld id="{8E37E9A7-322A-492F-B72E-638AC86F0D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6394450"/>
            <a:ext cx="9144000" cy="463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391818" y="6488906"/>
            <a:ext cx="651702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fld id="{B61BD808-12A2-4F90-A386-A3E31663519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14" name="日期占位符 3"/>
          <p:cNvSpPr txBox="1">
            <a:spLocks/>
          </p:cNvSpPr>
          <p:nvPr/>
        </p:nvSpPr>
        <p:spPr>
          <a:xfrm>
            <a:off x="7308304" y="6558062"/>
            <a:ext cx="2133600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FFFFFF"/>
                </a:solidFill>
                <a:latin typeface="Corbel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107CD46-39D7-463B-A624-71396885167B}" type="datetimeFigureOut">
              <a:rPr lang="en-US" altLang="zh-CN" smtClean="0"/>
              <a:pPr>
                <a:defRPr/>
              </a:pPr>
              <a:t>11/15/2017</a:t>
            </a:fld>
            <a:endParaRPr lang="en-US" altLang="zh-CN" dirty="0"/>
          </a:p>
        </p:txBody>
      </p:sp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0" y="6545853"/>
            <a:ext cx="5436705" cy="29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bg1"/>
                </a:solidFill>
                <a:latin typeface="Arial Black" pitchFamily="34" charset="0"/>
              </a:rPr>
              <a:t>NSMC</a:t>
            </a:r>
            <a:endParaRPr lang="en-US" altLang="zh-CN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632225" y="6508712"/>
            <a:ext cx="51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/13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6" name="Picture 9" descr="F:\logo\国家卫星气象中心标-3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892998" cy="11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华文琥珀" panose="02010800040101010101" pitchFamily="2" charset="-122"/>
          <a:ea typeface="华文琥珀" panose="02010800040101010101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华文细黑" panose="02010600040101010101" pitchFamily="2" charset="-122"/>
          <a:ea typeface="华文细黑" panose="02010600040101010101" pitchFamily="2" charset="-122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3400" y="2420888"/>
            <a:ext cx="8077200" cy="1440160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Inter-calibration</a:t>
            </a:r>
            <a:r>
              <a:rPr lang="en-US" altLang="zh-CN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 Using the Moon to Bridge </a:t>
            </a:r>
            <a:br>
              <a:rPr lang="en-US" altLang="zh-CN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</a:br>
            <a:r>
              <a:rPr lang="en-US" altLang="zh-CN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Instruments with Different Relative Spectral </a:t>
            </a:r>
            <a:br>
              <a:rPr lang="en-US" altLang="zh-CN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</a:br>
            <a:r>
              <a:rPr lang="en-US" altLang="zh-CN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Responses in  RSB</a:t>
            </a:r>
            <a:br>
              <a:rPr lang="en-US" altLang="zh-CN" sz="32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</a:br>
            <a:endParaRPr lang="zh-CN" altLang="en-US" sz="32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172902"/>
            <a:ext cx="9144000" cy="22167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 descr="E:\文档\局徽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3" y="499871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:\logo\国家卫星气象中心标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57" y="4998718"/>
            <a:ext cx="912812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1403648" y="4655704"/>
            <a:ext cx="633827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en-US" altLang="zh-CN" sz="2800" b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Lu Zhang,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Peng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Zhang ,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Xiuqing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Hu, Lin Chen</a:t>
            </a:r>
          </a:p>
          <a:p>
            <a:pPr algn="ctr"/>
            <a:r>
              <a:rPr lang="en-US" altLang="zh-CN" sz="2800" dirty="0">
                <a:solidFill>
                  <a:srgbClr val="CC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National Satellite Meteorological Center </a:t>
            </a:r>
            <a:r>
              <a:rPr lang="zh-CN" altLang="en-US" sz="2800" dirty="0">
                <a:solidFill>
                  <a:srgbClr val="CC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（</a:t>
            </a:r>
            <a:r>
              <a:rPr lang="en-US" altLang="zh-CN" sz="2800" dirty="0">
                <a:solidFill>
                  <a:srgbClr val="CC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NSMC</a:t>
            </a:r>
            <a:r>
              <a:rPr lang="zh-CN" altLang="en-US" sz="2800" dirty="0" smtClean="0">
                <a:solidFill>
                  <a:srgbClr val="CC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1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2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508109" y="1430195"/>
            <a:ext cx="3506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SeaWiFS between MODIS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2365233"/>
            <a:ext cx="9159766" cy="34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593" y="6128625"/>
            <a:ext cx="9118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Use of the Moon for calibration and characterization of MODIS,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SeaWiFS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VIRS,</a:t>
            </a:r>
            <a:r>
              <a:rPr lang="nb-NO" altLang="zh-CN" sz="1400" dirty="0" smtClean="0">
                <a:latin typeface="Times New Roman" pitchFamily="18" charset="0"/>
                <a:cs typeface="Times New Roman" pitchFamily="18" charset="0"/>
              </a:rPr>
              <a:t>Barnes</a:t>
            </a:r>
            <a:r>
              <a:rPr lang="nb-NO" altLang="zh-CN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b-NO" altLang="zh-CN" sz="14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98-119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Validation</a:t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2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382261" y="1542860"/>
            <a:ext cx="287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ALI between MODIS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8" y="2169923"/>
            <a:ext cx="86391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603281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https://www.moon-cal.org/facility/observatory.php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Validation</a:t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2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34963" y="1653222"/>
            <a:ext cx="287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ALI between MODIS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1722"/>
            <a:ext cx="91059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03281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https://www.moon-cal.org/facility/observatory.php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Validation</a:t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2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57200" y="2060848"/>
            <a:ext cx="86053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Which satellite’s lunar observation are used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as a benchmark?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The satellite’s lunar observation in many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observation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geometry.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The more bands of satellite have are better.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How large 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different of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observation geometry  is appropriate? 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he threshold value is testing.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095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Summary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8077200" cy="1673352"/>
          </a:xfrm>
        </p:spPr>
        <p:txBody>
          <a:bodyPr>
            <a:normAutofit/>
          </a:bodyPr>
          <a:lstStyle/>
          <a:p>
            <a:pPr algn="r"/>
            <a:r>
              <a:rPr lang="en-US" altLang="zh-CN" sz="8800" dirty="0" smtClean="0"/>
              <a:t>The end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84908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Outline</a:t>
            </a:r>
            <a:endParaRPr lang="zh-CN" altLang="en-US" sz="480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51720" y="2348880"/>
            <a:ext cx="5015408" cy="2808312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Introduction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Methodology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Validation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Summary</a:t>
            </a:r>
            <a:endParaRPr lang="en-US" altLang="zh-CN" dirty="0" smtClean="0">
              <a:solidFill>
                <a:srgbClr val="00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b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4035425" y="5075749"/>
            <a:ext cx="2408238" cy="1019175"/>
            <a:chOff x="0" y="0"/>
            <a:chExt cx="2408556" cy="1019439"/>
          </a:xfrm>
        </p:grpSpPr>
        <p:grpSp>
          <p:nvGrpSpPr>
            <p:cNvPr id="5" name="组合 21"/>
            <p:cNvGrpSpPr>
              <a:grpSpLocks/>
            </p:cNvGrpSpPr>
            <p:nvPr/>
          </p:nvGrpSpPr>
          <p:grpSpPr bwMode="auto">
            <a:xfrm>
              <a:off x="0" y="0"/>
              <a:ext cx="2408556" cy="1015663"/>
              <a:chOff x="0" y="0"/>
              <a:chExt cx="2408556" cy="1015663"/>
            </a:xfrm>
          </p:grpSpPr>
          <p:sp>
            <p:nvSpPr>
              <p:cNvPr id="7" name="TextBox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0405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6000">
                    <a:solidFill>
                      <a:srgbClr val="595959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.</a:t>
                </a:r>
                <a:endParaRPr lang="zh-CN" altLang="en-US" sz="600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  <p:sp>
            <p:nvSpPr>
              <p:cNvPr id="8" name="TextBox 24"/>
              <p:cNvSpPr>
                <a:spLocks noChangeArrowheads="1"/>
              </p:cNvSpPr>
              <p:nvPr/>
            </p:nvSpPr>
            <p:spPr bwMode="auto">
              <a:xfrm>
                <a:off x="360040" y="0"/>
                <a:ext cx="2048516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6000">
                    <a:solidFill>
                      <a:srgbClr val="606060"/>
                    </a:solidFill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...</a:t>
                </a:r>
                <a:endParaRPr lang="zh-CN" altLang="en-US" sz="6000">
                  <a:solidFill>
                    <a:srgbClr val="606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endParaRPr>
              </a:p>
            </p:txBody>
          </p:sp>
        </p:grpSp>
        <p:sp>
          <p:nvSpPr>
            <p:cNvPr id="6" name="TextBox 22"/>
            <p:cNvSpPr>
              <a:spLocks noChangeArrowheads="1"/>
            </p:cNvSpPr>
            <p:nvPr/>
          </p:nvSpPr>
          <p:spPr bwMode="auto">
            <a:xfrm>
              <a:off x="176308" y="3776"/>
              <a:ext cx="50405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6000">
                  <a:solidFill>
                    <a:srgbClr val="F2F2F2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.</a:t>
              </a:r>
              <a:endParaRPr lang="zh-CN" altLang="en-US" sz="600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9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1" y="2132856"/>
            <a:ext cx="42005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288" y="1478474"/>
            <a:ext cx="6624637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Using lunar as a target for inter-calibration</a:t>
            </a:r>
          </a:p>
          <a:p>
            <a:pPr marL="342900" indent="342900">
              <a:buFontTx/>
              <a:buAutoNum type="arabicPeriod"/>
              <a:defRPr/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Different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 relative spectral 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responses 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Inter-band calibration</a:t>
            </a:r>
          </a:p>
        </p:txBody>
      </p:sp>
      <p:grpSp>
        <p:nvGrpSpPr>
          <p:cNvPr id="11" name="组合 2"/>
          <p:cNvGrpSpPr>
            <a:grpSpLocks/>
          </p:cNvGrpSpPr>
          <p:nvPr/>
        </p:nvGrpSpPr>
        <p:grpSpPr bwMode="auto">
          <a:xfrm>
            <a:off x="957957" y="4392920"/>
            <a:ext cx="4618647" cy="2033490"/>
            <a:chOff x="2341520" y="3515035"/>
            <a:chExt cx="4395788" cy="1911459"/>
          </a:xfrm>
        </p:grpSpPr>
        <p:pic>
          <p:nvPicPr>
            <p:cNvPr id="12" name="Picture 11" descr="C:\Users\panda\Documents\Tencent Files\136555189\FileRecv\QQ图片20171025134606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520" y="3515035"/>
              <a:ext cx="4395788" cy="191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等腰三角形 13"/>
            <p:cNvSpPr/>
            <p:nvPr/>
          </p:nvSpPr>
          <p:spPr bwMode="auto">
            <a:xfrm rot="14336120" flipH="1">
              <a:off x="4822420" y="4067133"/>
              <a:ext cx="122601" cy="102738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5" name="组合 68"/>
            <p:cNvGrpSpPr>
              <a:grpSpLocks/>
            </p:cNvGrpSpPr>
            <p:nvPr/>
          </p:nvGrpSpPr>
          <p:grpSpPr bwMode="auto">
            <a:xfrm>
              <a:off x="4268953" y="4816303"/>
              <a:ext cx="252928" cy="159115"/>
              <a:chOff x="2989858" y="620688"/>
              <a:chExt cx="571996" cy="36004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3202798" y="693134"/>
                <a:ext cx="143847" cy="286873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31" name="组合 72"/>
              <p:cNvGrpSpPr>
                <a:grpSpLocks/>
              </p:cNvGrpSpPr>
              <p:nvPr/>
            </p:nvGrpSpPr>
            <p:grpSpPr bwMode="auto">
              <a:xfrm>
                <a:off x="2989858" y="761120"/>
                <a:ext cx="213990" cy="148208"/>
                <a:chOff x="2996208" y="762608"/>
                <a:chExt cx="213990" cy="14820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2996505" y="757671"/>
                  <a:ext cx="203262" cy="148164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39" name="直接连接符 38"/>
                <p:cNvCxnSpPr>
                  <a:stCxn id="38" idx="0"/>
                  <a:endCxn id="38" idx="2"/>
                </p:cNvCxnSpPr>
                <p:nvPr/>
              </p:nvCxnSpPr>
              <p:spPr>
                <a:xfrm>
                  <a:off x="3096573" y="757671"/>
                  <a:ext cx="0" cy="14816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2996505" y="861701"/>
                  <a:ext cx="203262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3005888" y="795501"/>
                  <a:ext cx="20326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组合 73"/>
              <p:cNvGrpSpPr>
                <a:grpSpLocks/>
              </p:cNvGrpSpPr>
              <p:nvPr/>
            </p:nvGrpSpPr>
            <p:grpSpPr bwMode="auto">
              <a:xfrm>
                <a:off x="3347864" y="762608"/>
                <a:ext cx="213990" cy="148208"/>
                <a:chOff x="2996208" y="762608"/>
                <a:chExt cx="213990" cy="148208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3004371" y="762489"/>
                  <a:ext cx="200134" cy="154469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35" name="直接连接符 34"/>
                <p:cNvCxnSpPr>
                  <a:stCxn id="34" idx="0"/>
                  <a:endCxn id="34" idx="2"/>
                </p:cNvCxnSpPr>
                <p:nvPr/>
              </p:nvCxnSpPr>
              <p:spPr>
                <a:xfrm>
                  <a:off x="3101310" y="762489"/>
                  <a:ext cx="0" cy="15446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3004371" y="869672"/>
                  <a:ext cx="20013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3010625" y="797165"/>
                  <a:ext cx="20013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矩形 32"/>
              <p:cNvSpPr/>
              <p:nvPr/>
            </p:nvSpPr>
            <p:spPr>
              <a:xfrm>
                <a:off x="3277848" y="620626"/>
                <a:ext cx="43779" cy="7250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6" name="组合 68"/>
            <p:cNvGrpSpPr>
              <a:grpSpLocks/>
            </p:cNvGrpSpPr>
            <p:nvPr/>
          </p:nvGrpSpPr>
          <p:grpSpPr bwMode="auto">
            <a:xfrm>
              <a:off x="3563930" y="4781074"/>
              <a:ext cx="252928" cy="159115"/>
              <a:chOff x="2989858" y="620688"/>
              <a:chExt cx="571996" cy="36004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3205511" y="690886"/>
                <a:ext cx="140718" cy="290027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grpSp>
            <p:nvGrpSpPr>
              <p:cNvPr id="19" name="组合 72"/>
              <p:cNvGrpSpPr>
                <a:grpSpLocks/>
              </p:cNvGrpSpPr>
              <p:nvPr/>
            </p:nvGrpSpPr>
            <p:grpSpPr bwMode="auto">
              <a:xfrm>
                <a:off x="2989858" y="761120"/>
                <a:ext cx="213990" cy="148208"/>
                <a:chOff x="2996208" y="762608"/>
                <a:chExt cx="213990" cy="148208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2996090" y="758575"/>
                  <a:ext cx="206388" cy="15131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27" name="直接连接符 26"/>
                <p:cNvCxnSpPr>
                  <a:stCxn id="26" idx="0"/>
                  <a:endCxn id="26" idx="2"/>
                </p:cNvCxnSpPr>
                <p:nvPr/>
              </p:nvCxnSpPr>
              <p:spPr>
                <a:xfrm>
                  <a:off x="3099285" y="758575"/>
                  <a:ext cx="0" cy="1513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2996090" y="868912"/>
                  <a:ext cx="20638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3002344" y="796404"/>
                  <a:ext cx="20638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组合 73"/>
              <p:cNvGrpSpPr>
                <a:grpSpLocks/>
              </p:cNvGrpSpPr>
              <p:nvPr/>
            </p:nvGrpSpPr>
            <p:grpSpPr bwMode="auto">
              <a:xfrm>
                <a:off x="3347864" y="762608"/>
                <a:ext cx="213990" cy="148208"/>
                <a:chOff x="2996208" y="762608"/>
                <a:chExt cx="213990" cy="148208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2997701" y="763392"/>
                  <a:ext cx="206388" cy="15131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cxnSp>
              <p:nvCxnSpPr>
                <p:cNvPr id="23" name="直接连接符 22"/>
                <p:cNvCxnSpPr>
                  <a:stCxn id="22" idx="0"/>
                  <a:endCxn id="22" idx="2"/>
                </p:cNvCxnSpPr>
                <p:nvPr/>
              </p:nvCxnSpPr>
              <p:spPr>
                <a:xfrm>
                  <a:off x="3100894" y="763392"/>
                  <a:ext cx="0" cy="15131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2997701" y="867424"/>
                  <a:ext cx="20638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3003955" y="798070"/>
                  <a:ext cx="20638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矩形 20"/>
              <p:cNvSpPr/>
              <p:nvPr/>
            </p:nvSpPr>
            <p:spPr>
              <a:xfrm>
                <a:off x="3277433" y="618379"/>
                <a:ext cx="40653" cy="7250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7" name="等腰三角形 16"/>
            <p:cNvSpPr/>
            <p:nvPr/>
          </p:nvSpPr>
          <p:spPr bwMode="auto">
            <a:xfrm rot="14914636" flipH="1">
              <a:off x="4433845" y="3678128"/>
              <a:ext cx="128174" cy="168558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66792" y="4026969"/>
            <a:ext cx="450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>
              <a:defRPr/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 Different </a:t>
            </a: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observation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geometry of lunar</a:t>
            </a:r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49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0950"/>
          </a:xfrm>
        </p:spPr>
        <p:txBody>
          <a:bodyPr>
            <a:noAutofit/>
          </a:bodyPr>
          <a:lstStyle/>
          <a:p>
            <a:r>
              <a:rPr lang="en-US" altLang="zh-CN" sz="4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zh-CN" altLang="en-US" sz="4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7628" y="1494240"/>
            <a:ext cx="8137525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28650" indent="-285750">
              <a:buFont typeface="Wingdings" panose="05000000000000000000" pitchFamily="2" charset="2"/>
              <a:buChar char="l"/>
              <a:defRPr/>
            </a:pPr>
            <a:r>
              <a:rPr lang="en-US" altLang="zh-CN" sz="2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Different relative spectral responses</a:t>
            </a:r>
          </a:p>
          <a:p>
            <a:pPr marL="342900">
              <a:defRPr/>
            </a:pPr>
            <a:r>
              <a:rPr lang="en-US" altLang="zh-CN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Spectral Band Adjustment of RSRs by Apollo sample reflectance</a:t>
            </a:r>
          </a:p>
        </p:txBody>
      </p:sp>
      <p:pic>
        <p:nvPicPr>
          <p:cNvPr id="63" name="图片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65" y="2267353"/>
            <a:ext cx="31496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矩形 3"/>
          <p:cNvSpPr>
            <a:spLocks noChangeArrowheads="1"/>
          </p:cNvSpPr>
          <p:nvPr/>
        </p:nvSpPr>
        <p:spPr bwMode="auto">
          <a:xfrm>
            <a:off x="1043608" y="5820365"/>
            <a:ext cx="585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Flowchart for spectral band adjustment of RSRs by Apollo sample reflectance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2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0950"/>
          </a:xfrm>
        </p:spPr>
        <p:txBody>
          <a:bodyPr>
            <a:noAutofit/>
          </a:bodyPr>
          <a:lstStyle/>
          <a:p>
            <a:r>
              <a:rPr lang="en-US" altLang="zh-CN" sz="4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zh-CN" altLang="en-US" sz="4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43526"/>
              </p:ext>
            </p:extLst>
          </p:nvPr>
        </p:nvGraphicFramePr>
        <p:xfrm>
          <a:off x="817563" y="5516563"/>
          <a:ext cx="2317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Equation" r:id="rId4" imgW="1460160" imgH="253800" progId="Equation.DSMT4">
                  <p:embed/>
                </p:oleObj>
              </mc:Choice>
              <mc:Fallback>
                <p:oleObj name="Equation" r:id="rId4" imgW="1460160" imgH="2538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5516563"/>
                        <a:ext cx="23177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3" name="Picture 5" descr="C:\Users\panda\Documents\Tencent Files\2407144665\Image\C2C\0D[{GS]OBDJ$_}ZNRBG32Z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056783" cy="296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35696" y="4005064"/>
            <a:ext cx="180020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2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112931" y="1455377"/>
            <a:ext cx="9323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Using Model of Lunar Irradiance as a Bridge to inter-calibrate Sensors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398889"/>
              </p:ext>
            </p:extLst>
          </p:nvPr>
        </p:nvGraphicFramePr>
        <p:xfrm>
          <a:off x="2999138" y="3526123"/>
          <a:ext cx="25590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1" name="Equation" r:id="rId4" imgW="1612900" imgH="241300" progId="Equation.DSMT4">
                  <p:embed/>
                </p:oleObj>
              </mc:Choice>
              <mc:Fallback>
                <p:oleObj name="Equation" r:id="rId4" imgW="161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138" y="3526123"/>
                        <a:ext cx="25590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428310"/>
              </p:ext>
            </p:extLst>
          </p:nvPr>
        </p:nvGraphicFramePr>
        <p:xfrm>
          <a:off x="1187624" y="4005064"/>
          <a:ext cx="64230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2" name="Equation" r:id="rId6" imgW="3848040" imgH="279360" progId="Equation.DSMT4">
                  <p:embed/>
                </p:oleObj>
              </mc:Choice>
              <mc:Fallback>
                <p:oleObj name="Equation" r:id="rId6" imgW="3848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005064"/>
                        <a:ext cx="64230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692"/>
              </p:ext>
            </p:extLst>
          </p:nvPr>
        </p:nvGraphicFramePr>
        <p:xfrm>
          <a:off x="2483768" y="4458717"/>
          <a:ext cx="2082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3" name="Equation" r:id="rId8" imgW="1193800" imgH="457200" progId="Equation.DSMT4">
                  <p:embed/>
                </p:oleObj>
              </mc:Choice>
              <mc:Fallback>
                <p:oleObj name="Equation" r:id="rId8" imgW="1193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458717"/>
                        <a:ext cx="2082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222388"/>
              </p:ext>
            </p:extLst>
          </p:nvPr>
        </p:nvGraphicFramePr>
        <p:xfrm>
          <a:off x="1043608" y="5373216"/>
          <a:ext cx="7843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4" name="Equation" r:id="rId10" imgW="6057900" imgH="508000" progId="Equation.DSMT4">
                  <p:embed/>
                </p:oleObj>
              </mc:Choice>
              <mc:Fallback>
                <p:oleObj name="Equation" r:id="rId10" imgW="6057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373216"/>
                        <a:ext cx="7843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0950"/>
          </a:xfrm>
        </p:spPr>
        <p:txBody>
          <a:bodyPr>
            <a:noAutofit/>
          </a:bodyPr>
          <a:lstStyle/>
          <a:p>
            <a:r>
              <a:rPr lang="en-US" altLang="zh-CN" sz="4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zh-CN" altLang="en-US" sz="4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818" y="349055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Double-difference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931" y="479715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Double-ratio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486782"/>
              </p:ext>
            </p:extLst>
          </p:nvPr>
        </p:nvGraphicFramePr>
        <p:xfrm>
          <a:off x="1595438" y="1917700"/>
          <a:ext cx="5492420" cy="575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5" name="Equation" r:id="rId12" imgW="2349360" imgH="241200" progId="Equation.DSMT4">
                  <p:embed/>
                </p:oleObj>
              </mc:Choice>
              <mc:Fallback>
                <p:oleObj name="Equation" r:id="rId12" imgW="2349360" imgH="2412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1917700"/>
                        <a:ext cx="5492420" cy="575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861753"/>
              </p:ext>
            </p:extLst>
          </p:nvPr>
        </p:nvGraphicFramePr>
        <p:xfrm>
          <a:off x="1619712" y="2564904"/>
          <a:ext cx="49942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" name="Equation" r:id="rId14" imgW="2438280" imgH="241200" progId="Equation.DSMT4">
                  <p:embed/>
                </p:oleObj>
              </mc:Choice>
              <mc:Fallback>
                <p:oleObj name="Equation" r:id="rId14" imgW="2438280" imgH="2412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712" y="2564904"/>
                        <a:ext cx="49942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7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2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0950"/>
          </a:xfrm>
        </p:spPr>
        <p:txBody>
          <a:bodyPr>
            <a:noAutofit/>
          </a:bodyPr>
          <a:lstStyle/>
          <a:p>
            <a:r>
              <a:rPr lang="en-US" altLang="zh-CN" sz="4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zh-CN" altLang="en-US" sz="4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309" y="2060848"/>
            <a:ext cx="6025569" cy="18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328" y="1516142"/>
            <a:ext cx="289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MODIS long stability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19"/>
          <p:cNvPicPr/>
          <p:nvPr/>
        </p:nvPicPr>
        <p:blipFill>
          <a:blip r:embed="rId4"/>
          <a:stretch>
            <a:fillRect/>
          </a:stretch>
        </p:blipFill>
        <p:spPr>
          <a:xfrm>
            <a:off x="1701863" y="4077072"/>
            <a:ext cx="582246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2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0950"/>
          </a:xfrm>
        </p:spPr>
        <p:txBody>
          <a:bodyPr>
            <a:noAutofit/>
          </a:bodyPr>
          <a:lstStyle/>
          <a:p>
            <a:r>
              <a:rPr lang="en-US" altLang="zh-CN" sz="4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zh-CN" altLang="en-US" sz="4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328" y="1516142"/>
            <a:ext cx="289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MODIS long stability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767660" y="1866078"/>
            <a:ext cx="5900684" cy="2210994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1767660" y="4221088"/>
            <a:ext cx="590068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Validation</a:t>
            </a:r>
            <a:b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AutoShape 1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2" descr="C:\Users\panda\Documents\Tencent Files\2407144665\Image\C2C\X_@J_8ZP4$3~1K@JK6WPU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476577" y="1556323"/>
            <a:ext cx="3506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SeaWiFS between MODIS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" y="2275461"/>
            <a:ext cx="9244012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25593" y="6128625"/>
            <a:ext cx="9118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Use of the Moon for calibration and characterization of MODIS, </a:t>
            </a:r>
            <a:r>
              <a:rPr lang="en-US" altLang="zh-CN" sz="1400" dirty="0" err="1">
                <a:latin typeface="Times New Roman" pitchFamily="18" charset="0"/>
                <a:cs typeface="Times New Roman" pitchFamily="18" charset="0"/>
              </a:rPr>
              <a:t>SeaWiFS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VIRS,</a:t>
            </a:r>
            <a:r>
              <a:rPr lang="nb-NO" altLang="zh-CN" sz="1400" dirty="0" smtClean="0">
                <a:latin typeface="Times New Roman" pitchFamily="18" charset="0"/>
                <a:cs typeface="Times New Roman" pitchFamily="18" charset="0"/>
              </a:rPr>
              <a:t>Barnes</a:t>
            </a:r>
            <a:r>
              <a:rPr lang="nb-NO" altLang="zh-CN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b-NO" altLang="zh-CN" sz="14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, 98-119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系统发展室模板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块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块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块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系统发展室模板</Template>
  <TotalTime>2361</TotalTime>
  <Words>210</Words>
  <Application>Microsoft Office PowerPoint</Application>
  <PresentationFormat>全屏显示(4:3)</PresentationFormat>
  <Paragraphs>62</Paragraphs>
  <Slides>14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系统发展室模板</vt:lpstr>
      <vt:lpstr>Equation</vt:lpstr>
      <vt:lpstr>MathType 6.0 Equation</vt:lpstr>
      <vt:lpstr>Inter-calibration Using the Moon to Bridge  Instruments with Different Relative Spectral  Responses in  RSB </vt:lpstr>
      <vt:lpstr>Outline</vt:lpstr>
      <vt:lpstr>Introduction </vt:lpstr>
      <vt:lpstr>Methodology  </vt:lpstr>
      <vt:lpstr>Methodology  </vt:lpstr>
      <vt:lpstr>Methodology  </vt:lpstr>
      <vt:lpstr>Methodology  </vt:lpstr>
      <vt:lpstr>Methodology  </vt:lpstr>
      <vt:lpstr>Validation </vt:lpstr>
      <vt:lpstr>Validation </vt:lpstr>
      <vt:lpstr>Validation </vt:lpstr>
      <vt:lpstr>Validation </vt:lpstr>
      <vt:lpstr>Summary </vt:lpstr>
      <vt:lpstr>The end</vt:lpstr>
    </vt:vector>
  </TitlesOfParts>
  <Company>nsmc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职称答辩</dc:title>
  <dc:creator>howardwu</dc:creator>
  <cp:lastModifiedBy>panda</cp:lastModifiedBy>
  <cp:revision>164</cp:revision>
  <dcterms:created xsi:type="dcterms:W3CDTF">2015-12-06T02:26:19Z</dcterms:created>
  <dcterms:modified xsi:type="dcterms:W3CDTF">2017-11-15T04:09:00Z</dcterms:modified>
</cp:coreProperties>
</file>