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68" r:id="rId4"/>
    <p:sldId id="267" r:id="rId5"/>
    <p:sldId id="269" r:id="rId6"/>
    <p:sldId id="265" r:id="rId7"/>
    <p:sldId id="261" r:id="rId8"/>
    <p:sldId id="262" r:id="rId9"/>
    <p:sldId id="263" r:id="rId10"/>
    <p:sldId id="264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52023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fld id="{38BB0AE0-D2D8-41F2-8981-8FCBD341F2D2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7971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4" y="345722"/>
            <a:ext cx="8229596" cy="331611"/>
          </a:xfrm>
          <a:solidFill>
            <a:srgbClr val="47A6D9"/>
          </a:solidFill>
        </p:spPr>
        <p:txBody>
          <a:bodyPr>
            <a:normAutofit/>
          </a:bodyPr>
          <a:lstStyle>
            <a:lvl1pPr>
              <a:defRPr sz="1800" b="0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18167"/>
            <a:ext cx="8229600" cy="3026834"/>
          </a:xfrm>
        </p:spPr>
        <p:txBody>
          <a:bodyPr>
            <a:normAutofit/>
          </a:bodyPr>
          <a:lstStyle>
            <a:lvl1pPr>
              <a:defRPr sz="1400">
                <a:solidFill>
                  <a:srgbClr val="4C4C4C"/>
                </a:solidFill>
              </a:defRPr>
            </a:lvl1pPr>
            <a:lvl2pPr>
              <a:defRPr sz="1400">
                <a:solidFill>
                  <a:srgbClr val="4C4C4C"/>
                </a:solidFill>
              </a:defRPr>
            </a:lvl2pPr>
            <a:lvl3pPr>
              <a:defRPr sz="1400">
                <a:solidFill>
                  <a:srgbClr val="4C4C4C"/>
                </a:solidFill>
              </a:defRPr>
            </a:lvl3pPr>
            <a:lvl4pPr>
              <a:defRPr sz="1400">
                <a:solidFill>
                  <a:srgbClr val="4C4C4C"/>
                </a:solidFill>
              </a:defRPr>
            </a:lvl4pPr>
            <a:lvl5pPr>
              <a:defRPr sz="1400">
                <a:solidFill>
                  <a:srgbClr val="4C4C4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783343"/>
            <a:ext cx="8229600" cy="536046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rgbClr val="47A6D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4591325"/>
            <a:ext cx="1989138" cy="273844"/>
          </a:xfrm>
          <a:prstGeom prst="rect">
            <a:avLst/>
          </a:prstGeom>
          <a:ln w="6350">
            <a:noFill/>
          </a:ln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BB4EB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816100" y="4591325"/>
            <a:ext cx="630238" cy="272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BB4EB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>
              <a:defRPr/>
            </a:pPr>
            <a:fld id="{030E6436-2F7B-CD41-916E-6D2EB37127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2" y="4496076"/>
            <a:ext cx="8229598" cy="0"/>
          </a:xfrm>
          <a:prstGeom prst="line">
            <a:avLst/>
          </a:prstGeom>
          <a:ln w="6350" cmpd="sng">
            <a:solidFill>
              <a:srgbClr val="47A6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600" y="4616221"/>
            <a:ext cx="1092200" cy="24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60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nl" sz="1000">
                <a:solidFill>
                  <a:schemeClr val="dk2"/>
                </a:solidFill>
              </a:rPr>
              <a:t>‹#›</a:t>
            </a:fld>
            <a:endParaRPr lang="nl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1840200"/>
            <a:ext cx="8520600" cy="957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nl" sz="2400" dirty="0" smtClean="0"/>
              <a:t>Interband calibration with PROBA-V</a:t>
            </a:r>
            <a:endParaRPr lang="nl" sz="2400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sz="1400" dirty="0" smtClean="0"/>
              <a:t>Stefan </a:t>
            </a:r>
            <a:r>
              <a:rPr lang="nl" sz="1400" dirty="0"/>
              <a:t>Adriaensen (VITO)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512" y="4515966"/>
            <a:ext cx="1493225" cy="51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1</a:t>
            </a:fld>
            <a:endParaRPr lang="nl"/>
          </a:p>
        </p:txBody>
      </p:sp>
      <p:sp>
        <p:nvSpPr>
          <p:cNvPr id="6" name="TextBox 5"/>
          <p:cNvSpPr txBox="1"/>
          <p:nvPr/>
        </p:nvSpPr>
        <p:spPr>
          <a:xfrm>
            <a:off x="1979712" y="4646771"/>
            <a:ext cx="5976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smtClean="0"/>
              <a:t>2nd GSICS/CEOS </a:t>
            </a:r>
            <a:r>
              <a:rPr lang="nl-BE" sz="1100" dirty="0" err="1" smtClean="0"/>
              <a:t>Lunar</a:t>
            </a:r>
            <a:r>
              <a:rPr lang="nl-BE" sz="1100" dirty="0" smtClean="0"/>
              <a:t> </a:t>
            </a:r>
            <a:r>
              <a:rPr lang="nl-BE" sz="1100" dirty="0" err="1" smtClean="0"/>
              <a:t>Calibration</a:t>
            </a:r>
            <a:r>
              <a:rPr lang="nl-BE" sz="1100" dirty="0" smtClean="0"/>
              <a:t> Workshop, </a:t>
            </a:r>
            <a:r>
              <a:rPr lang="nl-BE" sz="1100" dirty="0" err="1" smtClean="0"/>
              <a:t>Xi’an</a:t>
            </a:r>
            <a:r>
              <a:rPr lang="nl-BE" sz="1100" dirty="0" smtClean="0"/>
              <a:t>, China 13/11/20117 – 16/11/20117</a:t>
            </a:r>
            <a:endParaRPr lang="nl-B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10</a:t>
            </a:fld>
            <a:endParaRPr lang="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b="1" dirty="0" smtClean="0"/>
              <a:t>BLUE </a:t>
            </a:r>
            <a:r>
              <a:rPr lang="nl-BE" sz="2000" b="1" dirty="0" err="1" smtClean="0"/>
              <a:t>and</a:t>
            </a:r>
            <a:r>
              <a:rPr lang="nl-BE" sz="2000" b="1" dirty="0" smtClean="0"/>
              <a:t> NIR / RED </a:t>
            </a:r>
            <a:r>
              <a:rPr lang="nl-BE" sz="2000" b="1" dirty="0"/>
              <a:t>GIRO : 2014-2017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9622"/>
            <a:ext cx="8640960" cy="323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83768" y="432636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dirty="0" smtClean="0"/>
              <a:t>BLUE</a:t>
            </a:r>
            <a:endParaRPr lang="nl-BE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6536840" y="4227934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dirty="0" smtClean="0"/>
              <a:t>NIR</a:t>
            </a:r>
            <a:endParaRPr lang="nl-BE" sz="1050" dirty="0"/>
          </a:p>
        </p:txBody>
      </p:sp>
    </p:spTree>
    <p:extLst>
      <p:ext uri="{BB962C8B-B14F-4D97-AF65-F5344CB8AC3E}">
        <p14:creationId xmlns:p14="http://schemas.microsoft.com/office/powerpoint/2010/main" val="331097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b="1" dirty="0" err="1" smtClean="0"/>
              <a:t>Conclusion</a:t>
            </a:r>
            <a:endParaRPr lang="nl-BE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 </a:t>
            </a:r>
            <a:r>
              <a:rPr lang="nl-BE" dirty="0" err="1" smtClean="0"/>
              <a:t>Lunar</a:t>
            </a:r>
            <a:r>
              <a:rPr lang="nl-BE" dirty="0" smtClean="0"/>
              <a:t> </a:t>
            </a:r>
            <a:r>
              <a:rPr lang="nl-BE" dirty="0" err="1" smtClean="0"/>
              <a:t>interband</a:t>
            </a:r>
            <a:r>
              <a:rPr lang="nl-BE" dirty="0" smtClean="0"/>
              <a:t> </a:t>
            </a:r>
            <a:r>
              <a:rPr lang="nl-BE" dirty="0" err="1" smtClean="0"/>
              <a:t>calibration</a:t>
            </a:r>
            <a:r>
              <a:rPr lang="nl-BE" dirty="0" smtClean="0"/>
              <a:t> is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implemented</a:t>
            </a:r>
            <a:r>
              <a:rPr lang="nl-BE" dirty="0" smtClean="0"/>
              <a:t> as </a:t>
            </a:r>
            <a:r>
              <a:rPr lang="nl-BE" dirty="0" err="1" smtClean="0"/>
              <a:t>operational</a:t>
            </a:r>
            <a:r>
              <a:rPr lang="nl-BE" dirty="0" smtClean="0"/>
              <a:t> </a:t>
            </a:r>
            <a:r>
              <a:rPr lang="nl-BE" dirty="0" err="1" smtClean="0"/>
              <a:t>calibration</a:t>
            </a:r>
            <a:r>
              <a:rPr lang="nl-BE" dirty="0" smtClean="0"/>
              <a:t> </a:t>
            </a:r>
            <a:r>
              <a:rPr lang="nl-BE" dirty="0" err="1" smtClean="0"/>
              <a:t>method</a:t>
            </a:r>
            <a:endParaRPr lang="nl-BE" dirty="0" smtClean="0"/>
          </a:p>
          <a:p>
            <a:r>
              <a:rPr lang="nl-BE" dirty="0"/>
              <a:t> </a:t>
            </a:r>
            <a:r>
              <a:rPr lang="nl-BE" dirty="0" err="1" smtClean="0"/>
              <a:t>Current</a:t>
            </a:r>
            <a:r>
              <a:rPr lang="nl-BE" dirty="0" smtClean="0"/>
              <a:t> </a:t>
            </a:r>
            <a:r>
              <a:rPr lang="nl-BE" dirty="0" err="1" smtClean="0"/>
              <a:t>results</a:t>
            </a:r>
            <a:r>
              <a:rPr lang="nl-BE" dirty="0" smtClean="0"/>
              <a:t> show </a:t>
            </a:r>
            <a:r>
              <a:rPr lang="nl-BE" dirty="0" err="1" smtClean="0"/>
              <a:t>accepable</a:t>
            </a:r>
            <a:r>
              <a:rPr lang="nl-BE" dirty="0" smtClean="0"/>
              <a:t> </a:t>
            </a:r>
            <a:r>
              <a:rPr lang="nl-BE" dirty="0" err="1" smtClean="0"/>
              <a:t>values</a:t>
            </a:r>
            <a:r>
              <a:rPr lang="nl-BE" dirty="0" smtClean="0"/>
              <a:t> </a:t>
            </a:r>
            <a:r>
              <a:rPr lang="nl-BE" dirty="0" err="1" smtClean="0"/>
              <a:t>within</a:t>
            </a:r>
            <a:r>
              <a:rPr lang="nl-BE" dirty="0" smtClean="0"/>
              <a:t> </a:t>
            </a:r>
            <a:r>
              <a:rPr lang="nl-BE" dirty="0" err="1" smtClean="0"/>
              <a:t>requirements</a:t>
            </a:r>
            <a:endParaRPr lang="nl-BE" dirty="0" smtClean="0"/>
          </a:p>
          <a:p>
            <a:r>
              <a:rPr lang="nl-BE" dirty="0"/>
              <a:t> </a:t>
            </a:r>
            <a:r>
              <a:rPr lang="nl-BE" dirty="0" smtClean="0"/>
              <a:t>It has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potential</a:t>
            </a:r>
            <a:r>
              <a:rPr lang="nl-BE" dirty="0" smtClean="0"/>
              <a:t> :</a:t>
            </a:r>
          </a:p>
          <a:p>
            <a:pPr lvl="3">
              <a:buNone/>
            </a:pPr>
            <a:r>
              <a:rPr lang="nl-BE" dirty="0"/>
              <a:t>	</a:t>
            </a:r>
            <a:r>
              <a:rPr lang="nl-BE" dirty="0" err="1" smtClean="0"/>
              <a:t>adding</a:t>
            </a:r>
            <a:r>
              <a:rPr lang="nl-BE" dirty="0" smtClean="0"/>
              <a:t> </a:t>
            </a:r>
            <a:r>
              <a:rPr lang="nl-BE" dirty="0" err="1" smtClean="0"/>
              <a:t>confident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current</a:t>
            </a:r>
            <a:r>
              <a:rPr lang="nl-BE" dirty="0" smtClean="0"/>
              <a:t> </a:t>
            </a:r>
            <a:r>
              <a:rPr lang="nl-BE" dirty="0" err="1" smtClean="0"/>
              <a:t>calibration</a:t>
            </a:r>
            <a:r>
              <a:rPr lang="nl-BE" dirty="0" smtClean="0"/>
              <a:t> </a:t>
            </a:r>
            <a:r>
              <a:rPr lang="nl-BE" dirty="0" err="1" smtClean="0"/>
              <a:t>method</a:t>
            </a:r>
            <a:r>
              <a:rPr lang="nl-BE" dirty="0" smtClean="0"/>
              <a:t> DCC</a:t>
            </a:r>
            <a:endParaRPr lang="nl-BE" dirty="0"/>
          </a:p>
          <a:p>
            <a:pPr lvl="3">
              <a:buNone/>
            </a:pPr>
            <a:r>
              <a:rPr lang="nl-BE" dirty="0" smtClean="0"/>
              <a:t>	</a:t>
            </a:r>
            <a:r>
              <a:rPr lang="nl-BE" dirty="0" err="1" smtClean="0"/>
              <a:t>expanding</a:t>
            </a:r>
            <a:r>
              <a:rPr lang="nl-BE" dirty="0" smtClean="0"/>
              <a:t> </a:t>
            </a:r>
            <a:r>
              <a:rPr lang="nl-BE" dirty="0" err="1" smtClean="0"/>
              <a:t>interband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SWIR</a:t>
            </a:r>
          </a:p>
          <a:p>
            <a:pPr lvl="3">
              <a:buNone/>
            </a:pP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 smtClean="0"/>
              <a:t>11</a:t>
            </a:fld>
            <a:endParaRPr lang="nl"/>
          </a:p>
        </p:txBody>
      </p:sp>
    </p:spTree>
    <p:extLst>
      <p:ext uri="{BB962C8B-B14F-4D97-AF65-F5344CB8AC3E}">
        <p14:creationId xmlns:p14="http://schemas.microsoft.com/office/powerpoint/2010/main" val="31180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000" b="1" dirty="0" smtClean="0"/>
              <a:t>PROBA-V instrument</a:t>
            </a:r>
            <a:endParaRPr lang="nl" sz="2000" b="1"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2</a:t>
            </a:fld>
            <a:endParaRPr lang="nl"/>
          </a:p>
        </p:txBody>
      </p:sp>
      <p:pic>
        <p:nvPicPr>
          <p:cNvPr id="7" name="Picture 6" descr="DETECTORPIXEL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3386" y="1275606"/>
            <a:ext cx="6111907" cy="2144006"/>
          </a:xfrm>
          <a:prstGeom prst="rect">
            <a:avLst/>
          </a:prstGeom>
        </p:spPr>
      </p:pic>
      <p:sp>
        <p:nvSpPr>
          <p:cNvPr id="8" name="Rectangle 10"/>
          <p:cNvSpPr txBox="1">
            <a:spLocks noChangeArrowheads="1"/>
          </p:cNvSpPr>
          <p:nvPr/>
        </p:nvSpPr>
        <p:spPr bwMode="auto">
          <a:xfrm>
            <a:off x="381000" y="2577058"/>
            <a:ext cx="5910032" cy="215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81279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4A3DC"/>
              </a:buClr>
              <a:buSzTx/>
              <a:buFont typeface="Zapf Dingbats" charset="2"/>
              <a:buChar char="➡"/>
              <a:tabLst/>
              <a:defRPr/>
            </a:pPr>
            <a:r>
              <a:rPr lang="en-US" kern="0" dirty="0" smtClean="0">
                <a:latin typeface="Arial" charset="0"/>
                <a:cs typeface="Arial" charset="0"/>
                <a:sym typeface="Arial" charset="0"/>
              </a:rPr>
              <a:t>No active thermal control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4A3DC"/>
              </a:buClr>
              <a:buSzTx/>
              <a:buFont typeface="Zapf Dingbats" charset="2"/>
              <a:buChar char="➡"/>
              <a:tabLst/>
              <a:defRPr/>
            </a:pP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sym typeface="Arial" charset="0"/>
              </a:rPr>
              <a:t>No</a:t>
            </a:r>
            <a:r>
              <a:rPr kumimoji="0" lang="en-US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sym typeface="Arial" charset="0"/>
              </a:rPr>
              <a:t> on-board calibration lamp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4A3DC"/>
              </a:buClr>
              <a:buSzTx/>
              <a:buFont typeface="Zapf Dingbats" charset="2"/>
              <a:buChar char="➡"/>
              <a:tabLst/>
              <a:defRPr/>
            </a:pPr>
            <a:r>
              <a:rPr lang="en-US" kern="0" dirty="0" smtClean="0">
                <a:cs typeface="Arial" charset="0"/>
                <a:sym typeface="Arial" charset="0"/>
              </a:rPr>
              <a:t>No solar diffuser</a:t>
            </a:r>
            <a:endParaRPr kumimoji="0" lang="en-US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r>
              <a:rPr lang="en-US" kern="0" dirty="0" smtClean="0">
                <a:cs typeface="Arial" charset="0"/>
                <a:sym typeface="Arial" charset="0"/>
              </a:rPr>
              <a:t>Design complexity </a:t>
            </a:r>
          </a:p>
          <a:p>
            <a:pPr marL="800100" lvl="1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r>
              <a:rPr lang="en-US" kern="0" dirty="0" smtClean="0">
                <a:cs typeface="Arial" charset="0"/>
                <a:sym typeface="Arial" charset="0"/>
              </a:rPr>
              <a:t>3 Cameras</a:t>
            </a:r>
          </a:p>
          <a:p>
            <a:pPr marL="800100" lvl="1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r>
              <a:rPr lang="en-US" kern="0" dirty="0">
                <a:cs typeface="Arial" charset="0"/>
                <a:sym typeface="Arial" charset="0"/>
              </a:rPr>
              <a:t>2 focal planes</a:t>
            </a:r>
            <a:r>
              <a:rPr lang="en-US" kern="0" dirty="0" smtClean="0">
                <a:cs typeface="Arial" charset="0"/>
                <a:sym typeface="Arial" charset="0"/>
              </a:rPr>
              <a:t>:</a:t>
            </a:r>
          </a:p>
          <a:p>
            <a:pPr marL="1257300" lvl="2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r>
              <a:rPr lang="en-US" kern="0" dirty="0" smtClean="0">
                <a:cs typeface="Arial" charset="0"/>
                <a:sym typeface="Arial" charset="0"/>
              </a:rPr>
              <a:t>VNIR with 3 bands </a:t>
            </a:r>
          </a:p>
          <a:p>
            <a:pPr marL="1257300" lvl="2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r>
              <a:rPr lang="en-US" kern="0" dirty="0" smtClean="0">
                <a:cs typeface="Arial" charset="0"/>
                <a:sym typeface="Arial" charset="0"/>
              </a:rPr>
              <a:t>SWIR </a:t>
            </a:r>
            <a:r>
              <a:rPr lang="en-US" kern="0" dirty="0">
                <a:cs typeface="Arial" charset="0"/>
                <a:sym typeface="Arial" charset="0"/>
              </a:rPr>
              <a:t>with 1 </a:t>
            </a:r>
            <a:r>
              <a:rPr lang="en-US" kern="0" dirty="0" smtClean="0">
                <a:cs typeface="Arial" charset="0"/>
                <a:sym typeface="Arial" charset="0"/>
              </a:rPr>
              <a:t>band but staggered strips</a:t>
            </a:r>
            <a:endParaRPr lang="en-US" kern="0" dirty="0">
              <a:cs typeface="Arial" charset="0"/>
              <a:sym typeface="Arial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34A3DC"/>
              </a:buClr>
              <a:buFont typeface="Zapf Dingbats" charset="2"/>
              <a:buChar char="➡"/>
              <a:defRPr/>
            </a:pPr>
            <a:endParaRPr lang="en-US" kern="0" dirty="0">
              <a:cs typeface="Arial" charset="0"/>
              <a:sym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4A3DC"/>
              </a:buClr>
              <a:buSzTx/>
              <a:buFont typeface="Zapf Dingbats" charset="2"/>
              <a:buChar char="➡"/>
              <a:tabLst/>
              <a:defRPr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BE" dirty="0"/>
          </a:p>
        </p:txBody>
      </p:sp>
      <p:grpSp>
        <p:nvGrpSpPr>
          <p:cNvPr id="7" name="Group 32"/>
          <p:cNvGrpSpPr/>
          <p:nvPr/>
        </p:nvGrpSpPr>
        <p:grpSpPr>
          <a:xfrm>
            <a:off x="4267200" y="628650"/>
            <a:ext cx="4800600" cy="4247356"/>
            <a:chOff x="152400" y="533400"/>
            <a:chExt cx="4800600" cy="5562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52400" y="533400"/>
              <a:ext cx="4800600" cy="5562600"/>
            </a:xfrm>
            <a:prstGeom prst="roundRect">
              <a:avLst/>
            </a:prstGeom>
            <a:solidFill>
              <a:srgbClr val="34A3DC">
                <a:alpha val="20000"/>
              </a:srgbClr>
            </a:solidFill>
            <a:ln w="635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0" y="533400"/>
              <a:ext cx="1282723" cy="5485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BE" sz="2000" b="1" dirty="0" smtClean="0">
                  <a:solidFill>
                    <a:schemeClr val="accent6">
                      <a:lumMod val="50000"/>
                    </a:schemeClr>
                  </a:solidFill>
                </a:rPr>
                <a:t>Absolute</a:t>
              </a:r>
              <a:endParaRPr lang="nl-BE"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05546" y="1543050"/>
            <a:ext cx="2133600" cy="2473693"/>
            <a:chOff x="6629400" y="1066800"/>
            <a:chExt cx="2133600" cy="3298257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6629400" y="1066800"/>
              <a:ext cx="2133600" cy="3298257"/>
            </a:xfrm>
            <a:prstGeom prst="roundRect">
              <a:avLst/>
            </a:prstGeom>
            <a:solidFill>
              <a:srgbClr val="7030A0">
                <a:alpha val="20000"/>
              </a:srgbClr>
            </a:solidFill>
            <a:ln w="635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10887" y="3648045"/>
              <a:ext cx="1423788" cy="533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BE" sz="2000" b="1" dirty="0" err="1" smtClean="0">
                  <a:solidFill>
                    <a:srgbClr val="7030A0"/>
                  </a:solidFill>
                </a:rPr>
                <a:t>Interband</a:t>
              </a:r>
              <a:r>
                <a:rPr lang="nl-BE" sz="2000" b="1" dirty="0" smtClean="0">
                  <a:solidFill>
                    <a:srgbClr val="7030A0"/>
                  </a:solidFill>
                </a:rPr>
                <a:t> </a:t>
              </a:r>
            </a:p>
          </p:txBody>
        </p:sp>
      </p:grpSp>
      <p:grpSp>
        <p:nvGrpSpPr>
          <p:cNvPr id="13" name="Group 26"/>
          <p:cNvGrpSpPr/>
          <p:nvPr/>
        </p:nvGrpSpPr>
        <p:grpSpPr>
          <a:xfrm>
            <a:off x="4419600" y="1257300"/>
            <a:ext cx="1800000" cy="1487016"/>
            <a:chOff x="2743200" y="1219200"/>
            <a:chExt cx="1800000" cy="1982688"/>
          </a:xfrm>
        </p:grpSpPr>
        <p:pic>
          <p:nvPicPr>
            <p:cNvPr id="14" name="Picture 5" descr="F:\MYPAPERS\CALCON2011\logo's\ocean.jpg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43200" y="1219200"/>
              <a:ext cx="1800000" cy="180000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2743200" y="2586335"/>
              <a:ext cx="17526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 err="1" smtClean="0">
                  <a:solidFill>
                    <a:schemeClr val="bg1"/>
                  </a:solidFill>
                </a:rPr>
                <a:t>Oceans</a:t>
              </a:r>
              <a:endParaRPr lang="nl-BE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23"/>
          <p:cNvGrpSpPr/>
          <p:nvPr/>
        </p:nvGrpSpPr>
        <p:grpSpPr>
          <a:xfrm>
            <a:off x="4343400" y="2914650"/>
            <a:ext cx="1828800" cy="1487016"/>
            <a:chOff x="2743200" y="3429000"/>
            <a:chExt cx="1828800" cy="1982688"/>
          </a:xfrm>
        </p:grpSpPr>
        <p:pic>
          <p:nvPicPr>
            <p:cNvPr id="17" name="Picture 3" descr="F:\MYPAPERS\CALCON2011\logo's\desert.jpg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72000" y="3429000"/>
              <a:ext cx="1800000" cy="180000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2743200" y="4796135"/>
              <a:ext cx="1828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 err="1" smtClean="0">
                  <a:solidFill>
                    <a:schemeClr val="bg1"/>
                  </a:solidFill>
                </a:rPr>
                <a:t>Deserts</a:t>
              </a:r>
              <a:endParaRPr lang="nl-BE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24"/>
          <p:cNvGrpSpPr/>
          <p:nvPr/>
        </p:nvGrpSpPr>
        <p:grpSpPr>
          <a:xfrm>
            <a:off x="6784527" y="1956700"/>
            <a:ext cx="1828800" cy="1468765"/>
            <a:chOff x="533400" y="3762600"/>
            <a:chExt cx="1828800" cy="1958353"/>
          </a:xfrm>
        </p:grpSpPr>
        <p:pic>
          <p:nvPicPr>
            <p:cNvPr id="20" name="Picture 2" descr="F:\MYPAPERS\CALCON2011\logo's\cloud.jpg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" y="3762600"/>
              <a:ext cx="1800000" cy="1800000"/>
            </a:xfrm>
            <a:prstGeom prst="rect">
              <a:avLst/>
            </a:prstGeom>
            <a:noFill/>
          </p:spPr>
        </p:pic>
        <p:sp>
          <p:nvSpPr>
            <p:cNvPr id="21" name="TextBox 20"/>
            <p:cNvSpPr txBox="1"/>
            <p:nvPr/>
          </p:nvSpPr>
          <p:spPr>
            <a:xfrm>
              <a:off x="533400" y="5105400"/>
              <a:ext cx="1828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400" dirty="0" smtClean="0">
                  <a:solidFill>
                    <a:schemeClr val="bg1"/>
                  </a:solidFill>
                </a:rPr>
                <a:t>DC </a:t>
              </a:r>
              <a:r>
                <a:rPr lang="nl-BE" sz="2400" dirty="0" err="1" smtClean="0">
                  <a:solidFill>
                    <a:schemeClr val="bg1"/>
                  </a:solidFill>
                </a:rPr>
                <a:t>Clouds</a:t>
              </a:r>
              <a:endParaRPr lang="nl-BE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2400" y="2414973"/>
            <a:ext cx="2209800" cy="2315776"/>
            <a:chOff x="0" y="3657600"/>
            <a:chExt cx="2209800" cy="2667079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0" y="3657600"/>
              <a:ext cx="2209800" cy="2514600"/>
            </a:xfrm>
            <a:prstGeom prst="roundRect">
              <a:avLst/>
            </a:prstGeom>
            <a:solidFill>
              <a:srgbClr val="92D050">
                <a:alpha val="20000"/>
              </a:srgbClr>
            </a:solidFill>
            <a:ln w="63500" cap="flat" cmpd="sng" algn="ctr">
              <a:solidFill>
                <a:srgbClr val="67AF3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4" name="Group 22"/>
            <p:cNvGrpSpPr/>
            <p:nvPr/>
          </p:nvGrpSpPr>
          <p:grpSpPr>
            <a:xfrm>
              <a:off x="0" y="4555330"/>
              <a:ext cx="1371600" cy="1405971"/>
              <a:chOff x="4724400" y="4021930"/>
              <a:chExt cx="1371600" cy="1405971"/>
            </a:xfrm>
          </p:grpSpPr>
          <p:pic>
            <p:nvPicPr>
              <p:cNvPr id="26" name="Picture 4" descr="F:\MYPAPERS\CALCON2011\logo's\antarctic.jpg"/>
              <p:cNvPicPr preferRelativeResize="0"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800600" y="4021930"/>
                <a:ext cx="1295400" cy="1295400"/>
              </a:xfrm>
              <a:prstGeom prst="rect">
                <a:avLst/>
              </a:prstGeom>
              <a:noFill/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4724400" y="4648201"/>
                <a:ext cx="1295400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BE" sz="1600" dirty="0" smtClean="0">
                    <a:solidFill>
                      <a:schemeClr val="bg1"/>
                    </a:solidFill>
                  </a:rPr>
                  <a:t>Antarctica</a:t>
                </a:r>
              </a:p>
              <a:p>
                <a:pPr algn="ctr"/>
                <a:r>
                  <a:rPr lang="nl-BE" sz="1600" dirty="0" smtClean="0">
                    <a:solidFill>
                      <a:schemeClr val="bg1"/>
                    </a:solidFill>
                  </a:rPr>
                  <a:t>Greenland</a:t>
                </a:r>
                <a:endParaRPr lang="nl-BE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04800" y="5791199"/>
              <a:ext cx="1407758" cy="533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BE" sz="2000" b="1" dirty="0" err="1" smtClean="0">
                  <a:solidFill>
                    <a:srgbClr val="00B050"/>
                  </a:solidFill>
                </a:rPr>
                <a:t>Inter</a:t>
              </a:r>
              <a:r>
                <a:rPr lang="nl-BE" sz="2000" b="1" dirty="0" smtClean="0">
                  <a:solidFill>
                    <a:srgbClr val="00B050"/>
                  </a:solidFill>
                </a:rPr>
                <a:t>-pixel</a:t>
              </a:r>
              <a:endParaRPr lang="nl-BE" sz="20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76500" y="2770788"/>
            <a:ext cx="3962400" cy="1889194"/>
            <a:chOff x="2286000" y="3810000"/>
            <a:chExt cx="3962400" cy="2321488"/>
          </a:xfrm>
        </p:grpSpPr>
        <p:grpSp>
          <p:nvGrpSpPr>
            <p:cNvPr id="29" name="Group 28"/>
            <p:cNvGrpSpPr/>
            <p:nvPr/>
          </p:nvGrpSpPr>
          <p:grpSpPr>
            <a:xfrm>
              <a:off x="2286000" y="3810000"/>
              <a:ext cx="3962400" cy="2321488"/>
              <a:chOff x="2286000" y="3810000"/>
              <a:chExt cx="3962400" cy="2321488"/>
            </a:xfrm>
          </p:grpSpPr>
          <p:sp>
            <p:nvSpPr>
              <p:cNvPr id="31" name="Rounded Rectangle 30"/>
              <p:cNvSpPr/>
              <p:nvPr/>
            </p:nvSpPr>
            <p:spPr bwMode="auto">
              <a:xfrm>
                <a:off x="2286000" y="3810000"/>
                <a:ext cx="3962400" cy="2286000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  <a:alpha val="20000"/>
                </a:schemeClr>
              </a:solidFill>
              <a:ln w="6350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B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585472" y="5598008"/>
                <a:ext cx="1338828" cy="5334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nl-BE" sz="2000" b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Temporal</a:t>
                </a:r>
                <a:endParaRPr lang="nl-BE" sz="200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00300" y="4001816"/>
              <a:ext cx="1676400" cy="1755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33" name="Rectangle 32"/>
          <p:cNvSpPr/>
          <p:nvPr/>
        </p:nvSpPr>
        <p:spPr>
          <a:xfrm>
            <a:off x="4876800" y="4797252"/>
            <a:ext cx="40386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*</a:t>
            </a:r>
            <a:r>
              <a:rPr lang="en-GB" sz="1200" dirty="0" smtClean="0"/>
              <a:t>Sterckx </a:t>
            </a:r>
            <a:r>
              <a:rPr lang="en-GB" sz="1200" i="1" dirty="0" smtClean="0"/>
              <a:t>et al. </a:t>
            </a:r>
            <a:r>
              <a:rPr lang="en-GB" sz="1200" dirty="0" smtClean="0"/>
              <a:t>IJRS, 2014; </a:t>
            </a:r>
            <a:r>
              <a:rPr lang="en-GB" sz="1200" dirty="0"/>
              <a:t>S</a:t>
            </a:r>
            <a:r>
              <a:rPr lang="en-GB" sz="1200" dirty="0" smtClean="0"/>
              <a:t>terckx </a:t>
            </a:r>
            <a:r>
              <a:rPr lang="en-GB" sz="1200" i="1" dirty="0" smtClean="0"/>
              <a:t>et al. </a:t>
            </a:r>
            <a:r>
              <a:rPr lang="en-GB" sz="1200" dirty="0" smtClean="0"/>
              <a:t>, TGARS, 2013; </a:t>
            </a:r>
            <a:r>
              <a:rPr lang="en-GB" sz="1200" dirty="0" err="1" smtClean="0"/>
              <a:t>Govaerts</a:t>
            </a:r>
            <a:r>
              <a:rPr lang="en-GB" sz="1200" dirty="0" smtClean="0"/>
              <a:t> </a:t>
            </a:r>
            <a:r>
              <a:rPr lang="en-GB" sz="1200" i="1" dirty="0" smtClean="0"/>
              <a:t>et al</a:t>
            </a:r>
            <a:r>
              <a:rPr lang="en-GB" sz="1200" dirty="0" smtClean="0"/>
              <a:t>., RSL, 2013 </a:t>
            </a:r>
            <a:endParaRPr lang="nl-BE" sz="1200" dirty="0"/>
          </a:p>
        </p:txBody>
      </p:sp>
      <p:sp>
        <p:nvSpPr>
          <p:cNvPr id="34" name="Rectangle 33"/>
          <p:cNvSpPr/>
          <p:nvPr/>
        </p:nvSpPr>
        <p:spPr>
          <a:xfrm>
            <a:off x="152400" y="665074"/>
            <a:ext cx="3962400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34A3DC"/>
              </a:buClr>
              <a:defRPr/>
            </a:pPr>
            <a:r>
              <a:rPr lang="nl-BE" b="1" kern="0" dirty="0">
                <a:solidFill>
                  <a:srgbClr val="00B0F0"/>
                </a:solidFill>
              </a:rPr>
              <a:t>OSCAR</a:t>
            </a:r>
            <a:r>
              <a:rPr lang="nl-BE" kern="0" dirty="0"/>
              <a:t>* (Optical Sensor </a:t>
            </a:r>
            <a:r>
              <a:rPr lang="nl-BE" kern="0" dirty="0" err="1"/>
              <a:t>Calibration</a:t>
            </a:r>
            <a:r>
              <a:rPr lang="nl-BE" kern="0" dirty="0"/>
              <a:t> </a:t>
            </a:r>
            <a:r>
              <a:rPr lang="nl-BE" kern="0" dirty="0" err="1"/>
              <a:t>with</a:t>
            </a:r>
            <a:r>
              <a:rPr lang="nl-BE" kern="0" dirty="0"/>
              <a:t> </a:t>
            </a:r>
            <a:r>
              <a:rPr lang="nl-BE" kern="0" dirty="0" err="1"/>
              <a:t>simulated</a:t>
            </a:r>
            <a:r>
              <a:rPr lang="nl-BE" kern="0" dirty="0"/>
              <a:t> </a:t>
            </a:r>
            <a:r>
              <a:rPr lang="nl-BE" kern="0" dirty="0" err="1"/>
              <a:t>Radiances</a:t>
            </a:r>
            <a:r>
              <a:rPr lang="nl-BE" kern="0" dirty="0"/>
              <a:t>)</a:t>
            </a:r>
          </a:p>
          <a:p>
            <a:pPr marL="285750" indent="-28575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34A3DC"/>
              </a:buClr>
              <a:buFont typeface="Arial" charset="0"/>
              <a:buChar char="»"/>
              <a:defRPr/>
            </a:pPr>
            <a:r>
              <a:rPr lang="nl-BE" sz="1200" kern="0" dirty="0" err="1"/>
              <a:t>Relies</a:t>
            </a:r>
            <a:r>
              <a:rPr lang="nl-BE" sz="1200" kern="0" dirty="0"/>
              <a:t> on </a:t>
            </a:r>
            <a:r>
              <a:rPr lang="nl-BE" sz="1200" kern="0" dirty="0" err="1"/>
              <a:t>combination</a:t>
            </a:r>
            <a:r>
              <a:rPr lang="nl-BE" sz="1200" kern="0" dirty="0"/>
              <a:t> of </a:t>
            </a:r>
            <a:r>
              <a:rPr lang="nl-BE" sz="1200" kern="0" dirty="0" err="1"/>
              <a:t>various</a:t>
            </a:r>
            <a:r>
              <a:rPr lang="nl-BE" sz="1200" kern="0" dirty="0"/>
              <a:t> </a:t>
            </a:r>
            <a:r>
              <a:rPr lang="nl-BE" sz="1200" kern="0" dirty="0" err="1"/>
              <a:t>vicarious</a:t>
            </a:r>
            <a:r>
              <a:rPr lang="nl-BE" sz="1200" kern="0" dirty="0"/>
              <a:t> </a:t>
            </a:r>
            <a:r>
              <a:rPr lang="nl-BE" sz="1200" kern="0" dirty="0" err="1"/>
              <a:t>calibration</a:t>
            </a:r>
            <a:r>
              <a:rPr lang="nl-BE" sz="1200" kern="0" dirty="0"/>
              <a:t> </a:t>
            </a:r>
            <a:r>
              <a:rPr lang="nl-BE" sz="1200" kern="0" dirty="0" err="1"/>
              <a:t>methods</a:t>
            </a:r>
            <a:r>
              <a:rPr lang="nl-BE" sz="1200" kern="0" dirty="0"/>
              <a:t> </a:t>
            </a:r>
            <a:r>
              <a:rPr lang="nl-BE" sz="1200" kern="0" dirty="0" err="1"/>
              <a:t>to</a:t>
            </a:r>
            <a:r>
              <a:rPr lang="nl-BE" sz="1200" kern="0" dirty="0"/>
              <a:t> </a:t>
            </a:r>
            <a:r>
              <a:rPr lang="nl-BE" sz="1200" kern="0" dirty="0" err="1"/>
              <a:t>reduce</a:t>
            </a:r>
            <a:r>
              <a:rPr lang="nl-BE" sz="1200" kern="0" dirty="0"/>
              <a:t> </a:t>
            </a:r>
            <a:r>
              <a:rPr lang="en-US" sz="1200" kern="0" dirty="0"/>
              <a:t>uncertainty in the calibration results and to verify the different requirements </a:t>
            </a:r>
            <a:endParaRPr lang="nl-BE" sz="1200" kern="0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71" y="2756949"/>
            <a:ext cx="1215529" cy="9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52400" y="2333223"/>
            <a:ext cx="2209800" cy="232675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304800" y="2333223"/>
            <a:ext cx="2057400" cy="232675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71686" y="2631700"/>
            <a:ext cx="1323628" cy="1539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Yaw</a:t>
            </a:r>
            <a:r>
              <a:rPr lang="nl-BE" dirty="0" smtClean="0"/>
              <a:t> steering maneuver</a:t>
            </a:r>
            <a:endParaRPr lang="nl-BE" dirty="0"/>
          </a:p>
        </p:txBody>
      </p:sp>
      <p:sp>
        <p:nvSpPr>
          <p:cNvPr id="37" name="Shape 63"/>
          <p:cNvSpPr txBox="1">
            <a:spLocks noGrp="1"/>
          </p:cNvSpPr>
          <p:nvPr>
            <p:ph type="title"/>
          </p:nvPr>
        </p:nvSpPr>
        <p:spPr>
          <a:xfrm>
            <a:off x="275026" y="223501"/>
            <a:ext cx="8520600" cy="405149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1600" b="1" dirty="0" smtClean="0">
                <a:solidFill>
                  <a:schemeClr val="tx1"/>
                </a:solidFill>
              </a:rPr>
              <a:t>PROBA-V Calibration</a:t>
            </a:r>
            <a:endParaRPr lang="nl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52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4</a:t>
            </a:fld>
            <a:endParaRPr lang="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b="1" dirty="0" smtClean="0"/>
              <a:t>DCC </a:t>
            </a:r>
            <a:r>
              <a:rPr lang="nl-BE" sz="2000" b="1" dirty="0" err="1" smtClean="0"/>
              <a:t>interband</a:t>
            </a:r>
            <a:r>
              <a:rPr lang="nl-BE" sz="2000" b="1" dirty="0" smtClean="0"/>
              <a:t> </a:t>
            </a:r>
            <a:r>
              <a:rPr lang="nl-BE" sz="2000" b="1" dirty="0" err="1" smtClean="0"/>
              <a:t>calibration</a:t>
            </a:r>
            <a:endParaRPr lang="nl-BE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1347613"/>
            <a:ext cx="66967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 smtClean="0"/>
              <a:t>Interband</a:t>
            </a:r>
            <a:r>
              <a:rPr lang="nl-BE" dirty="0" smtClean="0"/>
              <a:t> </a:t>
            </a:r>
            <a:r>
              <a:rPr lang="nl-BE" dirty="0" err="1" smtClean="0"/>
              <a:t>stability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calibration</a:t>
            </a:r>
            <a:r>
              <a:rPr lang="nl-BE" dirty="0" smtClean="0"/>
              <a:t> </a:t>
            </a:r>
            <a:r>
              <a:rPr lang="nl-BE" dirty="0" err="1" smtClean="0"/>
              <a:t>covered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DCC </a:t>
            </a:r>
            <a:r>
              <a:rPr lang="nl-BE" dirty="0" err="1" smtClean="0"/>
              <a:t>method</a:t>
            </a:r>
            <a:endParaRPr lang="nl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 smtClean="0"/>
              <a:t>Requirement</a:t>
            </a:r>
            <a:r>
              <a:rPr lang="nl-BE" dirty="0" smtClean="0"/>
              <a:t> 3% </a:t>
            </a:r>
            <a:r>
              <a:rPr lang="nl-BE" dirty="0" err="1" smtClean="0"/>
              <a:t>interband</a:t>
            </a:r>
            <a:r>
              <a:rPr lang="nl-BE" dirty="0" smtClean="0"/>
              <a:t> </a:t>
            </a:r>
            <a:r>
              <a:rPr lang="nl-BE" dirty="0" err="1" smtClean="0"/>
              <a:t>stability</a:t>
            </a:r>
            <a:endParaRPr lang="nl-BE" dirty="0" smtClean="0"/>
          </a:p>
          <a:p>
            <a:endParaRPr lang="nl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RED band is </a:t>
            </a:r>
            <a:r>
              <a:rPr lang="nl-BE" dirty="0" err="1" smtClean="0"/>
              <a:t>used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retrieve</a:t>
            </a:r>
            <a:r>
              <a:rPr lang="nl-BE" dirty="0" smtClean="0"/>
              <a:t> COT </a:t>
            </a:r>
            <a:r>
              <a:rPr lang="nl-BE" dirty="0" err="1" smtClean="0"/>
              <a:t>using</a:t>
            </a:r>
            <a:r>
              <a:rPr lang="nl-BE" dirty="0" smtClean="0"/>
              <a:t> </a:t>
            </a:r>
            <a:r>
              <a:rPr lang="nl-BE" dirty="0" err="1" smtClean="0"/>
              <a:t>libRadtran</a:t>
            </a:r>
            <a:endParaRPr lang="nl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TOA </a:t>
            </a:r>
            <a:r>
              <a:rPr lang="nl-BE" dirty="0" err="1" smtClean="0"/>
              <a:t>radiances</a:t>
            </a:r>
            <a:r>
              <a:rPr lang="nl-BE" dirty="0" smtClean="0"/>
              <a:t> are </a:t>
            </a:r>
            <a:r>
              <a:rPr lang="nl-BE" dirty="0" err="1" smtClean="0"/>
              <a:t>then</a:t>
            </a:r>
            <a:r>
              <a:rPr lang="nl-BE" dirty="0" smtClean="0"/>
              <a:t> </a:t>
            </a:r>
            <a:r>
              <a:rPr lang="nl-BE" dirty="0" err="1" smtClean="0"/>
              <a:t>retrieved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BLUE </a:t>
            </a:r>
            <a:r>
              <a:rPr lang="nl-BE" dirty="0" err="1" smtClean="0"/>
              <a:t>and</a:t>
            </a:r>
            <a:r>
              <a:rPr lang="nl-BE" dirty="0" smtClean="0"/>
              <a:t> NIR</a:t>
            </a:r>
          </a:p>
          <a:p>
            <a:endParaRPr lang="nl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 smtClean="0"/>
              <a:t>Only</a:t>
            </a:r>
            <a:r>
              <a:rPr lang="nl-BE" dirty="0" smtClean="0"/>
              <a:t> VNIR bands are </a:t>
            </a:r>
            <a:r>
              <a:rPr lang="nl-BE" dirty="0" err="1" smtClean="0"/>
              <a:t>covered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method</a:t>
            </a:r>
            <a:r>
              <a:rPr lang="nl-BE" dirty="0" smtClean="0"/>
              <a:t> :</a:t>
            </a:r>
          </a:p>
          <a:p>
            <a:pPr lvl="2"/>
            <a:r>
              <a:rPr lang="nl-BE" dirty="0"/>
              <a:t>	</a:t>
            </a:r>
            <a:r>
              <a:rPr lang="nl-BE" dirty="0" smtClean="0"/>
              <a:t>BLUE / RED</a:t>
            </a:r>
          </a:p>
          <a:p>
            <a:pPr lvl="2"/>
            <a:r>
              <a:rPr lang="nl-BE" dirty="0"/>
              <a:t>	</a:t>
            </a:r>
            <a:r>
              <a:rPr lang="nl-BE" dirty="0" smtClean="0"/>
              <a:t>NIR / RED </a:t>
            </a:r>
            <a:endParaRPr lang="nl-BE" dirty="0"/>
          </a:p>
          <a:p>
            <a:pPr lvl="2"/>
            <a:endParaRPr lang="nl-BE" dirty="0" smtClean="0"/>
          </a:p>
          <a:p>
            <a:pPr lvl="2"/>
            <a:endParaRPr lang="nl-BE" dirty="0" smtClean="0"/>
          </a:p>
          <a:p>
            <a:pPr lvl="2"/>
            <a:r>
              <a:rPr lang="nl-BE" dirty="0"/>
              <a:t>	</a:t>
            </a:r>
            <a:r>
              <a:rPr lang="nl-BE" dirty="0" smtClean="0"/>
              <a:t> 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568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5</a:t>
            </a:fld>
            <a:endParaRPr lang="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7494"/>
            <a:ext cx="7287639" cy="4749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0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b="1" dirty="0" smtClean="0"/>
              <a:t>DCC </a:t>
            </a:r>
            <a:r>
              <a:rPr lang="nl-BE" sz="2000" b="1" dirty="0" err="1" smtClean="0"/>
              <a:t>Results</a:t>
            </a:r>
            <a:r>
              <a:rPr lang="nl-BE" sz="2000" b="1" dirty="0" smtClean="0"/>
              <a:t> :  2015-2017 CENTER</a:t>
            </a:r>
            <a:endParaRPr lang="nl-BE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 smtClean="0"/>
              <a:t>6</a:t>
            </a:fld>
            <a:endParaRPr lang="nl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03598"/>
            <a:ext cx="6336704" cy="3543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71800" y="432636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dirty="0" smtClean="0"/>
              <a:t>BLUE</a:t>
            </a:r>
            <a:endParaRPr lang="nl-BE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429994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dirty="0" smtClean="0"/>
              <a:t>NIR</a:t>
            </a:r>
            <a:endParaRPr lang="nl-BE" sz="1050" dirty="0"/>
          </a:p>
        </p:txBody>
      </p:sp>
    </p:spTree>
    <p:extLst>
      <p:ext uri="{BB962C8B-B14F-4D97-AF65-F5344CB8AC3E}">
        <p14:creationId xmlns:p14="http://schemas.microsoft.com/office/powerpoint/2010/main" val="36038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7</a:t>
            </a:fld>
            <a:endParaRPr lang="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b="1" dirty="0" smtClean="0"/>
              <a:t>BLUE </a:t>
            </a:r>
            <a:r>
              <a:rPr lang="nl-BE" sz="2000" b="1" dirty="0" err="1" smtClean="0"/>
              <a:t>and</a:t>
            </a:r>
            <a:r>
              <a:rPr lang="nl-BE" sz="2000" b="1" dirty="0" smtClean="0"/>
              <a:t> NIR / RED VITO LUNAR MODEL : 2014-2017 </a:t>
            </a:r>
            <a:endParaRPr lang="nl-BE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35646"/>
            <a:ext cx="8004498" cy="237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4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8</a:t>
            </a:fld>
            <a:endParaRPr lang="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b="1" dirty="0" smtClean="0"/>
              <a:t>BLUE </a:t>
            </a:r>
            <a:r>
              <a:rPr lang="nl-BE" sz="2000" b="1" dirty="0" err="1" smtClean="0"/>
              <a:t>and</a:t>
            </a:r>
            <a:r>
              <a:rPr lang="nl-BE" sz="2000" b="1" dirty="0" smtClean="0"/>
              <a:t> NIR / RED </a:t>
            </a:r>
            <a:r>
              <a:rPr lang="nl-BE" sz="2000" b="1" dirty="0"/>
              <a:t>VITO </a:t>
            </a:r>
            <a:r>
              <a:rPr lang="nl-BE" sz="2000" b="1" dirty="0" smtClean="0"/>
              <a:t>LUNAR MODEL : </a:t>
            </a:r>
            <a:r>
              <a:rPr lang="nl-BE" sz="2000" b="1" dirty="0"/>
              <a:t>2014-2017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75606"/>
            <a:ext cx="820369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422793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dirty="0" smtClean="0"/>
              <a:t>BLUE</a:t>
            </a:r>
            <a:endParaRPr lang="nl-BE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422793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dirty="0" smtClean="0"/>
              <a:t>NIR</a:t>
            </a:r>
            <a:endParaRPr lang="nl-BE" sz="1050" dirty="0"/>
          </a:p>
        </p:txBody>
      </p:sp>
    </p:spTree>
    <p:extLst>
      <p:ext uri="{BB962C8B-B14F-4D97-AF65-F5344CB8AC3E}">
        <p14:creationId xmlns:p14="http://schemas.microsoft.com/office/powerpoint/2010/main" val="7209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9</a:t>
            </a:fld>
            <a:endParaRPr lang="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000" b="1" dirty="0" smtClean="0"/>
              <a:t>BLUE </a:t>
            </a:r>
            <a:r>
              <a:rPr lang="nl-BE" sz="2000" b="1" dirty="0" err="1" smtClean="0"/>
              <a:t>and</a:t>
            </a:r>
            <a:r>
              <a:rPr lang="nl-BE" sz="2000" b="1" dirty="0" smtClean="0"/>
              <a:t> NIR / RED </a:t>
            </a:r>
            <a:r>
              <a:rPr lang="nl-BE" sz="2000" b="1" dirty="0"/>
              <a:t>GIRO : 2014-2017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31590"/>
            <a:ext cx="8276175" cy="3535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0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251</Words>
  <Application>Microsoft Office PowerPoint</Application>
  <PresentationFormat>On-screen Show (16:9)</PresentationFormat>
  <Paragraphs>69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 Light</vt:lpstr>
      <vt:lpstr>Interband calibration with PROBA-V</vt:lpstr>
      <vt:lpstr>PROBA-V instrument</vt:lpstr>
      <vt:lpstr>PROBA-V Calibration</vt:lpstr>
      <vt:lpstr>DCC interband calibration</vt:lpstr>
      <vt:lpstr>PowerPoint Presentation</vt:lpstr>
      <vt:lpstr>DCC Results :  2015-2017 CENTER</vt:lpstr>
      <vt:lpstr>BLUE and NIR / RED VITO LUNAR MODEL : 2014-2017 </vt:lpstr>
      <vt:lpstr>BLUE and NIR / RED VITO LUNAR MODEL : 2014-2017 </vt:lpstr>
      <vt:lpstr>BLUE and NIR / RED GIRO : 2014-2017</vt:lpstr>
      <vt:lpstr>BLUE and NIR / RED GIRO : 2014-2017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On-orbit Modulation Transfer Function Characterization of PROBA-V Using the Moon</dc:title>
  <cp:lastModifiedBy>Adriaensen Stefan</cp:lastModifiedBy>
  <cp:revision>27</cp:revision>
  <dcterms:modified xsi:type="dcterms:W3CDTF">2017-11-15T02:36:18Z</dcterms:modified>
</cp:coreProperties>
</file>