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03" r:id="rId2"/>
    <p:sldId id="473" r:id="rId3"/>
    <p:sldId id="471" r:id="rId4"/>
    <p:sldId id="472" r:id="rId5"/>
    <p:sldId id="474" r:id="rId6"/>
    <p:sldId id="4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C0D6-BEDB-4E86-B7E7-7FDE5541251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DBDF0-F7DC-4E73-9251-1F78FE916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87A1-1EB5-41D4-AC55-B4C48C091D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GSICS/CEOS 2nd Lunar Calibration Workshop, Xi'an,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1775"/>
            <a:ext cx="73152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>
            <a:lvl2pPr>
              <a:defRPr sz="2000">
                <a:solidFill>
                  <a:srgbClr val="002060"/>
                </a:solidFill>
              </a:defRPr>
            </a:lvl2pPr>
            <a:lvl3pPr>
              <a:defRPr sz="16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Ø"/>
              <a:defRPr sz="1200" b="1">
                <a:solidFill>
                  <a:srgbClr val="FF0000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37325"/>
            <a:ext cx="3200400" cy="244475"/>
          </a:xfrm>
        </p:spPr>
        <p:txBody>
          <a:bodyPr/>
          <a:lstStyle/>
          <a:p>
            <a:r>
              <a:rPr lang="en-US" dirty="0" smtClean="0"/>
              <a:t>GSICS/CEOS 2nd Lunar Calibration Workshop, Xi'an,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GSICS/CEOS 2nd Lunar Calibration Workshop, Xi'an,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GSICS/CEOS 2nd Lunar Calibration Workshop, Xi'an, China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OES-R_LOGO_SMAL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53400" y="152400"/>
            <a:ext cx="914400" cy="685800"/>
          </a:xfrm>
          <a:prstGeom prst="rect">
            <a:avLst/>
          </a:prstGeom>
        </p:spPr>
      </p:pic>
      <p:pic>
        <p:nvPicPr>
          <p:cNvPr id="11" name="Picture 10" descr="noaa-logo-144x144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2054" y="1699022"/>
            <a:ext cx="7160396" cy="1790700"/>
          </a:xfrm>
        </p:spPr>
        <p:txBody>
          <a:bodyPr>
            <a:normAutofit/>
          </a:bodyPr>
          <a:lstStyle/>
          <a:p>
            <a:r>
              <a:rPr lang="en-US" b="1" dirty="0" smtClean="0"/>
              <a:t>Alternative </a:t>
            </a:r>
            <a:r>
              <a:rPr lang="en-US" b="1" dirty="0" smtClean="0"/>
              <a:t>Uses of Lunar </a:t>
            </a:r>
            <a:r>
              <a:rPr lang="en-US" b="1" dirty="0" smtClean="0"/>
              <a:t>Measurements for Satellite Instrument Calibration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Xiangqian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GSICS/CEOS 2nd Lunar Calibration Workshop, Xi'an,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29456"/>
              </p:ext>
            </p:extLst>
          </p:nvPr>
        </p:nvGraphicFramePr>
        <p:xfrm>
          <a:off x="4724400" y="1276859"/>
          <a:ext cx="3993472" cy="4983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479"/>
                <a:gridCol w="758481"/>
                <a:gridCol w="485746"/>
                <a:gridCol w="1640389"/>
                <a:gridCol w="175187"/>
                <a:gridCol w="390190"/>
              </a:tblGrid>
              <a:tr h="22714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Thurs am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Topic: Alternative uses of lunar measurements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14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Chair: Fred Wu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4605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9:00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Jack Xiong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NASA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MODIS PC bands optical leak characterisation using lunar 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5k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855089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9:20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Wilson Truman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NASA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Electronic x-talk characterisation using lunar observations for MODIS and VIIRS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44605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9:40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Fanfang Yu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NOAA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Ghost effects/ X-talk characterisation using Moon observations from ABI (?)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06557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10:00</a:t>
                      </a:r>
                      <a:endParaRPr lang="en-US" sz="1000" b="0" i="0" u="none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sngStrike" dirty="0" err="1">
                          <a:solidFill>
                            <a:srgbClr val="FF0000"/>
                          </a:solidFill>
                          <a:effectLst/>
                        </a:rPr>
                        <a:t>Likun</a:t>
                      </a:r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 Wang</a:t>
                      </a:r>
                      <a:endParaRPr lang="en-US" sz="1000" b="0" i="0" u="none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NOAA</a:t>
                      </a:r>
                      <a:endParaRPr lang="en-US" sz="1000" b="0" i="0" u="none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Using lunar observations from </a:t>
                      </a:r>
                      <a:r>
                        <a:rPr lang="en-US" sz="1000" u="none" strike="sngStrike" dirty="0" err="1">
                          <a:solidFill>
                            <a:srgbClr val="FF0000"/>
                          </a:solidFill>
                          <a:effectLst/>
                        </a:rPr>
                        <a:t>CrIS</a:t>
                      </a:r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 for band-to-band co-registration check and radiometric calibration stability monitoring</a:t>
                      </a:r>
                      <a:endParaRPr lang="en-US" sz="1000" b="0" i="0" u="none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5n</a:t>
                      </a:r>
                      <a:endParaRPr lang="en-US" sz="1000" b="0" i="0" u="none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00:20</a:t>
                      </a:r>
                      <a:endParaRPr lang="en-US" sz="1000" b="0" i="0" u="none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3639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10:20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Coffee break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44605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10:50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Songyan Gu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CMA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Lunar calibration consideration for FY-3 Microwave instruments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5o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3639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11:10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All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All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Discussion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5p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01:00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714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12:10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Lunch Break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01:00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652217"/>
              </p:ext>
            </p:extLst>
          </p:nvPr>
        </p:nvGraphicFramePr>
        <p:xfrm>
          <a:off x="452761" y="1276859"/>
          <a:ext cx="4119238" cy="4983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594"/>
                <a:gridCol w="782367"/>
                <a:gridCol w="501044"/>
                <a:gridCol w="1692050"/>
                <a:gridCol w="180705"/>
                <a:gridCol w="402478"/>
              </a:tblGrid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Topic: Alternative uses of lunar measurements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Chair: Fred Wu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14:10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Fred Wu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NOAA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Introduction to the session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14:20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Xi (Sean) Shao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NOAA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MTF of ABI, AHI, FY-2, MI, and SEVIRI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267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14:50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Claude Ledez/Sebastien Wagner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EUMETSAT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MTF evaluation of Meteosat-9 SEVIRI using Lunar observations + results on the ABI + AHI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511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15:05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colleague/Masaya Takahashi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MTF evaluation of AHI using lunar 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15:20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Lin Chen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MTF evaluation of FY-2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511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15:35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Min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MTF evaluation of MERSI using Lunar observations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15:50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Stefan Adriaensen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VITO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MTF evaluation of Proba-V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00:15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16:05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Coffee break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16:35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All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All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Discussion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5h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00:45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3511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17:20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Seongick Cho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KIOST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GOCI-II MTF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5267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17:40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Toru Kouyama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AIST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Lunar Observation Activities with a Small Satellite and a Planetary Exploration Satellite.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5j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00:20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755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18:00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Lawrence Ong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NASA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??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00:20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0969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18:20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END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4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Known and Potential 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Radiometric Calibration </a:t>
            </a:r>
          </a:p>
          <a:p>
            <a:pPr lvl="1"/>
            <a:r>
              <a:rPr lang="en-US" dirty="0" smtClean="0"/>
              <a:t>Lunar irradiance</a:t>
            </a:r>
          </a:p>
          <a:p>
            <a:pPr lvl="1"/>
            <a:r>
              <a:rPr lang="en-US" dirty="0" smtClean="0"/>
              <a:t>Lunar radiance </a:t>
            </a:r>
          </a:p>
          <a:p>
            <a:pPr lvl="1"/>
            <a:r>
              <a:rPr lang="en-US" dirty="0" smtClean="0"/>
              <a:t>Exploit the </a:t>
            </a:r>
            <a:r>
              <a:rPr lang="en-US" dirty="0" smtClean="0">
                <a:solidFill>
                  <a:srgbClr val="008000"/>
                </a:solidFill>
              </a:rPr>
              <a:t>stability</a:t>
            </a:r>
          </a:p>
          <a:p>
            <a:r>
              <a:rPr lang="en-US" dirty="0" smtClean="0"/>
              <a:t>Instrument Characterization</a:t>
            </a:r>
          </a:p>
          <a:p>
            <a:pPr lvl="1"/>
            <a:r>
              <a:rPr lang="en-US" dirty="0" smtClean="0"/>
              <a:t>Geometric – Wed.</a:t>
            </a:r>
          </a:p>
          <a:p>
            <a:pPr lvl="2"/>
            <a:r>
              <a:rPr lang="en-US" dirty="0" smtClean="0"/>
              <a:t>Modulation transfer function (MTF)</a:t>
            </a:r>
          </a:p>
          <a:p>
            <a:pPr lvl="1"/>
            <a:r>
              <a:rPr lang="en-US" dirty="0" smtClean="0"/>
              <a:t>Radiometric – Thurs.</a:t>
            </a:r>
          </a:p>
          <a:p>
            <a:pPr lvl="2"/>
            <a:r>
              <a:rPr lang="en-US" dirty="0" smtClean="0"/>
              <a:t>Cross talk</a:t>
            </a:r>
          </a:p>
          <a:p>
            <a:pPr lvl="2"/>
            <a:r>
              <a:rPr lang="en-US" dirty="0" smtClean="0"/>
              <a:t>Ghosting</a:t>
            </a:r>
          </a:p>
          <a:p>
            <a:pPr lvl="2"/>
            <a:r>
              <a:rPr lang="en-US" dirty="0" smtClean="0"/>
              <a:t>Ringing, over- and under-shooting</a:t>
            </a:r>
          </a:p>
          <a:p>
            <a:pPr lvl="2"/>
            <a:r>
              <a:rPr lang="en-US" dirty="0" smtClean="0"/>
              <a:t>Blooming</a:t>
            </a:r>
          </a:p>
          <a:p>
            <a:pPr lvl="1"/>
            <a:r>
              <a:rPr lang="en-US" dirty="0" smtClean="0"/>
              <a:t>Exploit the </a:t>
            </a:r>
            <a:r>
              <a:rPr lang="en-US" dirty="0" smtClean="0">
                <a:solidFill>
                  <a:srgbClr val="008000"/>
                </a:solidFill>
              </a:rPr>
              <a:t>knife edge</a:t>
            </a:r>
          </a:p>
          <a:p>
            <a:r>
              <a:rPr lang="en-US" dirty="0" smtClean="0"/>
              <a:t>Other Wavelength</a:t>
            </a:r>
          </a:p>
          <a:p>
            <a:pPr lvl="1"/>
            <a:r>
              <a:rPr lang="en-US" dirty="0" smtClean="0"/>
              <a:t>Ultraviolet (UV)</a:t>
            </a:r>
          </a:p>
          <a:p>
            <a:pPr lvl="1"/>
            <a:r>
              <a:rPr lang="en-US" dirty="0" smtClean="0"/>
              <a:t>Visible and near infrared</a:t>
            </a:r>
          </a:p>
          <a:p>
            <a:pPr lvl="1"/>
            <a:r>
              <a:rPr lang="en-US" dirty="0" smtClean="0"/>
              <a:t>Infrared</a:t>
            </a:r>
          </a:p>
          <a:p>
            <a:pPr lvl="1"/>
            <a:r>
              <a:rPr lang="en-US" dirty="0" smtClean="0"/>
              <a:t>Microwave</a:t>
            </a:r>
          </a:p>
          <a:p>
            <a:r>
              <a:rPr lang="en-US" dirty="0" smtClean="0"/>
              <a:t>Other Applications</a:t>
            </a:r>
          </a:p>
          <a:p>
            <a:pPr lvl="1"/>
            <a:r>
              <a:rPr lang="en-US" dirty="0" smtClean="0"/>
              <a:t>Geolocation</a:t>
            </a:r>
          </a:p>
          <a:p>
            <a:pPr lvl="1"/>
            <a:r>
              <a:rPr lang="en-US" dirty="0" smtClean="0"/>
              <a:t>Band-to-band registration</a:t>
            </a:r>
          </a:p>
          <a:p>
            <a:pPr lvl="2"/>
            <a:r>
              <a:rPr lang="en-US" dirty="0" smtClean="0"/>
              <a:t>VIIRS (NASA)</a:t>
            </a:r>
          </a:p>
          <a:p>
            <a:pPr lvl="2"/>
            <a:r>
              <a:rPr lang="en-US" dirty="0" err="1" smtClean="0"/>
              <a:t>CrIS</a:t>
            </a:r>
            <a:r>
              <a:rPr lang="en-US" dirty="0" smtClean="0"/>
              <a:t> (NOAA)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GSICS/CEOS 2nd Lunar Calibration Workshop, Xi'an,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Can GSICS Help?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these applications requires many people’s efforts. </a:t>
            </a:r>
          </a:p>
          <a:p>
            <a:r>
              <a:rPr lang="en-US" dirty="0" smtClean="0"/>
              <a:t>GSICS promotes cooperation by encouraging:</a:t>
            </a:r>
          </a:p>
          <a:p>
            <a:pPr lvl="1"/>
            <a:r>
              <a:rPr lang="en-US" dirty="0" smtClean="0"/>
              <a:t>Creativity</a:t>
            </a:r>
          </a:p>
          <a:p>
            <a:pPr lvl="2"/>
            <a:r>
              <a:rPr lang="en-US" dirty="0" smtClean="0"/>
              <a:t>Not to mandate (too early) that “we all should do this”.</a:t>
            </a:r>
          </a:p>
          <a:p>
            <a:pPr lvl="2"/>
            <a:r>
              <a:rPr lang="en-US" dirty="0" smtClean="0"/>
              <a:t>Better methods (may be more than one) will emerge.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Understand the key characteristics and performance of each others’ work.</a:t>
            </a:r>
          </a:p>
          <a:p>
            <a:pPr lvl="2"/>
            <a:r>
              <a:rPr lang="en-US" dirty="0" smtClean="0"/>
              <a:t>Not to reinvent the wheel.</a:t>
            </a:r>
          </a:p>
          <a:p>
            <a:r>
              <a:rPr lang="en-US" dirty="0" smtClean="0"/>
              <a:t>A baseline for each application seems beneficial.</a:t>
            </a:r>
          </a:p>
          <a:p>
            <a:pPr lvl="1"/>
            <a:r>
              <a:rPr lang="en-US" dirty="0" smtClean="0"/>
              <a:t>GSICS GEO-LEO and the ongoing GIRO are good examples.</a:t>
            </a:r>
          </a:p>
          <a:p>
            <a:r>
              <a:rPr lang="en-US" dirty="0" smtClean="0"/>
              <a:t>Expand to MTF</a:t>
            </a:r>
          </a:p>
          <a:p>
            <a:pPr lvl="1"/>
            <a:r>
              <a:rPr lang="en-US" dirty="0" smtClean="0"/>
              <a:t>And other applications when time is ripe.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GSICS/CEOS 2nd Lunar Calibration Workshop, Xi'an,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various methods and results.</a:t>
            </a:r>
          </a:p>
          <a:p>
            <a:r>
              <a:rPr lang="en-US" dirty="0"/>
              <a:t>Identify major obstacles or opportunities.</a:t>
            </a:r>
          </a:p>
          <a:p>
            <a:pPr lvl="1"/>
            <a:r>
              <a:rPr lang="en-US" dirty="0"/>
              <a:t>Is it feasible?</a:t>
            </a:r>
          </a:p>
          <a:p>
            <a:pPr lvl="1"/>
            <a:r>
              <a:rPr lang="en-US" dirty="0"/>
              <a:t>Are there better ways?</a:t>
            </a:r>
          </a:p>
          <a:p>
            <a:r>
              <a:rPr lang="en-US" dirty="0"/>
              <a:t>Summarize key questions for further investigation.</a:t>
            </a:r>
          </a:p>
          <a:p>
            <a:r>
              <a:rPr lang="en-US" dirty="0"/>
              <a:t>Plan for future – interim goals and schedule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GSICS/CEOS 2nd Lunar Calibration Workshop, Xi'an,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 / 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Name:</a:t>
            </a:r>
          </a:p>
          <a:p>
            <a:pPr lvl="1"/>
            <a:r>
              <a:rPr lang="en-US" dirty="0" smtClean="0"/>
              <a:t>Baseline – recommended, meant to facilitate development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 smtClean="0"/>
              <a:t>Best Practice?</a:t>
            </a:r>
          </a:p>
          <a:p>
            <a:pPr lvl="1"/>
            <a:r>
              <a:rPr lang="en-US" dirty="0" smtClean="0"/>
              <a:t>GSICS </a:t>
            </a:r>
            <a:r>
              <a:rPr lang="en-US" dirty="0" smtClean="0"/>
              <a:t>Standard / </a:t>
            </a:r>
            <a:r>
              <a:rPr lang="en-US" dirty="0" smtClean="0"/>
              <a:t>Endorsed Method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??</a:t>
            </a:r>
            <a:endParaRPr lang="en-US" dirty="0" smtClean="0"/>
          </a:p>
          <a:p>
            <a:r>
              <a:rPr lang="en-US" dirty="0" smtClean="0"/>
              <a:t>Limited </a:t>
            </a:r>
            <a:r>
              <a:rPr lang="en-US" dirty="0" smtClean="0"/>
              <a:t>to GEO only? Initially?</a:t>
            </a:r>
          </a:p>
          <a:p>
            <a:r>
              <a:rPr lang="en-US" dirty="0" smtClean="0"/>
              <a:t>Agency POC:</a:t>
            </a:r>
          </a:p>
          <a:p>
            <a:pPr lvl="1"/>
            <a:r>
              <a:rPr lang="en-US" dirty="0" smtClean="0"/>
              <a:t>NOAA: Xi Shao</a:t>
            </a:r>
          </a:p>
          <a:p>
            <a:pPr lvl="1"/>
            <a:r>
              <a:rPr lang="en-US" dirty="0" smtClean="0"/>
              <a:t>EUMETSAT: </a:t>
            </a:r>
            <a:r>
              <a:rPr lang="en-US" altLang="zh-CN" dirty="0" smtClean="0"/>
              <a:t>Claude </a:t>
            </a:r>
            <a:r>
              <a:rPr lang="en-US" altLang="zh-CN" dirty="0" err="1" smtClean="0"/>
              <a:t>Ledez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CMA: Lin Chen</a:t>
            </a:r>
          </a:p>
          <a:p>
            <a:pPr lvl="1"/>
            <a:r>
              <a:rPr lang="en-US" altLang="zh-CN" dirty="0" smtClean="0"/>
              <a:t>JMA</a:t>
            </a:r>
          </a:p>
          <a:p>
            <a:pPr lvl="1"/>
            <a:r>
              <a:rPr lang="en-US" altLang="zh-CN" dirty="0" smtClean="0"/>
              <a:t>KMA</a:t>
            </a:r>
          </a:p>
          <a:p>
            <a:pPr lvl="1"/>
            <a:r>
              <a:rPr lang="en-US" altLang="zh-CN" dirty="0" smtClean="0"/>
              <a:t>??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C397-7E36-4EE7-890F-F4B8B52FF98E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5624514"/>
            <a:ext cx="2743200" cy="273844"/>
          </a:xfrm>
        </p:spPr>
        <p:txBody>
          <a:bodyPr/>
          <a:lstStyle/>
          <a:p>
            <a:r>
              <a:rPr lang="en-US" dirty="0" smtClean="0"/>
              <a:t>2nd Lunar Calibration Workshop, Xi'an,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8024</TotalTime>
  <Words>583</Words>
  <Application>Microsoft Office PowerPoint</Application>
  <PresentationFormat>On-screen Show (4:3)</PresentationFormat>
  <Paragraphs>204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Wingdings</vt:lpstr>
      <vt:lpstr>Office Theme</vt:lpstr>
      <vt:lpstr>Alternative Uses of Lunar Measurements for Satellite Instrument Calibration</vt:lpstr>
      <vt:lpstr>Agenda</vt:lpstr>
      <vt:lpstr>Known and Potential Uses</vt:lpstr>
      <vt:lpstr>How Can GSICS Help?</vt:lpstr>
      <vt:lpstr>Expected Outcomes</vt:lpstr>
      <vt:lpstr>Questions / Discussions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Xiangqian Wu</cp:lastModifiedBy>
  <cp:revision>796</cp:revision>
  <dcterms:created xsi:type="dcterms:W3CDTF">2016-08-12T15:38:50Z</dcterms:created>
  <dcterms:modified xsi:type="dcterms:W3CDTF">2017-11-15T02:58:58Z</dcterms:modified>
</cp:coreProperties>
</file>