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4" r:id="rId25"/>
    <p:sldId id="286" r:id="rId26"/>
    <p:sldId id="288" r:id="rId27"/>
    <p:sldId id="289" r:id="rId28"/>
    <p:sldId id="290" r:id="rId29"/>
    <p:sldId id="352" r:id="rId30"/>
    <p:sldId id="299" r:id="rId31"/>
    <p:sldId id="300" r:id="rId32"/>
    <p:sldId id="368" r:id="rId33"/>
    <p:sldId id="301" r:id="rId34"/>
    <p:sldId id="304" r:id="rId35"/>
    <p:sldId id="366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7" r:id="rId44"/>
    <p:sldId id="376" r:id="rId45"/>
    <p:sldId id="379" r:id="rId46"/>
    <p:sldId id="378" r:id="rId47"/>
    <p:sldId id="38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660"/>
  </p:normalViewPr>
  <p:slideViewPr>
    <p:cSldViewPr>
      <p:cViewPr varScale="1">
        <p:scale>
          <a:sx n="70" d="100"/>
          <a:sy n="70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CC0D6-BEDB-4E86-B7E7-7FDE55412516}" type="datetimeFigureOut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DBDF0-F7DC-4E73-9251-1F78FE916C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3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D3827-490C-461E-AD39-25D5C6AD5C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D3827-490C-461E-AD39-25D5C6AD5C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1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DBDF0-F7DC-4E73-9251-1F78FE916C8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2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49D4-5396-4B1F-8122-2900FB2E8872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CALCON August 21-15, 2016, Logan, 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B8E3-F904-4951-8C51-75C5D4516F8D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4F22-0194-4C0C-913E-E138BDA4492B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11/16/2017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2484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2nd Lunar Calibration Workshop, Xi'an, China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BED46F-B77C-447A-BAD0-BC7194BC3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72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>
                <a:solidFill>
                  <a:srgbClr val="002060"/>
                </a:solidFill>
              </a:defRPr>
            </a:lvl2pPr>
            <a:lvl3pPr>
              <a:defRPr sz="1400" b="1">
                <a:solidFill>
                  <a:srgbClr val="C00000"/>
                </a:solidFill>
              </a:defRPr>
            </a:lvl3pPr>
            <a:lvl4pPr>
              <a:defRPr sz="1000" b="1">
                <a:solidFill>
                  <a:srgbClr val="FF00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929-B9F2-4840-A857-94E0157856F2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EB27-A60B-43C0-8188-7B76966D3B91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4234-3AEE-4A10-B0D7-0859B7C37070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1467-2F55-44E2-94EE-3D87918D36D9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7BBD0-8560-4C4F-88B8-76614A03BE7F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D5954-5111-4696-9973-4BF0DD194A6F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C47E-680D-4E7B-9C63-01B074FFE442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5CE7-7B51-48BE-BA9C-5BCB0B7EC55D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CA1A8-8905-4EA6-8219-3245C79A0838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CALCON August 21-15, 2016, Logan, 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E326-3D4E-4230-940F-B935701198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GOES-R_LOGO_SMALL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153400" y="152400"/>
            <a:ext cx="914400" cy="685800"/>
          </a:xfrm>
          <a:prstGeom prst="rect">
            <a:avLst/>
          </a:prstGeom>
        </p:spPr>
      </p:pic>
      <p:pic>
        <p:nvPicPr>
          <p:cNvPr id="11" name="Picture 10" descr="noaa-logo-144x144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png"/><Relationship Id="rId5" Type="http://schemas.openxmlformats.org/officeDocument/2006/relationships/hyperlink" Target="https://en.wikipedia.org/wiki/Optical_transfer_function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ie.org/publications/tt52_131_modulation_transfer_function?SSO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n.wikipedia.org/wiki/Optical_transfer_func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8556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Towards a Community Best </a:t>
            </a:r>
            <a:r>
              <a:rPr lang="en-US" sz="3200" b="1" dirty="0"/>
              <a:t>Practice of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Using </a:t>
            </a:r>
            <a:r>
              <a:rPr lang="en-US" sz="3200" b="1" dirty="0"/>
              <a:t>Lunar Image for </a:t>
            </a:r>
            <a:r>
              <a:rPr lang="en-US" sz="3200" b="1" dirty="0" smtClean="0"/>
              <a:t>On-Orbit Evaluation of Modulation Transfer Function (MTF)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Xi </a:t>
            </a:r>
            <a:r>
              <a:rPr lang="en-US" sz="2400" dirty="0"/>
              <a:t>(Sean) Shao</a:t>
            </a:r>
            <a:r>
              <a:rPr lang="en-US" sz="2400" baseline="30000" dirty="0"/>
              <a:t>1</a:t>
            </a:r>
            <a:r>
              <a:rPr lang="en-US" sz="2400" dirty="0"/>
              <a:t>, Xiangqian Wu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Fangfang</a:t>
            </a:r>
            <a:r>
              <a:rPr lang="en-US" sz="2400" dirty="0"/>
              <a:t> Yu</a:t>
            </a:r>
            <a:r>
              <a:rPr lang="en-US" sz="2400" baseline="30000" dirty="0"/>
              <a:t>1</a:t>
            </a:r>
          </a:p>
          <a:p>
            <a:r>
              <a:rPr lang="en-US" sz="2400" dirty="0"/>
              <a:t>1. ERT, Inc</a:t>
            </a:r>
            <a:r>
              <a:rPr lang="en-US" sz="2400" dirty="0" smtClean="0"/>
              <a:t>. </a:t>
            </a:r>
            <a:r>
              <a:rPr lang="en-US" altLang="zh-CN" sz="2400" dirty="0" smtClean="0"/>
              <a:t>@ NOAA/NESDIS/STAR</a:t>
            </a:r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dirty="0" smtClean="0"/>
              <a:t>NOAA/NESDIS/STAR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558905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Acknowledgement: J</a:t>
            </a:r>
            <a:r>
              <a:rPr lang="en-US" dirty="0"/>
              <a:t>. Choi, H. </a:t>
            </a:r>
            <a:r>
              <a:rPr lang="en-US" dirty="0" smtClean="0"/>
              <a:t>Qian, Agencies contributing </a:t>
            </a:r>
            <a:r>
              <a:rPr lang="en-US" dirty="0"/>
              <a:t>l</a:t>
            </a:r>
            <a:r>
              <a:rPr lang="en-US" dirty="0" smtClean="0"/>
              <a:t>unar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6"/>
          <p:cNvGraphicFramePr>
            <a:graphicFrameLocks noChangeAspect="1"/>
          </p:cNvGraphicFramePr>
          <p:nvPr>
            <p:extLst/>
          </p:nvPr>
        </p:nvGraphicFramePr>
        <p:xfrm>
          <a:off x="685800" y="3892897"/>
          <a:ext cx="6477000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Bitmap Image" r:id="rId3" imgW="7582958" imgH="2742857" progId="Paint.Picture">
                  <p:embed/>
                </p:oleObj>
              </mc:Choice>
              <mc:Fallback>
                <p:oleObj name="Bitmap Image" r:id="rId3" imgW="7582958" imgH="27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892897"/>
                        <a:ext cx="6477000" cy="234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Assess MTF Prelaunch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2200" y="1707386"/>
                <a:ext cx="2819400" cy="2244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𝑬𝑺𝑭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𝑳𝑺𝑭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𝑬𝑺𝑭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𝑴𝑻𝑭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𝑳𝑺𝑭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:endParaRPr lang="en-US" sz="900" b="1" dirty="0" smtClean="0">
                  <a:solidFill>
                    <a:srgbClr val="0070C0"/>
                  </a:solidFill>
                </a:endParaRPr>
              </a:p>
              <a:p>
                <a:r>
                  <a:rPr lang="en-US" sz="900" dirty="0" smtClean="0">
                    <a:hlinkClick r:id="rId5"/>
                  </a:rPr>
                  <a:t>https</a:t>
                </a:r>
                <a:r>
                  <a:rPr lang="en-US" sz="900" dirty="0">
                    <a:hlinkClick r:id="rId5"/>
                  </a:rPr>
                  <a:t>://</a:t>
                </a:r>
                <a:r>
                  <a:rPr lang="en-US" sz="900" dirty="0" smtClean="0">
                    <a:hlinkClick r:id="rId5"/>
                  </a:rPr>
                  <a:t>en.wikipedia.org/wiki/Optical_transfer_function</a:t>
                </a:r>
                <a:endParaRPr lang="en-US" sz="9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707386"/>
                <a:ext cx="2819400" cy="2244974"/>
              </a:xfrm>
              <a:prstGeom prst="rect">
                <a:avLst/>
              </a:prstGeom>
              <a:blipFill rotWithShape="0">
                <a:blip r:embed="rId6"/>
                <a:stretch>
                  <a:fillRect b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298" name="Picture 2" descr="File:MTF knife-edge target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7386"/>
            <a:ext cx="2590800" cy="207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91029" y="4879913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24429" y="4346513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24429" y="4346513"/>
            <a:ext cx="0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10094"/>
            <a:ext cx="2596674" cy="194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092709" y="5880700"/>
            <a:ext cx="1594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of Jason Choi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70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40D4-A0D6-45BC-8554-E8701CD0E29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371600"/>
            <a:ext cx="7848600" cy="21105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 </a:t>
            </a:r>
            <a:r>
              <a:rPr lang="en-US" altLang="en-US" dirty="0"/>
              <a:t>pulse input is given to the imaging system.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Output of the system is the resulting image.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Edge detection and </a:t>
            </a:r>
            <a:r>
              <a:rPr lang="en-US" altLang="en-US" dirty="0" err="1"/>
              <a:t>mSG</a:t>
            </a:r>
            <a:r>
              <a:rPr lang="en-US" altLang="en-US" dirty="0"/>
              <a:t> filtering was applied to obtain output profile.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Take Fourier transform of the input and output.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MTF is calculated by dividing output by input and normalizing DC component to unity.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438400" y="6172200"/>
            <a:ext cx="44958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en-US"/>
              <a:t>Pulse method </a:t>
            </a:r>
          </a:p>
        </p:txBody>
      </p:sp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152400" y="3733800"/>
          <a:ext cx="8839200" cy="23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Bitmap Image" r:id="rId3" imgW="10580952" imgH="2800741" progId="Paint.Picture">
                  <p:embed/>
                </p:oleObj>
              </mc:Choice>
              <mc:Fallback>
                <p:oleObj name="Bitmap Image" r:id="rId3" imgW="10580952" imgH="280074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33800"/>
                        <a:ext cx="8839200" cy="233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19113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05600" y="6324600"/>
            <a:ext cx="230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Jason Choi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4260" y="46038"/>
            <a:ext cx="8229600" cy="1143000"/>
          </a:xfrm>
        </p:spPr>
        <p:txBody>
          <a:bodyPr/>
          <a:lstStyle/>
          <a:p>
            <a:r>
              <a:rPr lang="en-US" b="1" dirty="0" smtClean="0"/>
              <a:t>Assess MTF Post-Launch – Pulse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8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214B2-B207-4E53-B5C6-A1F1BC67481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17638"/>
            <a:ext cx="7772400" cy="26289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16 </a:t>
            </a:r>
            <a:r>
              <a:rPr lang="en-US" altLang="en-US" dirty="0"/>
              <a:t>- 20 convex mirrors formed ground impulse inputs on a uniform grassy background.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Sub-pixel peak location was found by fitting the Gaussian function for each mirror.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Final 2D Gaussian function was found by fitting aligned data points from all the mirrors.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Cross and along track direction LSF and MTF were calculated by applying Fourier transformation.</a:t>
            </a:r>
          </a:p>
        </p:txBody>
      </p:sp>
      <p:graphicFrame>
        <p:nvGraphicFramePr>
          <p:cNvPr id="168973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4025900"/>
          <a:ext cx="70104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Bitmap Image" r:id="rId3" imgW="7373379" imgH="2657846" progId="Paint.Picture">
                  <p:embed/>
                </p:oleObj>
              </mc:Choice>
              <mc:Fallback>
                <p:oleObj name="Bitmap Image" r:id="rId3" imgW="7373379" imgH="2657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025900"/>
                        <a:ext cx="7010400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0" y="6145927"/>
            <a:ext cx="230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Jason Choi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11/16/2017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2nd Lunar Calibration Workshop, Xi'an, China</a:t>
            </a:r>
            <a:endParaRPr lang="en-US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7237"/>
            <a:ext cx="8229600" cy="1143000"/>
          </a:xfrm>
        </p:spPr>
        <p:txBody>
          <a:bodyPr/>
          <a:lstStyle/>
          <a:p>
            <a:r>
              <a:rPr lang="en-US" b="1" dirty="0" smtClean="0"/>
              <a:t>Assess MTF Post-Launch - Mirror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Assess MTF </a:t>
            </a:r>
            <a:r>
              <a:rPr lang="en-US" sz="3600" b="1" dirty="0" smtClean="0"/>
              <a:t>Post-Launch – Edge (Lunar)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Shea</a:t>
            </a:r>
            <a:r>
              <a:rPr lang="en-US" dirty="0"/>
              <a:t>, James J. "Lunar limb knife-edge optical transfer function measurements." Journal of electronic imaging 8.2 (1999): 196-208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Among the first attempt.</a:t>
            </a:r>
          </a:p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Grotenhuis</a:t>
            </a:r>
            <a:r>
              <a:rPr lang="en-US" dirty="0"/>
              <a:t>, X. Wu, C. Cao, and G. </a:t>
            </a:r>
            <a:r>
              <a:rPr lang="en-US" dirty="0" err="1"/>
              <a:t>Sindic</a:t>
            </a:r>
            <a:r>
              <a:rPr lang="en-US" dirty="0"/>
              <a:t>-Rancic, “On-Orbit Determination of GOES-15 Imager  Visible Channel Modulation Transfer Function.” CALCON </a:t>
            </a:r>
            <a:r>
              <a:rPr lang="en-US" dirty="0" smtClean="0"/>
              <a:t>2011</a:t>
            </a:r>
          </a:p>
          <a:p>
            <a:pPr lvl="1"/>
            <a:r>
              <a:rPr lang="en-US" dirty="0" smtClean="0"/>
              <a:t>Multiple cross sections.</a:t>
            </a:r>
          </a:p>
          <a:p>
            <a:r>
              <a:rPr lang="en-US" dirty="0"/>
              <a:t>Choi, </a:t>
            </a:r>
            <a:r>
              <a:rPr lang="en-US" dirty="0" err="1"/>
              <a:t>Taeyoung</a:t>
            </a:r>
            <a:r>
              <a:rPr lang="en-US" dirty="0"/>
              <a:t>, </a:t>
            </a:r>
            <a:r>
              <a:rPr lang="en-US" dirty="0" err="1"/>
              <a:t>Xiaoxiong</a:t>
            </a:r>
            <a:r>
              <a:rPr lang="en-US" dirty="0"/>
              <a:t> </a:t>
            </a:r>
            <a:r>
              <a:rPr lang="en-US" dirty="0" err="1"/>
              <a:t>Xiong</a:t>
            </a:r>
            <a:r>
              <a:rPr lang="en-US" dirty="0"/>
              <a:t>, and </a:t>
            </a:r>
            <a:r>
              <a:rPr lang="en-US" dirty="0" err="1"/>
              <a:t>Zhipeng</a:t>
            </a:r>
            <a:r>
              <a:rPr lang="en-US" dirty="0"/>
              <a:t> Wang. "On-Orbit Lunar Modulation Transfer Function Measurements for the Moderate Resolution Imaging </a:t>
            </a:r>
            <a:r>
              <a:rPr lang="en-US" dirty="0" err="1"/>
              <a:t>Spectroradiometer</a:t>
            </a:r>
            <a:r>
              <a:rPr lang="en-US" dirty="0"/>
              <a:t>." Geoscience and Remote Sensing, IEEE Transactions on 52.1 (2014): 270-277.</a:t>
            </a:r>
          </a:p>
          <a:p>
            <a:pPr lvl="1"/>
            <a:r>
              <a:rPr lang="en-US" dirty="0" smtClean="0"/>
              <a:t>Applied to polar instrument.</a:t>
            </a:r>
          </a:p>
          <a:p>
            <a:pPr lvl="1"/>
            <a:r>
              <a:rPr lang="en-US" dirty="0" smtClean="0"/>
              <a:t>Limited </a:t>
            </a:r>
            <a:r>
              <a:rPr lang="en-US" dirty="0"/>
              <a:t>pixel resolution</a:t>
            </a:r>
          </a:p>
          <a:p>
            <a:r>
              <a:rPr lang="en-US" dirty="0" smtClean="0"/>
              <a:t>C. Rollins, SPIE.</a:t>
            </a:r>
          </a:p>
          <a:p>
            <a:pPr lvl="1"/>
            <a:r>
              <a:rPr lang="en-US" dirty="0" smtClean="0"/>
              <a:t>Applied to ABI.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– why this effort?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MTF and how do we know?</a:t>
            </a:r>
          </a:p>
          <a:p>
            <a:r>
              <a:rPr lang="en-US" dirty="0" smtClean="0"/>
              <a:t>NOAA results:</a:t>
            </a:r>
          </a:p>
          <a:p>
            <a:pPr lvl="1"/>
            <a:r>
              <a:rPr lang="en-US" dirty="0" smtClean="0"/>
              <a:t>What is new now?</a:t>
            </a:r>
          </a:p>
          <a:p>
            <a:pPr lvl="1"/>
            <a:r>
              <a:rPr lang="en-US" dirty="0" smtClean="0"/>
              <a:t>Assessment for six GEO instruments.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Discussions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2400" dirty="0" smtClean="0"/>
              <a:t>Algorithm:</a:t>
            </a:r>
            <a:br>
              <a:rPr lang="en-US" altLang="en-US" sz="2400" dirty="0" smtClean="0"/>
            </a:br>
            <a:r>
              <a:rPr lang="en-US" altLang="en-US" sz="2400" dirty="0" smtClean="0"/>
              <a:t>Parametric Edge Detection </a:t>
            </a:r>
            <a:r>
              <a:rPr lang="en-US" sz="2400" dirty="0" smtClean="0"/>
              <a:t>by Fermi Distribution Function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49901"/>
            <a:ext cx="7886700" cy="4351338"/>
          </a:xfrm>
        </p:spPr>
        <p:txBody>
          <a:bodyPr/>
          <a:lstStyle/>
          <a:p>
            <a:r>
              <a:rPr lang="en-US" dirty="0" smtClean="0"/>
              <a:t>Fitting function: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3980212" cy="2985159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 noChangeAspect="1"/>
          </p:cNvGraphicFramePr>
          <p:nvPr>
            <p:extLst/>
          </p:nvPr>
        </p:nvGraphicFramePr>
        <p:xfrm>
          <a:off x="3733800" y="1905000"/>
          <a:ext cx="5282424" cy="146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4" imgW="2247840" imgH="622080" progId="Equation.3">
                  <p:embed/>
                </p:oleObj>
              </mc:Choice>
              <mc:Fallback>
                <p:oleObj name="Equation" r:id="rId4" imgW="2247840" imgH="622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1905000"/>
                        <a:ext cx="5282424" cy="146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267200" y="3886200"/>
            <a:ext cx="4648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smtClean="0">
                <a:cs typeface="Times New Roman" pitchFamily="18" charset="0"/>
              </a:rPr>
              <a:t>A Fermi function-based parametric method was applied to estimate edge location to sub-pixel accuracy.</a:t>
            </a:r>
            <a:endParaRPr lang="en-US" altLang="en-US" dirty="0" smtClean="0"/>
          </a:p>
          <a:p>
            <a:r>
              <a:rPr lang="en-US" altLang="en-US" dirty="0" smtClean="0">
                <a:cs typeface="Times New Roman" pitchFamily="18" charset="0"/>
              </a:rPr>
              <a:t>Parameter ‘b’ is the sub-pixel edge location estimate.</a:t>
            </a:r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95453" y="5975524"/>
            <a:ext cx="5297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A. P. </a:t>
            </a:r>
            <a:r>
              <a:rPr lang="en-US" dirty="0" err="1"/>
              <a:t>Tzannes</a:t>
            </a:r>
            <a:r>
              <a:rPr lang="en-US" dirty="0"/>
              <a:t> and J. M. </a:t>
            </a:r>
            <a:r>
              <a:rPr lang="en-US" dirty="0" smtClean="0"/>
              <a:t>Mooney, 1995; Choi et al.,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8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Example: </a:t>
            </a:r>
            <a:r>
              <a:rPr lang="en-US" altLang="en-US" sz="2800" dirty="0" smtClean="0"/>
              <a:t>Edge Detection </a:t>
            </a:r>
            <a:r>
              <a:rPr lang="en-US" sz="2800" dirty="0" smtClean="0"/>
              <a:t>by Fermi Distribution Function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31285"/>
            <a:ext cx="3657298" cy="2742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48" y="1156306"/>
            <a:ext cx="3657298" cy="2742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57958"/>
            <a:ext cx="3657298" cy="27429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48" y="3865159"/>
            <a:ext cx="3657298" cy="27429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Lunar MTF Method</a:t>
            </a:r>
            <a:endParaRPr lang="en-US" dirty="0"/>
          </a:p>
        </p:txBody>
      </p:sp>
      <p:pic>
        <p:nvPicPr>
          <p:cNvPr id="13315" name="Picture 3" descr="C:\Users\XShao\Documents\NOAA\GOES-R\MTF\FIgs\AHI_OF_1\fig_AHI_B01_MT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/>
          <a:stretch/>
        </p:blipFill>
        <p:spPr bwMode="auto">
          <a:xfrm>
            <a:off x="0" y="1904999"/>
            <a:ext cx="5562600" cy="37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6400" y="1905000"/>
            <a:ext cx="114300" cy="1295400"/>
          </a:xfrm>
          <a:prstGeom prst="rect">
            <a:avLst/>
          </a:prstGeom>
          <a:solidFill>
            <a:srgbClr val="FFFF00">
              <a:alpha val="38039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15674" y="1295400"/>
            <a:ext cx="4038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cs typeface="Times New Roman" pitchFamily="18" charset="0"/>
              </a:rPr>
              <a:t>Normalization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Align </a:t>
            </a:r>
            <a:r>
              <a:rPr lang="en-US" sz="2000" dirty="0"/>
              <a:t>the multiple background-to-Moon transition proﬁles at sub-pixel level along the scan-direction.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Sliding piecewise 2</a:t>
            </a:r>
            <a:r>
              <a:rPr lang="en-US" altLang="en-US" sz="2000" baseline="30000" dirty="0" smtClean="0"/>
              <a:t>nd</a:t>
            </a:r>
            <a:r>
              <a:rPr lang="en-US" altLang="en-US" sz="2000" dirty="0" smtClean="0"/>
              <a:t> order polynomial filtering applied to ensemble of edge data</a:t>
            </a:r>
            <a:endParaRPr lang="en-US" altLang="en-US" sz="2000" dirty="0"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Differentiated </a:t>
            </a:r>
            <a:r>
              <a:rPr lang="en-US" sz="2000" dirty="0"/>
              <a:t>to form the line spread function.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Apply Fourier </a:t>
            </a:r>
            <a:r>
              <a:rPr lang="en-US" sz="2000" dirty="0"/>
              <a:t>transformation </a:t>
            </a:r>
            <a:r>
              <a:rPr lang="en-US" sz="2000" dirty="0" smtClean="0"/>
              <a:t>to </a:t>
            </a:r>
            <a:r>
              <a:rPr lang="en-US" sz="2000" dirty="0"/>
              <a:t>the line spread function to derive MTF.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MTF </a:t>
            </a:r>
            <a:r>
              <a:rPr lang="en-US" sz="2000" dirty="0"/>
              <a:t>at sub-Nyquist frequencies for imaging sensors 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(taking into account  of Sensor specific oversampling factor)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Oversampling Factor Determination</a:t>
            </a:r>
          </a:p>
          <a:p>
            <a:pPr lvl="1"/>
            <a:r>
              <a:rPr lang="en-US" dirty="0" smtClean="0"/>
              <a:t>Instrument specific</a:t>
            </a:r>
          </a:p>
          <a:p>
            <a:pPr lvl="1"/>
            <a:r>
              <a:rPr lang="en-US" dirty="0" smtClean="0"/>
              <a:t>Channel specific</a:t>
            </a:r>
          </a:p>
          <a:p>
            <a:r>
              <a:rPr lang="en-US" dirty="0" smtClean="0"/>
              <a:t>ABI and AHI</a:t>
            </a:r>
          </a:p>
          <a:p>
            <a:pPr lvl="1"/>
            <a:r>
              <a:rPr lang="en-US" dirty="0" smtClean="0"/>
              <a:t>ABI: Resampling factor from detector to fixed grid conversion is involved</a:t>
            </a:r>
          </a:p>
          <a:p>
            <a:pPr lvl="1"/>
            <a:r>
              <a:rPr lang="en-US" dirty="0" smtClean="0"/>
              <a:t>Together with the oversampling factor due to scanning speed.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135" y="181420"/>
            <a:ext cx="7848600" cy="563562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good does the spatial quality of different imagers perform under one standard metrics?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2" t="11504" r="7573" b="56758"/>
          <a:stretch/>
        </p:blipFill>
        <p:spPr bwMode="auto">
          <a:xfrm>
            <a:off x="319214" y="2090847"/>
            <a:ext cx="2537718" cy="146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814" y="1661901"/>
            <a:ext cx="157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KMA COMS MI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13966" r="15475" b="59772"/>
          <a:stretch/>
        </p:blipFill>
        <p:spPr bwMode="auto">
          <a:xfrm>
            <a:off x="457200" y="4356243"/>
            <a:ext cx="2286000" cy="143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0747" y="3974068"/>
            <a:ext cx="1003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GOES-15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1" t="9965" r="9857" b="52502"/>
          <a:stretch/>
        </p:blipFill>
        <p:spPr bwMode="auto">
          <a:xfrm>
            <a:off x="3124200" y="1881645"/>
            <a:ext cx="2418849" cy="188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9241" y="1633090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SEVIRI-9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2" t="11556" r="12620" b="53031"/>
          <a:stretch/>
        </p:blipFill>
        <p:spPr bwMode="auto">
          <a:xfrm>
            <a:off x="3200400" y="4113410"/>
            <a:ext cx="2286000" cy="1971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5029" y="376925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FY-2G</a:t>
            </a:r>
            <a:endParaRPr lang="en-US" dirty="0"/>
          </a:p>
        </p:txBody>
      </p:sp>
      <p:pic>
        <p:nvPicPr>
          <p:cNvPr id="11" name="Picture 2" descr="C:\Users\XShao\Documents\NOAA\GOES-R\MTF\FIgs\AHI_OF_1\fig_AHI_B02_MTF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6" t="11436" r="13191" b="52184"/>
          <a:stretch/>
        </p:blipFill>
        <p:spPr bwMode="auto">
          <a:xfrm>
            <a:off x="6019800" y="1890231"/>
            <a:ext cx="2126751" cy="19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83376" y="1511482"/>
            <a:ext cx="179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HIMAWARI-8 AHI</a:t>
            </a:r>
            <a:endParaRPr lang="en-US" dirty="0"/>
          </a:p>
        </p:txBody>
      </p:sp>
      <p:pic>
        <p:nvPicPr>
          <p:cNvPr id="13" name="Picture 2" descr="C:\Users\XShao\Documents\NOAA\GOES-R\MTF\FIgs\ABI_20170712\fig_ABI_B01_MTF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9" t="10322" r="10641" b="52744"/>
          <a:stretch/>
        </p:blipFill>
        <p:spPr bwMode="auto">
          <a:xfrm>
            <a:off x="5926840" y="4021703"/>
            <a:ext cx="2506895" cy="202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94363" y="3769253"/>
            <a:ext cx="137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GOES-16 ABI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19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– why this effort?</a:t>
            </a:r>
          </a:p>
          <a:p>
            <a:r>
              <a:rPr lang="en-US" dirty="0" smtClean="0"/>
              <a:t>What is MTF and how do we know?</a:t>
            </a:r>
          </a:p>
          <a:p>
            <a:r>
              <a:rPr lang="en-US" dirty="0" smtClean="0"/>
              <a:t>NOAA results:</a:t>
            </a:r>
          </a:p>
          <a:p>
            <a:pPr lvl="1"/>
            <a:r>
              <a:rPr lang="en-US" dirty="0" smtClean="0"/>
              <a:t>What is new now?</a:t>
            </a:r>
          </a:p>
          <a:p>
            <a:pPr lvl="1"/>
            <a:r>
              <a:rPr lang="en-US" dirty="0" smtClean="0"/>
              <a:t>Assessment for six GEO instruments.</a:t>
            </a:r>
          </a:p>
          <a:p>
            <a:r>
              <a:rPr lang="en-US" dirty="0" smtClean="0"/>
              <a:t>Discussions</a:t>
            </a:r>
          </a:p>
          <a:p>
            <a:r>
              <a:rPr lang="en-US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XShao\Documents\NOAA\GOES-R\MTF\FIgs\moonfitexample_K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65532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r>
              <a:rPr lang="en-US" dirty="0"/>
              <a:t>:</a:t>
            </a:r>
            <a:r>
              <a:rPr lang="zh-CN" altLang="en-US" dirty="0" smtClean="0"/>
              <a:t> </a:t>
            </a:r>
            <a:r>
              <a:rPr lang="en-US" dirty="0" smtClean="0"/>
              <a:t>KMA </a:t>
            </a:r>
            <a:r>
              <a:rPr lang="en-US" altLang="zh-CN" dirty="0" smtClean="0"/>
              <a:t>COMS </a:t>
            </a:r>
            <a:r>
              <a:rPr lang="en-US" dirty="0" smtClean="0"/>
              <a:t>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566068"/>
            <a:ext cx="2895600" cy="4910932"/>
          </a:xfrm>
        </p:spPr>
        <p:txBody>
          <a:bodyPr>
            <a:normAutofit/>
          </a:bodyPr>
          <a:lstStyle/>
          <a:p>
            <a:r>
              <a:rPr lang="en-US" dirty="0" smtClean="0"/>
              <a:t>KMA-Provided Oversampling Factor= 1.75</a:t>
            </a:r>
          </a:p>
          <a:p>
            <a:r>
              <a:rPr lang="en-US" dirty="0" smtClean="0"/>
              <a:t>From </a:t>
            </a:r>
            <a:r>
              <a:rPr lang="en-US" dirty="0"/>
              <a:t>e</a:t>
            </a:r>
            <a:r>
              <a:rPr lang="en-US" dirty="0" smtClean="0"/>
              <a:t>lliptical fitting</a:t>
            </a:r>
          </a:p>
          <a:p>
            <a:pPr lvl="1"/>
            <a:r>
              <a:rPr lang="en-US" dirty="0" smtClean="0"/>
              <a:t>Moon EW span =  530.6</a:t>
            </a:r>
          </a:p>
          <a:p>
            <a:pPr lvl="1"/>
            <a:r>
              <a:rPr lang="en-US" dirty="0" smtClean="0"/>
              <a:t>Moon NS span =  310.3</a:t>
            </a:r>
          </a:p>
          <a:p>
            <a:r>
              <a:rPr lang="en-US" dirty="0" smtClean="0"/>
              <a:t>Estimated OF from EW/NS Span Ratio = 1.71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1072" y="3655367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5815" y="281940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4903" y="3445134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EW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8290" y="2562255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20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KMA MI Instrument</a:t>
            </a:r>
            <a:endParaRPr lang="en-US" dirty="0"/>
          </a:p>
        </p:txBody>
      </p:sp>
      <p:sp>
        <p:nvSpPr>
          <p:cNvPr id="4" name="AutoShape 2" descr="https://apis.mail.yahoo.com/ws/v3/mailboxes/@.id==VjJ-eGCrNar4VZF9owaajY3sNsmX8uJSyiM5O2uBT2w2z76wzEaMtgEwUyro2a-JKcmG/messages/@.id==AKDP2goAADnNWd_IfAv2gDC4hlo/content/parts/@.id==1.2/thumbnail?appId=YahooMailNeo&amp;pid=1.2"/>
          <p:cNvSpPr>
            <a:spLocks noChangeAspect="1" noChangeArrowheads="1"/>
          </p:cNvSpPr>
          <p:nvPr/>
        </p:nvSpPr>
        <p:spPr bwMode="auto">
          <a:xfrm>
            <a:off x="155575" y="-2651125"/>
            <a:ext cx="738187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" y="1311406"/>
            <a:ext cx="6540152" cy="490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82410"/>
              </p:ext>
            </p:extLst>
          </p:nvPr>
        </p:nvGraphicFramePr>
        <p:xfrm>
          <a:off x="6042546" y="4076830"/>
          <a:ext cx="3048005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533400"/>
                <a:gridCol w="557255"/>
                <a:gridCol w="585745"/>
                <a:gridCol w="609605"/>
              </a:tblGrid>
              <a:tr h="0"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MTF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KMA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0.791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0.399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10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GOES-15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7711"/>
            <a:ext cx="6557719" cy="491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740495"/>
              </p:ext>
            </p:extLst>
          </p:nvPr>
        </p:nvGraphicFramePr>
        <p:xfrm>
          <a:off x="6042546" y="4076830"/>
          <a:ext cx="3048005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533400"/>
                <a:gridCol w="557255"/>
                <a:gridCol w="585745"/>
                <a:gridCol w="609605"/>
              </a:tblGrid>
              <a:tr h="0"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MTF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GOES-15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0.835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0.461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0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EUMETSAT</a:t>
            </a:r>
            <a:r>
              <a:rPr lang="en-US" b="1" dirty="0"/>
              <a:t> </a:t>
            </a:r>
            <a:r>
              <a:rPr lang="en-US" b="1" dirty="0" smtClean="0"/>
              <a:t>SEVIRI-9 CH01 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0.6 um</a:t>
            </a:r>
            <a:r>
              <a:rPr lang="zh-CN" altLang="en-US" b="1" dirty="0" smtClean="0"/>
              <a:t>）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162"/>
            <a:ext cx="6563784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18228"/>
              </p:ext>
            </p:extLst>
          </p:nvPr>
        </p:nvGraphicFramePr>
        <p:xfrm>
          <a:off x="6042546" y="4076830"/>
          <a:ext cx="3048005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533400"/>
                <a:gridCol w="557255"/>
                <a:gridCol w="585745"/>
                <a:gridCol w="609605"/>
              </a:tblGrid>
              <a:tr h="0"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MTF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SEVIRI-9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0.297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0.027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9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CMA </a:t>
            </a:r>
            <a:r>
              <a:rPr lang="en-US" dirty="0" smtClean="0"/>
              <a:t>FY-2G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251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867400" y="1905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2200" y="1710035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this side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326979"/>
              </p:ext>
            </p:extLst>
          </p:nvPr>
        </p:nvGraphicFramePr>
        <p:xfrm>
          <a:off x="6144904" y="2896416"/>
          <a:ext cx="3048005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533400"/>
                <a:gridCol w="557255"/>
                <a:gridCol w="585745"/>
                <a:gridCol w="609605"/>
              </a:tblGrid>
              <a:tr h="0"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MTF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FY-2G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0.734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0801" y="503985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Expecting improved performance for FY-4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MTF Performance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435426"/>
              </p:ext>
            </p:extLst>
          </p:nvPr>
        </p:nvGraphicFramePr>
        <p:xfrm>
          <a:off x="457200" y="1447800"/>
          <a:ext cx="8229605" cy="331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467670"/>
                <a:gridCol w="751530"/>
                <a:gridCol w="609600"/>
                <a:gridCol w="609600"/>
                <a:gridCol w="609600"/>
                <a:gridCol w="533400"/>
                <a:gridCol w="685800"/>
                <a:gridCol w="762000"/>
                <a:gridCol w="533400"/>
                <a:gridCol w="557255"/>
                <a:gridCol w="585745"/>
                <a:gridCol w="609605"/>
              </a:tblGrid>
              <a:tr h="411480"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Instrument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CH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Time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Center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l-GR" sz="1200" baseline="0" dirty="0" smtClean="0"/>
                        <a:t>λ</a:t>
                      </a:r>
                      <a:r>
                        <a:rPr lang="en-US" sz="1200" baseline="0" dirty="0" smtClean="0"/>
                        <a:t>(um)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Lunar Phase (deg.)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EW Span # of Pixel 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NS</a:t>
                      </a:r>
                      <a:r>
                        <a:rPr lang="en-US" sz="1200" baseline="0" dirty="0" smtClean="0"/>
                        <a:t> Span</a:t>
                      </a:r>
                      <a:r>
                        <a:rPr lang="en-US" sz="1200" dirty="0" smtClean="0"/>
                        <a:t> # of Pixel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EW/NS</a:t>
                      </a:r>
                      <a:r>
                        <a:rPr lang="en-US" sz="1200" baseline="0" dirty="0" smtClean="0"/>
                        <a:t> Ratio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OS Factor Used</a:t>
                      </a:r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MTF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KMA</a:t>
                      </a:r>
                      <a:r>
                        <a:rPr lang="en-US" sz="1200" b="1" baseline="0" dirty="0" smtClean="0"/>
                        <a:t> MI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2016-11-13</a:t>
                      </a:r>
                    </a:p>
                    <a:p>
                      <a:r>
                        <a:rPr lang="en-US" sz="1050" dirty="0" smtClean="0"/>
                        <a:t>01:13:33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-22.09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530.6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1.71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1.75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0.791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0.399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GOES-15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2010-09-24 19:11:00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492.8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279.4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1.76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1.75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0.835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0.461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EUMETSAT</a:t>
                      </a:r>
                      <a:endParaRPr lang="en-US" altLang="zh-CN" sz="1200" b="1" dirty="0" smtClean="0"/>
                    </a:p>
                    <a:p>
                      <a:r>
                        <a:rPr lang="en-US" sz="1200" b="1" dirty="0" smtClean="0"/>
                        <a:t>SEVIRI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2017-02-12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12:11:49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95.57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98.16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0.974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0.297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0.027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CMA FY-2G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2015-04-03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03:01:06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0.5-0.75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-15.10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216.8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0.969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0.734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7755" y="5048934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Using EW-Span/NS-Span Ratio is an effective way to estimate the oversampling factor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62817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VNIR Band of </a:t>
            </a:r>
            <a:r>
              <a:rPr lang="en-US" altLang="zh-CN" sz="2800" dirty="0" smtClean="0"/>
              <a:t>HIMAWARI-8 </a:t>
            </a:r>
            <a:r>
              <a:rPr lang="en-US" sz="2800" dirty="0" smtClean="0"/>
              <a:t>AHI a</a:t>
            </a:r>
            <a:r>
              <a:rPr lang="en-US" altLang="zh-CN" sz="2800" dirty="0" smtClean="0"/>
              <a:t>nd GOES-16 ABI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523504"/>
              </p:ext>
            </p:extLst>
          </p:nvPr>
        </p:nvGraphicFramePr>
        <p:xfrm>
          <a:off x="914400" y="1752600"/>
          <a:ext cx="7239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Wavelength (um)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</a:t>
                      </a:r>
                    </a:p>
                    <a:p>
                      <a:r>
                        <a:rPr lang="en-US" dirty="0" smtClean="0"/>
                        <a:t>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N/S</a:t>
                      </a:r>
                      <a:r>
                        <a:rPr lang="en-US" baseline="0" dirty="0" smtClean="0"/>
                        <a:t> IFOV (</a:t>
                      </a:r>
                      <a:r>
                        <a:rPr lang="en-US" baseline="0" dirty="0" err="1" smtClean="0"/>
                        <a:t>urad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E/W</a:t>
                      </a:r>
                      <a:r>
                        <a:rPr lang="en-US" baseline="0" dirty="0" smtClean="0"/>
                        <a:t> IFOV (</a:t>
                      </a:r>
                      <a:r>
                        <a:rPr lang="en-US" baseline="0" dirty="0" err="1" smtClean="0"/>
                        <a:t>urad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 #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0.47,0.87, 1.61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1, 3, 5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1.38,2.26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</a:t>
                      </a:r>
                      <a:r>
                        <a:rPr lang="en-US" baseline="0" dirty="0" smtClean="0"/>
                        <a:t>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525322"/>
              </p:ext>
            </p:extLst>
          </p:nvPr>
        </p:nvGraphicFramePr>
        <p:xfrm>
          <a:off x="914400" y="4267200"/>
          <a:ext cx="7239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Wavelength (um)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Resolution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N/S</a:t>
                      </a:r>
                      <a:r>
                        <a:rPr lang="en-US" baseline="0" dirty="0" smtClean="0"/>
                        <a:t> IFOV (</a:t>
                      </a:r>
                      <a:r>
                        <a:rPr lang="en-US" baseline="0" dirty="0" err="1" smtClean="0"/>
                        <a:t>urad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E/W</a:t>
                      </a:r>
                      <a:r>
                        <a:rPr lang="en-US" baseline="0" dirty="0" smtClean="0"/>
                        <a:t> IFOV (</a:t>
                      </a:r>
                      <a:r>
                        <a:rPr lang="en-US" baseline="0" dirty="0" err="1" smtClean="0"/>
                        <a:t>urad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Detector #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0.47, 0.51,0.87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1,2, 4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1.61, 2.26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</a:t>
                      </a:r>
                      <a:r>
                        <a:rPr lang="en-US" baseline="0" dirty="0" smtClean="0"/>
                        <a:t>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2637" y="1371600"/>
            <a:ext cx="137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GOES-16 ABI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3886200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HIMAWARI-8  AHI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" y="14478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HIMAWARI-8 AHI Lunar Image CH01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0728" y="1259610"/>
            <a:ext cx="3144672" cy="452596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Lunar Phase = 9.85 deg.</a:t>
            </a:r>
          </a:p>
          <a:p>
            <a:r>
              <a:rPr lang="en-US" sz="2800" dirty="0" smtClean="0"/>
              <a:t>EW span =  329.64</a:t>
            </a:r>
          </a:p>
          <a:p>
            <a:r>
              <a:rPr lang="en-US" sz="2800" dirty="0" smtClean="0"/>
              <a:t>NS span =  376.97</a:t>
            </a:r>
          </a:p>
          <a:p>
            <a:r>
              <a:rPr lang="en-US" sz="2800" dirty="0" smtClean="0"/>
              <a:t>Ratio: EW/NS =0.8744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Under-sampling?</a:t>
            </a:r>
          </a:p>
          <a:p>
            <a:r>
              <a:rPr lang="en-US" sz="2800" dirty="0" smtClean="0"/>
              <a:t>CH01 </a:t>
            </a:r>
          </a:p>
          <a:p>
            <a:pPr lvl="1"/>
            <a:r>
              <a:rPr lang="en-US" dirty="0" smtClean="0"/>
              <a:t>E/W IFOV = 22.9 </a:t>
            </a:r>
            <a:r>
              <a:rPr lang="en-US" dirty="0" err="1" smtClean="0"/>
              <a:t>urad</a:t>
            </a:r>
            <a:endParaRPr lang="en-US" dirty="0" smtClean="0"/>
          </a:p>
          <a:p>
            <a:pPr lvl="1"/>
            <a:r>
              <a:rPr lang="en-US" dirty="0" smtClean="0"/>
              <a:t>N/S IFOV = 22.9 </a:t>
            </a:r>
            <a:r>
              <a:rPr lang="en-US" dirty="0" err="1" smtClean="0"/>
              <a:t>urad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30858" y="388620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5815" y="2819400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2230" y="3522592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EW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7810" y="2362200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HIMAWARI AHI CH01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Oversampling or Under-sampling?</a:t>
            </a:r>
          </a:p>
          <a:p>
            <a:r>
              <a:rPr lang="en-US" dirty="0" smtClean="0"/>
              <a:t>Solid angle ratio</a:t>
            </a:r>
          </a:p>
          <a:p>
            <a:pPr lvl="1"/>
            <a:r>
              <a:rPr lang="en-US" sz="2000" dirty="0" smtClean="0"/>
              <a:t>Solid Angle from Pixel calc. /Estimated Solid Angle= 1.088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Axis Ratio (EW/NS) = 0.873 (Under-</a:t>
            </a:r>
            <a:r>
              <a:rPr lang="en-US" altLang="zh-CN" dirty="0" smtClean="0">
                <a:solidFill>
                  <a:srgbClr val="FF0000"/>
                </a:solidFill>
              </a:rPr>
              <a:t>sample?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Direct readout from AHI data = 1.075 (Oversampling)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43969"/>
            <a:ext cx="3886200" cy="29146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XShao\Documents\NOAA\GOES-R\MTF\FIgs\AHI_OF_1\fig_AHI_B03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010400" cy="52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AHI B03 (Oversampling Factor = 1)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45004"/>
              </p:ext>
            </p:extLst>
          </p:nvPr>
        </p:nvGraphicFramePr>
        <p:xfrm>
          <a:off x="6040272" y="2819400"/>
          <a:ext cx="3048004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1"/>
                <a:gridCol w="627742"/>
                <a:gridCol w="591458"/>
                <a:gridCol w="685798"/>
                <a:gridCol w="609605"/>
              </a:tblGrid>
              <a:tr h="0"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MTF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AHI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0.845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0.600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0.393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0.198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6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need to </a:t>
            </a:r>
            <a:r>
              <a:rPr lang="en-US" dirty="0"/>
              <a:t>evaluate the spatial quality of an imaging </a:t>
            </a:r>
            <a:r>
              <a:rPr lang="en-US" dirty="0" smtClean="0"/>
              <a:t>instrument.</a:t>
            </a:r>
          </a:p>
          <a:p>
            <a:pPr lvl="1"/>
            <a:r>
              <a:rPr lang="en-US" dirty="0" smtClean="0"/>
              <a:t>In addition </a:t>
            </a:r>
            <a:r>
              <a:rPr lang="en-US" dirty="0"/>
              <a:t>to radiometric, geometric, and spectral </a:t>
            </a:r>
            <a:r>
              <a:rPr lang="en-US" dirty="0" smtClean="0"/>
              <a:t>calibration.</a:t>
            </a:r>
          </a:p>
          <a:p>
            <a:pPr lvl="1"/>
            <a:r>
              <a:rPr lang="en-US" dirty="0" smtClean="0"/>
              <a:t>From users</a:t>
            </a:r>
            <a:r>
              <a:rPr lang="en-US" dirty="0"/>
              <a:t>, instrument vendors, calibration specialists, satellite operators, </a:t>
            </a:r>
            <a:r>
              <a:rPr lang="en-US" dirty="0" smtClean="0"/>
              <a:t>program managers, among others.</a:t>
            </a:r>
          </a:p>
          <a:p>
            <a:r>
              <a:rPr lang="en-US" dirty="0" smtClean="0"/>
              <a:t>Modulation </a:t>
            </a:r>
            <a:r>
              <a:rPr lang="en-US" dirty="0"/>
              <a:t>Transfer Function (MTF) of </a:t>
            </a:r>
            <a:r>
              <a:rPr lang="en-US" dirty="0" smtClean="0"/>
              <a:t>the sharp </a:t>
            </a:r>
            <a:r>
              <a:rPr lang="en-US" dirty="0"/>
              <a:t>edge </a:t>
            </a:r>
            <a:r>
              <a:rPr lang="en-US" dirty="0" smtClean="0"/>
              <a:t>of lunar image is a nearly ideal and widely available target for such evaluation.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3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713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HIMAWARI-8 AHI MTF Performance </a:t>
            </a:r>
            <a:br>
              <a:rPr lang="en-US" dirty="0" smtClean="0"/>
            </a:br>
            <a:r>
              <a:rPr lang="en-US" dirty="0" smtClean="0"/>
              <a:t>2015-08-01 03:00:30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664226"/>
              </p:ext>
            </p:extLst>
          </p:nvPr>
        </p:nvGraphicFramePr>
        <p:xfrm>
          <a:off x="609600" y="1447800"/>
          <a:ext cx="7835443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285"/>
                <a:gridCol w="727716"/>
                <a:gridCol w="682043"/>
                <a:gridCol w="740008"/>
                <a:gridCol w="670131"/>
                <a:gridCol w="818679"/>
                <a:gridCol w="909643"/>
                <a:gridCol w="636751"/>
                <a:gridCol w="665228"/>
                <a:gridCol w="699238"/>
                <a:gridCol w="727721"/>
              </a:tblGrid>
              <a:tr h="411480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CH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Center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l-GR" sz="1400" baseline="0" dirty="0" smtClean="0"/>
                        <a:t>λ</a:t>
                      </a:r>
                      <a:r>
                        <a:rPr lang="en-US" sz="1400" baseline="0" dirty="0" smtClean="0"/>
                        <a:t>(um)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Lunar Phase (deg.)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EW Span # of Pixel 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NS</a:t>
                      </a:r>
                      <a:r>
                        <a:rPr lang="en-US" sz="1400" baseline="0" dirty="0" smtClean="0"/>
                        <a:t> Span</a:t>
                      </a:r>
                      <a:r>
                        <a:rPr lang="en-US" sz="1400" dirty="0" smtClean="0"/>
                        <a:t> # of Pixel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EW/NS</a:t>
                      </a:r>
                      <a:r>
                        <a:rPr lang="en-US" sz="1400" baseline="0" dirty="0" smtClean="0"/>
                        <a:t> Ratio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RE-SAMP</a:t>
                      </a:r>
                    </a:p>
                    <a:p>
                      <a:r>
                        <a:rPr lang="en-US" sz="1400" dirty="0" smtClean="0"/>
                        <a:t>Factor Used</a:t>
                      </a:r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MTF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329.6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377.0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  0.874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0.947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0.348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329.7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377.0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0.874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0.273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658.8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821.8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0.393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0.198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0.865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329.9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377.2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0.874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0.742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0.497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0.285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165.4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206.4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0.412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165.6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0.802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0.527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0.298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GOES-16 ABI</a:t>
            </a:r>
            <a:endParaRPr lang="en-US" dirty="0"/>
          </a:p>
        </p:txBody>
      </p:sp>
      <p:pic>
        <p:nvPicPr>
          <p:cNvPr id="3074" name="Picture 2" descr="C:\Users\XShao\Documents\NOAA\GOES-R\MTF\FIgs\moonfitexample_ABI_B1_an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461"/>
            <a:ext cx="5125663" cy="384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XShao\Documents\NOAA\GOES-R\MTF\FIgs\moonfitexample_ABI_B2_ann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25" y="1117605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5726" y="990600"/>
            <a:ext cx="914400" cy="914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5377" y="958334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ABI CH01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67777" y="984703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ABI CH02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896165"/>
              </p:ext>
            </p:extLst>
          </p:nvPr>
        </p:nvGraphicFramePr>
        <p:xfrm>
          <a:off x="1524000" y="4717434"/>
          <a:ext cx="6096000" cy="15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4168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EW Span # of Pixel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NS</a:t>
                      </a:r>
                      <a:r>
                        <a:rPr lang="en-US" sz="2000" baseline="0" dirty="0" smtClean="0"/>
                        <a:t> Span</a:t>
                      </a:r>
                      <a:r>
                        <a:rPr lang="en-US" sz="2000" dirty="0" smtClean="0"/>
                        <a:t> # of Pixel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EW/NS</a:t>
                      </a:r>
                      <a:r>
                        <a:rPr lang="en-US" sz="2000" baseline="0" dirty="0" smtClean="0"/>
                        <a:t> Ratio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371.49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358.69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1.035685</a:t>
                      </a:r>
                    </a:p>
                  </a:txBody>
                  <a:tcPr marL="6350" marR="6350" marT="635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Ch02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741.96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771.56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0.961636</a:t>
                      </a: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31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6332" y="6251594"/>
            <a:ext cx="817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GOES-16 is not declared operational.  The ABI data are currently experimental and still undergoing testing.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ABI CH02 (2017-02-11)</a:t>
            </a:r>
            <a:endParaRPr lang="en-US" dirty="0"/>
          </a:p>
        </p:txBody>
      </p:sp>
      <p:pic>
        <p:nvPicPr>
          <p:cNvPr id="38914" name="Picture 2" descr="C:\Users\XShao\Documents\NOAA\GOES-R\MTF\FIgs\ABI_20170211\fig_ABI_B02_MT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1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39841"/>
              </p:ext>
            </p:extLst>
          </p:nvPr>
        </p:nvGraphicFramePr>
        <p:xfrm>
          <a:off x="6095997" y="2971800"/>
          <a:ext cx="3048005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533400"/>
                <a:gridCol w="557255"/>
                <a:gridCol w="585745"/>
                <a:gridCol w="609605"/>
              </a:tblGrid>
              <a:tr h="0"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MTF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ABI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0.788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0.396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9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8644" y="9260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2017/07/12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9260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2017/02/11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62547" y="210620"/>
            <a:ext cx="2630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GOES-16 CH01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33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pic>
        <p:nvPicPr>
          <p:cNvPr id="10" name="Picture 2" descr="C:\Users\XShao\Documents\NOAA\GOES-R\MTF\FIgs\ABI_20170211\fig_ABI_B02_MT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333"/>
          <a:stretch/>
        </p:blipFill>
        <p:spPr bwMode="auto">
          <a:xfrm>
            <a:off x="4648200" y="1186447"/>
            <a:ext cx="2971800" cy="5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XShao\Documents\NOAA\GOES-R\MTF\FIgs\ABI_20170712\fig_ABI_B02_MT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6" r="6734"/>
          <a:stretch/>
        </p:blipFill>
        <p:spPr bwMode="auto">
          <a:xfrm>
            <a:off x="1066800" y="1207532"/>
            <a:ext cx="3048000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for ABI VNIR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304800" y="2198132"/>
          <a:ext cx="423942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668"/>
                <a:gridCol w="865186"/>
                <a:gridCol w="605631"/>
                <a:gridCol w="632716"/>
                <a:gridCol w="665064"/>
                <a:gridCol w="692155"/>
              </a:tblGrid>
              <a:tr h="411480"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EW/NS</a:t>
                      </a:r>
                      <a:r>
                        <a:rPr lang="en-US" sz="1200" baseline="0" dirty="0" smtClean="0"/>
                        <a:t> Ratio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RE-SAMP</a:t>
                      </a:r>
                    </a:p>
                    <a:p>
                      <a:r>
                        <a:rPr lang="en-US" sz="1200" dirty="0" smtClean="0"/>
                        <a:t>Factor Used</a:t>
                      </a:r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MTF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1.035685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1.32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0.953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0.647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0.454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0.961636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1.43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0.939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0.788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0.590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0.396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1.035892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1.32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0.941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0.443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0.949052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1.49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0.538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1.034969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1.32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0.739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0.320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0.957086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1.49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0.662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0.485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4675980" y="2286000"/>
          <a:ext cx="423942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668"/>
                <a:gridCol w="865186"/>
                <a:gridCol w="605631"/>
                <a:gridCol w="632716"/>
                <a:gridCol w="665064"/>
                <a:gridCol w="692155"/>
              </a:tblGrid>
              <a:tr h="411480"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EW/NS</a:t>
                      </a:r>
                      <a:r>
                        <a:rPr lang="en-US" sz="1200" baseline="0" dirty="0" smtClean="0"/>
                        <a:t> Ratio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RE-SAMP</a:t>
                      </a:r>
                    </a:p>
                    <a:p>
                      <a:r>
                        <a:rPr lang="en-US" sz="1200" dirty="0" smtClean="0"/>
                        <a:t>Factor Used</a:t>
                      </a:r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MTF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1.046474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1.32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0.959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0.647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0.445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0.958908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1.43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0.776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0.583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0.395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1.046704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1.32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0.946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0.430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0.952383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1.49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0.974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0.889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0.743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0.559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1.042841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1.32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0.741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0.509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0.306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0.958314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1.49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0.523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6919" y="1715069"/>
            <a:ext cx="3235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2017-02-11 (lunar Phase =  9.75)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17526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2017-07-12 (lunar Phase =  41.96)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5514757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MTF analysis of two cases show consistent MTF performance for ABI VNIR </a:t>
            </a:r>
            <a:r>
              <a:rPr lang="en-US" altLang="zh-CN" dirty="0" smtClean="0"/>
              <a:t>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Lunar EW/NS Span ratio are also consistent for two cases with different lunar phases, which is encouraging.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34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74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Overall MTF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01988"/>
              </p:ext>
            </p:extLst>
          </p:nvPr>
        </p:nvGraphicFramePr>
        <p:xfrm>
          <a:off x="304799" y="1143000"/>
          <a:ext cx="8534400" cy="328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1"/>
                <a:gridCol w="457200"/>
                <a:gridCol w="1752600"/>
                <a:gridCol w="838200"/>
                <a:gridCol w="762000"/>
                <a:gridCol w="685800"/>
                <a:gridCol w="609600"/>
                <a:gridCol w="609600"/>
                <a:gridCol w="609600"/>
                <a:gridCol w="990599"/>
              </a:tblGrid>
              <a:tr h="411480"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Instrument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CH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Center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l-GR" sz="1400" baseline="0" dirty="0" smtClean="0"/>
                        <a:t>λ</a:t>
                      </a:r>
                      <a:r>
                        <a:rPr lang="en-US" sz="1400" baseline="0" dirty="0" smtClean="0"/>
                        <a:t>(um)</a:t>
                      </a:r>
                      <a:endParaRPr lang="en-US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400" dirty="0" smtClean="0"/>
                        <a:t>Lunar Phase (deg.)</a:t>
                      </a:r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MTF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Note</a:t>
                      </a:r>
                      <a:endParaRPr lang="en-US" sz="20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P2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AHI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2015-08-01 03:00:30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9.85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0.845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0.393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0.198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O-F?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ABI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2017-02-11 19:12:28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9.75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0.939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0.788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0.590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0.396</a:t>
                      </a:r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KMA</a:t>
                      </a:r>
                      <a:r>
                        <a:rPr lang="en-US" sz="1200" b="1" baseline="0" dirty="0" smtClean="0"/>
                        <a:t> MI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2016-11-13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01:13:33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-22.09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0.926</a:t>
                      </a:r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0.791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0.607</a:t>
                      </a:r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0.399</a:t>
                      </a:r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GOES-15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2010-09-24 19:11:00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16.49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0.945</a:t>
                      </a:r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0.835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0.675</a:t>
                      </a:r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0.461</a:t>
                      </a:r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EUMETSAT</a:t>
                      </a:r>
                      <a:r>
                        <a:rPr lang="en-US" sz="1200" b="1" baseline="0" dirty="0" smtClean="0"/>
                        <a:t> </a:t>
                      </a:r>
                      <a:r>
                        <a:rPr lang="en-US" sz="1200" b="1" dirty="0" smtClean="0"/>
                        <a:t>SEVIRI-9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2017-02-12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12:11:49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18.45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0.919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0.664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0.297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0.027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CMA FY-2G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2015-04-03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03:01:06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0.5-0.75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-15.10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0.734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0.348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0.148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0.140</a:t>
                      </a:r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35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COMS MI and GOES-15</a:t>
            </a:r>
          </a:p>
          <a:p>
            <a:pPr lvl="1"/>
            <a:r>
              <a:rPr lang="en-US" sz="2200" dirty="0" smtClean="0"/>
              <a:t>Oversampling factor is known and consistent with EW/NS lunar span ratio</a:t>
            </a:r>
          </a:p>
          <a:p>
            <a:pPr lvl="1"/>
            <a:r>
              <a:rPr lang="en-US" sz="2200" dirty="0" smtClean="0"/>
              <a:t>Similar MTF performance</a:t>
            </a:r>
          </a:p>
          <a:p>
            <a:r>
              <a:rPr lang="en-US" sz="2200" dirty="0" smtClean="0"/>
              <a:t>SEVIRI-9 lunar image is tilted and EW/NS  lunar span ratio is ~1</a:t>
            </a:r>
          </a:p>
          <a:p>
            <a:pPr lvl="1"/>
            <a:r>
              <a:rPr lang="en-US" sz="2200" dirty="0" smtClean="0"/>
              <a:t>MTF performance drops after ¾ Nyquist Frequency</a:t>
            </a:r>
          </a:p>
          <a:p>
            <a:r>
              <a:rPr lang="en-US" sz="2200" dirty="0" smtClean="0"/>
              <a:t>FY-2G MTF performance is not as good at </a:t>
            </a:r>
            <a:r>
              <a:rPr lang="en-US" sz="2200" dirty="0"/>
              <a:t>½ Nyquist </a:t>
            </a:r>
            <a:r>
              <a:rPr lang="en-US" sz="2200" dirty="0" smtClean="0"/>
              <a:t>Frequency</a:t>
            </a:r>
          </a:p>
          <a:p>
            <a:r>
              <a:rPr lang="en-US" sz="2200" dirty="0" smtClean="0"/>
              <a:t>HIMAWARI-8 AHI and GOES-16 ABI</a:t>
            </a:r>
          </a:p>
          <a:p>
            <a:pPr lvl="1"/>
            <a:r>
              <a:rPr lang="en-US" sz="2200" dirty="0" smtClean="0"/>
              <a:t>AHI: Need to reconcile under-sampling factor from EW/NS lunar span ratio together with EW/NS pixel size ratio (if there is any?)</a:t>
            </a:r>
          </a:p>
          <a:p>
            <a:pPr lvl="1"/>
            <a:r>
              <a:rPr lang="en-US" sz="2200" dirty="0" smtClean="0"/>
              <a:t>Resampling factor needs to be taken into account</a:t>
            </a:r>
          </a:p>
          <a:p>
            <a:pPr lvl="1"/>
            <a:endParaRPr lang="en-US" sz="2200" dirty="0" smtClean="0"/>
          </a:p>
          <a:p>
            <a:pPr marL="400050" lvl="2" indent="0">
              <a:buNone/>
            </a:pPr>
            <a:endParaRPr lang="en-US" sz="16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XShao\Documents\NOAA\GOES-R\MTF\FIgs\AHI_OF_1\fig_AHI_B01_MT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 r="50000"/>
          <a:stretch/>
        </p:blipFill>
        <p:spPr bwMode="auto">
          <a:xfrm>
            <a:off x="6362700" y="914400"/>
            <a:ext cx="2781300" cy="373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Discussion/Question I (MTF Method)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6477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MTF Evaluation with edge function</a:t>
            </a:r>
          </a:p>
          <a:p>
            <a:pPr lvl="1"/>
            <a:r>
              <a:rPr lang="en-US" dirty="0" smtClean="0"/>
              <a:t>Recommendation: Fermi-function as used in this evaluation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ther methods?  </a:t>
            </a:r>
          </a:p>
          <a:p>
            <a:r>
              <a:rPr lang="en-US" dirty="0" smtClean="0"/>
              <a:t>N/S Portion of lunar image for evaluation</a:t>
            </a:r>
          </a:p>
          <a:p>
            <a:pPr lvl="1"/>
            <a:r>
              <a:rPr lang="en-US" dirty="0"/>
              <a:t>Recommendation: </a:t>
            </a:r>
            <a:r>
              <a:rPr lang="en-US" dirty="0" smtClean="0"/>
              <a:t>Focus on 80% of pixel at the center N/S</a:t>
            </a:r>
          </a:p>
          <a:p>
            <a:r>
              <a:rPr lang="en-US" altLang="en-US" dirty="0"/>
              <a:t>Sliding piecewise 2</a:t>
            </a:r>
            <a:r>
              <a:rPr lang="en-US" altLang="en-US" baseline="30000" dirty="0"/>
              <a:t>nd</a:t>
            </a:r>
            <a:r>
              <a:rPr lang="en-US" altLang="en-US" dirty="0"/>
              <a:t> order polynomial filtering applied to ensemble of edge </a:t>
            </a:r>
            <a:r>
              <a:rPr lang="en-US" altLang="en-US" dirty="0" smtClean="0"/>
              <a:t>data</a:t>
            </a:r>
          </a:p>
          <a:p>
            <a:pPr lvl="1"/>
            <a:r>
              <a:rPr lang="en-US" altLang="en-US" dirty="0" smtClean="0">
                <a:cs typeface="Times New Roman" pitchFamily="18" charset="0"/>
              </a:rPr>
              <a:t>±20% around mean screening applied  </a:t>
            </a:r>
          </a:p>
          <a:p>
            <a:pPr lvl="1"/>
            <a:r>
              <a:rPr lang="en-US" altLang="en-US" dirty="0" smtClean="0">
                <a:cs typeface="Times New Roman" pitchFamily="18" charset="0"/>
              </a:rPr>
              <a:t>other filtering and screening method?</a:t>
            </a:r>
            <a:endParaRPr lang="en-US" altLang="en-US" dirty="0">
              <a:cs typeface="Times New Roman" pitchFamily="18" charset="0"/>
            </a:endParaRPr>
          </a:p>
          <a:p>
            <a:r>
              <a:rPr lang="en-US" dirty="0"/>
              <a:t>Differentiated to form the line spread function. </a:t>
            </a:r>
            <a:endParaRPr lang="en-US" dirty="0" smtClean="0"/>
          </a:p>
          <a:p>
            <a:pPr lvl="1"/>
            <a:r>
              <a:rPr lang="en-US" dirty="0" smtClean="0"/>
              <a:t>Padded 0 for pixels # &gt; 3 or pixel # &lt;-3</a:t>
            </a:r>
            <a:endParaRPr lang="en-US" dirty="0"/>
          </a:p>
          <a:p>
            <a:r>
              <a:rPr lang="en-US" dirty="0"/>
              <a:t>Apply Fourier transformation to the line spread function to derive MTF.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3" descr="C:\Users\XShao\Documents\NOAA\GOES-R\MTF\FIgs\AHI_OF_1\fig_AHI_B01_MTF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1113" r="7123"/>
          <a:stretch/>
        </p:blipFill>
        <p:spPr bwMode="auto">
          <a:xfrm>
            <a:off x="6758940" y="4645587"/>
            <a:ext cx="2385060" cy="203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37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II (Impact of Oversampling Factor)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KMA and GOES-15 Oversampling factor can be clearly identified from EW/NS Elliptical fitting axis ratio</a:t>
            </a:r>
          </a:p>
          <a:p>
            <a:r>
              <a:rPr lang="en-US" dirty="0" smtClean="0"/>
              <a:t>SEVIRI and FY-2 seem to have oversampling factor ~1</a:t>
            </a:r>
          </a:p>
          <a:p>
            <a:r>
              <a:rPr lang="en-US" dirty="0" smtClean="0"/>
              <a:t>AHI lunar image needs to be investigated further</a:t>
            </a:r>
          </a:p>
          <a:p>
            <a:pPr lvl="1"/>
            <a:r>
              <a:rPr lang="en-US" dirty="0" smtClean="0"/>
              <a:t>EW/NS is ~ 0.8 to 0.87 (under-sampling?)</a:t>
            </a:r>
          </a:p>
          <a:p>
            <a:pPr lvl="1"/>
            <a:r>
              <a:rPr lang="en-US" dirty="0" smtClean="0"/>
              <a:t>From pixel solid angle ratio suggests oversampling ~ 1.08</a:t>
            </a:r>
          </a:p>
          <a:p>
            <a:pPr lvl="1"/>
            <a:r>
              <a:rPr lang="en-US" dirty="0" smtClean="0"/>
              <a:t>Resampled or not (Need reconciliation)</a:t>
            </a:r>
          </a:p>
          <a:p>
            <a:r>
              <a:rPr lang="en-US" dirty="0" smtClean="0"/>
              <a:t>ABI: need to take into account of resampling factor</a:t>
            </a:r>
          </a:p>
          <a:p>
            <a:r>
              <a:rPr lang="en-US" dirty="0" smtClean="0"/>
              <a:t>Action: agencies need to provide the oversampling/resampling factor for evaluation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38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III (Evaluation with MTF at Nyquist Frequency 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MTF at quarter, half, ¾ of Nyquist frequency performs better as metrics for evaluation of MTF performance</a:t>
            </a:r>
          </a:p>
          <a:p>
            <a:r>
              <a:rPr lang="en-US" dirty="0" smtClean="0"/>
              <a:t>MTF at full Nyquist frequency has large uncertainties and does not serve as a good metrics.</a:t>
            </a:r>
          </a:p>
          <a:p>
            <a:r>
              <a:rPr lang="en-US" dirty="0" smtClean="0"/>
              <a:t>Some agency uses 0.9 </a:t>
            </a:r>
            <a:r>
              <a:rPr lang="en-US" dirty="0"/>
              <a:t>Nyquist </a:t>
            </a:r>
            <a:r>
              <a:rPr lang="en-US" dirty="0" smtClean="0"/>
              <a:t>frequency for evaluation. </a:t>
            </a:r>
          </a:p>
          <a:p>
            <a:r>
              <a:rPr lang="en-US" dirty="0" smtClean="0"/>
              <a:t>Recommendation:</a:t>
            </a:r>
          </a:p>
          <a:p>
            <a:pPr lvl="1"/>
            <a:r>
              <a:rPr lang="en-US" dirty="0" smtClean="0"/>
              <a:t>Evaluate at 0.25, 0.5, 0.75, 0.9 Nyquist</a:t>
            </a:r>
          </a:p>
          <a:p>
            <a:pPr lvl="1"/>
            <a:r>
              <a:rPr lang="en-US" dirty="0" smtClean="0"/>
              <a:t>Cross-Comparison at 0.5 Nyquist  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39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Standardize the procedure to make the results comparable.</a:t>
            </a:r>
          </a:p>
          <a:p>
            <a:pPr lvl="1"/>
            <a:r>
              <a:rPr lang="en-US" dirty="0" smtClean="0"/>
              <a:t>There can be variations of deriving MTF from lunar image.</a:t>
            </a:r>
          </a:p>
          <a:p>
            <a:pPr lvl="2"/>
            <a:r>
              <a:rPr lang="en-US" dirty="0" smtClean="0"/>
              <a:t>For example deriving Line Spread Function (LSF) from Edge Spread Function (ESF).</a:t>
            </a:r>
          </a:p>
          <a:p>
            <a:pPr lvl="1"/>
            <a:r>
              <a:rPr lang="en-US" dirty="0" smtClean="0"/>
              <a:t>There can also be instrument-specific idiosyncrasy.</a:t>
            </a:r>
          </a:p>
          <a:p>
            <a:pPr lvl="2"/>
            <a:r>
              <a:rPr lang="en-US" dirty="0" smtClean="0"/>
              <a:t>For example pixel overlapping.</a:t>
            </a:r>
          </a:p>
          <a:p>
            <a:r>
              <a:rPr lang="en-US" dirty="0" smtClean="0"/>
              <a:t>Hence the need for a </a:t>
            </a:r>
            <a:r>
              <a:rPr lang="en-US" dirty="0"/>
              <a:t>community best practice of using lunar image for on-orbit evaluation of MTF.</a:t>
            </a:r>
          </a:p>
          <a:p>
            <a:pPr lvl="1"/>
            <a:r>
              <a:rPr lang="en-US" dirty="0"/>
              <a:t>And to outline its limitations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/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Name:</a:t>
            </a:r>
          </a:p>
          <a:p>
            <a:pPr lvl="1"/>
            <a:r>
              <a:rPr lang="en-US" dirty="0" smtClean="0"/>
              <a:t>Community Best Practice?</a:t>
            </a:r>
          </a:p>
          <a:p>
            <a:pPr lvl="1"/>
            <a:r>
              <a:rPr lang="en-US" dirty="0" smtClean="0"/>
              <a:t>GSICS Standard Method?</a:t>
            </a:r>
          </a:p>
          <a:p>
            <a:pPr lvl="1"/>
            <a:r>
              <a:rPr lang="en-US" dirty="0" smtClean="0"/>
              <a:t>GSICS Endorsed Method?</a:t>
            </a:r>
          </a:p>
          <a:p>
            <a:pPr lvl="1"/>
            <a:r>
              <a:rPr lang="en-US" dirty="0" smtClean="0"/>
              <a:t>??</a:t>
            </a:r>
          </a:p>
          <a:p>
            <a:r>
              <a:rPr lang="en-US" dirty="0" smtClean="0"/>
              <a:t>Limited to GEO only? Initially?</a:t>
            </a:r>
          </a:p>
          <a:p>
            <a:r>
              <a:rPr lang="en-US" dirty="0" smtClean="0"/>
              <a:t>Agency POC:</a:t>
            </a:r>
          </a:p>
          <a:p>
            <a:pPr lvl="1"/>
            <a:r>
              <a:rPr lang="en-US" dirty="0" smtClean="0"/>
              <a:t>NOAA: Xi Shao</a:t>
            </a:r>
          </a:p>
          <a:p>
            <a:pPr lvl="1"/>
            <a:r>
              <a:rPr lang="en-US" dirty="0" smtClean="0"/>
              <a:t>EUMETSAT: </a:t>
            </a:r>
            <a:r>
              <a:rPr lang="en-US" altLang="zh-CN" dirty="0" smtClean="0"/>
              <a:t>Claude </a:t>
            </a:r>
            <a:r>
              <a:rPr lang="en-US" altLang="zh-CN" dirty="0" err="1" smtClean="0"/>
              <a:t>Ledez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CMA: Lin Chen</a:t>
            </a:r>
          </a:p>
          <a:p>
            <a:pPr lvl="1"/>
            <a:r>
              <a:rPr lang="en-US" altLang="zh-CN" dirty="0" smtClean="0"/>
              <a:t>JMA</a:t>
            </a:r>
          </a:p>
          <a:p>
            <a:pPr lvl="1"/>
            <a:r>
              <a:rPr lang="en-US" altLang="zh-CN" dirty="0" smtClean="0"/>
              <a:t>KMA</a:t>
            </a:r>
          </a:p>
          <a:p>
            <a:pPr lvl="1"/>
            <a:r>
              <a:rPr lang="en-US" altLang="zh-CN" dirty="0" smtClean="0"/>
              <a:t>??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/>
          <a:p>
            <a:r>
              <a:rPr lang="en-US" dirty="0" smtClean="0"/>
              <a:t>2nd Lunar Calibration Workshop, Xi'an,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a report summarizing current session on “Community </a:t>
            </a:r>
            <a:r>
              <a:rPr lang="en-US" dirty="0"/>
              <a:t>Best Practice of </a:t>
            </a:r>
            <a:r>
              <a:rPr lang="en-US" dirty="0" smtClean="0"/>
              <a:t>Using </a:t>
            </a:r>
            <a:r>
              <a:rPr lang="en-US" dirty="0"/>
              <a:t>Lunar Image for On-Orbit Evaluation of Modulation Transfer Function (MTF</a:t>
            </a:r>
            <a:r>
              <a:rPr lang="en-US" dirty="0" smtClean="0"/>
              <a:t>)” (Lead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Fred Wu (NOAA); Draft and POC: Sean Shao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Analysis from NOAA and results by other agencies</a:t>
            </a:r>
          </a:p>
          <a:p>
            <a:r>
              <a:rPr lang="en-US" dirty="0" smtClean="0"/>
              <a:t>Send out survey and collect inputs on standardizing lunar MTF evaluation method</a:t>
            </a:r>
          </a:p>
          <a:p>
            <a:r>
              <a:rPr lang="en-US" dirty="0" smtClean="0"/>
              <a:t>Seek inputs from agencies on determination of over-sampling and resampling factor for the lunar data they provided.</a:t>
            </a:r>
          </a:p>
          <a:p>
            <a:r>
              <a:rPr lang="en-US" altLang="zh-CN" dirty="0" smtClean="0"/>
              <a:t>Collect and compare MTF evaluation from agencies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929-B9F2-4840-A857-94E0157856F2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87" y="2895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Lunar MTF Results from Others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CB929-B9F2-4840-A857-94E0157856F2}" type="datetime1">
              <a:rPr lang="en-US" smtClean="0"/>
              <a:pPr/>
              <a:t>11/14/2017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E326-3D4E-4230-940F-B935701198D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228600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Discussion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939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42415" y="76200"/>
            <a:ext cx="8229600" cy="792162"/>
          </a:xfrm>
        </p:spPr>
        <p:txBody>
          <a:bodyPr>
            <a:noAutofit/>
          </a:bodyPr>
          <a:lstStyle/>
          <a:p>
            <a:r>
              <a:rPr lang="en-GB" altLang="en-US" sz="2800" dirty="0" smtClean="0"/>
              <a:t>MSG-1 SEVIRI HRV in EW - One Measurement (Calculation by EUMETSAT)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4881"/>
            <a:ext cx="7772106" cy="525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43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0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EUMETSAT</a:t>
            </a:r>
            <a:r>
              <a:rPr lang="en-US" b="1" dirty="0"/>
              <a:t> </a:t>
            </a:r>
            <a:r>
              <a:rPr lang="en-US" b="1" dirty="0" smtClean="0"/>
              <a:t>SEVIRI-9 CH01 </a:t>
            </a:r>
            <a:r>
              <a:rPr lang="zh-CN" altLang="en-US" b="1" dirty="0" smtClean="0"/>
              <a:t>（</a:t>
            </a:r>
            <a:r>
              <a:rPr lang="en-US" altLang="zh-CN" b="1" dirty="0" smtClean="0"/>
              <a:t>0.6 um</a:t>
            </a:r>
            <a:r>
              <a:rPr lang="zh-CN" altLang="en-US" b="1" dirty="0" smtClean="0"/>
              <a:t>）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162"/>
            <a:ext cx="6563784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42546" y="4076830"/>
          <a:ext cx="3048005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533400"/>
                <a:gridCol w="557255"/>
                <a:gridCol w="585745"/>
                <a:gridCol w="609605"/>
              </a:tblGrid>
              <a:tr h="0"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MTF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KMA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0.297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0.027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8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CMA Calculation on FY-2G</a:t>
            </a:r>
            <a:endParaRPr lang="en-US" dirty="0"/>
          </a:p>
        </p:txBody>
      </p:sp>
      <p:pic>
        <p:nvPicPr>
          <p:cNvPr id="46082" name="Picture 2" descr="C:\Users\XShao\Documents\NOAA\GOES-R\MTF\FY2\FY2G-201504030301_MTF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21203"/>
            <a:ext cx="7010400" cy="52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43800" y="586083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Lin </a:t>
            </a:r>
            <a:r>
              <a:rPr lang="en-US" altLang="zh-CN" dirty="0" smtClean="0"/>
              <a:t>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CMA </a:t>
            </a:r>
            <a:r>
              <a:rPr lang="en-US" dirty="0" smtClean="0"/>
              <a:t>FY-2G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251"/>
            <a:ext cx="7010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867400" y="1905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2200" y="1710035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this side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46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144904" y="2896416"/>
          <a:ext cx="3048005" cy="114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533400"/>
                <a:gridCol w="557255"/>
                <a:gridCol w="585745"/>
                <a:gridCol w="609605"/>
              </a:tblGrid>
              <a:tr h="0">
                <a:tc rowSpan="2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MTF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P4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KMA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0.734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6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with MTF Calculation by Different Agency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661050"/>
              </p:ext>
            </p:extLst>
          </p:nvPr>
        </p:nvGraphicFramePr>
        <p:xfrm>
          <a:off x="533400" y="1828800"/>
          <a:ext cx="8458201" cy="3169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351"/>
                <a:gridCol w="442649"/>
                <a:gridCol w="999151"/>
                <a:gridCol w="888743"/>
                <a:gridCol w="720900"/>
                <a:gridCol w="720900"/>
                <a:gridCol w="901125"/>
                <a:gridCol w="630787"/>
                <a:gridCol w="658999"/>
                <a:gridCol w="692690"/>
                <a:gridCol w="720906"/>
              </a:tblGrid>
              <a:tr h="380318"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Inst.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CH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Calculation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Time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Center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l-GR" sz="1200" baseline="0" dirty="0" smtClean="0"/>
                        <a:t>λ</a:t>
                      </a:r>
                      <a:r>
                        <a:rPr lang="en-US" sz="1200" baseline="0" dirty="0" smtClean="0"/>
                        <a:t>(um)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Lunar Phase (deg.)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OS Factor Used</a:t>
                      </a:r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MTF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EUMETSAT</a:t>
                      </a:r>
                      <a:endParaRPr lang="en-US" altLang="zh-CN" sz="1200" b="1" dirty="0" smtClean="0"/>
                    </a:p>
                    <a:p>
                      <a:r>
                        <a:rPr lang="en-US" sz="1200" b="1" dirty="0" smtClean="0"/>
                        <a:t>SEVIRI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2017-02-12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12:11:49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0.664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0.297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0.027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EUMETSAT</a:t>
                      </a:r>
                      <a:endParaRPr lang="en-US" altLang="zh-CN" sz="1200" b="1" dirty="0" smtClean="0"/>
                    </a:p>
                    <a:p>
                      <a:r>
                        <a:rPr lang="en-US" sz="1200" b="1" dirty="0" smtClean="0"/>
                        <a:t>SEVIRI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EUMETSAT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0.81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CMA FY-2G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NOAA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2015-04-03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03:01:06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0.5-0.75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-15.10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0.734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CMA FY-2G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2015-04-03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03:01:06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0.5-0.75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-15.10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0.28675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47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NOAA, in collaboration with the GSICS, </a:t>
            </a:r>
            <a:r>
              <a:rPr lang="en-US" dirty="0"/>
              <a:t>initiated a project to research these issues.</a:t>
            </a:r>
          </a:p>
          <a:p>
            <a:r>
              <a:rPr lang="en-US" dirty="0" smtClean="0"/>
              <a:t>The first step is to make available lunar images by six GEO instruments:</a:t>
            </a:r>
          </a:p>
          <a:p>
            <a:pPr lvl="1"/>
            <a:r>
              <a:rPr lang="en-US" dirty="0"/>
              <a:t>ABI on GOES-16, AHI on Himawari-8, Imager on GOES-15, MI on COMS, Imager on FY-2, SEVIRI on MSG. </a:t>
            </a:r>
          </a:p>
          <a:p>
            <a:pPr lvl="1"/>
            <a:r>
              <a:rPr lang="en-US" dirty="0" smtClean="0"/>
              <a:t>To establish </a:t>
            </a:r>
            <a:r>
              <a:rPr lang="en-US" dirty="0"/>
              <a:t>a reference to evaluate various methods.</a:t>
            </a:r>
          </a:p>
          <a:p>
            <a:r>
              <a:rPr lang="en-US" dirty="0" smtClean="0"/>
              <a:t>One method for all instruments</a:t>
            </a:r>
          </a:p>
          <a:p>
            <a:pPr lvl="1"/>
            <a:r>
              <a:rPr lang="en-US" dirty="0" smtClean="0"/>
              <a:t>NOAA will report the results of this effort. </a:t>
            </a:r>
          </a:p>
          <a:p>
            <a:pPr lvl="1"/>
            <a:r>
              <a:rPr lang="en-US" dirty="0" smtClean="0"/>
              <a:t>Are Imager and MI similar? ABI </a:t>
            </a:r>
            <a:r>
              <a:rPr lang="en-US" dirty="0"/>
              <a:t>and </a:t>
            </a:r>
            <a:r>
              <a:rPr lang="en-US" dirty="0" smtClean="0"/>
              <a:t>AHI? Better than Imager/MI?</a:t>
            </a:r>
          </a:p>
          <a:p>
            <a:r>
              <a:rPr lang="en-US" dirty="0" smtClean="0"/>
              <a:t>Different methods for the same instrument</a:t>
            </a:r>
          </a:p>
          <a:p>
            <a:pPr lvl="1"/>
            <a:r>
              <a:rPr lang="en-US" dirty="0" smtClean="0"/>
              <a:t>Each agency evaluate MTF of its own satellite.</a:t>
            </a:r>
          </a:p>
          <a:p>
            <a:pPr lvl="1"/>
            <a:r>
              <a:rPr lang="en-US" dirty="0" smtClean="0"/>
              <a:t>Compare the differences in methods, tradeoffs, and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Review the various methods and results.</a:t>
            </a:r>
          </a:p>
          <a:p>
            <a:r>
              <a:rPr lang="en-US" dirty="0" smtClean="0"/>
              <a:t>Identify major obstacles or opportunities.</a:t>
            </a:r>
          </a:p>
          <a:p>
            <a:pPr lvl="1"/>
            <a:r>
              <a:rPr lang="en-US" dirty="0" smtClean="0"/>
              <a:t>Is it feasible?</a:t>
            </a:r>
          </a:p>
          <a:p>
            <a:pPr lvl="1"/>
            <a:r>
              <a:rPr lang="en-US" dirty="0" smtClean="0"/>
              <a:t>Are there better ways?</a:t>
            </a:r>
          </a:p>
          <a:p>
            <a:r>
              <a:rPr lang="en-US" dirty="0" smtClean="0"/>
              <a:t>Summarize key questions for further investigation.</a:t>
            </a:r>
          </a:p>
          <a:p>
            <a:r>
              <a:rPr lang="en-US" dirty="0"/>
              <a:t>Plan for future – interim goals and schedule.</a:t>
            </a:r>
          </a:p>
          <a:p>
            <a:r>
              <a:rPr lang="en-US" dirty="0" smtClean="0"/>
              <a:t>Commit to assignment.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 – why this effort?</a:t>
            </a:r>
          </a:p>
          <a:p>
            <a:r>
              <a:rPr lang="en-US" dirty="0" smtClean="0"/>
              <a:t>What is MTF and how do we know?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NOAA results: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new now?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Assessment for six GEO instruments.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Discussions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MTF – Intuitively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8</a:t>
            </a:fld>
            <a:endParaRPr lang="en-US"/>
          </a:p>
        </p:txBody>
      </p:sp>
      <p:pic>
        <p:nvPicPr>
          <p:cNvPr id="54274" name="Picture 2" descr="decrease of modulation dep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44079"/>
            <a:ext cx="3669616" cy="39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8800" y="21336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Modulation transfer function </a:t>
            </a:r>
            <a:r>
              <a:rPr lang="en-US" dirty="0"/>
              <a:t>is the decrease of modulation depth with increasing frequency</a:t>
            </a:r>
            <a:r>
              <a:rPr lang="en-US" dirty="0" smtClean="0"/>
              <a:t>.</a:t>
            </a:r>
          </a:p>
          <a:p>
            <a:endParaRPr lang="en-US" i="1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spie.org/publications/tt52_131_modulation_transfer_function?SSO=1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Ideal (diffraction-limited)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MTF – Formally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Lunar Calibration Workshop, Xi'an, China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CC397-7E36-4EE7-890F-F4B8B52FF98E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92427" y="1752600"/>
            <a:ext cx="266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Formally, the </a:t>
            </a:r>
            <a:r>
              <a:rPr lang="en-US" dirty="0" smtClean="0"/>
              <a:t>Optical Transfer Function (OTF) is the Fourier Transform of the Point  Spread Function (PSF). The </a:t>
            </a:r>
            <a:r>
              <a:rPr lang="en-US" dirty="0"/>
              <a:t>MTF is </a:t>
            </a:r>
            <a:r>
              <a:rPr lang="en-US" dirty="0" smtClean="0"/>
              <a:t>the </a:t>
            </a:r>
            <a:r>
              <a:rPr lang="en-US" dirty="0"/>
              <a:t>magnitude (absolute value) of the complex OTF</a:t>
            </a:r>
            <a:r>
              <a:rPr lang="en-US" dirty="0" smtClean="0"/>
              <a:t>.</a:t>
            </a:r>
          </a:p>
          <a:p>
            <a:endParaRPr lang="en-US" i="1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en.wikipedia.org/wiki/Optical_transfer_function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Ideal (diffraction-limited)</a:t>
            </a:r>
            <a:endParaRPr lang="en-US" dirty="0"/>
          </a:p>
        </p:txBody>
      </p:sp>
      <p:pic>
        <p:nvPicPr>
          <p:cNvPr id="56324" name="Picture 4" descr="File:Illustration of the optical transfer function and its relation to image quality.sv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411509" cy="339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8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7438</TotalTime>
  <Words>2787</Words>
  <Application>Microsoft Office PowerPoint</Application>
  <PresentationFormat>On-screen Show (4:3)</PresentationFormat>
  <Paragraphs>890</Paragraphs>
  <Slides>47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宋体</vt:lpstr>
      <vt:lpstr>Arial</vt:lpstr>
      <vt:lpstr>Calibri</vt:lpstr>
      <vt:lpstr>Cambria Math</vt:lpstr>
      <vt:lpstr>Times New Roman</vt:lpstr>
      <vt:lpstr>Office Theme</vt:lpstr>
      <vt:lpstr>Bitmap Image</vt:lpstr>
      <vt:lpstr>Equation</vt:lpstr>
      <vt:lpstr>Towards a Community Best Practice of  Using Lunar Image for On-Orbit Evaluation of Modulation Transfer Function (MTF)</vt:lpstr>
      <vt:lpstr>Outline</vt:lpstr>
      <vt:lpstr>Motivation</vt:lpstr>
      <vt:lpstr>Issues</vt:lpstr>
      <vt:lpstr>Approach</vt:lpstr>
      <vt:lpstr>Expected Outcomes</vt:lpstr>
      <vt:lpstr>Outline</vt:lpstr>
      <vt:lpstr>What Is MTF – Intuitively</vt:lpstr>
      <vt:lpstr>What Is MTF – Formally</vt:lpstr>
      <vt:lpstr>Assess MTF Prelaunch</vt:lpstr>
      <vt:lpstr>Assess MTF Post-Launch – Pulse</vt:lpstr>
      <vt:lpstr>Assess MTF Post-Launch - Mirror</vt:lpstr>
      <vt:lpstr>Assess MTF Post-Launch – Edge (Lunar)</vt:lpstr>
      <vt:lpstr>Outline</vt:lpstr>
      <vt:lpstr>Algorithm: Parametric Edge Detection by Fermi Distribution Function</vt:lpstr>
      <vt:lpstr>Example: Edge Detection by Fermi Distribution Function</vt:lpstr>
      <vt:lpstr>Lunar MTF Method</vt:lpstr>
      <vt:lpstr>Challenges</vt:lpstr>
      <vt:lpstr>How good does the spatial quality of different imagers perform under one standard metrics?</vt:lpstr>
      <vt:lpstr>EXAMPLE: KMA COMS MI</vt:lpstr>
      <vt:lpstr>KMA MI Instrument</vt:lpstr>
      <vt:lpstr>GOES-15 </vt:lpstr>
      <vt:lpstr>EUMETSAT SEVIRI-9 CH01 （0.6 um）</vt:lpstr>
      <vt:lpstr>CMA FY-2G</vt:lpstr>
      <vt:lpstr>MTF Performance Comparison</vt:lpstr>
      <vt:lpstr>VNIR Band of HIMAWARI-8 AHI and GOES-16 ABI</vt:lpstr>
      <vt:lpstr>HIMAWARI-8 AHI Lunar Image CH01</vt:lpstr>
      <vt:lpstr>HIMAWARI AHI CH01</vt:lpstr>
      <vt:lpstr>AHI B03 (Oversampling Factor = 1) </vt:lpstr>
      <vt:lpstr>HIMAWARI-8 AHI MTF Performance  2015-08-01 03:00:30</vt:lpstr>
      <vt:lpstr>GOES-16 ABI</vt:lpstr>
      <vt:lpstr>ABI CH02 (2017-02-11)</vt:lpstr>
      <vt:lpstr>PowerPoint Presentation</vt:lpstr>
      <vt:lpstr>Comparison for ABI VNIR</vt:lpstr>
      <vt:lpstr>Overall MTF Comparison</vt:lpstr>
      <vt:lpstr>Summary</vt:lpstr>
      <vt:lpstr>Discussion/Question I (MTF Method)</vt:lpstr>
      <vt:lpstr>Discussion II (Impact of Oversampling Factor)</vt:lpstr>
      <vt:lpstr>Discussion III (Evaluation with MTF at Nyquist Frequency )</vt:lpstr>
      <vt:lpstr>Questions / Discussions</vt:lpstr>
      <vt:lpstr>Action Items</vt:lpstr>
      <vt:lpstr>Lunar MTF Results from Others</vt:lpstr>
      <vt:lpstr>MSG-1 SEVIRI HRV in EW - One Measurement (Calculation by EUMETSAT)</vt:lpstr>
      <vt:lpstr>EUMETSAT SEVIRI-9 CH01 （0.6 um）</vt:lpstr>
      <vt:lpstr>CMA Calculation on FY-2G</vt:lpstr>
      <vt:lpstr>CMA FY-2G</vt:lpstr>
      <vt:lpstr>Comparison with MTF Calculation by Different Agency</vt:lpstr>
    </vt:vector>
  </TitlesOfParts>
  <Company>NOAA / NESDIS / STAR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fyu</dc:creator>
  <cp:lastModifiedBy>Xi Shao</cp:lastModifiedBy>
  <cp:revision>797</cp:revision>
  <dcterms:created xsi:type="dcterms:W3CDTF">2016-08-12T15:38:50Z</dcterms:created>
  <dcterms:modified xsi:type="dcterms:W3CDTF">2017-11-14T23:17:23Z</dcterms:modified>
</cp:coreProperties>
</file>