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1" r:id="rId2"/>
    <p:sldMasterId id="2147487683" r:id="rId3"/>
    <p:sldMasterId id="2147487695" r:id="rId4"/>
    <p:sldMasterId id="2147487710" r:id="rId5"/>
  </p:sldMasterIdLst>
  <p:notesMasterIdLst>
    <p:notesMasterId r:id="rId36"/>
  </p:notesMasterIdLst>
  <p:handoutMasterIdLst>
    <p:handoutMasterId r:id="rId37"/>
  </p:handoutMasterIdLst>
  <p:sldIdLst>
    <p:sldId id="676" r:id="rId6"/>
    <p:sldId id="678" r:id="rId7"/>
    <p:sldId id="677" r:id="rId8"/>
    <p:sldId id="679" r:id="rId9"/>
    <p:sldId id="680" r:id="rId10"/>
    <p:sldId id="682" r:id="rId11"/>
    <p:sldId id="683" r:id="rId12"/>
    <p:sldId id="684" r:id="rId13"/>
    <p:sldId id="686" r:id="rId14"/>
    <p:sldId id="685" r:id="rId15"/>
    <p:sldId id="651" r:id="rId16"/>
    <p:sldId id="687" r:id="rId17"/>
    <p:sldId id="688" r:id="rId18"/>
    <p:sldId id="689" r:id="rId19"/>
    <p:sldId id="661" r:id="rId20"/>
    <p:sldId id="673" r:id="rId21"/>
    <p:sldId id="672" r:id="rId22"/>
    <p:sldId id="666" r:id="rId23"/>
    <p:sldId id="667" r:id="rId24"/>
    <p:sldId id="668" r:id="rId25"/>
    <p:sldId id="669" r:id="rId26"/>
    <p:sldId id="671" r:id="rId27"/>
    <p:sldId id="670" r:id="rId28"/>
    <p:sldId id="656" r:id="rId29"/>
    <p:sldId id="658" r:id="rId30"/>
    <p:sldId id="662" r:id="rId31"/>
    <p:sldId id="663" r:id="rId32"/>
    <p:sldId id="664" r:id="rId33"/>
    <p:sldId id="665" r:id="rId34"/>
    <p:sldId id="690" r:id="rId35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00B5E2"/>
    <a:srgbClr val="069833"/>
    <a:srgbClr val="FE5000"/>
    <a:srgbClr val="C5B9AC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86" d="100"/>
          <a:sy n="86" d="100"/>
        </p:scale>
        <p:origin x="282" y="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1854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16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17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78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555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278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8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90761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63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337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3795" y="1125538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14616" y="1125538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73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470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31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9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0695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155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007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99508" y="274638"/>
            <a:ext cx="2400829" cy="531495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7039108" cy="5314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2087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3684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5099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9428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6097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740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60789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68106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82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696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4775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817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0760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087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841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9454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9028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62918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041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6458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46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6508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1070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0211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37136" y="115889"/>
            <a:ext cx="218413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4730" y="115889"/>
            <a:ext cx="6387306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0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82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729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28775"/>
            <a:ext cx="428572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763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567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191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39065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800" dirty="0" smtClean="0">
                <a:solidFill>
                  <a:schemeClr val="tx1"/>
                </a:solidFill>
                <a:effectLst/>
              </a:rPr>
              <a:t>Second</a:t>
            </a:r>
            <a:r>
              <a:rPr lang="en-GB" sz="800" baseline="0" dirty="0" smtClean="0">
                <a:solidFill>
                  <a:schemeClr val="tx1"/>
                </a:solidFill>
                <a:effectLst/>
              </a:rPr>
              <a:t> GSICS/IVOS </a:t>
            </a:r>
            <a:r>
              <a:rPr lang="en-GB" sz="800" dirty="0" smtClean="0">
                <a:solidFill>
                  <a:schemeClr val="tx1"/>
                </a:solidFill>
                <a:effectLst/>
              </a:rPr>
              <a:t>Lunar Calibration Workshop – Xi’an – 13-16 Nov. 2017</a:t>
            </a:r>
            <a:endParaRPr lang="de-DE" sz="800" b="0" baseline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5544A3B-C107-4A4F-9B7B-AAAC61C1819F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2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  <p:sldLayoutId id="2147487674" r:id="rId3"/>
    <p:sldLayoutId id="2147487675" r:id="rId4"/>
    <p:sldLayoutId id="2147487676" r:id="rId5"/>
    <p:sldLayoutId id="2147487677" r:id="rId6"/>
    <p:sldLayoutId id="2147487678" r:id="rId7"/>
    <p:sldLayoutId id="2147487679" r:id="rId8"/>
    <p:sldLayoutId id="2147487680" r:id="rId9"/>
    <p:sldLayoutId id="2147487681" r:id="rId10"/>
    <p:sldLayoutId id="2147487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6"/>
          <p:cNvSpPr>
            <a:spLocks noChangeShapeType="1"/>
          </p:cNvSpPr>
          <p:nvPr/>
        </p:nvSpPr>
        <p:spPr bwMode="gray">
          <a:xfrm>
            <a:off x="877094" y="549275"/>
            <a:ext cx="1720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Oval 7"/>
          <p:cNvSpPr>
            <a:spLocks noChangeArrowheads="1"/>
          </p:cNvSpPr>
          <p:nvPr/>
        </p:nvSpPr>
        <p:spPr bwMode="gray">
          <a:xfrm>
            <a:off x="780785" y="512764"/>
            <a:ext cx="19433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86404" y="1268413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 rot="-5400000">
            <a:off x="-1818415" y="2980537"/>
            <a:ext cx="446405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4300" smtClean="0">
                <a:solidFill>
                  <a:srgbClr val="005191"/>
                </a:solidFill>
              </a:rPr>
              <a:t>Summary</a:t>
            </a: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gray">
          <a:xfrm>
            <a:off x="780785" y="5986464"/>
            <a:ext cx="194337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0BBDBE26-1396-4246-9297-5FE295F7D533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33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4" r:id="rId1"/>
    <p:sldLayoutId id="2147487685" r:id="rId2"/>
    <p:sldLayoutId id="2147487686" r:id="rId3"/>
    <p:sldLayoutId id="2147487687" r:id="rId4"/>
    <p:sldLayoutId id="2147487688" r:id="rId5"/>
    <p:sldLayoutId id="2147487689" r:id="rId6"/>
    <p:sldLayoutId id="2147487690" r:id="rId7"/>
    <p:sldLayoutId id="2147487691" r:id="rId8"/>
    <p:sldLayoutId id="2147487692" r:id="rId9"/>
    <p:sldLayoutId id="2147487693" r:id="rId10"/>
    <p:sldLayoutId id="21474876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9172245" y="757701"/>
            <a:ext cx="179388" cy="194336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gray">
          <a:xfrm rot="5400000">
            <a:off x="4953000" y="-3495146"/>
            <a:ext cx="0" cy="8736542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54368" y="757701"/>
            <a:ext cx="179388" cy="19433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4D63F98B-7961-4CD5-A9EC-C5560B9E9179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07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6" r:id="rId1"/>
    <p:sldLayoutId id="2147487697" r:id="rId2"/>
    <p:sldLayoutId id="2147487698" r:id="rId3"/>
    <p:sldLayoutId id="2147487699" r:id="rId4"/>
    <p:sldLayoutId id="2147487700" r:id="rId5"/>
    <p:sldLayoutId id="2147487701" r:id="rId6"/>
    <p:sldLayoutId id="2147487702" r:id="rId7"/>
    <p:sldLayoutId id="2147487703" r:id="rId8"/>
    <p:sldLayoutId id="2147487704" r:id="rId9"/>
    <p:sldLayoutId id="2147487705" r:id="rId10"/>
    <p:sldLayoutId id="21474877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12258" y="5799138"/>
            <a:ext cx="179374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84729" y="115889"/>
            <a:ext cx="873654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4729" y="1628775"/>
            <a:ext cx="873654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9172245" y="757701"/>
            <a:ext cx="179388" cy="194336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gray">
          <a:xfrm rot="5400000">
            <a:off x="4953000" y="-3495146"/>
            <a:ext cx="0" cy="8736542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 b="0" smtClean="0">
              <a:solidFill>
                <a:srgbClr val="EC7405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54368" y="757701"/>
            <a:ext cx="179388" cy="19433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b="0" smtClean="0">
              <a:solidFill>
                <a:srgbClr val="EC7405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6527801"/>
            <a:ext cx="46778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FCB9F8AD-BEA4-41D5-BF49-43BBD6EE32B3}" type="slidenum">
              <a:rPr lang="fr-FR" altLang="en-US" sz="800" smtClean="0">
                <a:solidFill>
                  <a:srgbClr val="005191"/>
                </a:solidFill>
                <a:ea typeface="ヒラギノ角ゴ Pro W3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fr-FR" altLang="en-US" sz="800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35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1" r:id="rId1"/>
    <p:sldLayoutId id="2147487712" r:id="rId2"/>
    <p:sldLayoutId id="2147487713" r:id="rId3"/>
    <p:sldLayoutId id="2147487714" r:id="rId4"/>
    <p:sldLayoutId id="2147487715" r:id="rId5"/>
    <p:sldLayoutId id="2147487716" r:id="rId6"/>
    <p:sldLayoutId id="2147487717" r:id="rId7"/>
    <p:sldLayoutId id="2147487718" r:id="rId8"/>
    <p:sldLayoutId id="2147487719" r:id="rId9"/>
    <p:sldLayoutId id="2147487720" r:id="rId10"/>
    <p:sldLayoutId id="21474877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2011680" y="3497181"/>
            <a:ext cx="7665720" cy="92985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S. Wagner,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on behalf of C. Ledez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1895707" y="1146443"/>
            <a:ext cx="7781693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Estimating MTF post-launch using lunar imagery – the case of SEVIRI </a:t>
            </a:r>
            <a:endParaRPr lang="en-GB" sz="2800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1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3164" r="7628" b="7122"/>
          <a:stretch/>
        </p:blipFill>
        <p:spPr bwMode="auto">
          <a:xfrm>
            <a:off x="598712" y="944595"/>
            <a:ext cx="8764304" cy="591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64" y="3701242"/>
            <a:ext cx="5029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5B"/>
                </a:solidFill>
              </a:rPr>
              <a:t>One image = One MTF measurement</a:t>
            </a:r>
            <a:endParaRPr lang="en-GB" sz="2000" dirty="0">
              <a:solidFill>
                <a:srgbClr val="00205B"/>
              </a:solidFill>
            </a:endParaRPr>
          </a:p>
        </p:txBody>
      </p:sp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Procedure – basic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791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r="2677"/>
          <a:stretch/>
        </p:blipFill>
        <p:spPr bwMode="auto">
          <a:xfrm>
            <a:off x="4255477" y="3324379"/>
            <a:ext cx="5592086" cy="31345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293285" y="1823403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93285" y="1511507"/>
            <a:ext cx="339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Some examples - SEVIRI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99537" y="3455749"/>
            <a:ext cx="400211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 smtClean="0">
                <a:solidFill>
                  <a:schemeClr val="tx1"/>
                </a:solidFill>
              </a:rPr>
              <a:t>Meteosat-8 SEVIRI HRV MTF North-South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04449"/>
              </p:ext>
            </p:extLst>
          </p:nvPr>
        </p:nvGraphicFramePr>
        <p:xfrm>
          <a:off x="5896708" y="893692"/>
          <a:ext cx="3325264" cy="24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4" r:id="rId4" imgW="3514680" imgH="2571840" progId="">
                  <p:embed/>
                </p:oleObj>
              </mc:Choice>
              <mc:Fallback>
                <p:oleObj r:id="rId4" imgW="3514680" imgH="2571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6708" y="893692"/>
                        <a:ext cx="3325264" cy="243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0619"/>
              </p:ext>
            </p:extLst>
          </p:nvPr>
        </p:nvGraphicFramePr>
        <p:xfrm>
          <a:off x="115719" y="3408873"/>
          <a:ext cx="3820430" cy="2663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25" r:id="rId6" imgW="3962520" imgH="2762280" progId="">
                  <p:embed/>
                </p:oleObj>
              </mc:Choice>
              <mc:Fallback>
                <p:oleObj r:id="rId6" imgW="3962520" imgH="2762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719" y="3408873"/>
                        <a:ext cx="3820430" cy="2663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16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6022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Results </a:t>
            </a:r>
            <a:r>
              <a:rPr lang="en-US" altLang="en-US" sz="2000" dirty="0" smtClean="0">
                <a:solidFill>
                  <a:schemeClr val="tx1"/>
                </a:solidFill>
              </a:rPr>
              <a:t>MSG-2</a:t>
            </a:r>
            <a:r>
              <a:rPr lang="en-GB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</a:rPr>
              <a:t>SEVIRI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01</a:t>
            </a:r>
            <a:r>
              <a:rPr lang="en-GB" altLang="en-US" sz="2000" dirty="0">
                <a:solidFill>
                  <a:schemeClr val="tx1"/>
                </a:solidFill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</a:rPr>
              <a:t>(VIS 0.6)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" y="2716253"/>
            <a:ext cx="4272717" cy="3208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0967" y="2485420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09" y="2716252"/>
            <a:ext cx="4272717" cy="3208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3924" y="2485421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NS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75402" y="5898293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755681" y="6192867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108359" y="5880003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88638" y="6174577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8730" y="1917732"/>
            <a:ext cx="719375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5B"/>
                </a:solidFill>
              </a:rPr>
              <a:t>More images </a:t>
            </a:r>
            <a:r>
              <a:rPr lang="en-GB" sz="2000" dirty="0" smtClean="0">
                <a:solidFill>
                  <a:srgbClr val="00205B"/>
                </a:solidFill>
              </a:rPr>
              <a:t>= </a:t>
            </a:r>
            <a:r>
              <a:rPr lang="en-GB" sz="2000" dirty="0" smtClean="0">
                <a:solidFill>
                  <a:srgbClr val="00205B"/>
                </a:solidFill>
              </a:rPr>
              <a:t>uncertainties on the MTF </a:t>
            </a:r>
            <a:r>
              <a:rPr lang="en-GB" sz="2000" dirty="0" smtClean="0">
                <a:solidFill>
                  <a:srgbClr val="00205B"/>
                </a:solidFill>
              </a:rPr>
              <a:t>measurement</a:t>
            </a:r>
            <a:endParaRPr lang="en-GB" sz="2000" dirty="0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6022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Results </a:t>
            </a:r>
            <a:r>
              <a:rPr lang="en-US" altLang="en-US" sz="2000" dirty="0" smtClean="0">
                <a:solidFill>
                  <a:schemeClr val="tx1"/>
                </a:solidFill>
              </a:rPr>
              <a:t>MSG-2</a:t>
            </a:r>
            <a:r>
              <a:rPr lang="en-GB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</a:rPr>
              <a:t>SEVIRI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02</a:t>
            </a:r>
            <a:r>
              <a:rPr lang="en-GB" altLang="en-US" sz="2000" dirty="0" smtClean="0">
                <a:solidFill>
                  <a:schemeClr val="tx1"/>
                </a:solidFill>
              </a:rPr>
              <a:t> (VIS 0.8)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967" y="2485420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924" y="2485421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1" y="2716252"/>
            <a:ext cx="4272717" cy="3208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82" y="2716251"/>
            <a:ext cx="4272717" cy="320802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375402" y="5898293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755681" y="6192867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7108359" y="5880003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488638" y="6174577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70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6070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Results </a:t>
            </a:r>
            <a:r>
              <a:rPr lang="en-US" altLang="en-US" sz="2000" dirty="0" smtClean="0">
                <a:solidFill>
                  <a:schemeClr val="tx1"/>
                </a:solidFill>
              </a:rPr>
              <a:t>MSG-2</a:t>
            </a:r>
            <a:r>
              <a:rPr lang="en-GB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</a:rPr>
              <a:t>SEVIRI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03</a:t>
            </a:r>
            <a:r>
              <a:rPr lang="en-GB" altLang="en-US" sz="2000" dirty="0" smtClean="0">
                <a:solidFill>
                  <a:schemeClr val="tx1"/>
                </a:solidFill>
              </a:rPr>
              <a:t> (NIR 1.6)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0967" y="2485420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924" y="2485421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1" y="2716252"/>
            <a:ext cx="4272717" cy="3208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82" y="2716251"/>
            <a:ext cx="4272717" cy="320802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375402" y="5898293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755681" y="6192867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7108359" y="5880003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488638" y="6174577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Known limitations and </a:t>
            </a:r>
            <a:r>
              <a:rPr lang="en-GB" dirty="0" smtClean="0"/>
              <a:t>mitigation –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42" y="1155471"/>
            <a:ext cx="9447213" cy="5284845"/>
          </a:xfrm>
        </p:spPr>
        <p:txBody>
          <a:bodyPr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Moon ≠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slanted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edge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election of ROI on brightest edge E/W or N/S with limited moon edge slope variation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estimation </a:t>
            </a: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of 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moon shape via polynomial fitting for local edge slope estimation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correction of sampling irregularity (e.g. due to pixel position on focal plane)</a:t>
            </a:r>
            <a:endParaRPr lang="en-US" sz="2000" dirty="0">
              <a:solidFill>
                <a:srgbClr val="002569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Moon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≠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flat radiance field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exclusion of moon image with strong illumination gradient, e.g. crescent</a:t>
            </a:r>
            <a:endParaRPr lang="en-US" sz="2000" dirty="0">
              <a:solidFill>
                <a:srgbClr val="002569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estimation </a:t>
            </a: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of local 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moon radiance near edge: </a:t>
            </a: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1 per 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radiometric profile EW or NS</a:t>
            </a:r>
            <a:endParaRPr lang="en-US" sz="2000" dirty="0">
              <a:solidFill>
                <a:srgbClr val="002569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l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imitation of profile length inwards: up to edge position + 1 pixel (no limit over deep space)</a:t>
            </a:r>
          </a:p>
        </p:txBody>
      </p:sp>
    </p:spTree>
    <p:extLst>
      <p:ext uri="{BB962C8B-B14F-4D97-AF65-F5344CB8AC3E}">
        <p14:creationId xmlns:p14="http://schemas.microsoft.com/office/powerpoint/2010/main" val="89047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Known limitations and mitigation – 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42" y="1013962"/>
            <a:ext cx="9447213" cy="5407955"/>
          </a:xfrm>
        </p:spPr>
        <p:txBody>
          <a:bodyPr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Deep space radiance ≠ 0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f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iltering of stars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f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iltering of ghost image (e.g. AHI)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High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uncertainty in edge position with aliasing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fitting individual radiometric profile </a:t>
            </a: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with sigmoid /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parameters </a:t>
            </a: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estimated via Kalman type 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filtering</a:t>
            </a:r>
            <a:endParaRPr lang="en-US" sz="2000" dirty="0">
              <a:solidFill>
                <a:srgbClr val="002569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High noise on individual profile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erging of all profiles from all detectors, </a:t>
            </a: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aligned with respect to moon edge position</a:t>
            </a:r>
            <a:endParaRPr lang="en-US" sz="2000" dirty="0" smtClean="0">
              <a:solidFill>
                <a:srgbClr val="002569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rofile averaging via local polynomial smoothing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making average profile symmetric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visual checking of average profile: no under or over-fitting, good filtering of spurious profiles</a:t>
            </a:r>
            <a:endParaRPr lang="en-US" sz="2000" dirty="0">
              <a:solidFill>
                <a:srgbClr val="002569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494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Post-launch characterisation - MTF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92930"/>
            <a:ext cx="9447213" cy="4299960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B5E2"/>
                </a:solidFill>
                <a:latin typeface="Tahoma" panose="020B0604030504040204" pitchFamily="34" charset="0"/>
              </a:rPr>
              <a:t>Areas of improvement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Proper validation with simulated moon image from HR data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</a:rPr>
              <a:t>planned 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</a:rPr>
              <a:t>by EUMETSAT for MTG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</a:rPr>
              <a:t>s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</a:rPr>
              <a:t>tudy of phase dependence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</a:rPr>
              <a:t>e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</a:rPr>
              <a:t>ffect of craters</a:t>
            </a:r>
            <a:endParaRPr lang="en-US" sz="2000" dirty="0">
              <a:solidFill>
                <a:srgbClr val="002569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Moon radiance flat fielding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VIS: use of moon radiance model and selenographic coordinates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IR: ?</a:t>
            </a:r>
            <a:endParaRPr lang="en-US" sz="2000" dirty="0">
              <a:solidFill>
                <a:srgbClr val="002569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MTF estimation at detector level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u</a:t>
            </a:r>
            <a:r>
              <a:rPr lang="en-US" sz="2000" dirty="0" smtClean="0">
                <a:solidFill>
                  <a:srgbClr val="002569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se of swath/detector information</a:t>
            </a:r>
          </a:p>
        </p:txBody>
      </p:sp>
    </p:spTree>
    <p:extLst>
      <p:ext uri="{BB962C8B-B14F-4D97-AF65-F5344CB8AC3E}">
        <p14:creationId xmlns:p14="http://schemas.microsoft.com/office/powerpoint/2010/main" val="2946975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5234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</a:t>
            </a:r>
            <a:r>
              <a:rPr lang="en-US" altLang="en-US" sz="2000" dirty="0">
                <a:solidFill>
                  <a:schemeClr val="tx1"/>
                </a:solidFill>
              </a:rPr>
              <a:t>HIMAWARI-8 </a:t>
            </a:r>
            <a:r>
              <a:rPr lang="en-US" altLang="en-US" sz="2000" dirty="0" smtClean="0">
                <a:solidFill>
                  <a:schemeClr val="tx1"/>
                </a:solidFill>
              </a:rPr>
              <a:t>AHI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01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22" y="4168234"/>
            <a:ext cx="2848478" cy="2138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3718" y="3937402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5425" y="3852763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23 images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5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539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</a:t>
            </a:r>
            <a:r>
              <a:rPr lang="en-US" altLang="en-US" sz="2000" dirty="0">
                <a:solidFill>
                  <a:schemeClr val="tx1"/>
                </a:solidFill>
              </a:rPr>
              <a:t>HIMAWARI-8 </a:t>
            </a:r>
            <a:r>
              <a:rPr lang="en-US" altLang="en-US" sz="2000" dirty="0" smtClean="0">
                <a:solidFill>
                  <a:schemeClr val="tx1"/>
                </a:solidFill>
              </a:rPr>
              <a:t>AHI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02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3718" y="3937402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22" y="4168234"/>
            <a:ext cx="2848478" cy="2138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5425" y="3852763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23 images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4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/>
              <a:t>What is a MTF?</a:t>
            </a:r>
            <a:endParaRPr lang="en-GB" kern="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07181" y="1089605"/>
            <a:ext cx="3259138" cy="530606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altLang="en-US" sz="1400" b="1" i="1" kern="0" dirty="0" smtClean="0"/>
              <a:t>Modulation Transfer Function</a:t>
            </a:r>
            <a:r>
              <a:rPr lang="en-GB" altLang="en-US" sz="1400" b="0" kern="0" dirty="0" smtClean="0"/>
              <a:t> (MTF) = response of a system to an array of contrasted elements with varying separation.</a:t>
            </a:r>
          </a:p>
          <a:p>
            <a:endParaRPr lang="en-GB" altLang="en-US" sz="1400" b="0" kern="0" dirty="0" smtClean="0"/>
          </a:p>
          <a:p>
            <a:r>
              <a:rPr lang="en-GB" altLang="en-US" sz="1400" b="0" kern="0" dirty="0" smtClean="0"/>
              <a:t>MTF is typically an imaging system requirement: e.g. for SEVIRI, a MTF template specifies the minimal and maximal normalized contrast as a function of spatial frequency.</a:t>
            </a:r>
          </a:p>
          <a:p>
            <a:endParaRPr lang="en-GB" altLang="en-US" sz="1400" b="0" kern="0" dirty="0" smtClean="0"/>
          </a:p>
          <a:p>
            <a:r>
              <a:rPr lang="en-GB" altLang="en-US" sz="1400" b="0" kern="0" dirty="0" smtClean="0"/>
              <a:t>For low spatial frequencies, MTF is close to 1 and generally falls as the spatial frequency increases until it reaches zero. This is the limit of resolution for a given optical system or the so-called cut off frequency.</a:t>
            </a:r>
          </a:p>
          <a:p>
            <a:endParaRPr lang="en-GB" altLang="en-US" sz="1400" b="0" kern="0" dirty="0" smtClean="0"/>
          </a:p>
          <a:p>
            <a:r>
              <a:rPr lang="en-GB" altLang="en-US" sz="1400" b="0" kern="0" dirty="0" smtClean="0"/>
              <a:t>Sampling matters: above Nyquist frequency, signal is folded; this creates unwanted image artefacts.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341438"/>
            <a:ext cx="4572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852738"/>
            <a:ext cx="58134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 rot="16200000" flipH="1">
            <a:off x="5087144" y="4725194"/>
            <a:ext cx="3024188" cy="0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10800000">
            <a:off x="6608763" y="3716338"/>
            <a:ext cx="4318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824663" y="3598863"/>
            <a:ext cx="12969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GB" altLang="en-US" sz="1100"/>
              <a:t>Nyquist freq.</a:t>
            </a:r>
          </a:p>
        </p:txBody>
      </p:sp>
    </p:spTree>
    <p:extLst>
      <p:ext uri="{BB962C8B-B14F-4D97-AF65-F5344CB8AC3E}">
        <p14:creationId xmlns:p14="http://schemas.microsoft.com/office/powerpoint/2010/main" val="109017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" y="1753065"/>
            <a:ext cx="6687069" cy="4836160"/>
          </a:xfrm>
          <a:prstGeom prst="rect">
            <a:avLst/>
          </a:prstGeom>
        </p:spPr>
      </p:pic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5234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</a:t>
            </a:r>
            <a:r>
              <a:rPr lang="en-US" altLang="en-US" sz="2000" dirty="0">
                <a:solidFill>
                  <a:schemeClr val="tx1"/>
                </a:solidFill>
              </a:rPr>
              <a:t>HIMAWARI-8 </a:t>
            </a:r>
            <a:r>
              <a:rPr lang="en-US" altLang="en-US" sz="2000" dirty="0" smtClean="0">
                <a:solidFill>
                  <a:schemeClr val="tx1"/>
                </a:solidFill>
              </a:rPr>
              <a:t>AHI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03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3718" y="3937402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22" y="4168234"/>
            <a:ext cx="2848478" cy="2138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5425" y="3852763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23 images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094" t="4237" r="7947"/>
          <a:stretch/>
        </p:blipFill>
        <p:spPr>
          <a:xfrm>
            <a:off x="6431131" y="1387078"/>
            <a:ext cx="3387110" cy="209489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3995351" y="3448933"/>
            <a:ext cx="615635" cy="41509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610986" y="2280902"/>
            <a:ext cx="2951349" cy="1327272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3641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539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</a:t>
            </a:r>
            <a:r>
              <a:rPr lang="en-US" altLang="en-US" sz="2000" dirty="0">
                <a:solidFill>
                  <a:schemeClr val="tx1"/>
                </a:solidFill>
              </a:rPr>
              <a:t>HIMAWARI-8 </a:t>
            </a:r>
            <a:r>
              <a:rPr lang="en-US" altLang="en-US" sz="2000" dirty="0" smtClean="0">
                <a:solidFill>
                  <a:schemeClr val="tx1"/>
                </a:solidFill>
              </a:rPr>
              <a:t>AHI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04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3718" y="3937402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5425" y="3852763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23 images =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22" y="4168234"/>
            <a:ext cx="2848478" cy="21386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539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</a:t>
            </a:r>
            <a:r>
              <a:rPr lang="en-US" altLang="en-US" sz="2000" dirty="0">
                <a:solidFill>
                  <a:schemeClr val="tx1"/>
                </a:solidFill>
              </a:rPr>
              <a:t>HIMAWARI-8 </a:t>
            </a:r>
            <a:r>
              <a:rPr lang="en-US" altLang="en-US" sz="2000" dirty="0" smtClean="0">
                <a:solidFill>
                  <a:schemeClr val="tx1"/>
                </a:solidFill>
              </a:rPr>
              <a:t>AHI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05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718" y="3937402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5425" y="3852763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23 images =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22" y="4168234"/>
            <a:ext cx="2848478" cy="21386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539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</a:t>
            </a:r>
            <a:r>
              <a:rPr lang="en-US" altLang="en-US" sz="2000" dirty="0">
                <a:solidFill>
                  <a:schemeClr val="tx1"/>
                </a:solidFill>
              </a:rPr>
              <a:t>HIMAWARI-8 </a:t>
            </a:r>
            <a:r>
              <a:rPr lang="en-US" altLang="en-US" sz="2000" dirty="0" smtClean="0">
                <a:solidFill>
                  <a:schemeClr val="tx1"/>
                </a:solidFill>
              </a:rPr>
              <a:t>AHI - </a:t>
            </a:r>
            <a:r>
              <a:rPr lang="en-US" altLang="en-US" sz="2000" dirty="0">
                <a:solidFill>
                  <a:schemeClr val="tx1"/>
                </a:solidFill>
              </a:rPr>
              <a:t>Channel </a:t>
            </a:r>
            <a:r>
              <a:rPr lang="en-US" altLang="en-US" sz="2000" dirty="0" smtClean="0">
                <a:solidFill>
                  <a:schemeClr val="tx1"/>
                </a:solidFill>
              </a:rPr>
              <a:t>06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3718" y="3937402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 MTF 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5425" y="3852763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23 images = 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522" y="4168234"/>
            <a:ext cx="2848478" cy="21386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2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461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GOES-16 ABI - Channel 01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34" y="4168234"/>
            <a:ext cx="2095238" cy="172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52841" y="3937402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 be compared with: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5425" y="3852763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1 image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4775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GOES-16 ABI - Channel 02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24" y="4168234"/>
            <a:ext cx="2099048" cy="16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52841" y="3937402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 be compared with: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5425" y="3852763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1 image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17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461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GOES-16 ABI - Channel 03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972" y="4168234"/>
            <a:ext cx="2064762" cy="178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841" y="3937402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 be compared with: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425" y="3852763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1 image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3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461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GOES-16 ABI - Channel 04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067" y="4168234"/>
            <a:ext cx="1988572" cy="168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841" y="3937402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 be compared with: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425" y="3852763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1 image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0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4775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GOES-16 ABI - Channel 05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10" y="4168234"/>
            <a:ext cx="2274286" cy="173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841" y="3937402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 be compared with: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425" y="3852763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1 image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5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054" y="1442377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Courtesy C. Ledez - </a:t>
            </a:r>
            <a:r>
              <a:rPr lang="en-US" altLang="fr-FR" sz="1400" i="1" dirty="0" err="1" smtClean="0">
                <a:solidFill>
                  <a:srgbClr val="00B050"/>
                </a:solidFill>
              </a:rPr>
              <a:t>Eumetsat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/>
              <a:t>Post-launch characterisation - </a:t>
            </a:r>
            <a:r>
              <a:rPr lang="en-GB" dirty="0" smtClean="0"/>
              <a:t>MTF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6054" y="1130481"/>
            <a:ext cx="4775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solidFill>
                  <a:schemeClr val="tx1"/>
                </a:solidFill>
              </a:rPr>
              <a:t>Results GOES-16 ABI - Channel 06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448" y="4168234"/>
            <a:ext cx="2003810" cy="1763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4" y="1750154"/>
            <a:ext cx="6687069" cy="4836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841" y="3937402"/>
            <a:ext cx="1443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To be compared with: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5425" y="3852763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X 1 image = 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099222" y="6137190"/>
            <a:ext cx="0" cy="296561"/>
          </a:xfrm>
          <a:prstGeom prst="straightConnector1">
            <a:avLst/>
          </a:prstGeom>
          <a:solidFill>
            <a:schemeClr val="bg2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79501" y="6431764"/>
            <a:ext cx="12394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Nyquist frequency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2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484414" y="836386"/>
            <a:ext cx="3259138" cy="575542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kern="0" dirty="0" smtClean="0">
                <a:latin typeface="+mn-lt"/>
              </a:rPr>
              <a:t>As spatial separation decreases, the “good” system maintains clear separation of point source images, while the “poor” system eventually can no longer distinguish them.</a:t>
            </a:r>
          </a:p>
          <a:p>
            <a:pPr>
              <a:spcBef>
                <a:spcPct val="50000"/>
              </a:spcBef>
            </a:pPr>
            <a:endParaRPr lang="en-US" altLang="en-US" sz="1600" b="0" kern="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altLang="en-US" sz="1600" b="0" kern="0" dirty="0" smtClean="0">
                <a:latin typeface="+mn-lt"/>
              </a:rPr>
              <a:t>MTF quantifies this phenomenon in terms of contrast between the center peak intensities versus intensity at their midpoint across a scale of separation distances.</a:t>
            </a:r>
          </a:p>
          <a:p>
            <a:pPr>
              <a:spcBef>
                <a:spcPct val="50000"/>
              </a:spcBef>
            </a:pPr>
            <a:endParaRPr lang="en-US" altLang="en-US" sz="1600" b="0" kern="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altLang="en-US" sz="1600" b="0" kern="0" dirty="0" smtClean="0">
                <a:latin typeface="+mn-lt"/>
              </a:rPr>
              <a:t>Noise also limits the resolution: if noise level is higher than the contrast, the points cannot be distinguished.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0" y="0"/>
            <a:ext cx="922197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800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 smtClean="0"/>
              <a:t>What is a MTF?</a:t>
            </a:r>
            <a:endParaRPr lang="en-GB" kern="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40338" y="1809750"/>
            <a:ext cx="2836862" cy="3036888"/>
            <a:chOff x="5240338" y="1809750"/>
            <a:chExt cx="2836862" cy="3036888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5240338" y="1809750"/>
              <a:ext cx="2836862" cy="3036888"/>
              <a:chOff x="3312" y="1476"/>
              <a:chExt cx="1787" cy="1913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3408" y="2007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3793" y="1997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3409" y="2429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3678" y="2429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3312" y="1920"/>
                <a:ext cx="0" cy="14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3420" y="2813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3536" y="2813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3410" y="3197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3490" y="3197"/>
                <a:ext cx="106" cy="105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4186" y="1949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4302" y="1910"/>
                <a:ext cx="278" cy="278"/>
              </a:xfrm>
              <a:prstGeom prst="ellipse">
                <a:avLst/>
              </a:prstGeom>
              <a:gradFill rotWithShape="0">
                <a:gsLst>
                  <a:gs pos="0">
                    <a:srgbClr val="FF66CC"/>
                  </a:gs>
                  <a:gs pos="100000">
                    <a:srgbClr val="FFE2F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Oval 16"/>
              <p:cNvSpPr>
                <a:spLocks noChangeArrowheads="1"/>
              </p:cNvSpPr>
              <p:nvPr/>
            </p:nvSpPr>
            <p:spPr bwMode="auto">
              <a:xfrm>
                <a:off x="4666" y="1901"/>
                <a:ext cx="278" cy="278"/>
              </a:xfrm>
              <a:prstGeom prst="ellipse">
                <a:avLst/>
              </a:prstGeom>
              <a:gradFill rotWithShape="0">
                <a:gsLst>
                  <a:gs pos="0">
                    <a:srgbClr val="FF66CC"/>
                  </a:gs>
                  <a:gs pos="100000">
                    <a:srgbClr val="FFE2F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4312" y="2313"/>
                <a:ext cx="278" cy="278"/>
              </a:xfrm>
              <a:prstGeom prst="ellipse">
                <a:avLst/>
              </a:prstGeom>
              <a:gradFill rotWithShape="0">
                <a:gsLst>
                  <a:gs pos="0">
                    <a:srgbClr val="FF66CC"/>
                  </a:gs>
                  <a:gs pos="100000">
                    <a:srgbClr val="FFE2F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4571" y="2304"/>
                <a:ext cx="278" cy="278"/>
              </a:xfrm>
              <a:prstGeom prst="ellipse">
                <a:avLst/>
              </a:prstGeom>
              <a:gradFill rotWithShape="0">
                <a:gsLst>
                  <a:gs pos="0">
                    <a:srgbClr val="FF66CC"/>
                  </a:gs>
                  <a:gs pos="100000">
                    <a:srgbClr val="FFE2F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4322" y="3071"/>
                <a:ext cx="278" cy="278"/>
              </a:xfrm>
              <a:prstGeom prst="ellipse">
                <a:avLst/>
              </a:prstGeom>
              <a:gradFill rotWithShape="0">
                <a:gsLst>
                  <a:gs pos="0">
                    <a:srgbClr val="FF66CC"/>
                  </a:gs>
                  <a:gs pos="100000">
                    <a:srgbClr val="FFE2F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4352" y="3081"/>
                <a:ext cx="316" cy="278"/>
              </a:xfrm>
              <a:prstGeom prst="ellipse">
                <a:avLst/>
              </a:prstGeom>
              <a:gradFill rotWithShape="0">
                <a:gsLst>
                  <a:gs pos="0">
                    <a:srgbClr val="FF66CC"/>
                  </a:gs>
                  <a:gs pos="100000">
                    <a:srgbClr val="FFE2F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3380" y="1476"/>
                <a:ext cx="5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Good (sharp)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4398" y="1495"/>
                <a:ext cx="70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rgbClr val="000000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/>
                  <a:t>Poor (fuzzy)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613" y="3727450"/>
              <a:ext cx="6572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3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 -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6555641"/>
          </a:xfrm>
        </p:spPr>
        <p:txBody>
          <a:bodyPr>
            <a:spAutoFit/>
          </a:bodyPr>
          <a:lstStyle/>
          <a:p>
            <a:r>
              <a:rPr lang="en-GB" sz="2000" dirty="0" smtClean="0"/>
              <a:t>MTF curves more useful if provided up to x2 Nyquist </a:t>
            </a:r>
            <a:r>
              <a:rPr lang="en-GB" sz="2000" dirty="0" smtClean="0">
                <a:sym typeface="Wingdings" panose="05000000000000000000" pitchFamily="2" charset="2"/>
              </a:rPr>
              <a:t> aliasing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Can we agree about a frequency range to estimate the MTF? ([0, Nyquist] or [0, 2xNyquist])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What about using a consistent sampling for the MTF?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What </a:t>
            </a:r>
            <a:r>
              <a:rPr lang="en-GB" sz="2000" dirty="0">
                <a:sym typeface="Wingdings" panose="05000000000000000000" pitchFamily="2" charset="2"/>
              </a:rPr>
              <a:t>about agencies sharing the details of their algorithms for estimating MTF post-launch?</a:t>
            </a:r>
          </a:p>
          <a:p>
            <a:pPr marL="0" indent="0">
              <a:buNone/>
            </a:pPr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Do we target a GSICS-recommended approach</a:t>
            </a:r>
            <a:r>
              <a:rPr lang="en-GB" sz="2000" dirty="0" smtClean="0">
                <a:sym typeface="Wingdings" panose="05000000000000000000" pitchFamily="2" charset="2"/>
              </a:rPr>
              <a:t>? What are the next steps for this MTF exercise?</a:t>
            </a:r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Exchange with JMA on the data processing  for the exercise, GIRO </a:t>
            </a:r>
            <a:r>
              <a:rPr lang="en-GB" sz="2000" dirty="0" err="1" smtClean="0">
                <a:sym typeface="Wingdings" panose="05000000000000000000" pitchFamily="2" charset="2"/>
              </a:rPr>
              <a:t>imagettes</a:t>
            </a:r>
            <a:r>
              <a:rPr lang="en-GB" sz="2000" dirty="0" smtClean="0">
                <a:sym typeface="Wingdings" panose="05000000000000000000" pitchFamily="2" charset="2"/>
              </a:rPr>
              <a:t> (=“processed” data) were used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Exchange with NOAA  was the stretching properly applied?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What about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283748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MTF measurement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48091" y="1021443"/>
            <a:ext cx="3259138" cy="5435334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altLang="en-US" sz="1400" b="0" kern="0" dirty="0" smtClean="0"/>
              <a:t>The image of a point source is blurred and degraded due to noise by an imaging system.</a:t>
            </a:r>
          </a:p>
          <a:p>
            <a:endParaRPr lang="en-GB" altLang="en-US" sz="1400" b="0" kern="0" dirty="0" smtClean="0"/>
          </a:p>
          <a:p>
            <a:r>
              <a:rPr lang="en-GB" altLang="en-US" sz="1400" b="0" kern="0" dirty="0" smtClean="0"/>
              <a:t>MTF = magnitude of the complex </a:t>
            </a:r>
            <a:r>
              <a:rPr lang="en-GB" altLang="en-US" sz="1400" b="0" i="1" kern="0" dirty="0" smtClean="0"/>
              <a:t>Optical Transfer Function</a:t>
            </a:r>
            <a:r>
              <a:rPr lang="en-GB" altLang="en-US" sz="1400" b="0" kern="0" dirty="0" smtClean="0"/>
              <a:t> (OTF).</a:t>
            </a:r>
          </a:p>
          <a:p>
            <a:endParaRPr lang="en-GB" altLang="en-US" sz="1400" b="0" kern="0" dirty="0" smtClean="0"/>
          </a:p>
          <a:p>
            <a:r>
              <a:rPr lang="en-GB" altLang="en-US" sz="1400" b="0" kern="0" dirty="0" smtClean="0"/>
              <a:t>OTF = Fourier transform of the </a:t>
            </a:r>
            <a:r>
              <a:rPr lang="en-GB" altLang="en-US" sz="1400" b="0" i="1" kern="0" dirty="0" smtClean="0"/>
              <a:t>Point Spread Function </a:t>
            </a:r>
            <a:r>
              <a:rPr lang="en-GB" altLang="en-US" sz="1400" b="0" kern="0" dirty="0" smtClean="0"/>
              <a:t>(PSF) in 2D or</a:t>
            </a:r>
          </a:p>
          <a:p>
            <a:r>
              <a:rPr lang="en-GB" altLang="en-US" sz="1400" b="0" i="1" kern="0" dirty="0" smtClean="0"/>
              <a:t>Line Spread Function</a:t>
            </a:r>
            <a:r>
              <a:rPr lang="en-GB" altLang="en-US" sz="1400" b="0" kern="0" dirty="0" smtClean="0"/>
              <a:t> (LSF) in 1D.</a:t>
            </a:r>
          </a:p>
          <a:p>
            <a:endParaRPr lang="en-GB" altLang="en-US" sz="1400" b="0" kern="0" dirty="0" smtClean="0"/>
          </a:p>
          <a:p>
            <a:r>
              <a:rPr lang="en-GB" altLang="en-US" sz="1400" b="0" kern="0" dirty="0" smtClean="0"/>
              <a:t>LSF can be obtained by differentiating the </a:t>
            </a:r>
            <a:r>
              <a:rPr lang="en-GB" altLang="en-US" sz="1400" b="0" i="1" kern="0" dirty="0" smtClean="0"/>
              <a:t>Edge Spread Function</a:t>
            </a:r>
            <a:r>
              <a:rPr lang="en-GB" altLang="en-US" sz="1400" b="0" kern="0" dirty="0" smtClean="0"/>
              <a:t> (ESF). </a:t>
            </a:r>
          </a:p>
          <a:p>
            <a:endParaRPr lang="en-GB" altLang="en-US" sz="1400" b="0" kern="0" dirty="0" smtClean="0"/>
          </a:p>
          <a:p>
            <a:r>
              <a:rPr lang="en-GB" altLang="en-US" sz="1400" b="0" kern="0" dirty="0" smtClean="0"/>
              <a:t>The use of a slanted-edge (ISO 12233 standard) allows oversampling the ESF and, consequently, measuring MTF above the Nyquist frequency. This method is relatively insensitive to noise.</a:t>
            </a:r>
          </a:p>
        </p:txBody>
      </p:sp>
      <p:pic>
        <p:nvPicPr>
          <p:cNvPr id="6" name="Picture 6" descr="http://imagebank.osa.org/getImage.xqy?img=cCF6ekAubGFyZ2Usb2UtMTgtNS00NzU4LWcwM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9" y="1127348"/>
            <a:ext cx="6584921" cy="387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1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imagebank.osa.org/getImage.xqy?img=cCF6ekAubGFyZ2Usb2UtMTgtNS00NzU4LWcwMT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250" r="2931" b="4724"/>
          <a:stretch/>
        </p:blipFill>
        <p:spPr bwMode="auto">
          <a:xfrm>
            <a:off x="3141414" y="1529702"/>
            <a:ext cx="6727372" cy="39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 – basic concept</a:t>
            </a:r>
            <a:endParaRPr lang="en-GB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87325" y="2033743"/>
            <a:ext cx="2929128" cy="2834640"/>
            <a:chOff x="938440" y="972684"/>
            <a:chExt cx="2362200" cy="2286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2" t="5618" r="14961" b="6308"/>
            <a:stretch/>
          </p:blipFill>
          <p:spPr bwMode="auto">
            <a:xfrm>
              <a:off x="938440" y="972684"/>
              <a:ext cx="2362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2612572" y="1817914"/>
              <a:ext cx="522514" cy="337457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999" y="2144485"/>
            <a:ext cx="93617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5B"/>
                </a:solidFill>
              </a:rPr>
              <a:t>Step 1</a:t>
            </a:r>
            <a:endParaRPr lang="en-GB" sz="1200" dirty="0">
              <a:solidFill>
                <a:srgbClr val="00205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89" y="2144485"/>
            <a:ext cx="93617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5B"/>
                </a:solidFill>
              </a:rPr>
              <a:t>Step 2</a:t>
            </a:r>
            <a:endParaRPr lang="en-GB" sz="1200" dirty="0">
              <a:solidFill>
                <a:srgbClr val="00205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0413" y="2144485"/>
            <a:ext cx="93617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5B"/>
                </a:solidFill>
              </a:rPr>
              <a:t>Step 3</a:t>
            </a:r>
            <a:endParaRPr lang="en-GB" sz="1200" dirty="0">
              <a:solidFill>
                <a:srgbClr val="00205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5801" y="2144484"/>
            <a:ext cx="93617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205B"/>
                </a:solidFill>
              </a:rPr>
              <a:t>Step 4</a:t>
            </a:r>
            <a:endParaRPr lang="en-GB" sz="1200" dirty="0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9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3163" r="51368" b="54356"/>
          <a:stretch/>
        </p:blipFill>
        <p:spPr bwMode="auto">
          <a:xfrm>
            <a:off x="598712" y="944595"/>
            <a:ext cx="4136574" cy="28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64" y="3701242"/>
            <a:ext cx="5029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5B"/>
                </a:solidFill>
              </a:rPr>
              <a:t>One image = One MTF measurement</a:t>
            </a:r>
            <a:endParaRPr lang="en-GB" sz="2000" dirty="0">
              <a:solidFill>
                <a:srgbClr val="0020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4286" y="2144585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/>
            <a:r>
              <a:rPr lang="en-GB" sz="2000" b="0" dirty="0" smtClean="0">
                <a:solidFill>
                  <a:srgbClr val="00205B"/>
                </a:solidFill>
              </a:rPr>
              <a:t>Step 1: Extract the portion of image to be processed</a:t>
            </a:r>
            <a:endParaRPr lang="en-GB" sz="2000" b="0" dirty="0">
              <a:solidFill>
                <a:srgbClr val="00205B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Procedure – basic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21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3164" r="7628" b="54685"/>
          <a:stretch/>
        </p:blipFill>
        <p:spPr bwMode="auto">
          <a:xfrm>
            <a:off x="598712" y="944595"/>
            <a:ext cx="8764304" cy="277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64" y="3701242"/>
            <a:ext cx="5029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5B"/>
                </a:solidFill>
              </a:rPr>
              <a:t>One image = One MTF measurement</a:t>
            </a:r>
            <a:endParaRPr lang="en-GB" sz="2000" dirty="0">
              <a:solidFill>
                <a:srgbClr val="00205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711" y="4245528"/>
            <a:ext cx="8969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/>
            <a:r>
              <a:rPr lang="en-GB" sz="2000" b="0" dirty="0" smtClean="0">
                <a:solidFill>
                  <a:srgbClr val="00205B"/>
                </a:solidFill>
              </a:rPr>
              <a:t>Step 2a: derive the edge spread function:</a:t>
            </a:r>
          </a:p>
          <a:p>
            <a:pPr marL="990600" indent="-990600"/>
            <a:endParaRPr lang="en-GB" sz="2000" b="0" dirty="0" smtClean="0">
              <a:solidFill>
                <a:srgbClr val="00205B"/>
              </a:solidFill>
            </a:endParaRPr>
          </a:p>
          <a:p>
            <a:pPr marL="990600" indent="-544513">
              <a:buFont typeface="+mj-lt"/>
              <a:buAutoNum type="romanLcPeriod"/>
            </a:pPr>
            <a:r>
              <a:rPr lang="en-GB" sz="2000" b="0" dirty="0" smtClean="0">
                <a:solidFill>
                  <a:srgbClr val="00205B"/>
                </a:solidFill>
              </a:rPr>
              <a:t>Extract all transients - blue curves</a:t>
            </a:r>
          </a:p>
          <a:p>
            <a:pPr marL="990600" indent="-544513">
              <a:buFont typeface="+mj-lt"/>
              <a:buAutoNum type="romanLcPeriod"/>
            </a:pPr>
            <a:r>
              <a:rPr lang="en-GB" sz="2000" b="0" dirty="0" smtClean="0">
                <a:solidFill>
                  <a:srgbClr val="00205B"/>
                </a:solidFill>
              </a:rPr>
              <a:t>Estimation of the edge subpixel position (spline interpolation) – red points</a:t>
            </a:r>
          </a:p>
          <a:p>
            <a:pPr marL="990600" indent="-544513">
              <a:buFont typeface="+mj-lt"/>
              <a:buAutoNum type="romanLcPeriod"/>
            </a:pPr>
            <a:endParaRPr lang="en-GB" sz="2000" b="0" dirty="0">
              <a:solidFill>
                <a:srgbClr val="00205B"/>
              </a:solidFill>
            </a:endParaRPr>
          </a:p>
        </p:txBody>
      </p:sp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Procedure – basic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43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3164" r="7628" b="7122"/>
          <a:stretch/>
        </p:blipFill>
        <p:spPr bwMode="auto">
          <a:xfrm>
            <a:off x="598712" y="944595"/>
            <a:ext cx="8764304" cy="591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64" y="3701242"/>
            <a:ext cx="5029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5B"/>
                </a:solidFill>
              </a:rPr>
              <a:t>One image = One MTF measurement</a:t>
            </a:r>
            <a:endParaRPr lang="en-GB" sz="2000" dirty="0">
              <a:solidFill>
                <a:srgbClr val="00205B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55771" y="4101352"/>
            <a:ext cx="4005943" cy="27566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428" y="4267300"/>
            <a:ext cx="51054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/>
            <a:r>
              <a:rPr lang="en-GB" sz="1800" b="0" dirty="0" smtClean="0">
                <a:solidFill>
                  <a:srgbClr val="00205B"/>
                </a:solidFill>
              </a:rPr>
              <a:t>Step 2b: derive the edge spread function:</a:t>
            </a:r>
          </a:p>
          <a:p>
            <a:pPr marL="990600" indent="-990600"/>
            <a:endParaRPr lang="en-GB" sz="1800" b="0" dirty="0" smtClean="0">
              <a:solidFill>
                <a:srgbClr val="00205B"/>
              </a:solidFill>
            </a:endParaRPr>
          </a:p>
          <a:p>
            <a:pPr marL="990600" indent="-544513">
              <a:buFont typeface="+mj-lt"/>
              <a:buAutoNum type="alphaLcPeriod"/>
            </a:pPr>
            <a:r>
              <a:rPr lang="en-GB" sz="1800" b="0" dirty="0" smtClean="0">
                <a:solidFill>
                  <a:srgbClr val="00205B"/>
                </a:solidFill>
              </a:rPr>
              <a:t>Realignment of the profiles + rescaling of the count levels</a:t>
            </a:r>
          </a:p>
          <a:p>
            <a:pPr marL="990600" indent="-544513">
              <a:buFont typeface="+mj-lt"/>
              <a:buAutoNum type="alphaLcPeriod"/>
            </a:pPr>
            <a:r>
              <a:rPr lang="en-GB" sz="1800" b="0" dirty="0" smtClean="0">
                <a:solidFill>
                  <a:srgbClr val="00205B"/>
                </a:solidFill>
              </a:rPr>
              <a:t>Truncation after a few Moon pixels   (1-3 pixels)</a:t>
            </a:r>
          </a:p>
          <a:p>
            <a:pPr marL="990600" indent="-544513">
              <a:buFont typeface="+mj-lt"/>
              <a:buAutoNum type="alphaLcPeriod"/>
            </a:pPr>
            <a:r>
              <a:rPr lang="en-GB" sz="1800" b="0" dirty="0" smtClean="0">
                <a:solidFill>
                  <a:srgbClr val="00205B"/>
                </a:solidFill>
              </a:rPr>
              <a:t>Averaging </a:t>
            </a:r>
            <a:r>
              <a:rPr lang="en-GB" sz="1800" b="0" dirty="0" smtClean="0">
                <a:solidFill>
                  <a:srgbClr val="00205B"/>
                </a:solidFill>
                <a:sym typeface="Wingdings" panose="05000000000000000000" pitchFamily="2" charset="2"/>
              </a:rPr>
              <a:t> blue curve</a:t>
            </a:r>
            <a:endParaRPr lang="en-GB" sz="1800" b="0" dirty="0" smtClean="0">
              <a:solidFill>
                <a:srgbClr val="00205B"/>
              </a:solidFill>
            </a:endParaRPr>
          </a:p>
          <a:p>
            <a:pPr marL="990600" indent="-544513">
              <a:buFont typeface="+mj-lt"/>
              <a:buAutoNum type="alphaLcPeriod"/>
            </a:pPr>
            <a:endParaRPr lang="en-GB" sz="2000" b="0" dirty="0">
              <a:solidFill>
                <a:srgbClr val="00205B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Procedure – basic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21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3164" r="7628" b="7122"/>
          <a:stretch/>
        </p:blipFill>
        <p:spPr bwMode="auto">
          <a:xfrm>
            <a:off x="598712" y="944595"/>
            <a:ext cx="8764304" cy="591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64" y="3701242"/>
            <a:ext cx="5029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5B"/>
                </a:solidFill>
              </a:rPr>
              <a:t>One image = One MTF measurement</a:t>
            </a:r>
            <a:endParaRPr lang="en-GB" sz="2000" dirty="0">
              <a:solidFill>
                <a:srgbClr val="00205B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55771" y="4101352"/>
            <a:ext cx="4005943" cy="27566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428" y="4136668"/>
            <a:ext cx="5279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446088"/>
            <a:r>
              <a:rPr lang="en-GB" sz="1700" b="0" dirty="0" smtClean="0">
                <a:solidFill>
                  <a:srgbClr val="00205B"/>
                </a:solidFill>
              </a:rPr>
              <a:t>Step 3: derive the line spread function:</a:t>
            </a:r>
          </a:p>
          <a:p>
            <a:pPr marL="533400" indent="-446088"/>
            <a:endParaRPr lang="en-GB" sz="1000" b="0" dirty="0" smtClean="0">
              <a:solidFill>
                <a:srgbClr val="00205B"/>
              </a:solidFill>
            </a:endParaRPr>
          </a:p>
          <a:p>
            <a:pPr marL="533400" indent="-446088">
              <a:buFont typeface="+mj-lt"/>
              <a:buAutoNum type="alphaLcPeriod"/>
            </a:pPr>
            <a:r>
              <a:rPr lang="en-GB" sz="1700" b="0" dirty="0" smtClean="0">
                <a:solidFill>
                  <a:srgbClr val="00205B"/>
                </a:solidFill>
              </a:rPr>
              <a:t>Resampling through a fit to have a regular sampling (required for the Fourier transform) + symmetrisation of the fit </a:t>
            </a:r>
            <a:r>
              <a:rPr lang="en-GB" sz="1700" b="0" dirty="0" smtClean="0">
                <a:solidFill>
                  <a:srgbClr val="00205B"/>
                </a:solidFill>
                <a:sym typeface="Wingdings" panose="05000000000000000000" pitchFamily="2" charset="2"/>
              </a:rPr>
              <a:t> red curve</a:t>
            </a:r>
            <a:endParaRPr lang="en-GB" sz="1700" b="0" dirty="0">
              <a:solidFill>
                <a:srgbClr val="00205B"/>
              </a:solidFill>
              <a:sym typeface="Wingdings" panose="05000000000000000000" pitchFamily="2" charset="2"/>
            </a:endParaRPr>
          </a:p>
          <a:p>
            <a:pPr marL="533400" indent="-446088">
              <a:buFont typeface="+mj-lt"/>
              <a:buAutoNum type="alphaLcPeriod"/>
            </a:pPr>
            <a:endParaRPr lang="en-GB" sz="1000" b="0" dirty="0" smtClean="0">
              <a:solidFill>
                <a:srgbClr val="00205B"/>
              </a:solidFill>
            </a:endParaRPr>
          </a:p>
          <a:p>
            <a:pPr marL="533400" indent="-446088">
              <a:buFont typeface="+mj-lt"/>
              <a:buAutoNum type="alphaLcPeriod"/>
            </a:pPr>
            <a:r>
              <a:rPr lang="en-GB" sz="1700" b="0" dirty="0" smtClean="0">
                <a:solidFill>
                  <a:srgbClr val="00205B"/>
                </a:solidFill>
                <a:sym typeface="Wingdings" panose="05000000000000000000" pitchFamily="2" charset="2"/>
              </a:rPr>
              <a:t>Derivative estimate  green curve</a:t>
            </a:r>
          </a:p>
          <a:p>
            <a:pPr marL="533400" indent="-446088">
              <a:buFont typeface="+mj-lt"/>
              <a:buAutoNum type="alphaLcPeriod"/>
            </a:pPr>
            <a:endParaRPr lang="en-GB" sz="1000" b="0" dirty="0" smtClean="0">
              <a:solidFill>
                <a:srgbClr val="00205B"/>
              </a:solidFill>
              <a:sym typeface="Wingdings" panose="05000000000000000000" pitchFamily="2" charset="2"/>
            </a:endParaRPr>
          </a:p>
          <a:p>
            <a:pPr marL="533400" indent="-446088">
              <a:buFont typeface="+mj-lt"/>
              <a:buAutoNum type="alphaLcPeriod"/>
            </a:pPr>
            <a:r>
              <a:rPr lang="en-GB" sz="1700" b="0" dirty="0" smtClean="0">
                <a:solidFill>
                  <a:srgbClr val="00205B"/>
                </a:solidFill>
                <a:sym typeface="Wingdings" panose="05000000000000000000" pitchFamily="2" charset="2"/>
              </a:rPr>
              <a:t>Adjustments to avoid noisy derivative  underlying red curve</a:t>
            </a:r>
          </a:p>
          <a:p>
            <a:pPr marL="87312"/>
            <a:r>
              <a:rPr lang="en-GB" sz="1700" b="0" dirty="0" smtClean="0">
                <a:solidFill>
                  <a:srgbClr val="00205B"/>
                </a:solidFill>
                <a:sym typeface="Wingdings" panose="05000000000000000000" pitchFamily="2" charset="2"/>
              </a:rPr>
              <a:t> Fourier Transf. = MTF</a:t>
            </a:r>
            <a:endParaRPr lang="en-GB" sz="1700" b="0" dirty="0" smtClean="0">
              <a:solidFill>
                <a:srgbClr val="00205B"/>
              </a:solidFill>
            </a:endParaRPr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Procedure – basic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353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(004).pptx" id="{CD9FBEF1-995B-422B-B87C-A72B43592E4F}" vid="{AE41CD4D-EB5A-452A-A3E2-F9048FC49520}"/>
    </a:ext>
  </a:extLst>
</a:theme>
</file>

<file path=ppt/theme/theme2.xml><?xml version="1.0" encoding="utf-8"?>
<a:theme xmlns:a="http://schemas.openxmlformats.org/drawingml/2006/main" name="4_CNES_v4">
  <a:themeElements>
    <a:clrScheme name="4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4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NES_v4">
  <a:themeElements>
    <a:clrScheme name="5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5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3717</TotalTime>
  <Words>1306</Words>
  <Application>Microsoft Office PowerPoint</Application>
  <PresentationFormat>A4 Paper (210x297 mm)</PresentationFormat>
  <Paragraphs>211</Paragraphs>
  <Slides>30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Century Gothic</vt:lpstr>
      <vt:lpstr>Helvetica</vt:lpstr>
      <vt:lpstr>Tahoma</vt:lpstr>
      <vt:lpstr>Times New Roman</vt:lpstr>
      <vt:lpstr>Wingdings</vt:lpstr>
      <vt:lpstr>Wingdings 2</vt:lpstr>
      <vt:lpstr>ヒラギノ角ゴ Pro W3</vt:lpstr>
      <vt:lpstr>Viewgraph Landscape Template</vt:lpstr>
      <vt:lpstr>4_CNES_v4</vt:lpstr>
      <vt:lpstr>5_CNES_v4</vt:lpstr>
      <vt:lpstr>1_CNES_v4</vt:lpstr>
      <vt:lpstr>6_CNES_v4</vt:lpstr>
      <vt:lpstr>Clip</vt:lpstr>
      <vt:lpstr>PowerPoint Presentation</vt:lpstr>
      <vt:lpstr>PowerPoint Presentation</vt:lpstr>
      <vt:lpstr>PowerPoint Presentation</vt:lpstr>
      <vt:lpstr>MTF measurement</vt:lpstr>
      <vt:lpstr>Procedure – basic concept</vt:lpstr>
      <vt:lpstr>Procedure – basic concept</vt:lpstr>
      <vt:lpstr>Procedure – basic concept</vt:lpstr>
      <vt:lpstr>Procedure – basic concept</vt:lpstr>
      <vt:lpstr>Procedure – basic concept</vt:lpstr>
      <vt:lpstr>Procedure – basic concept</vt:lpstr>
      <vt:lpstr>Post-launch characterisation - MTF</vt:lpstr>
      <vt:lpstr>Post-launch characterisation - MTF</vt:lpstr>
      <vt:lpstr>Post-launch characterisation - MTF</vt:lpstr>
      <vt:lpstr>Post-launch characterisation - MTF</vt:lpstr>
      <vt:lpstr>Known limitations and mitigation – 1/2</vt:lpstr>
      <vt:lpstr>Known limitations and mitigation – 2/2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Post-launch characterisation - MTF</vt:lpstr>
      <vt:lpstr>Recommendation - questions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183</cp:revision>
  <cp:lastPrinted>2006-03-06T14:11:17Z</cp:lastPrinted>
  <dcterms:created xsi:type="dcterms:W3CDTF">2017-10-25T21:09:19Z</dcterms:created>
  <dcterms:modified xsi:type="dcterms:W3CDTF">2017-11-14T16:32:45Z</dcterms:modified>
</cp:coreProperties>
</file>