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</p:sldMasterIdLst>
  <p:notesMasterIdLst>
    <p:notesMasterId r:id="rId14"/>
  </p:notesMasterIdLst>
  <p:sldIdLst>
    <p:sldId id="486" r:id="rId2"/>
    <p:sldId id="504" r:id="rId3"/>
    <p:sldId id="555" r:id="rId4"/>
    <p:sldId id="556" r:id="rId5"/>
    <p:sldId id="562" r:id="rId6"/>
    <p:sldId id="563" r:id="rId7"/>
    <p:sldId id="557" r:id="rId8"/>
    <p:sldId id="559" r:id="rId9"/>
    <p:sldId id="560" r:id="rId10"/>
    <p:sldId id="561" r:id="rId11"/>
    <p:sldId id="506" r:id="rId12"/>
    <p:sldId id="410" r:id="rId13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2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pos="3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0000"/>
    <a:srgbClr val="0000FF"/>
    <a:srgbClr val="00FF00"/>
    <a:srgbClr val="FF99FF"/>
    <a:srgbClr val="003300"/>
    <a:srgbClr val="FF6600"/>
    <a:srgbClr val="FFCCFF"/>
    <a:srgbClr val="0066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21" autoAdjust="0"/>
  </p:normalViewPr>
  <p:slideViewPr>
    <p:cSldViewPr>
      <p:cViewPr varScale="1">
        <p:scale>
          <a:sx n="48" d="100"/>
          <a:sy n="48" d="100"/>
        </p:scale>
        <p:origin x="-581" y="-67"/>
      </p:cViewPr>
      <p:guideLst>
        <p:guide orient="horz" pos="3702"/>
        <p:guide pos="340"/>
        <p:guide pos="3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1A675-53A0-42F7-81AA-EBC7C15F1156}" type="datetimeFigureOut">
              <a:rPr lang="en-GB" smtClean="0"/>
              <a:pPr/>
              <a:t>15/11/2017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EF8E6-0958-4B62-84DE-4606F1A2C61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922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EF8E6-0958-4B62-84DE-4606F1A2C61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D2305-A0A6-4EE2-BAB3-9684BD4025AD}" type="datetime1">
              <a:rPr lang="en-GB" altLang="ja-JP" smtClean="0"/>
              <a:t>15/11/2017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GSICS/CEOS 2nd Lunar Calibration Workshop, Xi'an, China, 13-16 November 2017</a:t>
            </a:r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1CF8-E80D-48BC-BB07-AAB866A495A9}" type="datetime1">
              <a:rPr lang="en-GB" altLang="ja-JP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GSICS/CEOS 2nd Lunar Calibration Workshop, Xi'an, China, 13-16 November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157-3D0B-4EE4-B012-09D0A66E541A}" type="datetime1">
              <a:rPr lang="en-GB" altLang="ja-JP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GSICS/CEOS 2nd Lunar Calibration Workshop, Xi'an, China, 13-16 November 2017</a:t>
            </a:r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E5643-032A-4DB8-9913-679ABFA5A581}" type="datetime1">
              <a:rPr lang="en-GB" altLang="ja-JP" smtClean="0"/>
              <a:t>15/11/2017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GSICS/CEOS 2nd Lunar Calibration Workshop, Xi'an, China, 13-16 November 2017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GSICS/CEOS 2nd Lunar Calibration Workshop, Xi'an, China, 13-16 November 2017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7B56-951A-4C7C-A2DB-B722EE044169}" type="datetime1">
              <a:rPr lang="en-GB" altLang="ja-JP" smtClean="0"/>
              <a:t>15/11/2017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35B72B7-3487-4925-A988-2AFD4CA80901}" type="datetime1">
              <a:rPr lang="en-GB" altLang="ja-JP" smtClean="0"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GSICS/CEOS 2nd Lunar Calibration Workshop, Xi'an, China, 13-16 November 2017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BD6F0-CC6B-40EA-9F74-7828BB074987}" type="datetime1">
              <a:rPr lang="en-GB" altLang="ja-JP" smtClean="0"/>
              <a:t>15/11/2017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en-US"/>
              <a:t>GSICS/CEOS 2nd Lunar Calibration Workshop, Xi'an, China, 13-16 November 2017</a:t>
            </a:r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E2455-733D-4259-895C-D1F3DE5629C1}" type="datetime1">
              <a:rPr lang="en-GB" altLang="ja-JP" smtClean="0"/>
              <a:t>15/11/2017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GSICS/CEOS 2nd Lunar Calibration Workshop, Xi'an, China, 13-16 November 2017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4FD6E-C5CB-44CA-B935-09BA8020B329}" type="datetime1">
              <a:rPr lang="en-GB" altLang="ja-JP" smtClean="0"/>
              <a:t>15/11/2017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GSICS/CEOS 2nd Lunar Calibration Workshop, Xi'an, China, 13-16 November 2017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E76E9-A4FD-49FB-97E2-6C22673B1222}" type="datetime1">
              <a:rPr lang="en-GB" altLang="ja-JP" smtClean="0"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en-US"/>
              <a:t>GSICS/CEOS 2nd Lunar Calibration Workshop, Xi'an, China, 13-16 November 2017</a:t>
            </a: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A268AF0-FD16-4730-9101-C6AE4E659D87}" type="datetime1">
              <a:rPr lang="en-GB" altLang="ja-JP" smtClean="0"/>
              <a:t>15/11/2017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en-US"/>
              <a:t>GSICS/CEOS 2nd Lunar Calibration Workshop, Xi'an, China, 13-16 November 2017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D6EA197-8542-459C-9CE1-36F855CE96B1}" type="datetime1">
              <a:rPr lang="en-GB" altLang="ja-JP" smtClean="0"/>
              <a:t>15/11/2017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GSICS/CEOS 2nd Lunar Calibration Workshop, Xi'an, China, 13-16 November 2017</a:t>
            </a:r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B208F0-6506-4A53-8573-371B9A22685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-4891"/>
            <a:ext cx="5508103" cy="3724304"/>
          </a:xfrm>
          <a:prstGeom prst="rect">
            <a:avLst/>
          </a:prstGeom>
          <a:gradFill flip="none" rotWithShape="1">
            <a:gsLst>
              <a:gs pos="66000">
                <a:schemeClr val="tx1"/>
              </a:gs>
              <a:gs pos="95000">
                <a:srgbClr val="CCECFF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17" y="-580"/>
            <a:ext cx="3717034" cy="371703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0" y="3573016"/>
            <a:ext cx="9144000" cy="3284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325" descr="\\Jz200822\衛星課共有\[ 班 ]運用管理班\90　ポンチ絵素材\無題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52" r="68700"/>
          <a:stretch>
            <a:fillRect/>
          </a:stretch>
        </p:blipFill>
        <p:spPr bwMode="auto">
          <a:xfrm>
            <a:off x="8638652" y="243052"/>
            <a:ext cx="432048" cy="41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7"/>
          <p:cNvSpPr txBox="1"/>
          <p:nvPr/>
        </p:nvSpPr>
        <p:spPr>
          <a:xfrm>
            <a:off x="505611" y="4005064"/>
            <a:ext cx="8170845" cy="15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ja-JP" sz="2800" b="1" dirty="0"/>
              <a:t>Ryuichiro Nakayama and </a:t>
            </a:r>
            <a:r>
              <a:rPr lang="en-US" altLang="ja-JP" sz="2800" b="1" u="sng" dirty="0"/>
              <a:t>Masaya Takahashi</a:t>
            </a:r>
          </a:p>
          <a:p>
            <a:pPr lvl="0" algn="ctr">
              <a:lnSpc>
                <a:spcPct val="130000"/>
              </a:lnSpc>
            </a:pPr>
            <a:r>
              <a:rPr lang="en-US" altLang="ja-JP" sz="2400" dirty="0"/>
              <a:t>Meteorological Satellite Center</a:t>
            </a:r>
          </a:p>
          <a:p>
            <a:pPr lvl="0" algn="ctr">
              <a:lnSpc>
                <a:spcPct val="130000"/>
              </a:lnSpc>
            </a:pPr>
            <a:r>
              <a:rPr lang="en-US" altLang="ja-JP" sz="2400" dirty="0"/>
              <a:t>Japan Meteorological Agency</a:t>
            </a:r>
            <a:endParaRPr lang="ja-JP" altLang="ja-JP" sz="2400" dirty="0"/>
          </a:p>
        </p:txBody>
      </p:sp>
      <p:sp>
        <p:nvSpPr>
          <p:cNvPr id="20" name="Rectangle 41"/>
          <p:cNvSpPr txBox="1">
            <a:spLocks noChangeArrowheads="1"/>
          </p:cNvSpPr>
          <p:nvPr/>
        </p:nvSpPr>
        <p:spPr>
          <a:xfrm>
            <a:off x="899592" y="1742951"/>
            <a:ext cx="7488832" cy="96596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ja-JP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MTF Evaluation of Himawari-8/AHI using Lunar Observations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33231" y="6453336"/>
            <a:ext cx="6107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chemeClr val="bg1">
                    <a:lumMod val="50000"/>
                  </a:schemeClr>
                </a:solidFill>
              </a:rPr>
              <a:t>GSICS/CEOS 2nd Lunar Calibration Workshop, Xi'an, China, 13-16 November 2017</a:t>
            </a:r>
            <a:endParaRPr lang="en-GB" altLang="ja-JP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7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179512" y="931298"/>
            <a:ext cx="878497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6156176" y="6353388"/>
            <a:ext cx="2827040" cy="365760"/>
          </a:xfrm>
        </p:spPr>
        <p:txBody>
          <a:bodyPr/>
          <a:lstStyle/>
          <a:p>
            <a:r>
              <a:rPr lang="en-US" sz="1050" dirty="0"/>
              <a:t>GSICS/CEOS 2nd Lunar Calibration Workshop, Xi'an, China, 13-16 November 2017</a:t>
            </a:r>
            <a:endParaRPr lang="en-GB" sz="1050" dirty="0"/>
          </a:p>
        </p:txBody>
      </p:sp>
      <p:sp>
        <p:nvSpPr>
          <p:cNvPr id="4" name="正方形/長方形 3"/>
          <p:cNvSpPr/>
          <p:nvPr/>
        </p:nvSpPr>
        <p:spPr>
          <a:xfrm>
            <a:off x="251520" y="847729"/>
            <a:ext cx="8820472" cy="5650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altLang="ja-JP" sz="1600" dirty="0"/>
              <a:t>Resample the first swath of the vertical edge target using the standard NS &amp; EW pixel spacing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altLang="ja-JP" sz="1600" dirty="0"/>
              <a:t>Repeat for all 10 pixel-to-edge distances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altLang="ja-JP" sz="1600" dirty="0"/>
              <a:t>Differentiate each row of each image: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endParaRPr lang="en-US" altLang="ja-JP" sz="1600" dirty="0"/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altLang="ja-JP" sz="1600" dirty="0"/>
              <a:t>For each differentiated row, pad both sides with enough zeros to obtain a row length of 4096 pixels.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endParaRPr lang="en-US" altLang="ja-JP" sz="1600" dirty="0"/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endParaRPr lang="en-US" altLang="ja-JP" sz="1600" dirty="0"/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endParaRPr lang="en-US" altLang="ja-JP" sz="1600" dirty="0"/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endParaRPr lang="en-US" altLang="ja-JP" sz="1600" dirty="0"/>
          </a:p>
          <a:p>
            <a:pPr>
              <a:lnSpc>
                <a:spcPct val="120000"/>
              </a:lnSpc>
            </a:pPr>
            <a:r>
              <a:rPr lang="en-US" altLang="ja-JP" sz="600" dirty="0">
                <a:solidFill>
                  <a:schemeClr val="bg1"/>
                </a:solidFill>
              </a:rPr>
              <a:t>a</a:t>
            </a:r>
            <a:endParaRPr lang="ja-JP" altLang="en-US" sz="16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ja-JP" sz="1600" dirty="0"/>
              <a:t>5.  Calculate the magnitude of the discrete Fourier transform for each row of each image in the set </a:t>
            </a:r>
          </a:p>
          <a:p>
            <a:pPr>
              <a:lnSpc>
                <a:spcPct val="120000"/>
              </a:lnSpc>
            </a:pPr>
            <a:endParaRPr lang="en-US" altLang="ja-JP" sz="1600" dirty="0"/>
          </a:p>
          <a:p>
            <a:pPr>
              <a:lnSpc>
                <a:spcPct val="120000"/>
              </a:lnSpc>
            </a:pPr>
            <a:r>
              <a:rPr lang="en-US" altLang="ja-JP" sz="1600" dirty="0"/>
              <a:t>     Note that the spatial frequencies are </a:t>
            </a:r>
          </a:p>
          <a:p>
            <a:pPr>
              <a:lnSpc>
                <a:spcPct val="120000"/>
              </a:lnSpc>
            </a:pPr>
            <a:r>
              <a:rPr lang="en-US" altLang="ja-JP" sz="1600" dirty="0"/>
              <a:t>                                              , where </a:t>
            </a:r>
            <a:r>
              <a:rPr lang="en-US" altLang="ja-JP" sz="1600" i="1" dirty="0"/>
              <a:t>n </a:t>
            </a:r>
            <a:r>
              <a:rPr lang="en-US" altLang="ja-JP" sz="1600" dirty="0"/>
              <a:t>is an integer from -2048 to +2047. </a:t>
            </a:r>
          </a:p>
          <a:p>
            <a:pPr>
              <a:lnSpc>
                <a:spcPct val="120000"/>
              </a:lnSpc>
            </a:pPr>
            <a:r>
              <a:rPr lang="en-US" altLang="ja-JP" sz="500" dirty="0">
                <a:solidFill>
                  <a:schemeClr val="bg1"/>
                </a:solidFill>
              </a:rPr>
              <a:t>6.  </a:t>
            </a:r>
            <a:endParaRPr lang="en-US" altLang="ja-JP" sz="16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ja-JP" sz="1600" dirty="0"/>
              <a:t>6.  Average the MTF across all rows of all images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endParaRPr lang="en-US" altLang="ja-JP" sz="1600" dirty="0"/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</a:pPr>
            <a:r>
              <a:rPr lang="en-US" altLang="ja-JP" sz="700" dirty="0">
                <a:solidFill>
                  <a:schemeClr val="bg1"/>
                </a:solidFill>
              </a:rPr>
              <a:t>a</a:t>
            </a:r>
            <a:endParaRPr lang="ja-JP" altLang="en-US" sz="7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ja-JP" sz="1600" dirty="0"/>
              <a:t>7.  Scale the MTF at the ¼, ½, ¾, and Nyquist frequencies by the factors in the following table. </a:t>
            </a:r>
          </a:p>
          <a:p>
            <a:pPr>
              <a:lnSpc>
                <a:spcPct val="120000"/>
              </a:lnSpc>
            </a:pPr>
            <a:r>
              <a:rPr lang="en-US" altLang="ja-JP" sz="1600" dirty="0"/>
              <a:t>8.  Report the MTF at the ¼, ½, ¾, and Nyquist frequencies by the factors in the following table.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84708" y="1752435"/>
                <a:ext cx="2993768" cy="317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1400" i="1" smtClean="0">
                          <a:latin typeface="Cambria Math"/>
                        </a:rPr>
                        <m:t>∆</m:t>
                      </m:r>
                      <m:sSub>
                        <m:sSubPr>
                          <m:ctrlPr>
                            <a:rPr kumimoji="1" lang="en-US" altLang="ja-JP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kumimoji="1" lang="ja-JP" altLang="en-US" sz="1400" i="1" smtClean="0">
                              <a:latin typeface="Cambria Math"/>
                            </a:rPr>
                            <m:t>𝜆</m:t>
                          </m:r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kumimoji="1" lang="ja-JP" altLang="en-US" sz="1400" b="0" i="1" smtClean="0">
                              <a:latin typeface="Cambria Math"/>
                            </a:rPr>
                            <m:t>𝜆</m:t>
                          </m:r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𝑗</m:t>
                          </m:r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kumimoji="1" lang="ja-JP" altLang="en-US" sz="1400" b="0" i="1" smtClean="0">
                              <a:latin typeface="Cambria Math"/>
                            </a:rPr>
                            <m:t>𝜆</m:t>
                          </m:r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/>
                        </a:rPr>
                        <m:t>(</m:t>
                      </m:r>
                      <m:r>
                        <a:rPr kumimoji="1" lang="en-US" altLang="ja-JP" sz="1400" b="0" i="1" smtClean="0">
                          <a:latin typeface="Cambria Math"/>
                        </a:rPr>
                        <m:t>𝑖</m:t>
                      </m:r>
                      <m:r>
                        <a:rPr kumimoji="1" lang="en-US" altLang="ja-JP" sz="1400" b="0" i="1" smtClean="0">
                          <a:latin typeface="Cambria Math"/>
                        </a:rPr>
                        <m:t>,</m:t>
                      </m:r>
                      <m:r>
                        <a:rPr kumimoji="1" lang="en-US" altLang="ja-JP" sz="1400" b="0" i="1" smtClean="0">
                          <a:latin typeface="Cambria Math"/>
                        </a:rPr>
                        <m:t>𝑗</m:t>
                      </m:r>
                      <m:r>
                        <a:rPr kumimoji="1" lang="en-US" altLang="ja-JP" sz="1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08" y="1752435"/>
                <a:ext cx="2993768" cy="317203"/>
              </a:xfrm>
              <a:prstGeom prst="rect">
                <a:avLst/>
              </a:prstGeom>
              <a:blipFill rotWithShape="1">
                <a:blip r:embed="rId2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95616" y="2333045"/>
                <a:ext cx="5212488" cy="1364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sz="1400" i="1" smtClean="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kumimoji="1" lang="el-GR" altLang="ja-JP" sz="1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  <m:sub>
                          <m:r>
                            <a:rPr kumimoji="1" lang="ja-JP" altLang="el-GR" sz="140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kumimoji="1" lang="en-US" altLang="ja-JP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kumimoji="1" lang="en-US" altLang="ja-JP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ja-JP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ja-JP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kumimoji="1" lang="en-US" altLang="ja-JP" sz="1400" b="0" i="1" smtClean="0">
                                  <a:latin typeface="Cambria Math"/>
                                  <a:ea typeface="Cambria Math"/>
                                </a:rPr>
                                <m:t>0                                       </m:t>
                              </m:r>
                              <m:r>
                                <a:rPr kumimoji="1" lang="en-US" altLang="ja-JP" sz="14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  <m:r>
                                <a:rPr kumimoji="1" lang="en-US" altLang="ja-JP" sz="1400" b="0" i="1" smtClean="0">
                                  <a:latin typeface="Cambria Math"/>
                                  <a:ea typeface="Cambria Math"/>
                                </a:rPr>
                                <m:t>=0…2046−</m:t>
                              </m:r>
                              <m:f>
                                <m:fPr>
                                  <m:ctrlPr>
                                    <a:rPr kumimoji="1" lang="en-US" altLang="ja-JP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4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  <m:r>
                                    <a:rPr kumimoji="1" lang="en-US" altLang="ja-JP" sz="1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kumimoji="1" lang="en-US" altLang="ja-JP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ja-JP" sz="1400" b="0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kumimoji="1" lang="el-GR" altLang="ja-JP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kumimoji="1" lang="ja-JP" altLang="el-GR" sz="1400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  <m:r>
                                    <a:rPr kumimoji="1" lang="en-US" altLang="ja-JP" sz="14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kumimoji="1" lang="en-US" altLang="ja-JP" sz="14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14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kumimoji="1" lang="en-US" altLang="ja-JP" sz="1400" b="0" i="1" smtClean="0"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  <m:r>
                                <a:rPr kumimoji="1" lang="en-US" altLang="ja-JP" sz="14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  <m:r>
                                <a:rPr kumimoji="1" lang="en-US" altLang="ja-JP" sz="1400" b="0" i="1" smtClean="0">
                                  <a:latin typeface="Cambria Math"/>
                                  <a:ea typeface="Cambria Math"/>
                                </a:rPr>
                                <m:t>=2047−</m:t>
                              </m:r>
                              <m:f>
                                <m:fPr>
                                  <m:ctrlPr>
                                    <a:rPr kumimoji="1" lang="en-US" altLang="ja-JP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4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  <m:r>
                                    <a:rPr kumimoji="1" lang="en-US" altLang="ja-JP" sz="1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kumimoji="1" lang="en-US" altLang="ja-JP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kumimoji="1" lang="en-US" altLang="ja-JP" sz="1400" b="0" i="1" smtClean="0">
                                  <a:latin typeface="Cambria Math"/>
                                  <a:ea typeface="Cambria Math"/>
                                </a:rPr>
                                <m:t>…2047+</m:t>
                              </m:r>
                              <m:f>
                                <m:fPr>
                                  <m:ctrlPr>
                                    <a:rPr kumimoji="1" lang="en-US" altLang="ja-JP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4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  <m:r>
                                    <a:rPr kumimoji="1" lang="en-US" altLang="ja-JP" sz="1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kumimoji="1" lang="en-US" altLang="ja-JP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kumimoji="1" lang="en-US" altLang="ja-JP" sz="1400" b="0" i="1" smtClean="0">
                                  <a:latin typeface="Cambria Math"/>
                                  <a:ea typeface="Cambria Math"/>
                                </a:rPr>
                                <m:t>0                                </m:t>
                              </m:r>
                              <m:r>
                                <a:rPr kumimoji="1" lang="en-US" altLang="ja-JP" sz="14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  <m:r>
                                <a:rPr kumimoji="1" lang="en-US" altLang="ja-JP" sz="1400" b="0" i="1" smtClean="0">
                                  <a:latin typeface="Cambria Math"/>
                                  <a:ea typeface="Cambria Math"/>
                                </a:rPr>
                                <m:t>=2048+</m:t>
                              </m:r>
                              <m:f>
                                <m:fPr>
                                  <m:ctrlPr>
                                    <a:rPr kumimoji="1" lang="en-US" altLang="ja-JP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4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  <m:r>
                                    <a:rPr kumimoji="1" lang="en-US" altLang="ja-JP" sz="14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kumimoji="1" lang="en-US" altLang="ja-JP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kumimoji="1" lang="en-US" altLang="ja-JP" sz="1400" b="0" i="1" smtClean="0">
                                  <a:latin typeface="Cambria Math"/>
                                  <a:ea typeface="Cambria Math"/>
                                </a:rPr>
                                <m:t>…4095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16" y="2333045"/>
                <a:ext cx="5212488" cy="1364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634969" y="3928238"/>
                <a:ext cx="2996653" cy="3322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𝑀𝑇𝐹</m:t>
                          </m:r>
                        </m:e>
                        <m:sub>
                          <m:r>
                            <a:rPr kumimoji="1" lang="ja-JP" altLang="en-US" sz="1400" i="1" smtClean="0">
                              <a:latin typeface="Cambria Math"/>
                            </a:rPr>
                            <m:t>𝜆</m:t>
                          </m:r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𝑖</m:t>
                          </m:r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ja-JP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𝐹𝐹𝑇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𝑙</m:t>
                          </m:r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𝑙</m:t>
                          </m:r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=4095</m:t>
                          </m:r>
                        </m:sup>
                      </m:sSubSup>
                      <m:r>
                        <a:rPr kumimoji="1" lang="en-US" altLang="ja-JP" sz="1400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l-GR" altLang="ja-JP" sz="1400" b="0" i="1" smtClean="0">
                          <a:latin typeface="Cambria Math"/>
                          <a:ea typeface="Cambria Math"/>
                        </a:rPr>
                        <m:t>Δ</m:t>
                      </m:r>
                      <m:sSub>
                        <m:sSubPr>
                          <m:ctrlPr>
                            <a:rPr kumimoji="1" lang="el-GR" altLang="ja-JP" sz="1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e>
                        <m:sub>
                          <m:r>
                            <a:rPr kumimoji="1" lang="ja-JP" altLang="el-GR" sz="14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kumimoji="1" lang="en-US" altLang="ja-JP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kumimoji="1" lang="en-US" altLang="ja-JP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kumimoji="1" lang="en-US" altLang="ja-JP" sz="14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kumimoji="1" lang="en-US" altLang="ja-JP" sz="14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kumimoji="1" lang="en-US" altLang="ja-JP" sz="1400" b="0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kumimoji="1" lang="en-US" altLang="ja-JP" sz="1400" b="0" i="1" smtClean="0">
                          <a:latin typeface="Cambria Math"/>
                          <a:ea typeface="Cambria Math"/>
                        </a:rPr>
                        <m:t>))</m:t>
                      </m:r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69" y="3928238"/>
                <a:ext cx="2996653" cy="332207"/>
              </a:xfrm>
              <a:prstGeom prst="rect">
                <a:avLst/>
              </a:prstGeom>
              <a:blipFill rotWithShape="1">
                <a:blip r:embed="rId4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83568" y="4432294"/>
                <a:ext cx="1674689" cy="497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4096</m:t>
                          </m:r>
                          <m:sSub>
                            <m:sSubPr>
                              <m:ctrlPr>
                                <a:rPr kumimoji="1" lang="en-US" altLang="ja-JP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𝑝𝑖𝑥𝑒𝑙</m:t>
                              </m:r>
                            </m:e>
                            <m:sub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𝑠𝑖𝑧𝑒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432294"/>
                <a:ext cx="1674689" cy="497637"/>
              </a:xfrm>
              <a:prstGeom prst="rect">
                <a:avLst/>
              </a:prstGeom>
              <a:blipFill rotWithShape="1">
                <a:blip r:embed="rId5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690054" y="5115819"/>
                <a:ext cx="3541995" cy="567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ja-JP" altLang="en-US" sz="140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kumimoji="1" lang="en-US" altLang="ja-JP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𝑀𝑇𝐹</m:t>
                              </m:r>
                            </m:e>
                            <m:sub>
                              <m:r>
                                <a:rPr kumimoji="1" lang="ja-JP" altLang="en-US" sz="1400" i="1" smtClean="0">
                                  <a:latin typeface="Cambria Math"/>
                                </a:rPr>
                                <m:t>𝜆</m:t>
                              </m:r>
                            </m:sub>
                          </m:sSub>
                        </m:e>
                      </m:acc>
                      <m:d>
                        <m:dPr>
                          <m:ctrlPr>
                            <a:rPr kumimoji="1" lang="en-US" altLang="ja-JP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kumimoji="1" lang="en-US" altLang="ja-JP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10</m:t>
                          </m:r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kumimoji="1" lang="en-US" altLang="ja-JP" sz="1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1" lang="en-US" altLang="ja-JP" sz="1400" b="0" i="1" smtClean="0">
                              <a:latin typeface="Cambria Math"/>
                            </a:rPr>
                            <m:t>𝑘</m:t>
                          </m:r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1400" b="0" i="1" smtClean="0">
                              <a:latin typeface="Cambria Math"/>
                            </a:rPr>
                            <m:t>10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kumimoji="1" lang="en-US" altLang="ja-JP" sz="1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kumimoji="1" lang="en-US" altLang="ja-JP" sz="1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kumimoji="1" lang="en-US" altLang="ja-JP" sz="14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𝑀</m:t>
                              </m:r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ja-JP" sz="1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1400" b="0" i="1" smtClean="0">
                                      <a:latin typeface="Cambria Math"/>
                                    </a:rPr>
                                    <m:t>𝑀𝑇𝐹</m:t>
                                  </m:r>
                                </m:e>
                                <m:sub>
                                  <m:r>
                                    <a:rPr kumimoji="1" lang="ja-JP" altLang="en-US" sz="1400" b="0" i="1" smtClean="0"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kumimoji="1" lang="en-US" altLang="ja-JP" sz="14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kumimoji="1" lang="en-US" altLang="ja-JP" sz="1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kumimoji="1" lang="en-US" altLang="ja-JP" sz="1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sz="1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54" y="5115819"/>
                <a:ext cx="3541995" cy="567463"/>
              </a:xfrm>
              <a:prstGeom prst="rect">
                <a:avLst/>
              </a:prstGeom>
              <a:blipFill rotWithShape="1">
                <a:blip r:embed="rId6"/>
                <a:stretch>
                  <a:fillRect t="-124731" b="-1903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1716385" y="200834"/>
            <a:ext cx="5375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b="1" dirty="0"/>
              <a:t>MTF Calculation Algorithm for Resampled Image </a:t>
            </a:r>
          </a:p>
          <a:p>
            <a:pPr algn="ctr"/>
            <a:r>
              <a:rPr kumimoji="1" lang="en-US" altLang="ja-JP" sz="2000" b="1" dirty="0"/>
              <a:t>(AHI-17-023 by Harris Corporation)</a:t>
            </a:r>
            <a:endParaRPr kumimoji="1" lang="ja-JP" altLang="en-US" sz="2000" b="1" dirty="0"/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520116"/>
              </p:ext>
            </p:extLst>
          </p:nvPr>
        </p:nvGraphicFramePr>
        <p:xfrm>
          <a:off x="731912" y="6220915"/>
          <a:ext cx="5280248" cy="57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9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5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66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23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59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Frequency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0.25 Nyquist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0.5 Nyquist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0.75 Nyquist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Nyquist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MTF Scale Factor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1.0262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1.1107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1.2752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1.5708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xmlns="" id="{BA7537BC-0945-4968-9398-7E6BA08F08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5" y="2461731"/>
            <a:ext cx="3056323" cy="111128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7F6517F7-8145-4C86-96DD-E0BEC810872B}"/>
              </a:ext>
            </a:extLst>
          </p:cNvPr>
          <p:cNvSpPr txBox="1"/>
          <p:nvPr/>
        </p:nvSpPr>
        <p:spPr>
          <a:xfrm>
            <a:off x="4716016" y="1556792"/>
            <a:ext cx="26986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en-US" altLang="ja-JP" sz="1300" dirty="0"/>
              <a:t> and </a:t>
            </a:r>
            <a:r>
              <a:rPr kumimoji="1" lang="en-US" altLang="ja-JP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1" lang="en-US" altLang="ja-JP" sz="1300" dirty="0"/>
              <a:t>: vertical/horizontal pixel index</a:t>
            </a:r>
          </a:p>
          <a:p>
            <a:r>
              <a:rPr kumimoji="1" lang="en-US" altLang="ja-JP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1" lang="en-US" altLang="ja-JP" sz="1300" dirty="0"/>
              <a:t>: index of pixel-to-edge distances</a:t>
            </a:r>
            <a:endParaRPr kumimoji="1" lang="ja-JP" altLang="en-US" sz="1300" dirty="0"/>
          </a:p>
        </p:txBody>
      </p:sp>
    </p:spTree>
    <p:extLst>
      <p:ext uri="{BB962C8B-B14F-4D97-AF65-F5344CB8AC3E}">
        <p14:creationId xmlns:p14="http://schemas.microsoft.com/office/powerpoint/2010/main" val="122781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8316416" y="5762440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2" name="Picture 4" descr="tmp-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" t="10686" r="13555" b="59792"/>
          <a:stretch/>
        </p:blipFill>
        <p:spPr bwMode="auto">
          <a:xfrm>
            <a:off x="4274240" y="5094644"/>
            <a:ext cx="4733458" cy="128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5" name="Straight Connector 95"/>
          <p:cNvCxnSpPr>
            <a:cxnSpLocks noChangeShapeType="1"/>
          </p:cNvCxnSpPr>
          <p:nvPr/>
        </p:nvCxnSpPr>
        <p:spPr bwMode="auto">
          <a:xfrm rot="10800000" flipV="1">
            <a:off x="-720969" y="4919381"/>
            <a:ext cx="228600" cy="150812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pic>
        <p:nvPicPr>
          <p:cNvPr id="2050" name="Picture 2" descr="tm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t="7396" r="13493" b="61549"/>
          <a:stretch/>
        </p:blipFill>
        <p:spPr bwMode="auto">
          <a:xfrm>
            <a:off x="160056" y="3694512"/>
            <a:ext cx="4104456" cy="117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tm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t="48475" r="14325" b="19997"/>
          <a:stretch/>
        </p:blipFill>
        <p:spPr bwMode="auto">
          <a:xfrm>
            <a:off x="160056" y="5137468"/>
            <a:ext cx="4051598" cy="120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tmp-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" t="48067" r="11996" b="19411"/>
          <a:stretch/>
        </p:blipFill>
        <p:spPr bwMode="auto">
          <a:xfrm>
            <a:off x="4274240" y="3564018"/>
            <a:ext cx="4734617" cy="140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51520" y="4295532"/>
            <a:ext cx="447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VIS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1248" y="5776360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NIR</a:t>
            </a:r>
            <a:endParaRPr kumimoji="1" lang="ja-JP" altLang="en-US" sz="1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85160" y="5795410"/>
            <a:ext cx="605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LWIR</a:t>
            </a:r>
            <a:endParaRPr kumimoji="1"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52120" y="4306418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MWIR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18656" y="4300476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MWIR</a:t>
            </a:r>
            <a:endParaRPr kumimoji="1" lang="ja-JP" altLang="en-US" sz="1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422456" y="3395798"/>
            <a:ext cx="9140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Wavelength [</a:t>
            </a:r>
            <a:r>
              <a:rPr kumimoji="1" lang="en-US" altLang="ja-JP" sz="800" dirty="0" err="1"/>
              <a:t>μm</a:t>
            </a:r>
            <a:r>
              <a:rPr kumimoji="1" lang="en-US" altLang="ja-JP" sz="800" dirty="0"/>
              <a:t>]</a:t>
            </a:r>
            <a:endParaRPr kumimoji="1" lang="ja-JP" altLang="en-US" sz="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35728" y="3381924"/>
            <a:ext cx="9140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Wavelength [</a:t>
            </a:r>
            <a:r>
              <a:rPr kumimoji="1" lang="en-US" altLang="ja-JP" sz="800" dirty="0" err="1"/>
              <a:t>μm</a:t>
            </a:r>
            <a:r>
              <a:rPr kumimoji="1" lang="en-US" altLang="ja-JP" sz="800" dirty="0"/>
              <a:t>]</a:t>
            </a:r>
            <a:endParaRPr kumimoji="1" lang="ja-JP" altLang="en-US" sz="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923280" y="5052668"/>
            <a:ext cx="9140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/>
              <a:t>Wavelength [</a:t>
            </a:r>
            <a:r>
              <a:rPr kumimoji="1" lang="en-US" altLang="ja-JP" sz="800" dirty="0" err="1"/>
              <a:t>μm</a:t>
            </a:r>
            <a:r>
              <a:rPr kumimoji="1" lang="en-US" altLang="ja-JP" sz="800" dirty="0"/>
              <a:t>]</a:t>
            </a:r>
            <a:endParaRPr kumimoji="1" lang="ja-JP" altLang="en-US" sz="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1220" y="3232432"/>
            <a:ext cx="47848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Spectral Response Functions of </a:t>
            </a:r>
            <a:r>
              <a:rPr kumimoji="1" lang="en-US" altLang="ja-JP" dirty="0">
                <a:solidFill>
                  <a:srgbClr val="FF0000"/>
                </a:solidFill>
              </a:rPr>
              <a:t>AHI-8</a:t>
            </a:r>
            <a:r>
              <a:rPr kumimoji="1" lang="en-US" altLang="ja-JP" dirty="0"/>
              <a:t> and </a:t>
            </a:r>
            <a:r>
              <a:rPr kumimoji="1" lang="en-US" altLang="ja-JP" dirty="0">
                <a:solidFill>
                  <a:srgbClr val="0000FF"/>
                </a:solidFill>
              </a:rPr>
              <a:t>AHI-9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417244"/>
              </p:ext>
            </p:extLst>
          </p:nvPr>
        </p:nvGraphicFramePr>
        <p:xfrm>
          <a:off x="467544" y="1853952"/>
          <a:ext cx="8041232" cy="114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3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0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4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18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575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1048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1048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1048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1048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1048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1048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1048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1048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1048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1048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10487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225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ja-JP" sz="24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B01</a:t>
                      </a:r>
                      <a:endParaRPr lang="ja-JP" sz="24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B02</a:t>
                      </a:r>
                      <a:endParaRPr lang="ja-JP" sz="24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B03</a:t>
                      </a:r>
                      <a:endParaRPr lang="ja-JP" sz="24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B04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B05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B06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B07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B08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B09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B10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B11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B12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B13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B14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B15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B16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kern="100" dirty="0">
                          <a:effectLst/>
                          <a:latin typeface="+mn-lt"/>
                          <a:ea typeface="+mn-ea"/>
                        </a:rPr>
                        <a:t>Central</a:t>
                      </a:r>
                      <a:r>
                        <a:rPr lang="en-US" altLang="ja-JP" sz="1400" kern="100" baseline="0" dirty="0"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altLang="ja-JP" sz="1400" kern="100" baseline="0" dirty="0" err="1">
                          <a:effectLst/>
                          <a:latin typeface="+mn-lt"/>
                          <a:ea typeface="+mn-ea"/>
                        </a:rPr>
                        <a:t>Wlen</a:t>
                      </a:r>
                      <a:r>
                        <a:rPr lang="en-US" altLang="ja-JP" sz="1400" kern="100" baseline="0" dirty="0">
                          <a:effectLst/>
                          <a:latin typeface="+mn-lt"/>
                          <a:ea typeface="+mn-ea"/>
                        </a:rPr>
                        <a:t> [</a:t>
                      </a:r>
                      <a:r>
                        <a:rPr lang="en-US" altLang="ja-JP" sz="1400" kern="100" baseline="0" dirty="0" err="1">
                          <a:effectLst/>
                          <a:latin typeface="+mn-lt"/>
                          <a:ea typeface="+mn-ea"/>
                        </a:rPr>
                        <a:t>μm</a:t>
                      </a:r>
                      <a:r>
                        <a:rPr lang="en-US" altLang="ja-JP" sz="1400" kern="100" baseline="0" dirty="0">
                          <a:effectLst/>
                          <a:latin typeface="+mn-lt"/>
                          <a:ea typeface="+mn-ea"/>
                        </a:rPr>
                        <a:t>]</a:t>
                      </a:r>
                      <a:endParaRPr lang="ja-JP" sz="24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0.47</a:t>
                      </a:r>
                      <a:endParaRPr lang="ja-JP" sz="24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0.51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0.64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0.86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1.6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2.3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3.9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6.2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6.9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7.3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8.6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9.6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10.4</a:t>
                      </a:r>
                      <a:endParaRPr lang="ja-JP" sz="24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11.2</a:t>
                      </a:r>
                      <a:endParaRPr lang="ja-JP" sz="24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12.4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13.3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>
                          <a:effectLst/>
                          <a:latin typeface="+mn-lt"/>
                          <a:ea typeface="ＭＳ 明朝"/>
                          <a:cs typeface="Arial" panose="020B0604020202020204" pitchFamily="34" charset="0"/>
                        </a:rPr>
                        <a:t>Spatial</a:t>
                      </a:r>
                      <a:r>
                        <a:rPr lang="en-US" altLang="ja-JP" sz="1400" baseline="0" dirty="0">
                          <a:effectLst/>
                          <a:latin typeface="+mn-lt"/>
                          <a:ea typeface="ＭＳ 明朝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ja-JP" sz="1400" baseline="0" dirty="0" err="1">
                          <a:effectLst/>
                          <a:latin typeface="+mn-lt"/>
                          <a:ea typeface="ＭＳ 明朝"/>
                          <a:cs typeface="Arial" panose="020B0604020202020204" pitchFamily="34" charset="0"/>
                        </a:rPr>
                        <a:t>Reso</a:t>
                      </a:r>
                      <a:r>
                        <a:rPr lang="en-US" altLang="ja-JP" sz="1400" baseline="0" dirty="0">
                          <a:effectLst/>
                          <a:latin typeface="+mn-lt"/>
                          <a:ea typeface="ＭＳ 明朝"/>
                          <a:cs typeface="Arial" panose="020B0604020202020204" pitchFamily="34" charset="0"/>
                        </a:rPr>
                        <a:t>. [km]</a:t>
                      </a:r>
                      <a:endParaRPr lang="ja-JP" sz="1400" dirty="0">
                        <a:effectLst/>
                        <a:latin typeface="+mn-lt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</a:t>
                      </a:r>
                      <a:endParaRPr lang="ja-JP" sz="24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0.5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</a:t>
                      </a:r>
                      <a:endParaRPr lang="ja-JP" sz="24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</a:t>
                      </a:r>
                      <a:endParaRPr lang="ja-JP" sz="24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</a:t>
                      </a:r>
                      <a:endParaRPr lang="ja-JP" sz="240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</a:t>
                      </a:r>
                      <a:endParaRPr lang="ja-JP" sz="24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>
                          <a:effectLst/>
                          <a:latin typeface="+mn-lt"/>
                          <a:ea typeface="ＭＳ 明朝"/>
                          <a:cs typeface="Arial" panose="020B0604020202020204" pitchFamily="34" charset="0"/>
                        </a:rPr>
                        <a:t># of detectors</a:t>
                      </a:r>
                      <a:endParaRPr lang="ja-JP" sz="1400" dirty="0">
                        <a:effectLst/>
                        <a:latin typeface="+mn-lt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>
                          <a:effectLst/>
                          <a:latin typeface="+mn-lt"/>
                          <a:ea typeface="ＭＳ 明朝"/>
                        </a:rPr>
                        <a:t>676</a:t>
                      </a:r>
                      <a:endParaRPr lang="ja-JP" sz="1400" dirty="0">
                        <a:effectLst/>
                        <a:latin typeface="+mn-lt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>
                          <a:effectLst/>
                          <a:latin typeface="+mn-lt"/>
                          <a:ea typeface="ＭＳ 明朝"/>
                        </a:rPr>
                        <a:t>676</a:t>
                      </a:r>
                      <a:endParaRPr lang="ja-JP" sz="1400" dirty="0">
                        <a:effectLst/>
                        <a:latin typeface="+mn-lt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>
                          <a:effectLst/>
                          <a:latin typeface="+mn-lt"/>
                          <a:ea typeface="ＭＳ 明朝"/>
                        </a:rPr>
                        <a:t>1460</a:t>
                      </a:r>
                      <a:endParaRPr lang="ja-JP" sz="1400" dirty="0">
                        <a:effectLst/>
                        <a:latin typeface="+mn-lt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>
                          <a:effectLst/>
                          <a:latin typeface="+mn-lt"/>
                          <a:ea typeface="ＭＳ 明朝"/>
                        </a:rPr>
                        <a:t>676</a:t>
                      </a:r>
                      <a:endParaRPr lang="ja-JP" sz="1400" dirty="0">
                        <a:effectLst/>
                        <a:latin typeface="+mn-lt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>
                          <a:effectLst/>
                          <a:latin typeface="+mn-lt"/>
                          <a:ea typeface="ＭＳ 明朝"/>
                        </a:rPr>
                        <a:t>372</a:t>
                      </a:r>
                      <a:endParaRPr lang="ja-JP" sz="1400" dirty="0">
                        <a:effectLst/>
                        <a:latin typeface="+mn-lt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>
                          <a:effectLst/>
                          <a:latin typeface="+mn-lt"/>
                          <a:ea typeface="ＭＳ 明朝"/>
                        </a:rPr>
                        <a:t>327</a:t>
                      </a:r>
                      <a:endParaRPr lang="ja-JP" sz="1400" dirty="0">
                        <a:effectLst/>
                        <a:latin typeface="+mn-lt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>
                          <a:effectLst/>
                          <a:latin typeface="+mn-lt"/>
                          <a:ea typeface="ＭＳ 明朝"/>
                        </a:rPr>
                        <a:t>332</a:t>
                      </a:r>
                      <a:endParaRPr lang="ja-JP" sz="1400" dirty="0">
                        <a:effectLst/>
                        <a:latin typeface="+mn-lt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>
                          <a:effectLst/>
                          <a:latin typeface="+mn-lt"/>
                          <a:ea typeface="ＭＳ 明朝"/>
                        </a:rPr>
                        <a:t>332</a:t>
                      </a:r>
                      <a:endParaRPr lang="ja-JP" sz="1400" dirty="0">
                        <a:effectLst/>
                        <a:latin typeface="+mn-lt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>
                          <a:effectLst/>
                          <a:latin typeface="+mn-lt"/>
                          <a:ea typeface="ＭＳ 明朝"/>
                        </a:rPr>
                        <a:t>332</a:t>
                      </a:r>
                      <a:endParaRPr lang="ja-JP" sz="1400" dirty="0">
                        <a:effectLst/>
                        <a:latin typeface="+mn-lt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>
                          <a:effectLst/>
                          <a:latin typeface="+mn-lt"/>
                          <a:ea typeface="ＭＳ 明朝"/>
                        </a:rPr>
                        <a:t>332</a:t>
                      </a:r>
                      <a:endParaRPr lang="ja-JP" sz="1400" dirty="0">
                        <a:effectLst/>
                        <a:latin typeface="+mn-lt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>
                          <a:effectLst/>
                          <a:latin typeface="+mn-lt"/>
                          <a:ea typeface="ＭＳ 明朝"/>
                        </a:rPr>
                        <a:t>332</a:t>
                      </a:r>
                      <a:endParaRPr lang="ja-JP" sz="1400" dirty="0">
                        <a:effectLst/>
                        <a:latin typeface="+mn-lt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>
                          <a:effectLst/>
                          <a:latin typeface="+mn-lt"/>
                          <a:ea typeface="ＭＳ 明朝"/>
                        </a:rPr>
                        <a:t>332</a:t>
                      </a:r>
                      <a:endParaRPr lang="ja-JP" sz="1400" dirty="0">
                        <a:effectLst/>
                        <a:latin typeface="+mn-lt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>
                          <a:effectLst/>
                          <a:latin typeface="+mn-lt"/>
                          <a:ea typeface="ＭＳ 明朝"/>
                        </a:rPr>
                        <a:t>408</a:t>
                      </a:r>
                      <a:endParaRPr lang="ja-JP" sz="1400" dirty="0">
                        <a:effectLst/>
                        <a:latin typeface="+mn-lt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>
                          <a:effectLst/>
                          <a:latin typeface="+mn-lt"/>
                          <a:ea typeface="ＭＳ 明朝"/>
                        </a:rPr>
                        <a:t>408</a:t>
                      </a:r>
                      <a:endParaRPr lang="ja-JP" sz="1400" dirty="0">
                        <a:effectLst/>
                        <a:latin typeface="+mn-lt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>
                          <a:effectLst/>
                          <a:latin typeface="+mn-lt"/>
                          <a:ea typeface="ＭＳ 明朝"/>
                        </a:rPr>
                        <a:t>408</a:t>
                      </a:r>
                      <a:endParaRPr lang="ja-JP" sz="1400" dirty="0">
                        <a:effectLst/>
                        <a:latin typeface="+mn-lt"/>
                        <a:ea typeface="ＭＳ 明朝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400" dirty="0">
                          <a:effectLst/>
                          <a:latin typeface="+mn-lt"/>
                          <a:ea typeface="ＭＳ 明朝"/>
                        </a:rPr>
                        <a:t>408</a:t>
                      </a:r>
                      <a:endParaRPr lang="ja-JP" sz="1400" dirty="0">
                        <a:effectLst/>
                        <a:latin typeface="+mn-lt"/>
                        <a:ea typeface="ＭＳ 明朝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:a16="http://schemas.microsoft.com/office/drawing/2014/main" xmlns="" val="3136138581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72537" y="1506522"/>
            <a:ext cx="238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AHI Band Configuration</a:t>
            </a:r>
            <a:endParaRPr kumimoji="1" lang="ja-JP" alt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19B62A37-99CA-46B0-A2F0-69D20FBCD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b="1" dirty="0"/>
              <a:t>Himawari-8/-9 AHI</a:t>
            </a:r>
            <a:endParaRPr lang="en-GB" b="1" dirty="0"/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xmlns="" id="{7C5C71B7-0E4B-4FEB-BF0A-3887242A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799" y="6410848"/>
            <a:ext cx="5491337" cy="365760"/>
          </a:xfrm>
        </p:spPr>
        <p:txBody>
          <a:bodyPr/>
          <a:lstStyle/>
          <a:p>
            <a:r>
              <a:rPr lang="en-US" dirty="0"/>
              <a:t>GSICS/CEOS 2nd Lunar Calibration Workshop, Xi'an, China, 13-16 November 2017</a:t>
            </a:r>
            <a:endParaRPr lang="en-GB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758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6104"/>
          </a:xfrm>
        </p:spPr>
        <p:txBody>
          <a:bodyPr>
            <a:normAutofit/>
          </a:bodyPr>
          <a:lstStyle/>
          <a:p>
            <a:r>
              <a:rPr kumimoji="1" lang="en-US" altLang="ja-JP" sz="2800" b="1" dirty="0"/>
              <a:t>AHI Performance in Pre-launch Ground Test</a:t>
            </a:r>
            <a:endParaRPr kumimoji="1" lang="ja-JP" altLang="en-US" sz="2800" b="1" dirty="0"/>
          </a:p>
        </p:txBody>
      </p:sp>
      <p:pic>
        <p:nvPicPr>
          <p:cNvPr id="3338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" t="23000" r="48541" b="18282"/>
          <a:stretch/>
        </p:blipFill>
        <p:spPr bwMode="auto">
          <a:xfrm>
            <a:off x="437576" y="764704"/>
            <a:ext cx="8364772" cy="558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832648" y="6347775"/>
            <a:ext cx="3131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>
                <a:solidFill>
                  <a:schemeClr val="bg1"/>
                </a:solidFill>
              </a:rPr>
              <a:t>http://www.data.jma.go.jp/mscweb/en/himawari89/space_segment/doc/AHI8_performance_test_en.pdf</a:t>
            </a:r>
            <a:endParaRPr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23F73658-81EC-44E4-A335-0A0C7B9CC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059288" cy="365760"/>
          </a:xfrm>
        </p:spPr>
        <p:txBody>
          <a:bodyPr/>
          <a:lstStyle/>
          <a:p>
            <a:r>
              <a:rPr lang="en-US" dirty="0"/>
              <a:t>GSICS/CEOS 2nd Lunar Calibration Workshop, Xi'an, China, 13-16 November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93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Straight Connector 95"/>
          <p:cNvCxnSpPr>
            <a:cxnSpLocks noChangeShapeType="1"/>
          </p:cNvCxnSpPr>
          <p:nvPr/>
        </p:nvCxnSpPr>
        <p:spPr bwMode="auto">
          <a:xfrm rot="10800000" flipV="1">
            <a:off x="-720969" y="4722813"/>
            <a:ext cx="228600" cy="150812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750" y="1484784"/>
            <a:ext cx="7992690" cy="482453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Overview</a:t>
            </a:r>
          </a:p>
          <a:p>
            <a:pPr lvl="1">
              <a:lnSpc>
                <a:spcPct val="130000"/>
              </a:lnSpc>
              <a:buFont typeface="Calibri" panose="020F0502020204030204" pitchFamily="34" charset="0"/>
              <a:buChar char="‒"/>
            </a:pPr>
            <a:r>
              <a:rPr kumimoji="1" lang="en-US" altLang="ja-JP" sz="2400" dirty="0"/>
              <a:t>Lunar Observation Data for MTF Calculation</a:t>
            </a:r>
          </a:p>
          <a:p>
            <a:pPr lvl="1">
              <a:lnSpc>
                <a:spcPct val="130000"/>
              </a:lnSpc>
              <a:buFont typeface="Calibri" panose="020F0502020204030204" pitchFamily="34" charset="0"/>
              <a:buChar char="‒"/>
            </a:pPr>
            <a:r>
              <a:rPr kumimoji="1" lang="en-US" altLang="ja-JP" sz="2400" dirty="0"/>
              <a:t>MTF Calculation Method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E-W Intensity Profiles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E-W AHI MTFs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Summary and Future Plans</a:t>
            </a:r>
            <a:endParaRPr kumimoji="1" lang="en-US" altLang="ja-JP" sz="2400" dirty="0"/>
          </a:p>
          <a:p>
            <a:pPr lvl="1">
              <a:lnSpc>
                <a:spcPct val="130000"/>
              </a:lnSpc>
              <a:buFont typeface="Arial" panose="020B0604020202020204" pitchFamily="34" charset="0"/>
              <a:buChar char="•"/>
            </a:pPr>
            <a:endParaRPr kumimoji="1" lang="en-US" altLang="ja-JP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D3986AC-4C53-4B5F-9F0F-8650AB3D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GB" b="1" dirty="0"/>
              <a:t>Contents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xmlns="" id="{E3F1D628-3ED9-41DC-A5EB-3E603A0C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19328" cy="365760"/>
          </a:xfrm>
        </p:spPr>
        <p:txBody>
          <a:bodyPr/>
          <a:lstStyle/>
          <a:p>
            <a:r>
              <a:rPr lang="en-US" dirty="0"/>
              <a:t>GSICS/CEOS 2nd Lunar Calibration Workshop, Xi'an, China, 13-16 November 2017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10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Straight Connector 95"/>
          <p:cNvCxnSpPr>
            <a:cxnSpLocks noChangeShapeType="1"/>
          </p:cNvCxnSpPr>
          <p:nvPr/>
        </p:nvCxnSpPr>
        <p:spPr bwMode="auto">
          <a:xfrm rot="10800000" flipV="1">
            <a:off x="-720969" y="4928901"/>
            <a:ext cx="228600" cy="150812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D3986AC-4C53-4B5F-9F0F-8650AB3D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GB" b="1" dirty="0"/>
              <a:t>Overview of AHI MTF Calculation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xmlns="" id="{E3F1D628-3ED9-41DC-A5EB-3E603A0C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19328" cy="365760"/>
          </a:xfrm>
        </p:spPr>
        <p:txBody>
          <a:bodyPr/>
          <a:lstStyle/>
          <a:p>
            <a:r>
              <a:rPr lang="en-US" dirty="0"/>
              <a:t>GSICS/CEOS 2nd Lunar Calibration Workshop, Xi'an, China, 13-16 November 2017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1546856"/>
            <a:ext cx="8280722" cy="429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ja-JP" b="1" dirty="0"/>
              <a:t>Lunar Observation Data for MTF Calculation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/>
              <a:t>4 observations on 15 January 2017</a:t>
            </a:r>
          </a:p>
          <a:p>
            <a:pPr marL="541338" indent="-26987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sz="1600" dirty="0"/>
              <a:t>05:00:30Z, 05:01:30Z, 05:02:30Z, 05:03:30Z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/>
              <a:t>Calibrated L1A/L1.0 equivalent data (w/o resampling)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/>
              <a:t>Relative detector position differences are corrected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kumimoji="1" lang="en-US" altLang="ja-JP" b="1" dirty="0"/>
              <a:t>MTF Calculation Method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/>
              <a:t>E-W intensity profile -&gt; LSF -&gt; MTF</a:t>
            </a:r>
          </a:p>
          <a:p>
            <a:pPr marL="541338" indent="-26987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sz="1600" i="1" dirty="0"/>
              <a:t>AHI-17-023</a:t>
            </a:r>
            <a:r>
              <a:rPr kumimoji="1" lang="en-US" altLang="ja-JP" sz="1600" dirty="0"/>
              <a:t> (Harris Corporation) is referred</a:t>
            </a:r>
          </a:p>
          <a:p>
            <a:pPr marL="541338" indent="-26987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sz="1600" dirty="0"/>
              <a:t>Validation domain: 10 x 6 pixels</a:t>
            </a:r>
          </a:p>
          <a:p>
            <a:pPr marL="541338" indent="-26987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sz="1600" dirty="0">
                <a:solidFill>
                  <a:srgbClr val="0000FF"/>
                </a:solidFill>
              </a:rPr>
              <a:t>No-oversampling</a:t>
            </a:r>
            <a:r>
              <a:rPr kumimoji="1" lang="en-US" altLang="ja-JP" sz="1600" dirty="0"/>
              <a:t> for deriving edge spreading function</a:t>
            </a:r>
          </a:p>
          <a:p>
            <a:pPr marL="541338" indent="-26987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sz="1600" dirty="0"/>
              <a:t>E-W MTFs are only calculated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00FF"/>
                </a:solidFill>
              </a:rPr>
              <a:t>Average of 24 MTFs (6 lines x 4 obs. times) </a:t>
            </a:r>
            <a:r>
              <a:rPr kumimoji="1" lang="en-US" altLang="ja-JP" dirty="0"/>
              <a:t>for each band</a:t>
            </a:r>
          </a:p>
        </p:txBody>
      </p:sp>
      <p:pic>
        <p:nvPicPr>
          <p:cNvPr id="10" name="Picture 2" descr="http://edman8.dpc.kishou.go.jp/~msysen07/home/Dev/Work/20171101_2ndLcws/MTF/RadObsImgt_Himawari8_AHI_Band05_2017011505003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3" t="20018" r="35010" b="15025"/>
          <a:stretch/>
        </p:blipFill>
        <p:spPr bwMode="auto">
          <a:xfrm>
            <a:off x="5933224" y="1735022"/>
            <a:ext cx="2894263" cy="269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6012160" y="4123250"/>
            <a:ext cx="2564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00FF00"/>
                </a:solidFill>
              </a:rPr>
              <a:t>Validation domain for Band 5 (1.6 </a:t>
            </a:r>
            <a:r>
              <a:rPr kumimoji="1" lang="en-US" altLang="ja-JP" sz="1200" dirty="0" err="1">
                <a:solidFill>
                  <a:srgbClr val="00FF00"/>
                </a:solidFill>
              </a:rPr>
              <a:t>μm</a:t>
            </a:r>
            <a:r>
              <a:rPr kumimoji="1" lang="en-US" altLang="ja-JP" sz="1200" dirty="0">
                <a:solidFill>
                  <a:srgbClr val="00FF00"/>
                </a:solidFill>
              </a:rPr>
              <a:t>)</a:t>
            </a:r>
            <a:endParaRPr kumimoji="1" lang="ja-JP" altLang="en-US" sz="1200" dirty="0">
              <a:solidFill>
                <a:srgbClr val="00FF0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 flipV="1">
            <a:off x="6239473" y="3533064"/>
            <a:ext cx="132727" cy="590186"/>
          </a:xfrm>
          <a:prstGeom prst="straightConnector1">
            <a:avLst/>
          </a:prstGeom>
          <a:ln w="254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17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Straight Connector 95"/>
          <p:cNvCxnSpPr>
            <a:cxnSpLocks noChangeShapeType="1"/>
          </p:cNvCxnSpPr>
          <p:nvPr/>
        </p:nvCxnSpPr>
        <p:spPr bwMode="auto">
          <a:xfrm rot="10800000" flipV="1">
            <a:off x="-720969" y="4722813"/>
            <a:ext cx="228600" cy="150812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D3986AC-4C53-4B5F-9F0F-8650AB3D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GB" b="1" dirty="0"/>
              <a:t>E-W Intensity Profiles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xmlns="" id="{E3F1D628-3ED9-41DC-A5EB-3E603A0C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19328" cy="365760"/>
          </a:xfrm>
        </p:spPr>
        <p:txBody>
          <a:bodyPr/>
          <a:lstStyle/>
          <a:p>
            <a:r>
              <a:rPr lang="en-US" dirty="0"/>
              <a:t>GSICS/CEOS 2nd Lunar Calibration Workshop, Xi'an, China, 13-16 November 2017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343050" name="Picture 10" descr="D:\2015-MSC\高橋行端\Meetings\GSICS\LunarCalWS\201711_2ndLCWS\Presentations\20171024_MTF評価\img\sfov_in_B02_501.tx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278" y="1599997"/>
            <a:ext cx="2736304" cy="218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3051" name="Picture 11" descr="D:\2015-MSC\高橋行端\Meetings\GSICS\LunarCalWS\201711_2ndLCWS\Presentations\20171024_MTF評価\img\sfov_in_B03_501.t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96" y="1599998"/>
            <a:ext cx="2736304" cy="218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D:\2015-MSC\高橋行端\Meetings\GSICS\LunarCalWS\201711_2ndLCWS\Presentations\20171024_MTF評価\img\sfov_in_B01_501.tx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47" y="1599997"/>
            <a:ext cx="2736304" cy="21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3" descr="D:\2015-MSC\高橋行端\Meetings\GSICS\LunarCalWS\201711_2ndLCWS\Presentations\20171024_MTF評価\img\sfov_in_B04_501.tx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32245"/>
            <a:ext cx="2736304" cy="218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D:\2015-MSC\高橋行端\Meetings\GSICS\LunarCalWS\201711_2ndLCWS\Presentations\20171024_MTF評価\img\sfov_in_B05_501.tx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278" y="3832245"/>
            <a:ext cx="2736304" cy="218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5" descr="D:\2015-MSC\高橋行端\Meetings\GSICS\LunarCalWS\201711_2ndLCWS\Presentations\20171024_MTF評価\img\sfov_in_B06_501.tx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11" y="3832245"/>
            <a:ext cx="2736304" cy="218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126905" y="1827310"/>
            <a:ext cx="9549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Band 1</a:t>
            </a:r>
          </a:p>
          <a:p>
            <a:r>
              <a:rPr kumimoji="1" lang="en-US" altLang="ja-JP" sz="1400" dirty="0"/>
              <a:t>0.47 </a:t>
            </a:r>
            <a:r>
              <a:rPr kumimoji="1" lang="en-US" altLang="ja-JP" sz="1400" dirty="0" err="1"/>
              <a:t>μm</a:t>
            </a:r>
            <a:endParaRPr kumimoji="1" lang="en-US" altLang="ja-JP" sz="1400" dirty="0"/>
          </a:p>
          <a:p>
            <a:r>
              <a:rPr kumimoji="1" lang="en-US" altLang="ja-JP" sz="1400" dirty="0"/>
              <a:t>1 km-</a:t>
            </a:r>
            <a:r>
              <a:rPr kumimoji="1" lang="en-US" altLang="ja-JP" sz="1400" dirty="0" err="1"/>
              <a:t>reso</a:t>
            </a:r>
            <a:r>
              <a:rPr kumimoji="1" lang="en-US" altLang="ja-JP" sz="1400" dirty="0"/>
              <a:t>.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761075" y="1797437"/>
            <a:ext cx="9549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Band 2</a:t>
            </a:r>
          </a:p>
          <a:p>
            <a:r>
              <a:rPr kumimoji="1" lang="en-US" altLang="ja-JP" sz="1400" dirty="0"/>
              <a:t>0.51 </a:t>
            </a:r>
            <a:r>
              <a:rPr kumimoji="1" lang="en-US" altLang="ja-JP" sz="1400" dirty="0" err="1"/>
              <a:t>μm</a:t>
            </a:r>
            <a:endParaRPr kumimoji="1" lang="en-US" altLang="ja-JP" sz="1400" dirty="0"/>
          </a:p>
          <a:p>
            <a:r>
              <a:rPr kumimoji="1" lang="en-US" altLang="ja-JP" sz="1400" dirty="0"/>
              <a:t>1 km-</a:t>
            </a:r>
            <a:r>
              <a:rPr kumimoji="1" lang="en-US" altLang="ja-JP" sz="1400" dirty="0" err="1"/>
              <a:t>reso</a:t>
            </a:r>
            <a:r>
              <a:rPr kumimoji="1" lang="en-US" altLang="ja-JP" sz="1400" dirty="0"/>
              <a:t>.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425371" y="1797437"/>
            <a:ext cx="10911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Band 3</a:t>
            </a:r>
          </a:p>
          <a:p>
            <a:r>
              <a:rPr kumimoji="1" lang="en-US" altLang="ja-JP" sz="1400" dirty="0"/>
              <a:t>0.64 </a:t>
            </a:r>
            <a:r>
              <a:rPr kumimoji="1" lang="en-US" altLang="ja-JP" sz="1400" dirty="0" err="1"/>
              <a:t>μm</a:t>
            </a:r>
            <a:endParaRPr kumimoji="1" lang="en-US" altLang="ja-JP" sz="1400" dirty="0"/>
          </a:p>
          <a:p>
            <a:r>
              <a:rPr kumimoji="1" lang="en-US" altLang="ja-JP" sz="1400" dirty="0"/>
              <a:t>0.5 km-</a:t>
            </a:r>
            <a:r>
              <a:rPr kumimoji="1" lang="en-US" altLang="ja-JP" sz="1400" dirty="0" err="1"/>
              <a:t>reso</a:t>
            </a:r>
            <a:r>
              <a:rPr kumimoji="1" lang="en-US" altLang="ja-JP" sz="1400" dirty="0"/>
              <a:t>.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15616" y="4029685"/>
            <a:ext cx="9549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Band 4</a:t>
            </a:r>
          </a:p>
          <a:p>
            <a:r>
              <a:rPr kumimoji="1" lang="en-US" altLang="ja-JP" sz="1400" dirty="0"/>
              <a:t>0.86 </a:t>
            </a:r>
            <a:r>
              <a:rPr kumimoji="1" lang="en-US" altLang="ja-JP" sz="1400" dirty="0" err="1"/>
              <a:t>μm</a:t>
            </a:r>
            <a:endParaRPr kumimoji="1" lang="en-US" altLang="ja-JP" sz="1400" dirty="0"/>
          </a:p>
          <a:p>
            <a:r>
              <a:rPr kumimoji="1" lang="en-US" altLang="ja-JP" sz="1400" dirty="0"/>
              <a:t>1 km-</a:t>
            </a:r>
            <a:r>
              <a:rPr kumimoji="1" lang="en-US" altLang="ja-JP" sz="1400" dirty="0" err="1"/>
              <a:t>reso</a:t>
            </a:r>
            <a:r>
              <a:rPr kumimoji="1" lang="en-US" altLang="ja-JP" sz="1400" dirty="0"/>
              <a:t>.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749786" y="3999812"/>
            <a:ext cx="9549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Band 5</a:t>
            </a:r>
          </a:p>
          <a:p>
            <a:r>
              <a:rPr kumimoji="1" lang="en-US" altLang="ja-JP" sz="1400" dirty="0"/>
              <a:t>1.6 </a:t>
            </a:r>
            <a:r>
              <a:rPr kumimoji="1" lang="en-US" altLang="ja-JP" sz="1400" dirty="0" err="1"/>
              <a:t>μm</a:t>
            </a:r>
            <a:endParaRPr kumimoji="1" lang="en-US" altLang="ja-JP" sz="1400" dirty="0"/>
          </a:p>
          <a:p>
            <a:r>
              <a:rPr kumimoji="1" lang="en-US" altLang="ja-JP" sz="1400" dirty="0"/>
              <a:t>2 km-</a:t>
            </a:r>
            <a:r>
              <a:rPr kumimoji="1" lang="en-US" altLang="ja-JP" sz="1400" dirty="0" err="1"/>
              <a:t>reso</a:t>
            </a:r>
            <a:r>
              <a:rPr kumimoji="1" lang="en-US" altLang="ja-JP" sz="1400" dirty="0"/>
              <a:t>.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414082" y="3999812"/>
            <a:ext cx="9549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Band 6</a:t>
            </a:r>
          </a:p>
          <a:p>
            <a:r>
              <a:rPr kumimoji="1" lang="en-US" altLang="ja-JP" sz="1400" dirty="0"/>
              <a:t>2.3 </a:t>
            </a:r>
            <a:r>
              <a:rPr kumimoji="1" lang="en-US" altLang="ja-JP" sz="1400" dirty="0" err="1"/>
              <a:t>μm</a:t>
            </a:r>
            <a:endParaRPr kumimoji="1" lang="en-US" altLang="ja-JP" sz="1400" dirty="0"/>
          </a:p>
          <a:p>
            <a:r>
              <a:rPr kumimoji="1" lang="en-US" altLang="ja-JP" sz="1400" dirty="0"/>
              <a:t>2 km-</a:t>
            </a:r>
            <a:r>
              <a:rPr kumimoji="1" lang="en-US" altLang="ja-JP" sz="1400" dirty="0" err="1"/>
              <a:t>reso</a:t>
            </a:r>
            <a:r>
              <a:rPr kumimoji="1" lang="en-US" altLang="ja-JP" sz="1400" dirty="0"/>
              <a:t>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6021288"/>
            <a:ext cx="5526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(Samples when we tried to oversample the lunar images)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59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179512" y="940600"/>
            <a:ext cx="878497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xmlns="" id="{286D518C-3CA8-4249-AB69-CA68D449C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861" y="3453232"/>
            <a:ext cx="3828749" cy="271554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61168571-F6B2-415F-9BDB-237AD5A27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516" y="887165"/>
            <a:ext cx="3813988" cy="273148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847EB8BA-6368-4DA7-AA68-E2CF5F717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16" y="3496736"/>
            <a:ext cx="3744416" cy="2732412"/>
          </a:xfrm>
          <a:prstGeom prst="rect">
            <a:avLst/>
          </a:prstGeom>
        </p:spPr>
      </p:pic>
      <p:cxnSp>
        <p:nvCxnSpPr>
          <p:cNvPr id="295" name="Straight Connector 95"/>
          <p:cNvCxnSpPr>
            <a:cxnSpLocks noChangeShapeType="1"/>
          </p:cNvCxnSpPr>
          <p:nvPr/>
        </p:nvCxnSpPr>
        <p:spPr bwMode="auto">
          <a:xfrm rot="10800000" flipV="1">
            <a:off x="-720969" y="4722813"/>
            <a:ext cx="228600" cy="150812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D3986AC-4C53-4B5F-9F0F-8650AB3D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GB" b="1" dirty="0"/>
              <a:t>E-W MTFs for VIS Bands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xmlns="" id="{E3F1D628-3ED9-41DC-A5EB-3E603A0C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19328" cy="365760"/>
          </a:xfrm>
        </p:spPr>
        <p:txBody>
          <a:bodyPr/>
          <a:lstStyle/>
          <a:p>
            <a:r>
              <a:rPr lang="en-US" dirty="0"/>
              <a:t>GSICS/CEOS 2nd Lunar Calibration Workshop, Xi'an, China, 13-16 November 2017</a:t>
            </a:r>
            <a:endParaRPr lang="en-GB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91966" y="2564904"/>
            <a:ext cx="954941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Band 1</a:t>
            </a:r>
          </a:p>
          <a:p>
            <a:r>
              <a:rPr kumimoji="1" lang="en-US" altLang="ja-JP" sz="1400" dirty="0"/>
              <a:t>0.47 </a:t>
            </a:r>
            <a:r>
              <a:rPr kumimoji="1" lang="en-US" altLang="ja-JP" sz="1400" dirty="0" err="1"/>
              <a:t>μm</a:t>
            </a:r>
            <a:endParaRPr kumimoji="1" lang="en-US" altLang="ja-JP" sz="1400" dirty="0"/>
          </a:p>
          <a:p>
            <a:r>
              <a:rPr kumimoji="1" lang="en-US" altLang="ja-JP" sz="1400" dirty="0"/>
              <a:t>1 km-</a:t>
            </a:r>
            <a:r>
              <a:rPr kumimoji="1" lang="en-US" altLang="ja-JP" sz="1400" dirty="0" err="1"/>
              <a:t>reso</a:t>
            </a:r>
            <a:r>
              <a:rPr kumimoji="1" lang="en-US" altLang="ja-JP" sz="1400" dirty="0"/>
              <a:t>.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79764" y="5085184"/>
            <a:ext cx="954941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Band 2</a:t>
            </a:r>
          </a:p>
          <a:p>
            <a:r>
              <a:rPr kumimoji="1" lang="en-US" altLang="ja-JP" sz="1400" dirty="0"/>
              <a:t>0.51 </a:t>
            </a:r>
            <a:r>
              <a:rPr kumimoji="1" lang="en-US" altLang="ja-JP" sz="1400" dirty="0" err="1"/>
              <a:t>μm</a:t>
            </a:r>
            <a:endParaRPr kumimoji="1" lang="en-US" altLang="ja-JP" sz="1400" dirty="0"/>
          </a:p>
          <a:p>
            <a:r>
              <a:rPr kumimoji="1" lang="en-US" altLang="ja-JP" sz="1400" dirty="0"/>
              <a:t>1 km-</a:t>
            </a:r>
            <a:r>
              <a:rPr kumimoji="1" lang="en-US" altLang="ja-JP" sz="1400" dirty="0" err="1"/>
              <a:t>reso</a:t>
            </a:r>
            <a:r>
              <a:rPr kumimoji="1" lang="en-US" altLang="ja-JP" sz="1400" dirty="0"/>
              <a:t>.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53939" y="5101512"/>
            <a:ext cx="1091196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Band 3</a:t>
            </a:r>
          </a:p>
          <a:p>
            <a:r>
              <a:rPr kumimoji="1" lang="en-US" altLang="ja-JP" sz="1400" dirty="0"/>
              <a:t>0.64 </a:t>
            </a:r>
            <a:r>
              <a:rPr kumimoji="1" lang="en-US" altLang="ja-JP" sz="1400" dirty="0" err="1"/>
              <a:t>μm</a:t>
            </a:r>
            <a:endParaRPr kumimoji="1" lang="en-US" altLang="ja-JP" sz="1400" dirty="0"/>
          </a:p>
          <a:p>
            <a:r>
              <a:rPr kumimoji="1" lang="en-US" altLang="ja-JP" sz="1400" dirty="0"/>
              <a:t>0.5 km-</a:t>
            </a:r>
            <a:r>
              <a:rPr kumimoji="1" lang="en-US" altLang="ja-JP" sz="1400" dirty="0" err="1"/>
              <a:t>reso</a:t>
            </a:r>
            <a:r>
              <a:rPr kumimoji="1" lang="en-US" altLang="ja-JP" sz="1400" dirty="0"/>
              <a:t>.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4202591" y="2218507"/>
            <a:ext cx="1213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Normalized MTF</a:t>
            </a:r>
            <a:endParaRPr kumimoji="1" lang="ja-JP" altLang="en-US" sz="1200" dirty="0"/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-72732" y="4744677"/>
            <a:ext cx="1213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Normalized MTF</a:t>
            </a:r>
            <a:endParaRPr kumimoji="1" lang="ja-JP" altLang="en-US" sz="1200" dirty="0"/>
          </a:p>
        </p:txBody>
      </p:sp>
      <p:sp>
        <p:nvSpPr>
          <p:cNvPr id="22" name="テキスト ボックス 21"/>
          <p:cNvSpPr txBox="1"/>
          <p:nvPr/>
        </p:nvSpPr>
        <p:spPr>
          <a:xfrm rot="16200000">
            <a:off x="4103731" y="4855261"/>
            <a:ext cx="1213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Normalized MTF</a:t>
            </a:r>
            <a:endParaRPr kumimoji="1" lang="ja-JP" altLang="en-US" sz="1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1587" y="1304647"/>
            <a:ext cx="4080413" cy="2134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1" dirty="0">
                <a:solidFill>
                  <a:srgbClr val="0070C0"/>
                </a:solidFill>
              </a:rPr>
              <a:t>Lunar</a:t>
            </a:r>
          </a:p>
          <a:p>
            <a:pPr marL="450850" indent="-179388">
              <a:buFont typeface="Calibri" panose="020F0502020204030204" pitchFamily="34" charset="0"/>
              <a:buChar char="–"/>
            </a:pPr>
            <a:r>
              <a:rPr kumimoji="1" lang="en-US" altLang="ja-JP" sz="1400" dirty="0">
                <a:solidFill>
                  <a:srgbClr val="0070C0"/>
                </a:solidFill>
              </a:rPr>
              <a:t>Smaller E-W sampling distance (26, 26, 13 </a:t>
            </a:r>
            <a:r>
              <a:rPr kumimoji="1" lang="el-GR" altLang="ja-JP" sz="1400" dirty="0">
                <a:solidFill>
                  <a:srgbClr val="0070C0"/>
                </a:solidFill>
              </a:rPr>
              <a:t>μ</a:t>
            </a:r>
            <a:r>
              <a:rPr kumimoji="1" lang="en-US" altLang="ja-JP" sz="1400" dirty="0">
                <a:solidFill>
                  <a:srgbClr val="0070C0"/>
                </a:solidFill>
              </a:rPr>
              <a:t>rad for Bands 1-3)  than other cases (28, 28, 14 </a:t>
            </a:r>
            <a:r>
              <a:rPr kumimoji="1" lang="el-GR" altLang="ja-JP" sz="1400" dirty="0">
                <a:solidFill>
                  <a:srgbClr val="0070C0"/>
                </a:solidFill>
              </a:rPr>
              <a:t>μ</a:t>
            </a:r>
            <a:r>
              <a:rPr kumimoji="1" lang="en-US" altLang="ja-JP" sz="1400" dirty="0">
                <a:solidFill>
                  <a:srgbClr val="0070C0"/>
                </a:solidFill>
              </a:rPr>
              <a:t>rad)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1" dirty="0">
                <a:solidFill>
                  <a:srgbClr val="009900"/>
                </a:solidFill>
              </a:rPr>
              <a:t>In-Orbit Test</a:t>
            </a:r>
          </a:p>
          <a:p>
            <a:pPr marL="450850" indent="-179388">
              <a:buFont typeface="Calibri" panose="020F0502020204030204" pitchFamily="34" charset="0"/>
              <a:buChar char="–"/>
            </a:pPr>
            <a:r>
              <a:rPr kumimoji="1" lang="en-US" altLang="ja-JP" sz="1400" dirty="0">
                <a:solidFill>
                  <a:srgbClr val="009900"/>
                </a:solidFill>
              </a:rPr>
              <a:t>Calculated using earth observation data w/o  resampling (Mitsubishi Electric Corporation)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1" dirty="0">
                <a:solidFill>
                  <a:srgbClr val="7030A0"/>
                </a:solidFill>
              </a:rPr>
              <a:t>Ground Test</a:t>
            </a:r>
            <a:r>
              <a:rPr kumimoji="1" lang="en-US" altLang="ja-JP" sz="1400" b="1" dirty="0">
                <a:solidFill>
                  <a:srgbClr val="7030A0"/>
                </a:solidFill>
              </a:rPr>
              <a:t> </a:t>
            </a:r>
            <a:r>
              <a:rPr kumimoji="1" lang="en-US" altLang="ja-JP" sz="1400" dirty="0">
                <a:solidFill>
                  <a:srgbClr val="7030A0"/>
                </a:solidFill>
              </a:rPr>
              <a:t>(worst case of the test)</a:t>
            </a:r>
            <a:endParaRPr kumimoji="1" lang="en-US" altLang="ja-JP" sz="1600" dirty="0">
              <a:solidFill>
                <a:srgbClr val="7030A0"/>
              </a:solidFill>
            </a:endParaRPr>
          </a:p>
          <a:p>
            <a:pPr marL="450850" indent="-179388">
              <a:buFont typeface="Calibri" panose="020F0502020204030204" pitchFamily="34" charset="0"/>
              <a:buChar char="–"/>
            </a:pPr>
            <a:r>
              <a:rPr kumimoji="1" lang="en-US" altLang="ja-JP" sz="1400" i="1" dirty="0">
                <a:solidFill>
                  <a:srgbClr val="7030A0"/>
                </a:solidFill>
              </a:rPr>
              <a:t>AHI-17-024</a:t>
            </a:r>
            <a:r>
              <a:rPr kumimoji="1" lang="en-US" altLang="ja-JP" sz="1400" dirty="0">
                <a:solidFill>
                  <a:srgbClr val="7030A0"/>
                </a:solidFill>
              </a:rPr>
              <a:t> (Harris Corporation)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1" dirty="0">
                <a:solidFill>
                  <a:srgbClr val="CC0000"/>
                </a:solidFill>
              </a:rPr>
              <a:t>Requirement</a:t>
            </a:r>
            <a:endParaRPr kumimoji="1" lang="ja-JP" altLang="en-US" sz="1600" b="1" dirty="0">
              <a:solidFill>
                <a:srgbClr val="CC0000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0F996560-1063-461F-B299-F329B8C1DC07}"/>
              </a:ext>
            </a:extLst>
          </p:cNvPr>
          <p:cNvSpPr txBox="1"/>
          <p:nvPr/>
        </p:nvSpPr>
        <p:spPr>
          <a:xfrm>
            <a:off x="3953093" y="5901883"/>
            <a:ext cx="851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(cycle/rad)</a:t>
            </a:r>
            <a:endParaRPr kumimoji="1" lang="ja-JP" altLang="en-US" sz="1200" baseline="-250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331CA495-0622-426B-81CA-889135B9E003}"/>
              </a:ext>
            </a:extLst>
          </p:cNvPr>
          <p:cNvSpPr txBox="1"/>
          <p:nvPr/>
        </p:nvSpPr>
        <p:spPr>
          <a:xfrm>
            <a:off x="8178541" y="3320509"/>
            <a:ext cx="851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(cycle/rad)</a:t>
            </a:r>
            <a:endParaRPr kumimoji="1" lang="ja-JP" altLang="en-US" sz="1200" baseline="-250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xmlns="" id="{8D222A89-1B3F-4169-8E8D-7638963FD859}"/>
              </a:ext>
            </a:extLst>
          </p:cNvPr>
          <p:cNvSpPr txBox="1"/>
          <p:nvPr/>
        </p:nvSpPr>
        <p:spPr>
          <a:xfrm>
            <a:off x="8224060" y="5880141"/>
            <a:ext cx="845095" cy="27699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1200" dirty="0"/>
              <a:t>(cycle/rad)</a:t>
            </a:r>
            <a:endParaRPr kumimoji="1" lang="ja-JP" altLang="en-US" sz="1200" baseline="-25000" dirty="0"/>
          </a:p>
        </p:txBody>
      </p:sp>
    </p:spTree>
    <p:extLst>
      <p:ext uri="{BB962C8B-B14F-4D97-AF65-F5344CB8AC3E}">
        <p14:creationId xmlns:p14="http://schemas.microsoft.com/office/powerpoint/2010/main" val="10798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179512" y="969439"/>
            <a:ext cx="878497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A6E85EE7-84AC-49A4-B3D7-DAC6B8972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577" y="1029625"/>
            <a:ext cx="3883127" cy="26154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036F9C37-8B98-4E77-A66E-3AEBBAFD7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98" y="3628095"/>
            <a:ext cx="3797470" cy="254116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xmlns="" id="{FEB4B01A-5A54-42C6-9044-7ADF31626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211" y="3575321"/>
            <a:ext cx="4020179" cy="2615401"/>
          </a:xfrm>
          <a:prstGeom prst="rect">
            <a:avLst/>
          </a:prstGeom>
        </p:spPr>
      </p:pic>
      <p:cxnSp>
        <p:nvCxnSpPr>
          <p:cNvPr id="295" name="Straight Connector 95"/>
          <p:cNvCxnSpPr>
            <a:cxnSpLocks noChangeShapeType="1"/>
          </p:cNvCxnSpPr>
          <p:nvPr/>
        </p:nvCxnSpPr>
        <p:spPr bwMode="auto">
          <a:xfrm rot="10800000" flipV="1">
            <a:off x="-818938" y="4722813"/>
            <a:ext cx="228600" cy="150812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D3986AC-4C53-4B5F-9F0F-8650AB3D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GB" altLang="ja-JP" b="1" dirty="0"/>
              <a:t>E-W MTFs for VNIR Bands</a:t>
            </a:r>
            <a:endParaRPr lang="en-GB" b="1" dirty="0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xmlns="" id="{E3F1D628-3ED9-41DC-A5EB-3E603A0C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19328" cy="365760"/>
          </a:xfrm>
        </p:spPr>
        <p:txBody>
          <a:bodyPr/>
          <a:lstStyle/>
          <a:p>
            <a:r>
              <a:rPr lang="en-US" dirty="0"/>
              <a:t>GSICS/CEOS 2nd Lunar Calibration Workshop, Xi'an, China, 13-16 November 2017</a:t>
            </a:r>
            <a:endParaRPr lang="en-GB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65823" y="2581232"/>
            <a:ext cx="954941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Band 4</a:t>
            </a:r>
          </a:p>
          <a:p>
            <a:r>
              <a:rPr kumimoji="1" lang="en-US" altLang="ja-JP" sz="1400" dirty="0"/>
              <a:t>0.86 </a:t>
            </a:r>
            <a:r>
              <a:rPr kumimoji="1" lang="en-US" altLang="ja-JP" sz="1400" dirty="0" err="1"/>
              <a:t>μm</a:t>
            </a:r>
            <a:endParaRPr kumimoji="1" lang="en-US" altLang="ja-JP" sz="1400" dirty="0"/>
          </a:p>
          <a:p>
            <a:r>
              <a:rPr kumimoji="1" lang="en-US" altLang="ja-JP" sz="1400" dirty="0"/>
              <a:t>1 km-</a:t>
            </a:r>
            <a:r>
              <a:rPr kumimoji="1" lang="en-US" altLang="ja-JP" sz="1400" dirty="0" err="1"/>
              <a:t>reso</a:t>
            </a:r>
            <a:r>
              <a:rPr kumimoji="1" lang="en-US" altLang="ja-JP" sz="1400" dirty="0"/>
              <a:t>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28271" y="5092761"/>
            <a:ext cx="954941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Band 5</a:t>
            </a:r>
          </a:p>
          <a:p>
            <a:r>
              <a:rPr kumimoji="1" lang="en-US" altLang="ja-JP" sz="1400" dirty="0"/>
              <a:t>1.6 </a:t>
            </a:r>
            <a:r>
              <a:rPr kumimoji="1" lang="en-US" altLang="ja-JP" sz="1400" dirty="0" err="1"/>
              <a:t>μm</a:t>
            </a:r>
            <a:endParaRPr kumimoji="1" lang="en-US" altLang="ja-JP" sz="1400" dirty="0"/>
          </a:p>
          <a:p>
            <a:r>
              <a:rPr kumimoji="1" lang="en-US" altLang="ja-JP" sz="1400" dirty="0"/>
              <a:t>2 km-</a:t>
            </a:r>
            <a:r>
              <a:rPr kumimoji="1" lang="en-US" altLang="ja-JP" sz="1400" dirty="0" err="1"/>
              <a:t>reso</a:t>
            </a:r>
            <a:r>
              <a:rPr kumimoji="1" lang="en-US" altLang="ja-JP" sz="1400" dirty="0"/>
              <a:t>.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72893" y="5091092"/>
            <a:ext cx="954941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Band 6</a:t>
            </a:r>
          </a:p>
          <a:p>
            <a:r>
              <a:rPr kumimoji="1" lang="en-US" altLang="ja-JP" sz="1400" dirty="0"/>
              <a:t>2.3 </a:t>
            </a:r>
            <a:r>
              <a:rPr kumimoji="1" lang="en-US" altLang="ja-JP" sz="1400" dirty="0" err="1"/>
              <a:t>μm</a:t>
            </a:r>
            <a:endParaRPr kumimoji="1" lang="en-US" altLang="ja-JP" sz="1400" dirty="0"/>
          </a:p>
          <a:p>
            <a:r>
              <a:rPr kumimoji="1" lang="en-US" altLang="ja-JP" sz="1400" dirty="0"/>
              <a:t>2 km-</a:t>
            </a:r>
            <a:r>
              <a:rPr kumimoji="1" lang="en-US" altLang="ja-JP" sz="1400" dirty="0" err="1"/>
              <a:t>reso</a:t>
            </a:r>
            <a:r>
              <a:rPr kumimoji="1" lang="en-US" altLang="ja-JP" sz="1400" dirty="0"/>
              <a:t>.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 rot="16200000">
            <a:off x="3950451" y="4764949"/>
            <a:ext cx="1213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Normalized MTF</a:t>
            </a:r>
            <a:endParaRPr kumimoji="1" lang="ja-JP" altLang="en-US" sz="1200" dirty="0"/>
          </a:p>
        </p:txBody>
      </p:sp>
      <p:sp>
        <p:nvSpPr>
          <p:cNvPr id="31" name="テキスト ボックス 30"/>
          <p:cNvSpPr txBox="1"/>
          <p:nvPr/>
        </p:nvSpPr>
        <p:spPr>
          <a:xfrm rot="16200000">
            <a:off x="4038022" y="2218072"/>
            <a:ext cx="1213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Normalized MTF</a:t>
            </a:r>
            <a:endParaRPr kumimoji="1" lang="ja-JP" altLang="en-US" sz="1200" dirty="0"/>
          </a:p>
        </p:txBody>
      </p:sp>
      <p:sp>
        <p:nvSpPr>
          <p:cNvPr id="32" name="テキスト ボックス 31"/>
          <p:cNvSpPr txBox="1"/>
          <p:nvPr/>
        </p:nvSpPr>
        <p:spPr>
          <a:xfrm rot="16200000">
            <a:off x="-290226" y="4699265"/>
            <a:ext cx="1213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Normalized MTF</a:t>
            </a:r>
            <a:endParaRPr kumimoji="1" lang="ja-JP" altLang="en-US" sz="12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91587" y="1304647"/>
            <a:ext cx="4080413" cy="2134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1" dirty="0">
                <a:solidFill>
                  <a:srgbClr val="0070C0"/>
                </a:solidFill>
              </a:rPr>
              <a:t>Lunar</a:t>
            </a:r>
          </a:p>
          <a:p>
            <a:pPr marL="450850" indent="-179388">
              <a:buFont typeface="Calibri" panose="020F0502020204030204" pitchFamily="34" charset="0"/>
              <a:buChar char="–"/>
            </a:pPr>
            <a:r>
              <a:rPr kumimoji="1" lang="en-US" altLang="ja-JP" sz="1400" dirty="0">
                <a:solidFill>
                  <a:srgbClr val="0070C0"/>
                </a:solidFill>
              </a:rPr>
              <a:t>Smaller E-W sampling distance (26, 52, 52 </a:t>
            </a:r>
            <a:r>
              <a:rPr kumimoji="1" lang="el-GR" altLang="ja-JP" sz="1400" dirty="0">
                <a:solidFill>
                  <a:srgbClr val="0070C0"/>
                </a:solidFill>
              </a:rPr>
              <a:t>μ</a:t>
            </a:r>
            <a:r>
              <a:rPr kumimoji="1" lang="en-US" altLang="ja-JP" sz="1400" dirty="0">
                <a:solidFill>
                  <a:srgbClr val="0070C0"/>
                </a:solidFill>
              </a:rPr>
              <a:t>rad for Bands 4-6)  than other cases (28, 56, 56 </a:t>
            </a:r>
            <a:r>
              <a:rPr kumimoji="1" lang="el-GR" altLang="ja-JP" sz="1400" dirty="0">
                <a:solidFill>
                  <a:srgbClr val="0070C0"/>
                </a:solidFill>
              </a:rPr>
              <a:t>μ</a:t>
            </a:r>
            <a:r>
              <a:rPr kumimoji="1" lang="en-US" altLang="ja-JP" sz="1400" dirty="0">
                <a:solidFill>
                  <a:srgbClr val="0070C0"/>
                </a:solidFill>
              </a:rPr>
              <a:t>rad)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1" dirty="0">
                <a:solidFill>
                  <a:srgbClr val="009900"/>
                </a:solidFill>
              </a:rPr>
              <a:t>In-Orbit Test</a:t>
            </a:r>
          </a:p>
          <a:p>
            <a:pPr marL="450850" indent="-179388">
              <a:buFont typeface="Calibri" panose="020F0502020204030204" pitchFamily="34" charset="0"/>
              <a:buChar char="–"/>
            </a:pPr>
            <a:r>
              <a:rPr kumimoji="1" lang="en-US" altLang="ja-JP" sz="1400" dirty="0">
                <a:solidFill>
                  <a:srgbClr val="009900"/>
                </a:solidFill>
              </a:rPr>
              <a:t>Calculated using earth observation data w/o resampling (Mitsubishi Electric Corporation)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1" dirty="0">
                <a:solidFill>
                  <a:srgbClr val="7030A0"/>
                </a:solidFill>
              </a:rPr>
              <a:t>Ground Test </a:t>
            </a:r>
            <a:r>
              <a:rPr kumimoji="1" lang="en-US" altLang="ja-JP" sz="1400" dirty="0">
                <a:solidFill>
                  <a:srgbClr val="7030A0"/>
                </a:solidFill>
              </a:rPr>
              <a:t>(worst case of the test)</a:t>
            </a:r>
            <a:endParaRPr kumimoji="1" lang="en-US" altLang="ja-JP" sz="1400" b="1" dirty="0">
              <a:solidFill>
                <a:srgbClr val="7030A0"/>
              </a:solidFill>
            </a:endParaRPr>
          </a:p>
          <a:p>
            <a:pPr marL="450850" indent="-179388">
              <a:buFont typeface="Calibri" panose="020F0502020204030204" pitchFamily="34" charset="0"/>
              <a:buChar char="–"/>
            </a:pPr>
            <a:r>
              <a:rPr kumimoji="1" lang="en-US" altLang="ja-JP" sz="1400" i="1" dirty="0">
                <a:solidFill>
                  <a:srgbClr val="7030A0"/>
                </a:solidFill>
              </a:rPr>
              <a:t>AHI-17-024</a:t>
            </a:r>
            <a:r>
              <a:rPr kumimoji="1" lang="en-US" altLang="ja-JP" sz="1400" dirty="0">
                <a:solidFill>
                  <a:srgbClr val="7030A0"/>
                </a:solidFill>
              </a:rPr>
              <a:t> (Harris Corporation)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1" dirty="0">
                <a:solidFill>
                  <a:srgbClr val="CC0000"/>
                </a:solidFill>
              </a:rPr>
              <a:t>Requirement</a:t>
            </a:r>
            <a:endParaRPr kumimoji="1" lang="ja-JP" altLang="en-US" sz="1600" b="1" dirty="0">
              <a:solidFill>
                <a:srgbClr val="CC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="" id="{51EC1589-53EC-4148-80A0-BAD449CB48BD}"/>
              </a:ext>
            </a:extLst>
          </p:cNvPr>
          <p:cNvSpPr txBox="1"/>
          <p:nvPr/>
        </p:nvSpPr>
        <p:spPr>
          <a:xfrm>
            <a:off x="3792749" y="5910047"/>
            <a:ext cx="85125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(cycle/rad)</a:t>
            </a:r>
            <a:endParaRPr kumimoji="1" lang="ja-JP" altLang="en-US" sz="1200" baseline="-250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E906E83D-5F11-4776-B198-F95A285AC008}"/>
              </a:ext>
            </a:extLst>
          </p:cNvPr>
          <p:cNvSpPr txBox="1"/>
          <p:nvPr/>
        </p:nvSpPr>
        <p:spPr>
          <a:xfrm>
            <a:off x="8100392" y="3356992"/>
            <a:ext cx="85125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(cycle/rad)</a:t>
            </a:r>
            <a:endParaRPr kumimoji="1" lang="ja-JP" altLang="en-US" sz="1200" baseline="-250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="" id="{C731AD8F-8C4C-4847-ACC6-846D6C79D664}"/>
              </a:ext>
            </a:extLst>
          </p:cNvPr>
          <p:cNvSpPr txBox="1"/>
          <p:nvPr/>
        </p:nvSpPr>
        <p:spPr>
          <a:xfrm>
            <a:off x="8175073" y="5880141"/>
            <a:ext cx="845095" cy="27699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1200" dirty="0"/>
              <a:t>(cycle/rad)</a:t>
            </a:r>
            <a:endParaRPr kumimoji="1" lang="ja-JP" altLang="en-US" sz="1200" baseline="-25000" dirty="0"/>
          </a:p>
        </p:txBody>
      </p:sp>
    </p:spTree>
    <p:extLst>
      <p:ext uri="{BB962C8B-B14F-4D97-AF65-F5344CB8AC3E}">
        <p14:creationId xmlns:p14="http://schemas.microsoft.com/office/powerpoint/2010/main" val="25841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Straight Connector 95"/>
          <p:cNvCxnSpPr>
            <a:cxnSpLocks noChangeShapeType="1"/>
          </p:cNvCxnSpPr>
          <p:nvPr/>
        </p:nvCxnSpPr>
        <p:spPr bwMode="auto">
          <a:xfrm rot="10800000" flipV="1">
            <a:off x="-720969" y="4722813"/>
            <a:ext cx="228600" cy="150812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D3986AC-4C53-4B5F-9F0F-8650AB3D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GB" b="1" dirty="0"/>
              <a:t>E-W MTFs for VNIR Bands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xmlns="" id="{E3F1D628-3ED9-41DC-A5EB-3E603A0C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19328" cy="365760"/>
          </a:xfrm>
        </p:spPr>
        <p:txBody>
          <a:bodyPr/>
          <a:lstStyle/>
          <a:p>
            <a:r>
              <a:rPr lang="en-US" dirty="0"/>
              <a:t>GSICS/CEOS 2nd Lunar Calibration Workshop, Xi'an, China, 13-16 November 2017</a:t>
            </a:r>
            <a:endParaRPr lang="en-GB" dirty="0"/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446280"/>
              </p:ext>
            </p:extLst>
          </p:nvPr>
        </p:nvGraphicFramePr>
        <p:xfrm>
          <a:off x="304800" y="1628800"/>
          <a:ext cx="8534403" cy="36897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8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8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182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45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9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9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464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6149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00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4091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52994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15874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　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Band1 (0.47 </a:t>
                      </a:r>
                      <a:r>
                        <a:rPr lang="el-GR" sz="1600" u="none" strike="noStrike" dirty="0">
                          <a:effectLst/>
                        </a:rPr>
                        <a:t>μ</a:t>
                      </a:r>
                      <a:r>
                        <a:rPr lang="en-US" sz="1600" u="none" strike="noStrike" dirty="0">
                          <a:effectLst/>
                        </a:rPr>
                        <a:t>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Band2 (0.51 </a:t>
                      </a:r>
                      <a:r>
                        <a:rPr lang="el-GR" sz="1600" u="none" strike="noStrike" dirty="0">
                          <a:effectLst/>
                        </a:rPr>
                        <a:t>μ</a:t>
                      </a:r>
                      <a:r>
                        <a:rPr lang="en-US" sz="1600" u="none" strike="noStrike" dirty="0">
                          <a:effectLst/>
                        </a:rPr>
                        <a:t>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Band3 (0.64 </a:t>
                      </a:r>
                      <a:r>
                        <a:rPr lang="el-GR" sz="1600" u="none" strike="noStrike">
                          <a:effectLst/>
                        </a:rPr>
                        <a:t>μ</a:t>
                      </a:r>
                      <a:r>
                        <a:rPr lang="en-US" sz="1600" u="none" strike="noStrike">
                          <a:effectLst/>
                        </a:rPr>
                        <a:t>m)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94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F/</a:t>
                      </a:r>
                      <a:r>
                        <a:rPr kumimoji="1" lang="en-US" altLang="ja-JP" sz="1400" dirty="0" err="1"/>
                        <a:t>F</a:t>
                      </a:r>
                      <a:r>
                        <a:rPr kumimoji="1" lang="en-US" altLang="ja-JP" sz="1400" baseline="-25000" dirty="0" err="1"/>
                        <a:t>Nyquist</a:t>
                      </a:r>
                      <a:endParaRPr kumimoji="1" lang="ja-JP" altLang="en-US" sz="1400" baseline="-25000" dirty="0"/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Requirement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Ground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Test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In-Orbit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Test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Lunar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Requirement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Ground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Test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In-Orbit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Test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Lunar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Requirement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Ground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Test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In-Orbit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Test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Lunar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7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0.25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 dirty="0">
                          <a:effectLst/>
                        </a:rPr>
                        <a:t>0.90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0.95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0.94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 dirty="0">
                          <a:effectLst/>
                        </a:rPr>
                        <a:t>0.98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 dirty="0">
                          <a:effectLst/>
                        </a:rPr>
                        <a:t>0.90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0.92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0.95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 dirty="0">
                          <a:effectLst/>
                        </a:rPr>
                        <a:t>0.98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0.87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0.91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0.90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0.87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0.50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 dirty="0">
                          <a:effectLst/>
                        </a:rPr>
                        <a:t>0.73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0.84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0.81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0.84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0.73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 dirty="0">
                          <a:effectLst/>
                        </a:rPr>
                        <a:t>0.76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0.78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 dirty="0">
                          <a:effectLst/>
                        </a:rPr>
                        <a:t>0.77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0.69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0.73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0.67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0.82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778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0.75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0.53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0.70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0.67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0.67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0.53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0.56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0.59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 dirty="0">
                          <a:effectLst/>
                        </a:rPr>
                        <a:t>0.55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0.46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0.52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0.50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0.70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1.00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0.32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0.53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0.53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 dirty="0">
                          <a:effectLst/>
                        </a:rPr>
                        <a:t>0.57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 dirty="0">
                          <a:effectLst/>
                        </a:rPr>
                        <a:t>0.32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0.37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0.44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 dirty="0">
                          <a:effectLst/>
                        </a:rPr>
                        <a:t>0.43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0.26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0.33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0.35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0.43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8740"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8534" marR="8534" marT="8534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8534" marR="8534" marT="8534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8534" marR="8534" marT="8534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8534" marR="8534" marT="8534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8534" marR="8534" marT="8534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503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>
                          <a:effectLst/>
                        </a:rPr>
                        <a:t>　</a:t>
                      </a:r>
                      <a:endParaRPr lang="ja-JP" alt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Band4 (0.86 </a:t>
                      </a:r>
                      <a:r>
                        <a:rPr lang="el-GR" sz="1600" u="none" strike="noStrike">
                          <a:effectLst/>
                        </a:rPr>
                        <a:t>μ</a:t>
                      </a:r>
                      <a:r>
                        <a:rPr lang="en-US" sz="1600" u="none" strike="noStrike">
                          <a:effectLst/>
                        </a:rPr>
                        <a:t>m)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Band5 (1.6 </a:t>
                      </a:r>
                      <a:r>
                        <a:rPr lang="el-GR" sz="1600" u="none" strike="noStrike" dirty="0">
                          <a:effectLst/>
                        </a:rPr>
                        <a:t>μ</a:t>
                      </a:r>
                      <a:r>
                        <a:rPr lang="en-US" sz="1600" u="none" strike="noStrike" dirty="0">
                          <a:effectLst/>
                        </a:rPr>
                        <a:t>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Band6 (2.3 </a:t>
                      </a:r>
                      <a:r>
                        <a:rPr lang="el-GR" sz="1600" u="none" strike="noStrike" dirty="0">
                          <a:effectLst/>
                        </a:rPr>
                        <a:t>μ</a:t>
                      </a:r>
                      <a:r>
                        <a:rPr lang="en-US" sz="1600" u="none" strike="noStrike" dirty="0">
                          <a:effectLst/>
                        </a:rPr>
                        <a:t>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894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F/</a:t>
                      </a:r>
                      <a:r>
                        <a:rPr kumimoji="1" lang="en-US" altLang="ja-JP" sz="1400" dirty="0" err="1"/>
                        <a:t>F</a:t>
                      </a:r>
                      <a:r>
                        <a:rPr kumimoji="1" lang="en-US" altLang="ja-JP" sz="1400" baseline="-25000" dirty="0" err="1"/>
                        <a:t>Nyquist</a:t>
                      </a:r>
                      <a:r>
                        <a:rPr lang="ja-JP" altLang="en-US" sz="1400" u="none" strike="noStrike" dirty="0">
                          <a:effectLst/>
                        </a:rPr>
                        <a:t>　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Requirement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Ground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Test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In-Orbit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Test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Lunar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Requirement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Ground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Test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In-Orbit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Test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Lunar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Requirement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Ground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Test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In-Orbit</a:t>
                      </a: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Test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Lunar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0.25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0.90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0.93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0.92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0.91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 dirty="0">
                          <a:effectLst/>
                        </a:rPr>
                        <a:t>0.90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0.94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0.94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 dirty="0">
                          <a:effectLst/>
                        </a:rPr>
                        <a:t>0.93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 dirty="0">
                          <a:effectLst/>
                        </a:rPr>
                        <a:t>0.90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 dirty="0">
                          <a:effectLst/>
                        </a:rPr>
                        <a:t>0.93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0.93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 dirty="0">
                          <a:effectLst/>
                        </a:rPr>
                        <a:t>0.91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87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0.50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0.73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0.75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0.77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0.74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 dirty="0">
                          <a:effectLst/>
                        </a:rPr>
                        <a:t>0.73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0.85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0.78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 dirty="0">
                          <a:effectLst/>
                        </a:rPr>
                        <a:t>0.80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0.73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 dirty="0">
                          <a:effectLst/>
                        </a:rPr>
                        <a:t>0.78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0.75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0.75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87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0.75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0.53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0.54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0.57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0.50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 dirty="0">
                          <a:effectLst/>
                        </a:rPr>
                        <a:t>0.53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0.70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0.67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 dirty="0">
                          <a:effectLst/>
                        </a:rPr>
                        <a:t>0.66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0.53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0.58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0.54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 dirty="0">
                          <a:effectLst/>
                        </a:rPr>
                        <a:t>0.52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874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1.00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0.32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0.35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0.39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0.33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0.32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0.54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 dirty="0">
                          <a:effectLst/>
                        </a:rPr>
                        <a:t>0.51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 dirty="0">
                          <a:effectLst/>
                        </a:rPr>
                        <a:t>0.52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0.32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>
                          <a:effectLst/>
                        </a:rPr>
                        <a:t>0.38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600" u="none" strike="noStrike">
                          <a:effectLst/>
                        </a:rPr>
                        <a:t>0.36 </a:t>
                      </a:r>
                      <a:endParaRPr lang="en-US" altLang="ja-JP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1600" u="none" strike="noStrike" dirty="0">
                          <a:effectLst/>
                        </a:rPr>
                        <a:t>0.36 </a:t>
                      </a:r>
                      <a:endParaRPr lang="en-US" altLang="ja-JP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34" marR="8534" marT="8534" marB="0" anchor="ctr" anchorCtr="1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2" name="テキスト ボックス 31"/>
          <p:cNvSpPr txBox="1"/>
          <p:nvPr/>
        </p:nvSpPr>
        <p:spPr>
          <a:xfrm>
            <a:off x="698493" y="5600158"/>
            <a:ext cx="8049971" cy="56514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1" dirty="0"/>
              <a:t>In-Orbit Test: </a:t>
            </a:r>
            <a:r>
              <a:rPr kumimoji="1" lang="en-US" altLang="ja-JP" sz="1600" dirty="0"/>
              <a:t>Calculated using earth observation data (Mitsubishi Electric Corporation)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1" dirty="0"/>
              <a:t>Ground Test: </a:t>
            </a:r>
            <a:r>
              <a:rPr kumimoji="1" lang="en-US" altLang="ja-JP" sz="1600" i="1" dirty="0"/>
              <a:t>AHI-17-024</a:t>
            </a:r>
            <a:r>
              <a:rPr kumimoji="1" lang="en-US" altLang="ja-JP" sz="1600" dirty="0"/>
              <a:t> (Harris Corporation)</a:t>
            </a:r>
          </a:p>
        </p:txBody>
      </p:sp>
    </p:spTree>
    <p:extLst>
      <p:ext uri="{BB962C8B-B14F-4D97-AF65-F5344CB8AC3E}">
        <p14:creationId xmlns:p14="http://schemas.microsoft.com/office/powerpoint/2010/main" val="685972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Straight Connector 95"/>
          <p:cNvCxnSpPr>
            <a:cxnSpLocks noChangeShapeType="1"/>
          </p:cNvCxnSpPr>
          <p:nvPr/>
        </p:nvCxnSpPr>
        <p:spPr bwMode="auto">
          <a:xfrm rot="10800000" flipV="1">
            <a:off x="-720969" y="4722813"/>
            <a:ext cx="228600" cy="150812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D3986AC-4C53-4B5F-9F0F-8650AB3D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GB" b="1" dirty="0"/>
              <a:t>Summary</a:t>
            </a:r>
            <a:r>
              <a:rPr lang="ja-JP" altLang="en-US" b="1" dirty="0"/>
              <a:t> </a:t>
            </a:r>
            <a:r>
              <a:rPr lang="en-US" altLang="ja-JP" b="1" dirty="0"/>
              <a:t>and Future Plans</a:t>
            </a:r>
            <a:endParaRPr lang="en-GB" b="1" dirty="0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xmlns="" id="{E3F1D628-3ED9-41DC-A5EB-3E603A0C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19328" cy="365760"/>
          </a:xfrm>
        </p:spPr>
        <p:txBody>
          <a:bodyPr/>
          <a:lstStyle/>
          <a:p>
            <a:r>
              <a:rPr lang="en-US" dirty="0"/>
              <a:t>GSICS/CEOS 2nd Lunar Calibration Workshop, Xi'an, China, 13-16 November 2017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1655797"/>
            <a:ext cx="835292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Himawari-8/AHI MTFs for 6 VNIR bands</a:t>
            </a:r>
            <a:r>
              <a:rPr kumimoji="1" lang="en-US" altLang="ja-JP" sz="2000" baseline="30000" dirty="0"/>
              <a:t>1</a:t>
            </a:r>
            <a:r>
              <a:rPr kumimoji="1" lang="en-US" altLang="ja-JP" sz="2000" dirty="0"/>
              <a:t> were calculated using L1A equivalent lunar observation data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All the MTFs derived from lunar observations are within the specifications, good agreement with pre-launch ground test and In-Orbit Test during the commissioning phase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Future plans</a:t>
            </a:r>
          </a:p>
          <a:p>
            <a:pPr marL="541338" indent="-26987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dirty="0"/>
              <a:t>Expansion of analysis domain using more reliable intensity profiles (edge spread function)</a:t>
            </a:r>
          </a:p>
          <a:p>
            <a:pPr marL="541338" indent="-26987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dirty="0"/>
              <a:t>Validation of N-S MTF</a:t>
            </a:r>
          </a:p>
          <a:p>
            <a:pPr marL="541338" indent="-26987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dirty="0"/>
              <a:t>Comparison of MTFs among L1A/L1B lunar observation data</a:t>
            </a:r>
          </a:p>
          <a:p>
            <a:pPr marL="541338" indent="-26987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kumimoji="1" lang="en-US" altLang="ja-JP" dirty="0"/>
              <a:t>Application to IR bands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729287" y="5894637"/>
            <a:ext cx="4091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baseline="30000" dirty="0"/>
              <a:t>1</a:t>
            </a:r>
            <a:r>
              <a:rPr kumimoji="1" lang="en-US" altLang="ja-JP" dirty="0"/>
              <a:t> 0.47, 0.51, 0.64, 0.86, 1.6, and 2.3 </a:t>
            </a:r>
            <a:r>
              <a:rPr kumimoji="1" lang="en-US" altLang="ja-JP" dirty="0" err="1"/>
              <a:t>μm</a:t>
            </a:r>
            <a:r>
              <a:rPr kumimoji="1" lang="en-US" altLang="ja-JP" dirty="0"/>
              <a:t>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59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5" name="Straight Connector 95"/>
          <p:cNvCxnSpPr>
            <a:cxnSpLocks noChangeShapeType="1"/>
          </p:cNvCxnSpPr>
          <p:nvPr/>
        </p:nvCxnSpPr>
        <p:spPr bwMode="auto">
          <a:xfrm rot="10800000" flipV="1">
            <a:off x="-720969" y="4722813"/>
            <a:ext cx="228600" cy="150812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D3986AC-4C53-4B5F-9F0F-8650AB3D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GB" b="1" dirty="0"/>
              <a:t>Contents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xmlns="" id="{E3F1D628-3ED9-41DC-A5EB-3E603A0C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5419328" cy="365760"/>
          </a:xfrm>
        </p:spPr>
        <p:txBody>
          <a:bodyPr/>
          <a:lstStyle/>
          <a:p>
            <a:r>
              <a:rPr lang="en-US" dirty="0"/>
              <a:t>GSICS/CEOS 2nd Lunar Calibration Workshop, Xi'an, China, 13-16 November 2017</a:t>
            </a:r>
            <a:endParaRPr lang="en-GB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11760" y="2852936"/>
            <a:ext cx="4649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i="1" dirty="0"/>
              <a:t>Thanks for your attention!</a:t>
            </a:r>
            <a:endParaRPr kumimoji="1" lang="ja-JP" alt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685972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エレメント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12854</TotalTime>
  <Words>1347</Words>
  <Application>Microsoft Office PowerPoint</Application>
  <PresentationFormat>全屏显示(4:3)</PresentationFormat>
  <Paragraphs>395</Paragraphs>
  <Slides>12</Slides>
  <Notes>1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Civic</vt:lpstr>
      <vt:lpstr>PowerPoint 演示文稿</vt:lpstr>
      <vt:lpstr>Contents</vt:lpstr>
      <vt:lpstr>Overview of AHI MTF Calculation</vt:lpstr>
      <vt:lpstr>E-W Intensity Profiles</vt:lpstr>
      <vt:lpstr>E-W MTFs for VIS Bands</vt:lpstr>
      <vt:lpstr>E-W MTFs for VNIR Bands</vt:lpstr>
      <vt:lpstr>E-W MTFs for VNIR Bands</vt:lpstr>
      <vt:lpstr>Summary and Future Plans</vt:lpstr>
      <vt:lpstr>Contents</vt:lpstr>
      <vt:lpstr>PowerPoint 演示文稿</vt:lpstr>
      <vt:lpstr>Himawari-8/-9 AHI</vt:lpstr>
      <vt:lpstr>AHI Performance in Pre-launch Ground Test</vt:lpstr>
    </vt:vector>
  </TitlesOfParts>
  <Company>EUMETSAT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input/output data of ROLO executable</dc:title>
  <dc:creator>Masaya Takahashi</dc:creator>
  <cp:lastModifiedBy>xuhanlie</cp:lastModifiedBy>
  <cp:revision>856</cp:revision>
  <cp:lastPrinted>2016-11-10T02:00:00Z</cp:lastPrinted>
  <dcterms:created xsi:type="dcterms:W3CDTF">2014-06-12T13:21:49Z</dcterms:created>
  <dcterms:modified xsi:type="dcterms:W3CDTF">2017-11-15T04:53:23Z</dcterms:modified>
</cp:coreProperties>
</file>