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docx" ContentType="application/vnd.openxmlformats-officedocument.wordprocessingml.document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502" r:id="rId2"/>
    <p:sldId id="428" r:id="rId3"/>
    <p:sldId id="503" r:id="rId4"/>
    <p:sldId id="400" r:id="rId5"/>
    <p:sldId id="473" r:id="rId6"/>
    <p:sldId id="474" r:id="rId7"/>
    <p:sldId id="475" r:id="rId8"/>
    <p:sldId id="504" r:id="rId9"/>
    <p:sldId id="478" r:id="rId10"/>
    <p:sldId id="479" r:id="rId11"/>
    <p:sldId id="505" r:id="rId12"/>
    <p:sldId id="481" r:id="rId13"/>
    <p:sldId id="476" r:id="rId14"/>
    <p:sldId id="485" r:id="rId15"/>
    <p:sldId id="480" r:id="rId16"/>
    <p:sldId id="470" r:id="rId17"/>
    <p:sldId id="407" r:id="rId18"/>
    <p:sldId id="489" r:id="rId19"/>
    <p:sldId id="409" r:id="rId20"/>
    <p:sldId id="506" r:id="rId21"/>
    <p:sldId id="498" r:id="rId22"/>
    <p:sldId id="499" r:id="rId23"/>
    <p:sldId id="500" r:id="rId24"/>
    <p:sldId id="501" r:id="rId25"/>
    <p:sldId id="509" r:id="rId26"/>
    <p:sldId id="508" r:id="rId27"/>
    <p:sldId id="507" r:id="rId28"/>
    <p:sldId id="427" r:id="rId29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179"/>
    <p:restoredTop sz="93232"/>
  </p:normalViewPr>
  <p:slideViewPr>
    <p:cSldViewPr>
      <p:cViewPr>
        <p:scale>
          <a:sx n="63" d="100"/>
          <a:sy n="63" d="100"/>
        </p:scale>
        <p:origin x="2544" y="8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6337A1-771D-44EC-BABD-218362E89C23}" type="datetimeFigureOut">
              <a:rPr lang="zh-CN" altLang="en-US" smtClean="0"/>
              <a:pPr/>
              <a:t>2017/11/15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860EA3-5D85-4C3C-8D68-B1CED7E735F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7482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Spot,</a:t>
            </a:r>
            <a:r>
              <a:rPr lang="en-US" altLang="zh-CN" baseline="0" dirty="0" smtClean="0"/>
              <a:t> IKONOS,  </a:t>
            </a:r>
            <a:r>
              <a:rPr lang="en-US" dirty="0" smtClean="0"/>
              <a:t>Fabric</a:t>
            </a:r>
            <a:r>
              <a:rPr lang="zh-CN" altLang="en-US" dirty="0" smtClean="0"/>
              <a:t> 布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72D89-6EBC-0043-ABCA-B3CA774058A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864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 is heavy and cost</a:t>
            </a:r>
            <a:r>
              <a:rPr lang="en-US" baseline="0" dirty="0" smtClean="0"/>
              <a:t> a lot.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72D89-6EBC-0043-ABCA-B3CA774058A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576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serious</a:t>
            </a:r>
            <a:r>
              <a:rPr lang="en-US" baseline="0" dirty="0" smtClean="0"/>
              <a:t> </a:t>
            </a:r>
            <a:r>
              <a:rPr lang="en-US" dirty="0" smtClean="0"/>
              <a:t>stripe effect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72D89-6EBC-0043-ABCA-B3CA774058A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2325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</a:t>
            </a:r>
            <a:r>
              <a:rPr lang="en-US" baseline="0" dirty="0" smtClean="0"/>
              <a:t> is very hard to find some valuable works about MTF test for FY-3C/MERSI from </a:t>
            </a:r>
            <a:r>
              <a:rPr lang="en-US" baseline="0" dirty="0" err="1" smtClean="0"/>
              <a:t>intelnet</a:t>
            </a:r>
            <a:r>
              <a:rPr lang="en-US" baseline="0" dirty="0" smtClean="0"/>
              <a:t>. Spatial Quality of MERSI is still lacking or unclear.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72D89-6EBC-0043-ABCA-B3CA774058A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3727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72D89-6EBC-0043-ABCA-B3CA774058A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2642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860EA3-5D85-4C3C-8D68-B1CED7E735F8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3037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2017/11/15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2017/11/15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2017/11/15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2017/11/15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2017/11/15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2017/11/15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2017/11/15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package" Target="../embeddings/Microsoft_Word___1.docx"/><Relationship Id="rId5" Type="http://schemas.openxmlformats.org/officeDocument/2006/relationships/image" Target="../media/image1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5.emf"/><Relationship Id="rId5" Type="http://schemas.openxmlformats.org/officeDocument/2006/relationships/image" Target="../media/image16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Relationship Id="rId3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file://localhost/http://iplab2out.sdstate.edu/projects/campaigns/2002/0907/13_stennis_transition_tarp_n2s_1243pm.jpg" TargetMode="External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w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minmin\Desktop\DNB_file\29aug12_isaac_0656Z_DNB.png"/>
          <p:cNvPicPr>
            <a:picLocks noChangeAspect="1" noChangeArrowheads="1"/>
          </p:cNvPicPr>
          <p:nvPr/>
        </p:nvPicPr>
        <p:blipFill rotWithShape="1">
          <a:blip r:embed="rId2">
            <a:alphaModFix amt="74000"/>
          </a:blip>
          <a:srcRect b="366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副标题 4"/>
          <p:cNvSpPr>
            <a:spLocks noGrp="1"/>
          </p:cNvSpPr>
          <p:nvPr>
            <p:ph type="subTitle" idx="1"/>
          </p:nvPr>
        </p:nvSpPr>
        <p:spPr>
          <a:xfrm>
            <a:off x="3291299" y="3356992"/>
            <a:ext cx="5601181" cy="3096344"/>
          </a:xfrm>
        </p:spPr>
        <p:txBody>
          <a:bodyPr>
            <a:normAutofit fontScale="25000" lnSpcReduction="20000"/>
          </a:bodyPr>
          <a:lstStyle/>
          <a:p>
            <a:pPr algn="l">
              <a:lnSpc>
                <a:spcPct val="150000"/>
              </a:lnSpc>
            </a:pPr>
            <a:r>
              <a:rPr lang="en-US" altLang="zh-CN" sz="8000" b="1" dirty="0" smtClean="0">
                <a:solidFill>
                  <a:srgbClr val="FFFF00"/>
                </a:solidFill>
                <a:latin typeface="Times New Roman"/>
                <a:ea typeface="Heiti SC Light"/>
                <a:cs typeface="Times New Roman"/>
              </a:rPr>
              <a:t>Min Min, Lin Chen, </a:t>
            </a:r>
            <a:r>
              <a:rPr lang="en-US" altLang="zh-CN" sz="8000" b="1" dirty="0" err="1" smtClean="0">
                <a:solidFill>
                  <a:srgbClr val="FFFF00"/>
                </a:solidFill>
                <a:latin typeface="Times New Roman"/>
                <a:ea typeface="Heiti SC Light"/>
                <a:cs typeface="Times New Roman"/>
              </a:rPr>
              <a:t>Ronghua</a:t>
            </a:r>
            <a:r>
              <a:rPr lang="en-US" altLang="zh-CN" sz="8000" b="1" dirty="0" smtClean="0">
                <a:solidFill>
                  <a:srgbClr val="FFFF00"/>
                </a:solidFill>
                <a:latin typeface="Times New Roman"/>
                <a:ea typeface="Heiti SC Light"/>
                <a:cs typeface="Times New Roman"/>
              </a:rPr>
              <a:t> Wu, </a:t>
            </a:r>
            <a:r>
              <a:rPr lang="en-US" altLang="zh-CN" sz="8000" b="1" dirty="0" err="1" smtClean="0">
                <a:solidFill>
                  <a:srgbClr val="FFFF00"/>
                </a:solidFill>
                <a:latin typeface="Times New Roman"/>
                <a:ea typeface="Heiti SC Light"/>
                <a:cs typeface="Times New Roman"/>
              </a:rPr>
              <a:t>Xiuqing</a:t>
            </a:r>
            <a:r>
              <a:rPr lang="en-US" altLang="zh-CN" sz="8000" b="1" dirty="0" smtClean="0">
                <a:solidFill>
                  <a:srgbClr val="FFFF00"/>
                </a:solidFill>
                <a:latin typeface="Times New Roman"/>
                <a:ea typeface="Heiti SC Light"/>
                <a:cs typeface="Times New Roman"/>
              </a:rPr>
              <a:t> Hu</a:t>
            </a:r>
          </a:p>
          <a:p>
            <a:pPr algn="l">
              <a:lnSpc>
                <a:spcPct val="150000"/>
              </a:lnSpc>
            </a:pPr>
            <a:r>
              <a:rPr lang="zh-CN" altLang="en-US" sz="9600" b="1" dirty="0" smtClean="0">
                <a:solidFill>
                  <a:srgbClr val="FFFF00"/>
                </a:solidFill>
                <a:latin typeface="Times New Roman"/>
                <a:ea typeface="Heiti SC Light"/>
                <a:cs typeface="Times New Roman"/>
              </a:rPr>
              <a:t>     </a:t>
            </a:r>
            <a:endParaRPr lang="en-US" altLang="zh-CN" sz="8000" b="1" dirty="0" smtClean="0">
              <a:solidFill>
                <a:srgbClr val="FFFF00"/>
              </a:solidFill>
              <a:latin typeface="Times New Roman"/>
              <a:ea typeface="Heiti SC Light"/>
              <a:cs typeface="Times New Roman"/>
            </a:endParaRPr>
          </a:p>
          <a:p>
            <a:pPr>
              <a:lnSpc>
                <a:spcPct val="150000"/>
              </a:lnSpc>
            </a:pPr>
            <a:endParaRPr lang="en-US" altLang="zh-CN" sz="2400" b="1" dirty="0" smtClean="0">
              <a:solidFill>
                <a:srgbClr val="FFFF00"/>
              </a:solidFill>
              <a:latin typeface="Times New Roman"/>
              <a:ea typeface="Heiti SC Light"/>
              <a:cs typeface="Times New Roman"/>
            </a:endParaRPr>
          </a:p>
          <a:p>
            <a:pPr>
              <a:lnSpc>
                <a:spcPct val="150000"/>
              </a:lnSpc>
            </a:pPr>
            <a:r>
              <a:rPr lang="en-US" altLang="zh-CN" sz="8000" b="1" dirty="0" smtClean="0">
                <a:solidFill>
                  <a:srgbClr val="FFFF00"/>
                </a:solidFill>
                <a:latin typeface="Times New Roman"/>
                <a:ea typeface="Heiti SC Light"/>
                <a:cs typeface="Times New Roman"/>
              </a:rPr>
              <a:t>National Satellite Meteorological Center, CMA</a:t>
            </a:r>
          </a:p>
          <a:p>
            <a:pPr>
              <a:lnSpc>
                <a:spcPct val="150000"/>
              </a:lnSpc>
            </a:pPr>
            <a:r>
              <a:rPr lang="en-US" altLang="zh-CN" sz="8000" b="1" dirty="0" smtClean="0">
                <a:solidFill>
                  <a:srgbClr val="FFFF00"/>
                </a:solidFill>
                <a:latin typeface="Times New Roman"/>
                <a:ea typeface="Heiti SC Light"/>
                <a:cs typeface="Times New Roman"/>
              </a:rPr>
              <a:t>E-mail: </a:t>
            </a:r>
            <a:r>
              <a:rPr lang="en-US" altLang="zh-CN" sz="8000" b="1" dirty="0" err="1" smtClean="0">
                <a:solidFill>
                  <a:srgbClr val="FFFF00"/>
                </a:solidFill>
                <a:latin typeface="Times New Roman"/>
                <a:ea typeface="Heiti SC Light"/>
                <a:cs typeface="Times New Roman"/>
              </a:rPr>
              <a:t>minmin@cma.gov.cn</a:t>
            </a:r>
            <a:endParaRPr lang="zh-CN" altLang="en-US" sz="8000" b="1" dirty="0">
              <a:solidFill>
                <a:srgbClr val="FFFF00"/>
              </a:solidFill>
              <a:latin typeface="Times New Roman"/>
              <a:ea typeface="Heiti SC Light"/>
              <a:cs typeface="Times New Roman"/>
            </a:endParaRPr>
          </a:p>
        </p:txBody>
      </p:sp>
      <p:pic>
        <p:nvPicPr>
          <p:cNvPr id="8" name="Picture 9" descr="7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966"/>
            <a:ext cx="746058" cy="800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卫星中心大楼图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11" y="2833234"/>
            <a:ext cx="2865077" cy="3848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 descr="F:\c1.Conference\11.国家卫星中心2012年年会\ppt\气象局.png"/>
          <p:cNvPicPr>
            <a:picLocks noChangeAspect="1" noChangeArrowheads="1"/>
          </p:cNvPicPr>
          <p:nvPr/>
        </p:nvPicPr>
        <p:blipFill>
          <a:blip r:embed="rId5" cstate="print"/>
          <a:srcRect l="4288" t="3599" r="17151"/>
          <a:stretch>
            <a:fillRect/>
          </a:stretch>
        </p:blipFill>
        <p:spPr bwMode="auto">
          <a:xfrm>
            <a:off x="0" y="0"/>
            <a:ext cx="975890" cy="951108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16946" y="939779"/>
            <a:ext cx="9144000" cy="604909"/>
          </a:xfrm>
          <a:prstGeom prst="rect">
            <a:avLst/>
          </a:prstGeom>
          <a:solidFill>
            <a:schemeClr val="accent1">
              <a:alpha val="62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ct val="20000"/>
              </a:spcBef>
            </a:pPr>
            <a:r>
              <a:rPr lang="en-US" altLang="zh-CN" sz="2800" b="1" dirty="0">
                <a:solidFill>
                  <a:srgbClr val="FFFF00"/>
                </a:solidFill>
                <a:ea typeface="Heiti SC Light"/>
                <a:cs typeface="Heiti SC Light"/>
              </a:rPr>
              <a:t>MTF</a:t>
            </a:r>
            <a:r>
              <a:rPr lang="zh-CN" altLang="en-US" sz="2800" b="1" dirty="0">
                <a:solidFill>
                  <a:srgbClr val="FFFF00"/>
                </a:solidFill>
                <a:ea typeface="Heiti SC Light"/>
                <a:cs typeface="Heiti SC Light"/>
              </a:rPr>
              <a:t> </a:t>
            </a:r>
            <a:r>
              <a:rPr lang="en-US" altLang="zh-CN" sz="2800" b="1" dirty="0">
                <a:solidFill>
                  <a:srgbClr val="FFFF00"/>
                </a:solidFill>
                <a:ea typeface="Heiti SC Light"/>
                <a:cs typeface="Heiti SC Light"/>
              </a:rPr>
              <a:t>Evaluation</a:t>
            </a:r>
            <a:r>
              <a:rPr lang="zh-CN" altLang="en-US" sz="2800" b="1" dirty="0">
                <a:solidFill>
                  <a:srgbClr val="FFFF00"/>
                </a:solidFill>
                <a:ea typeface="Heiti SC Light"/>
                <a:cs typeface="Heiti SC Light"/>
              </a:rPr>
              <a:t> </a:t>
            </a:r>
            <a:r>
              <a:rPr lang="en-US" altLang="zh-CN" sz="2800" b="1" dirty="0">
                <a:solidFill>
                  <a:srgbClr val="FFFF00"/>
                </a:solidFill>
                <a:ea typeface="Heiti SC Light"/>
                <a:cs typeface="Heiti SC Light"/>
              </a:rPr>
              <a:t>of FY-3C/MERSI using Lunar Observation</a:t>
            </a:r>
            <a:endParaRPr lang="zh-CN" altLang="zh-CN" sz="2800" b="1" dirty="0">
              <a:solidFill>
                <a:srgbClr val="FFFF00"/>
              </a:solidFill>
              <a:latin typeface="Times New Roman"/>
              <a:ea typeface="Heiti SC Light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8453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7761711"/>
              </p:ext>
            </p:extLst>
          </p:nvPr>
        </p:nvGraphicFramePr>
        <p:xfrm>
          <a:off x="335155" y="1243059"/>
          <a:ext cx="8325957" cy="5437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2" name="Document" r:id="rId4" imgW="6223000" imgH="4064000" progId="Word.Document.12">
                  <p:embed/>
                </p:oleObj>
              </mc:Choice>
              <mc:Fallback>
                <p:oleObj name="Document" r:id="rId4" imgW="6223000" imgH="40640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35155" y="1243059"/>
                        <a:ext cx="8325957" cy="54373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2774544" y="452840"/>
            <a:ext cx="3511089" cy="4961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zh-CN" sz="3200" b="1" dirty="0" smtClean="0"/>
              <a:t>FY-3C/MERSI Bands</a:t>
            </a:r>
            <a:endParaRPr lang="en-US" altLang="zh-CN" sz="3200" b="1" dirty="0"/>
          </a:p>
        </p:txBody>
      </p:sp>
    </p:spTree>
    <p:extLst>
      <p:ext uri="{BB962C8B-B14F-4D97-AF65-F5344CB8AC3E}">
        <p14:creationId xmlns:p14="http://schemas.microsoft.com/office/powerpoint/2010/main" val="364701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/>
          </a:bodyPr>
          <a:lstStyle/>
          <a:p>
            <a:r>
              <a:rPr lang="en-US" altLang="zh-CN" sz="4000" b="1" dirty="0" smtClean="0">
                <a:latin typeface="+mn-lt"/>
                <a:ea typeface="楷体" panose="02010609060101010101" pitchFamily="49" charset="-122"/>
              </a:rPr>
              <a:t>Outline</a:t>
            </a:r>
            <a:endParaRPr lang="zh-CN" altLang="en-US" sz="4000" b="1" dirty="0">
              <a:latin typeface="+mn-lt"/>
              <a:ea typeface="楷体" panose="02010609060101010101" pitchFamily="49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4944042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CN" sz="2800" b="1" dirty="0" smtClean="0">
                <a:ea typeface="楷体" panose="02010609060101010101" pitchFamily="49" charset="-122"/>
                <a:cs typeface="Times New Roman" panose="02020603050405020304" pitchFamily="18" charset="0"/>
              </a:rPr>
              <a:t>What is MTF or Spatial Quality?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altLang="zh-CN" sz="2800" b="1" dirty="0"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CN" sz="2800" b="1" dirty="0" smtClean="0">
                <a:ea typeface="楷体" panose="02010609060101010101" pitchFamily="49" charset="-122"/>
                <a:cs typeface="Times New Roman" panose="02020603050405020304" pitchFamily="18" charset="0"/>
              </a:rPr>
              <a:t>FY-3C/MERSI Introduction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altLang="zh-CN" sz="2800" b="1" dirty="0" smtClean="0"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en-US" sz="2800" b="1" dirty="0" smtClean="0">
                <a:solidFill>
                  <a:srgbClr val="C00000"/>
                </a:solidFill>
                <a:ea typeface="楷体" panose="02010609060101010101" pitchFamily="49" charset="-122"/>
                <a:cs typeface="Times New Roman" panose="02020603050405020304" pitchFamily="18" charset="0"/>
              </a:rPr>
              <a:t>MTF results using polar ice block edge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altLang="en-US" sz="2800" b="1" dirty="0"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en-US" sz="2800" b="1" dirty="0">
                <a:ea typeface="楷体" panose="02010609060101010101" pitchFamily="49" charset="-122"/>
                <a:cs typeface="Times New Roman" panose="02020603050405020304" pitchFamily="18" charset="0"/>
              </a:rPr>
              <a:t>MTF results using </a:t>
            </a:r>
            <a:r>
              <a:rPr lang="en-US" altLang="en-US" sz="2800" b="1" dirty="0" smtClean="0">
                <a:ea typeface="楷体" panose="02010609060101010101" pitchFamily="49" charset="-122"/>
                <a:cs typeface="Times New Roman" panose="02020603050405020304" pitchFamily="18" charset="0"/>
              </a:rPr>
              <a:t>lunar image</a:t>
            </a:r>
            <a:endParaRPr lang="en-US" altLang="en-US" sz="2800" b="1" dirty="0"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altLang="zh-CN" sz="2800" b="1" dirty="0"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CN" sz="2800" b="1" dirty="0" smtClean="0">
                <a:ea typeface="楷体" panose="02010609060101010101" pitchFamily="49" charset="-122"/>
                <a:cs typeface="Times New Roman" panose="02020603050405020304" pitchFamily="18" charset="0"/>
              </a:rPr>
              <a:t>Summary</a:t>
            </a:r>
            <a:endParaRPr lang="en-US" altLang="zh-CN" sz="2800" b="1" dirty="0"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endParaRPr lang="zh-CN" altLang="en-US" sz="2800" b="1" dirty="0"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2339752" y="836712"/>
            <a:ext cx="4248472" cy="0"/>
          </a:xfrm>
          <a:prstGeom prst="line">
            <a:avLst/>
          </a:prstGeom>
          <a:ln w="3810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001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2086194"/>
              </p:ext>
            </p:extLst>
          </p:nvPr>
        </p:nvGraphicFramePr>
        <p:xfrm>
          <a:off x="2699792" y="1340768"/>
          <a:ext cx="3730894" cy="5114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6" name="Equation" r:id="rId3" imgW="1574800" imgH="215900" progId="Equation.3">
                  <p:embed/>
                </p:oleObj>
              </mc:Choice>
              <mc:Fallback>
                <p:oleObj name="Equation" r:id="rId3" imgW="15748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99792" y="1340768"/>
                        <a:ext cx="3730894" cy="5114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4" y="2132856"/>
            <a:ext cx="8262013" cy="314743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202466" y="4533797"/>
            <a:ext cx="1672812" cy="4291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0"/>
            <a:ext cx="8229600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altLang="zh-CN" sz="3200" b="1" dirty="0" smtClean="0">
                <a:latin typeface="+mn-lt"/>
                <a:ea typeface="Heiti SC Light"/>
                <a:cs typeface="Heiti SC Light"/>
              </a:rPr>
              <a:t>MTF theory using edge </a:t>
            </a:r>
            <a:endParaRPr lang="zh-CN" altLang="en-US" sz="3200" b="1" dirty="0">
              <a:latin typeface="+mn-lt"/>
              <a:ea typeface="Heiti SC Light"/>
              <a:cs typeface="Heiti SC Light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339752" y="836712"/>
            <a:ext cx="4248472" cy="0"/>
          </a:xfrm>
          <a:prstGeom prst="line">
            <a:avLst/>
          </a:prstGeom>
          <a:ln w="3810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041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/>
          </a:bodyPr>
          <a:lstStyle/>
          <a:p>
            <a:pPr lvl="0">
              <a:lnSpc>
                <a:spcPct val="80000"/>
              </a:lnSpc>
            </a:pPr>
            <a:r>
              <a:rPr lang="en-US" altLang="zh-CN" sz="3200" b="1" dirty="0" smtClean="0">
                <a:latin typeface="+mn-lt"/>
              </a:rPr>
              <a:t>Ice</a:t>
            </a:r>
            <a:r>
              <a:rPr lang="zh-CN" altLang="en-US" sz="3200" b="1" dirty="0" smtClean="0">
                <a:latin typeface="+mn-lt"/>
              </a:rPr>
              <a:t> </a:t>
            </a:r>
            <a:r>
              <a:rPr lang="en-US" altLang="zh-CN" sz="3200" b="1" dirty="0" smtClean="0">
                <a:latin typeface="+mn-lt"/>
              </a:rPr>
              <a:t>block</a:t>
            </a:r>
            <a:r>
              <a:rPr lang="zh-CN" altLang="en-US" sz="3200" b="1" dirty="0" smtClean="0">
                <a:latin typeface="+mn-lt"/>
              </a:rPr>
              <a:t> </a:t>
            </a:r>
            <a:r>
              <a:rPr lang="en-US" altLang="zh-CN" sz="3200" b="1" dirty="0" smtClean="0">
                <a:latin typeface="+mn-lt"/>
              </a:rPr>
              <a:t>in</a:t>
            </a:r>
            <a:r>
              <a:rPr lang="zh-CN" altLang="en-US" sz="3200" b="1" dirty="0" smtClean="0">
                <a:latin typeface="+mn-lt"/>
              </a:rPr>
              <a:t> </a:t>
            </a:r>
            <a:r>
              <a:rPr lang="en-US" altLang="zh-CN" sz="3200" b="1" dirty="0" smtClean="0">
                <a:latin typeface="+mn-lt"/>
              </a:rPr>
              <a:t>the Polar</a:t>
            </a:r>
            <a:r>
              <a:rPr lang="zh-CN" altLang="en-US" sz="3200" b="1" dirty="0" smtClean="0">
                <a:latin typeface="+mn-lt"/>
              </a:rPr>
              <a:t> </a:t>
            </a:r>
            <a:r>
              <a:rPr lang="en-US" altLang="zh-CN" sz="3200" b="1" dirty="0" smtClean="0">
                <a:latin typeface="+mn-lt"/>
              </a:rPr>
              <a:t>Region</a:t>
            </a:r>
            <a:endParaRPr lang="zh-CN" altLang="en-US" sz="32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sMERSI_East_Greenland_20080716-20080817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43000"/>
            <a:ext cx="5248024" cy="524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5515429" y="1789780"/>
            <a:ext cx="3676758" cy="37856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</a:rPr>
              <a:t>Low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Spatial Resolution</a:t>
            </a:r>
          </a:p>
          <a:p>
            <a:r>
              <a:rPr lang="zh-CN" altLang="en-US" sz="24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(250m/1000m)</a:t>
            </a:r>
          </a:p>
          <a:p>
            <a:endParaRPr lang="en-US" sz="2400" b="1" dirty="0">
              <a:solidFill>
                <a:srgbClr val="FF0000"/>
              </a:solidFill>
            </a:endParaRPr>
          </a:p>
          <a:p>
            <a:r>
              <a:rPr lang="en-US" sz="2400" b="1" dirty="0" smtClean="0">
                <a:solidFill>
                  <a:srgbClr val="FF0000"/>
                </a:solidFill>
              </a:rPr>
              <a:t>It is impossible to make 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or find an artificial target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to do MTF test for MERSI.</a:t>
            </a:r>
          </a:p>
          <a:p>
            <a:endParaRPr lang="en-US" sz="2400" b="1" dirty="0" smtClean="0">
              <a:solidFill>
                <a:srgbClr val="FF0000"/>
              </a:solidFill>
            </a:endParaRPr>
          </a:p>
          <a:p>
            <a:r>
              <a:rPr lang="en-US" sz="2400" b="1" dirty="0" smtClean="0">
                <a:solidFill>
                  <a:srgbClr val="FF0000"/>
                </a:solidFill>
              </a:rPr>
              <a:t>We use Ice 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block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in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r>
              <a:rPr lang="en-US" sz="2400" b="1" dirty="0" smtClean="0">
                <a:solidFill>
                  <a:srgbClr val="FF0000"/>
                </a:solidFill>
              </a:rPr>
              <a:t>the polar region as a Sharp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Edge to do the MTF test.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2339752" y="836712"/>
            <a:ext cx="4248472" cy="0"/>
          </a:xfrm>
          <a:prstGeom prst="line">
            <a:avLst/>
          </a:prstGeom>
          <a:ln w="3810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020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45" t="37706" b="36625"/>
          <a:stretch/>
        </p:blipFill>
        <p:spPr bwMode="auto">
          <a:xfrm>
            <a:off x="251520" y="1484784"/>
            <a:ext cx="8640960" cy="30448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/>
          </a:bodyPr>
          <a:lstStyle/>
          <a:p>
            <a:pPr lvl="0">
              <a:lnSpc>
                <a:spcPct val="80000"/>
              </a:lnSpc>
            </a:pPr>
            <a:r>
              <a:rPr lang="en-US" altLang="zh-CN" sz="3200" b="1" dirty="0" smtClean="0">
                <a:latin typeface="+mn-lt"/>
                <a:ea typeface="Heiti SC Light"/>
                <a:cs typeface="Heiti SC Light"/>
              </a:rPr>
              <a:t>FY-3C/MERSI SRF</a:t>
            </a:r>
            <a:endParaRPr lang="zh-CN" altLang="en-US" sz="3200" b="1" dirty="0">
              <a:latin typeface="+mn-lt"/>
              <a:ea typeface="Heiti SC Light"/>
              <a:cs typeface="Heiti SC Light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2339752" y="836712"/>
            <a:ext cx="4248472" cy="0"/>
          </a:xfrm>
          <a:prstGeom prst="line">
            <a:avLst/>
          </a:prstGeom>
          <a:ln w="3810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101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2115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23" y="592115"/>
            <a:ext cx="9114377" cy="546420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1958166"/>
            <a:ext cx="5406552" cy="141907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680364" y="592115"/>
            <a:ext cx="1463635" cy="136605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680365" y="4707581"/>
            <a:ext cx="1463636" cy="134873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76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706090"/>
          </a:xfrm>
        </p:spPr>
        <p:txBody>
          <a:bodyPr>
            <a:normAutofit/>
          </a:bodyPr>
          <a:lstStyle/>
          <a:p>
            <a:r>
              <a:rPr lang="en-US" altLang="zh-CN" sz="3200" b="1" dirty="0" smtClean="0">
                <a:latin typeface="+mn-lt"/>
                <a:ea typeface="Heiti SC Light"/>
                <a:cs typeface="Heiti SC Light"/>
              </a:rPr>
              <a:t>Selection of polar ice block edge for MTF test</a:t>
            </a:r>
            <a:endParaRPr lang="en-US" sz="3200" b="1" dirty="0">
              <a:latin typeface="+mn-lt"/>
              <a:ea typeface="Heiti SC Light"/>
              <a:cs typeface="Heiti SC Light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339752" y="836712"/>
            <a:ext cx="4248472" cy="0"/>
          </a:xfrm>
          <a:prstGeom prst="line">
            <a:avLst/>
          </a:prstGeom>
          <a:ln w="3810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4016" y="1052736"/>
            <a:ext cx="8892480" cy="49685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6" name="矩形 5"/>
          <p:cNvSpPr/>
          <p:nvPr/>
        </p:nvSpPr>
        <p:spPr>
          <a:xfrm>
            <a:off x="15594" y="6315308"/>
            <a:ext cx="90209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 smtClean="0"/>
              <a:t>Cited from </a:t>
            </a:r>
            <a:r>
              <a:rPr lang="x-none" altLang="zh-CN" sz="1400" dirty="0" smtClean="0"/>
              <a:t>Min</a:t>
            </a:r>
            <a:r>
              <a:rPr lang="en-US" altLang="zh-CN" sz="1400" dirty="0" smtClean="0"/>
              <a:t> </a:t>
            </a:r>
            <a:r>
              <a:rPr lang="x-none" altLang="zh-CN" sz="1400" dirty="0" smtClean="0"/>
              <a:t>Min</a:t>
            </a:r>
            <a:r>
              <a:rPr lang="x-none" altLang="zh-CN" sz="1400" dirty="0"/>
              <a:t>,</a:t>
            </a:r>
            <a:r>
              <a:rPr lang="en-US" altLang="zh-CN" sz="1400" dirty="0"/>
              <a:t> Cao </a:t>
            </a:r>
            <a:r>
              <a:rPr lang="en-US" altLang="zh-CN" sz="1400" dirty="0" err="1"/>
              <a:t>Guangzhen</a:t>
            </a:r>
            <a:r>
              <a:rPr lang="x-none" altLang="zh-CN" sz="1400" dirty="0"/>
              <a:t>, </a:t>
            </a:r>
            <a:r>
              <a:rPr lang="en-US" altLang="zh-CN" sz="1400" dirty="0"/>
              <a:t>Xu </a:t>
            </a:r>
            <a:r>
              <a:rPr lang="en-US" altLang="zh-CN" sz="1400" dirty="0" smtClean="0"/>
              <a:t>Na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et al,</a:t>
            </a:r>
            <a:r>
              <a:rPr lang="x-none" altLang="zh-CN" sz="1400" dirty="0" smtClean="0"/>
              <a:t> </a:t>
            </a:r>
            <a:r>
              <a:rPr lang="x-none" altLang="zh-CN" sz="1400" dirty="0"/>
              <a:t>201</a:t>
            </a:r>
            <a:r>
              <a:rPr lang="en-US" altLang="zh-CN" sz="1400" dirty="0"/>
              <a:t>6</a:t>
            </a:r>
            <a:r>
              <a:rPr lang="x-none" altLang="zh-CN" sz="1400" dirty="0"/>
              <a:t>. On-orbit spatial quality evaluation and image restoration of FengYun-3C/MERSI [J]. </a:t>
            </a:r>
            <a:r>
              <a:rPr lang="en-US" altLang="zh-CN" sz="1400" i="1" dirty="0"/>
              <a:t>IEEE Transactions on Geoscience and Remote Sensing</a:t>
            </a:r>
            <a:r>
              <a:rPr lang="x-none" altLang="zh-CN" sz="1400" dirty="0"/>
              <a:t>. 54(12): 6847-6858</a:t>
            </a:r>
            <a:r>
              <a:rPr lang="zh-CN" altLang="zh-CN" sz="1400" dirty="0"/>
              <a:t> 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20086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16632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ea typeface="Heiti SC Light"/>
                <a:cs typeface="Heiti SC Light"/>
              </a:rPr>
              <a:t>Long-term FY-3C</a:t>
            </a:r>
            <a:r>
              <a:rPr lang="zh-CN" altLang="en-US" sz="3200" b="1" dirty="0" smtClean="0">
                <a:ea typeface="Heiti SC Light"/>
                <a:cs typeface="Heiti SC Light"/>
              </a:rPr>
              <a:t>/</a:t>
            </a:r>
            <a:r>
              <a:rPr lang="en-US" altLang="zh-CN" sz="3200" b="1" dirty="0" smtClean="0">
                <a:ea typeface="Heiti SC Light"/>
                <a:cs typeface="Heiti SC Light"/>
              </a:rPr>
              <a:t>MERSI MTF results </a:t>
            </a:r>
            <a:endParaRPr lang="en-US" altLang="zh-CN" sz="3200" b="1" dirty="0">
              <a:ea typeface="Heiti SC Light"/>
              <a:cs typeface="Heiti SC Light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08" t="9540" r="6413" b="24361"/>
          <a:stretch/>
        </p:blipFill>
        <p:spPr bwMode="auto">
          <a:xfrm>
            <a:off x="1763688" y="980728"/>
            <a:ext cx="5400600" cy="58772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2339752" y="836712"/>
            <a:ext cx="4248472" cy="0"/>
          </a:xfrm>
          <a:prstGeom prst="line">
            <a:avLst/>
          </a:prstGeom>
          <a:ln w="3810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438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90" t="39523" r="8661" b="26062"/>
          <a:stretch/>
        </p:blipFill>
        <p:spPr bwMode="auto">
          <a:xfrm>
            <a:off x="683568" y="1412776"/>
            <a:ext cx="7848872" cy="46085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116632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ea typeface="Heiti SC Light"/>
                <a:cs typeface="Heiti SC Light"/>
              </a:rPr>
              <a:t>Averaged MTF result</a:t>
            </a:r>
            <a:endParaRPr lang="en-US" altLang="zh-CN" sz="3200" b="1" dirty="0">
              <a:ea typeface="Heiti SC Light"/>
              <a:cs typeface="Heiti SC Light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2339752" y="836712"/>
            <a:ext cx="4248472" cy="0"/>
          </a:xfrm>
          <a:prstGeom prst="line">
            <a:avLst/>
          </a:prstGeom>
          <a:ln w="3810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/>
        </p:nvSpPr>
        <p:spPr>
          <a:xfrm>
            <a:off x="15594" y="6315308"/>
            <a:ext cx="90209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 smtClean="0"/>
              <a:t>Cited from </a:t>
            </a:r>
            <a:r>
              <a:rPr lang="x-none" altLang="zh-CN" sz="1400" dirty="0" smtClean="0"/>
              <a:t>Min</a:t>
            </a:r>
            <a:r>
              <a:rPr lang="en-US" altLang="zh-CN" sz="1400" dirty="0" smtClean="0"/>
              <a:t> </a:t>
            </a:r>
            <a:r>
              <a:rPr lang="x-none" altLang="zh-CN" sz="1400" dirty="0" smtClean="0"/>
              <a:t>Min</a:t>
            </a:r>
            <a:r>
              <a:rPr lang="x-none" altLang="zh-CN" sz="1400" dirty="0"/>
              <a:t>,</a:t>
            </a:r>
            <a:r>
              <a:rPr lang="en-US" altLang="zh-CN" sz="1400" dirty="0"/>
              <a:t> Cao </a:t>
            </a:r>
            <a:r>
              <a:rPr lang="en-US" altLang="zh-CN" sz="1400" dirty="0" err="1"/>
              <a:t>Guangzhen</a:t>
            </a:r>
            <a:r>
              <a:rPr lang="x-none" altLang="zh-CN" sz="1400" dirty="0"/>
              <a:t>, </a:t>
            </a:r>
            <a:r>
              <a:rPr lang="en-US" altLang="zh-CN" sz="1400" dirty="0"/>
              <a:t>Xu </a:t>
            </a:r>
            <a:r>
              <a:rPr lang="en-US" altLang="zh-CN" sz="1400" dirty="0" smtClean="0"/>
              <a:t>Na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et al,</a:t>
            </a:r>
            <a:r>
              <a:rPr lang="x-none" altLang="zh-CN" sz="1400" dirty="0" smtClean="0"/>
              <a:t> </a:t>
            </a:r>
            <a:r>
              <a:rPr lang="x-none" altLang="zh-CN" sz="1400" dirty="0"/>
              <a:t>201</a:t>
            </a:r>
            <a:r>
              <a:rPr lang="en-US" altLang="zh-CN" sz="1400" dirty="0"/>
              <a:t>6</a:t>
            </a:r>
            <a:r>
              <a:rPr lang="x-none" altLang="zh-CN" sz="1400" dirty="0"/>
              <a:t>. On-orbit spatial quality evaluation and image restoration of FengYun-3C/MERSI [J]. </a:t>
            </a:r>
            <a:r>
              <a:rPr lang="en-US" altLang="zh-CN" sz="1400" i="1" dirty="0"/>
              <a:t>IEEE Transactions on Geoscience and Remote Sensing</a:t>
            </a:r>
            <a:r>
              <a:rPr lang="x-none" altLang="zh-CN" sz="1400" dirty="0"/>
              <a:t>. 54(12): 6847-6858</a:t>
            </a:r>
            <a:r>
              <a:rPr lang="zh-CN" altLang="zh-CN" sz="1400" dirty="0"/>
              <a:t> 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98653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latin typeface="+mn-lt"/>
              </a:rPr>
              <a:t>27%</a:t>
            </a:r>
            <a:r>
              <a:rPr lang="zh-CN" altLang="en-US" sz="3200" dirty="0">
                <a:latin typeface="+mn-lt"/>
              </a:rPr>
              <a:t> </a:t>
            </a:r>
            <a:r>
              <a:rPr lang="en-US" sz="3200" dirty="0" smtClean="0">
                <a:latin typeface="+mn-lt"/>
              </a:rPr>
              <a:t>Overlap</a:t>
            </a:r>
            <a:r>
              <a:rPr lang="en-US" altLang="zh-CN" sz="3200" dirty="0" smtClean="0">
                <a:latin typeface="+mn-lt"/>
              </a:rPr>
              <a:t>ped</a:t>
            </a:r>
            <a:r>
              <a:rPr lang="zh-CN" altLang="en-US" sz="3200" dirty="0" smtClean="0">
                <a:latin typeface="+mn-lt"/>
              </a:rPr>
              <a:t> </a:t>
            </a:r>
            <a:r>
              <a:rPr lang="en-US" altLang="zh-CN" sz="3200" dirty="0" smtClean="0">
                <a:latin typeface="+mn-lt"/>
              </a:rPr>
              <a:t>between two adjacent pixels </a:t>
            </a:r>
            <a:br>
              <a:rPr lang="en-US" altLang="zh-CN" sz="3200" dirty="0" smtClean="0">
                <a:latin typeface="+mn-lt"/>
              </a:rPr>
            </a:br>
            <a:r>
              <a:rPr lang="en-US" altLang="zh-CN" sz="3200" dirty="0" smtClean="0">
                <a:latin typeface="+mn-lt"/>
              </a:rPr>
              <a:t>at</a:t>
            </a:r>
            <a:r>
              <a:rPr lang="zh-CN" altLang="en-US" sz="3200" dirty="0" smtClean="0">
                <a:latin typeface="+mn-lt"/>
              </a:rPr>
              <a:t> </a:t>
            </a:r>
            <a:r>
              <a:rPr lang="en-US" altLang="zh-CN" sz="3200" dirty="0" smtClean="0">
                <a:latin typeface="+mn-lt"/>
              </a:rPr>
              <a:t>cross-track (Scan) direction</a:t>
            </a:r>
            <a:endParaRPr lang="en-US" sz="3200" dirty="0">
              <a:latin typeface="+mn-lt"/>
            </a:endParaRPr>
          </a:p>
        </p:txBody>
      </p:sp>
      <p:sp>
        <p:nvSpPr>
          <p:cNvPr id="5" name="Parallelogram 4"/>
          <p:cNvSpPr/>
          <p:nvPr/>
        </p:nvSpPr>
        <p:spPr>
          <a:xfrm>
            <a:off x="6544343" y="5151218"/>
            <a:ext cx="1534658" cy="1231941"/>
          </a:xfrm>
          <a:prstGeom prst="parallelogram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arallelogram 8"/>
          <p:cNvSpPr/>
          <p:nvPr/>
        </p:nvSpPr>
        <p:spPr>
          <a:xfrm>
            <a:off x="1508199" y="5151218"/>
            <a:ext cx="1534658" cy="1231941"/>
          </a:xfrm>
          <a:prstGeom prst="parallelogram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Parallelogram 9"/>
          <p:cNvSpPr/>
          <p:nvPr/>
        </p:nvSpPr>
        <p:spPr>
          <a:xfrm>
            <a:off x="2434285" y="5151218"/>
            <a:ext cx="1534658" cy="1231941"/>
          </a:xfrm>
          <a:prstGeom prst="parallelogram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arallelogram 10"/>
          <p:cNvSpPr/>
          <p:nvPr/>
        </p:nvSpPr>
        <p:spPr>
          <a:xfrm>
            <a:off x="3351551" y="5151218"/>
            <a:ext cx="1534658" cy="1231941"/>
          </a:xfrm>
          <a:prstGeom prst="parallelogram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Parallelogram 11"/>
          <p:cNvSpPr/>
          <p:nvPr/>
        </p:nvSpPr>
        <p:spPr>
          <a:xfrm>
            <a:off x="615957" y="5168859"/>
            <a:ext cx="1534658" cy="1198911"/>
          </a:xfrm>
          <a:prstGeom prst="parallelogram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708831" y="5659884"/>
            <a:ext cx="19757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 </a:t>
            </a:r>
            <a:r>
              <a:rPr lang="en-US" altLang="zh-CN" sz="4000" dirty="0" smtClean="0"/>
              <a:t>…………..</a:t>
            </a:r>
            <a:endParaRPr lang="en-US" sz="4000" dirty="0"/>
          </a:p>
        </p:txBody>
      </p:sp>
      <p:sp>
        <p:nvSpPr>
          <p:cNvPr id="14" name="Rectangle 13"/>
          <p:cNvSpPr/>
          <p:nvPr/>
        </p:nvSpPr>
        <p:spPr>
          <a:xfrm>
            <a:off x="934906" y="6400800"/>
            <a:ext cx="17277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/>
              <a:t>27</a:t>
            </a:r>
            <a:r>
              <a:rPr lang="en-US" altLang="zh-CN" sz="2400" dirty="0" smtClean="0"/>
              <a:t>% overlap</a:t>
            </a:r>
            <a:r>
              <a:rPr lang="zh-CN" altLang="en-US" dirty="0" smtClean="0"/>
              <a:t> </a:t>
            </a:r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4339376" y="2363915"/>
            <a:ext cx="3739625" cy="28106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Parallelogram 23"/>
          <p:cNvSpPr/>
          <p:nvPr/>
        </p:nvSpPr>
        <p:spPr>
          <a:xfrm>
            <a:off x="1508199" y="5151218"/>
            <a:ext cx="623797" cy="1231941"/>
          </a:xfrm>
          <a:prstGeom prst="parallelogram">
            <a:avLst>
              <a:gd name="adj" fmla="val 44795"/>
            </a:avLst>
          </a:prstGeom>
          <a:solidFill>
            <a:schemeClr val="accent2">
              <a:alpha val="30000"/>
            </a:schemeClr>
          </a:solidFill>
          <a:ln>
            <a:solidFill>
              <a:schemeClr val="accent2">
                <a:alpha val="41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7" name="Parallelogram 26"/>
          <p:cNvSpPr/>
          <p:nvPr/>
        </p:nvSpPr>
        <p:spPr>
          <a:xfrm>
            <a:off x="2434285" y="5168859"/>
            <a:ext cx="623797" cy="1231941"/>
          </a:xfrm>
          <a:prstGeom prst="parallelogram">
            <a:avLst>
              <a:gd name="adj" fmla="val 44795"/>
            </a:avLst>
          </a:prstGeom>
          <a:solidFill>
            <a:schemeClr val="accent2">
              <a:alpha val="30000"/>
            </a:schemeClr>
          </a:solidFill>
          <a:ln>
            <a:solidFill>
              <a:schemeClr val="accent2">
                <a:alpha val="41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8" name="Parallelogram 27"/>
          <p:cNvSpPr/>
          <p:nvPr/>
        </p:nvSpPr>
        <p:spPr>
          <a:xfrm>
            <a:off x="3345146" y="5168859"/>
            <a:ext cx="623797" cy="1231941"/>
          </a:xfrm>
          <a:prstGeom prst="parallelogram">
            <a:avLst>
              <a:gd name="adj" fmla="val 44795"/>
            </a:avLst>
          </a:prstGeom>
          <a:solidFill>
            <a:schemeClr val="accent2">
              <a:alpha val="30000"/>
            </a:schemeClr>
          </a:solidFill>
          <a:ln>
            <a:solidFill>
              <a:schemeClr val="accent2">
                <a:alpha val="41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1" name="Right Arrow 30"/>
          <p:cNvSpPr/>
          <p:nvPr/>
        </p:nvSpPr>
        <p:spPr>
          <a:xfrm>
            <a:off x="2662663" y="4636705"/>
            <a:ext cx="3004522" cy="267558"/>
          </a:xfrm>
          <a:prstGeom prst="rightArrow">
            <a:avLst/>
          </a:prstGeom>
          <a:solidFill>
            <a:schemeClr val="accent6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cxnSp>
        <p:nvCxnSpPr>
          <p:cNvPr id="34" name="Straight Connector 33"/>
          <p:cNvCxnSpPr/>
          <p:nvPr/>
        </p:nvCxnSpPr>
        <p:spPr>
          <a:xfrm>
            <a:off x="4339376" y="2363915"/>
            <a:ext cx="3351550" cy="40192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615958" y="2363915"/>
            <a:ext cx="3723418" cy="40038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934906" y="2363915"/>
            <a:ext cx="3404470" cy="28106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Picture 27" descr="Aqu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39423" y="1417638"/>
            <a:ext cx="1081086" cy="963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3388607" y="4267373"/>
            <a:ext cx="15319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Scan Direction</a:t>
            </a:r>
            <a:endParaRPr lang="en-US" dirty="0"/>
          </a:p>
        </p:txBody>
      </p:sp>
      <p:pic>
        <p:nvPicPr>
          <p:cNvPr id="20" name="Picture 19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84168" y="1268760"/>
            <a:ext cx="2855133" cy="25345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887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/>
          </a:bodyPr>
          <a:lstStyle/>
          <a:p>
            <a:r>
              <a:rPr lang="en-US" altLang="zh-CN" sz="4000" b="1" dirty="0" smtClean="0">
                <a:latin typeface="+mn-lt"/>
                <a:ea typeface="楷体" panose="02010609060101010101" pitchFamily="49" charset="-122"/>
              </a:rPr>
              <a:t>Outline</a:t>
            </a:r>
            <a:endParaRPr lang="zh-CN" altLang="en-US" sz="4000" b="1" dirty="0">
              <a:latin typeface="+mn-lt"/>
              <a:ea typeface="楷体" panose="02010609060101010101" pitchFamily="49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4944042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CN" sz="2800" b="1" dirty="0" smtClean="0">
                <a:ea typeface="楷体" panose="02010609060101010101" pitchFamily="49" charset="-122"/>
                <a:cs typeface="Times New Roman" panose="02020603050405020304" pitchFamily="18" charset="0"/>
              </a:rPr>
              <a:t>What is MTF or Spatial Quality?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altLang="zh-CN" sz="2800" b="1" dirty="0"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CN" sz="2800" b="1" dirty="0" smtClean="0">
                <a:ea typeface="楷体" panose="02010609060101010101" pitchFamily="49" charset="-122"/>
                <a:cs typeface="Times New Roman" panose="02020603050405020304" pitchFamily="18" charset="0"/>
              </a:rPr>
              <a:t>FY-3C/MERSI Introduction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altLang="zh-CN" sz="2800" b="1" dirty="0" smtClean="0"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en-US" sz="2800" b="1" dirty="0" smtClean="0">
                <a:ea typeface="楷体" panose="02010609060101010101" pitchFamily="49" charset="-122"/>
                <a:cs typeface="Times New Roman" panose="02020603050405020304" pitchFamily="18" charset="0"/>
              </a:rPr>
              <a:t>MTF results using polar ice block edge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altLang="en-US" sz="2800" b="1" dirty="0"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en-US" sz="2800" b="1" dirty="0">
                <a:ea typeface="楷体" panose="02010609060101010101" pitchFamily="49" charset="-122"/>
                <a:cs typeface="Times New Roman" panose="02020603050405020304" pitchFamily="18" charset="0"/>
              </a:rPr>
              <a:t>MTF results using </a:t>
            </a:r>
            <a:r>
              <a:rPr lang="en-US" altLang="en-US" sz="2800" b="1" dirty="0" smtClean="0">
                <a:ea typeface="楷体" panose="02010609060101010101" pitchFamily="49" charset="-122"/>
                <a:cs typeface="Times New Roman" panose="02020603050405020304" pitchFamily="18" charset="0"/>
              </a:rPr>
              <a:t>lunar image</a:t>
            </a:r>
            <a:endParaRPr lang="en-US" altLang="en-US" sz="2800" b="1" dirty="0"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altLang="zh-CN" sz="2800" b="1" dirty="0"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CN" sz="2800" b="1" dirty="0" smtClean="0">
                <a:ea typeface="楷体" panose="02010609060101010101" pitchFamily="49" charset="-122"/>
                <a:cs typeface="Times New Roman" panose="02020603050405020304" pitchFamily="18" charset="0"/>
              </a:rPr>
              <a:t>Summary</a:t>
            </a:r>
            <a:endParaRPr lang="en-US" altLang="zh-CN" sz="2800" b="1" dirty="0"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endParaRPr lang="zh-CN" altLang="en-US" sz="2800" b="1" dirty="0"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2339752" y="836712"/>
            <a:ext cx="4248472" cy="0"/>
          </a:xfrm>
          <a:prstGeom prst="line">
            <a:avLst/>
          </a:prstGeom>
          <a:ln w="3810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48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/>
          </a:bodyPr>
          <a:lstStyle/>
          <a:p>
            <a:r>
              <a:rPr lang="en-US" altLang="zh-CN" sz="4000" b="1" dirty="0" smtClean="0">
                <a:latin typeface="+mn-lt"/>
                <a:ea typeface="楷体" panose="02010609060101010101" pitchFamily="49" charset="-122"/>
              </a:rPr>
              <a:t>Outline</a:t>
            </a:r>
            <a:endParaRPr lang="zh-CN" altLang="en-US" sz="4000" b="1" dirty="0">
              <a:latin typeface="+mn-lt"/>
              <a:ea typeface="楷体" panose="02010609060101010101" pitchFamily="49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4944042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CN" sz="2800" b="1" dirty="0" smtClean="0">
                <a:ea typeface="楷体" panose="02010609060101010101" pitchFamily="49" charset="-122"/>
                <a:cs typeface="Times New Roman" panose="02020603050405020304" pitchFamily="18" charset="0"/>
              </a:rPr>
              <a:t>What is MTF or Spatial Quality?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altLang="zh-CN" sz="2800" b="1" dirty="0"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CN" sz="2800" b="1" dirty="0" smtClean="0">
                <a:ea typeface="楷体" panose="02010609060101010101" pitchFamily="49" charset="-122"/>
                <a:cs typeface="Times New Roman" panose="02020603050405020304" pitchFamily="18" charset="0"/>
              </a:rPr>
              <a:t>FY-3C/MERSI Introduction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altLang="zh-CN" sz="2800" b="1" dirty="0" smtClean="0"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en-US" sz="2800" b="1" dirty="0" smtClean="0">
                <a:ea typeface="楷体" panose="02010609060101010101" pitchFamily="49" charset="-122"/>
                <a:cs typeface="Times New Roman" panose="02020603050405020304" pitchFamily="18" charset="0"/>
              </a:rPr>
              <a:t>MTF results using polar ice block edge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altLang="en-US" sz="2800" b="1" dirty="0"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en-US" sz="2800" b="1" dirty="0">
                <a:solidFill>
                  <a:srgbClr val="C00000"/>
                </a:solidFill>
                <a:ea typeface="楷体" panose="02010609060101010101" pitchFamily="49" charset="-122"/>
                <a:cs typeface="Times New Roman" panose="02020603050405020304" pitchFamily="18" charset="0"/>
              </a:rPr>
              <a:t>MTF results using </a:t>
            </a:r>
            <a:r>
              <a:rPr lang="en-US" altLang="en-US" sz="2800" b="1" dirty="0" smtClean="0">
                <a:solidFill>
                  <a:srgbClr val="C00000"/>
                </a:solidFill>
                <a:ea typeface="楷体" panose="02010609060101010101" pitchFamily="49" charset="-122"/>
                <a:cs typeface="Times New Roman" panose="02020603050405020304" pitchFamily="18" charset="0"/>
              </a:rPr>
              <a:t>lunar image</a:t>
            </a:r>
            <a:endParaRPr lang="en-US" altLang="en-US" sz="2800" b="1" dirty="0">
              <a:solidFill>
                <a:srgbClr val="C00000"/>
              </a:solidFill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altLang="zh-CN" sz="2800" b="1" dirty="0"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CN" sz="2800" b="1" dirty="0" smtClean="0">
                <a:ea typeface="楷体" panose="02010609060101010101" pitchFamily="49" charset="-122"/>
                <a:cs typeface="Times New Roman" panose="02020603050405020304" pitchFamily="18" charset="0"/>
              </a:rPr>
              <a:t>Summary</a:t>
            </a:r>
            <a:endParaRPr lang="en-US" altLang="zh-CN" sz="2800" b="1" dirty="0"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endParaRPr lang="zh-CN" altLang="en-US" sz="2800" b="1" dirty="0"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2339752" y="836712"/>
            <a:ext cx="4248472" cy="0"/>
          </a:xfrm>
          <a:prstGeom prst="line">
            <a:avLst/>
          </a:prstGeom>
          <a:ln w="3810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745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16632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ea typeface="Heiti SC Light"/>
                <a:cs typeface="Heiti SC Light"/>
              </a:rPr>
              <a:t>Lunar image in FY-3C/MERSI space view</a:t>
            </a:r>
            <a:endParaRPr lang="en-US" altLang="zh-CN" sz="3200" b="1" dirty="0">
              <a:ea typeface="Heiti SC Light"/>
              <a:cs typeface="Heiti SC Light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2339752" y="836712"/>
            <a:ext cx="4248472" cy="0"/>
          </a:xfrm>
          <a:prstGeom prst="line">
            <a:avLst/>
          </a:prstGeom>
          <a:ln w="3810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43" y="1412776"/>
            <a:ext cx="8463290" cy="339308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矩形 1"/>
          <p:cNvSpPr/>
          <p:nvPr/>
        </p:nvSpPr>
        <p:spPr>
          <a:xfrm>
            <a:off x="152636" y="4880028"/>
            <a:ext cx="8838728" cy="873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kern="100" dirty="0">
                <a:latin typeface="Times New Roman" charset="0"/>
                <a:cs typeface="Times New Roman" charset="0"/>
              </a:rPr>
              <a:t>Fig. 1. Lunar images of FY-3C/MERSI (a) Band03 and (b) Band05 in space view with 250 m resolution at 20:05 UTC on 21 November 2013.</a:t>
            </a:r>
            <a:endParaRPr lang="zh-CN" altLang="zh-CN" sz="1600" kern="100" dirty="0">
              <a:latin typeface="Cambria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14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16632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ea typeface="Heiti SC Light"/>
                <a:cs typeface="Heiti SC Light"/>
              </a:rPr>
              <a:t>Lunar</a:t>
            </a:r>
            <a:r>
              <a:rPr lang="zh-CN" altLang="en-US" sz="3200" b="1" dirty="0" smtClean="0">
                <a:ea typeface="Heiti SC Light"/>
                <a:cs typeface="Heiti SC Light"/>
              </a:rPr>
              <a:t> </a:t>
            </a:r>
            <a:r>
              <a:rPr lang="en-US" altLang="zh-CN" sz="3200" b="1" dirty="0" smtClean="0">
                <a:ea typeface="Heiti SC Light"/>
                <a:cs typeface="Heiti SC Light"/>
              </a:rPr>
              <a:t>image</a:t>
            </a:r>
            <a:r>
              <a:rPr lang="zh-CN" altLang="en-US" sz="3200" b="1" dirty="0" smtClean="0">
                <a:ea typeface="Heiti SC Light"/>
                <a:cs typeface="Heiti SC Light"/>
              </a:rPr>
              <a:t> </a:t>
            </a:r>
            <a:r>
              <a:rPr lang="en-US" altLang="zh-CN" sz="3200" b="1" dirty="0" smtClean="0">
                <a:ea typeface="Heiti SC Light"/>
                <a:cs typeface="Heiti SC Light"/>
              </a:rPr>
              <a:t>restoration</a:t>
            </a:r>
            <a:endParaRPr lang="en-US" altLang="zh-CN" sz="3200" b="1" dirty="0">
              <a:ea typeface="Heiti SC Light"/>
              <a:cs typeface="Heiti SC Light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2339752" y="836712"/>
            <a:ext cx="4248472" cy="0"/>
          </a:xfrm>
          <a:prstGeom prst="line">
            <a:avLst/>
          </a:prstGeom>
          <a:ln w="3810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39524"/>
            <a:ext cx="8640960" cy="460851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矩形 1"/>
          <p:cNvSpPr/>
          <p:nvPr/>
        </p:nvSpPr>
        <p:spPr>
          <a:xfrm>
            <a:off x="251520" y="5648036"/>
            <a:ext cx="86409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kern="100" dirty="0">
                <a:latin typeface="Times New Roman" charset="0"/>
                <a:cs typeface="Times New Roman" charset="0"/>
              </a:rPr>
              <a:t>Fig. 2. Lunar images of FY-3C/MERSI in space view (a) before and (b) after restoration. The red boxes represent the moon edge zones we use for calculating ESF. </a:t>
            </a:r>
            <a:endParaRPr lang="zh-CN" altLang="zh-CN" sz="1600" kern="100" dirty="0">
              <a:latin typeface="Cambria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01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052736"/>
            <a:ext cx="4646850" cy="27358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16632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ea typeface="Heiti SC Light"/>
                <a:cs typeface="Heiti SC Light"/>
              </a:rPr>
              <a:t>MTF</a:t>
            </a:r>
            <a:r>
              <a:rPr lang="zh-CN" altLang="en-US" sz="3200" b="1" dirty="0" smtClean="0">
                <a:ea typeface="Heiti SC Light"/>
                <a:cs typeface="Heiti SC Light"/>
              </a:rPr>
              <a:t> </a:t>
            </a:r>
            <a:r>
              <a:rPr lang="en-US" altLang="zh-CN" sz="3200" b="1" dirty="0" smtClean="0">
                <a:ea typeface="Heiti SC Light"/>
                <a:cs typeface="Heiti SC Light"/>
              </a:rPr>
              <a:t>result</a:t>
            </a:r>
            <a:r>
              <a:rPr lang="zh-CN" altLang="en-US" sz="3200" b="1" dirty="0" smtClean="0">
                <a:ea typeface="Heiti SC Light"/>
                <a:cs typeface="Heiti SC Light"/>
              </a:rPr>
              <a:t> </a:t>
            </a:r>
            <a:r>
              <a:rPr lang="en-US" altLang="zh-CN" sz="3200" b="1" dirty="0" smtClean="0">
                <a:ea typeface="Heiti SC Light"/>
                <a:cs typeface="Heiti SC Light"/>
              </a:rPr>
              <a:t>comparison</a:t>
            </a:r>
            <a:r>
              <a:rPr lang="zh-CN" altLang="en-US" sz="3200" b="1" dirty="0" smtClean="0">
                <a:ea typeface="Heiti SC Light"/>
                <a:cs typeface="Heiti SC Light"/>
              </a:rPr>
              <a:t> </a:t>
            </a:r>
            <a:r>
              <a:rPr lang="en-US" altLang="zh-CN" sz="3200" b="1" dirty="0" smtClean="0">
                <a:ea typeface="Heiti SC Light"/>
                <a:cs typeface="Heiti SC Light"/>
              </a:rPr>
              <a:t>along</a:t>
            </a:r>
            <a:r>
              <a:rPr lang="zh-CN" altLang="en-US" sz="3200" b="1" dirty="0" smtClean="0">
                <a:ea typeface="Heiti SC Light"/>
                <a:cs typeface="Heiti SC Light"/>
              </a:rPr>
              <a:t> </a:t>
            </a:r>
            <a:r>
              <a:rPr lang="en-US" altLang="zh-CN" sz="3200" b="1" dirty="0" smtClean="0">
                <a:ea typeface="Heiti SC Light"/>
                <a:cs typeface="Heiti SC Light"/>
              </a:rPr>
              <a:t>flight</a:t>
            </a:r>
            <a:r>
              <a:rPr lang="zh-CN" altLang="en-US" sz="3200" b="1" dirty="0" smtClean="0">
                <a:ea typeface="Heiti SC Light"/>
                <a:cs typeface="Heiti SC Light"/>
              </a:rPr>
              <a:t> </a:t>
            </a:r>
            <a:r>
              <a:rPr lang="en-US" altLang="zh-CN" sz="3200" b="1" dirty="0" smtClean="0">
                <a:ea typeface="Heiti SC Light"/>
                <a:cs typeface="Heiti SC Light"/>
              </a:rPr>
              <a:t>direction</a:t>
            </a:r>
            <a:endParaRPr lang="en-US" altLang="zh-CN" sz="3200" b="1" dirty="0">
              <a:ea typeface="Heiti SC Light"/>
              <a:cs typeface="Heiti SC Light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2339752" y="836712"/>
            <a:ext cx="4248472" cy="0"/>
          </a:xfrm>
          <a:prstGeom prst="line">
            <a:avLst/>
          </a:prstGeom>
          <a:ln w="3810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图片 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" t="3326" r="1951" b="3943"/>
          <a:stretch/>
        </p:blipFill>
        <p:spPr bwMode="auto">
          <a:xfrm>
            <a:off x="133968" y="3789040"/>
            <a:ext cx="4798072" cy="2748167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5940152" y="1982537"/>
            <a:ext cx="28087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ea typeface="Heiti SC Light"/>
                <a:cs typeface="Heiti SC Light"/>
              </a:rPr>
              <a:t>Using</a:t>
            </a:r>
            <a:r>
              <a:rPr lang="zh-CN" altLang="en-US" sz="2400" b="1" dirty="0" smtClean="0">
                <a:ea typeface="Heiti SC Light"/>
                <a:cs typeface="Heiti SC Light"/>
              </a:rPr>
              <a:t> </a:t>
            </a:r>
            <a:r>
              <a:rPr lang="en-US" altLang="zh-CN" sz="2400" b="1" dirty="0" smtClean="0">
                <a:ea typeface="Heiti SC Light"/>
                <a:cs typeface="Heiti SC Light"/>
              </a:rPr>
              <a:t>polar</a:t>
            </a:r>
            <a:r>
              <a:rPr lang="zh-CN" altLang="en-US" sz="2400" b="1" dirty="0" smtClean="0">
                <a:ea typeface="Heiti SC Light"/>
                <a:cs typeface="Heiti SC Light"/>
              </a:rPr>
              <a:t> </a:t>
            </a:r>
            <a:r>
              <a:rPr lang="en-US" altLang="zh-CN" sz="2400" b="1" dirty="0" smtClean="0">
                <a:ea typeface="Heiti SC Light"/>
                <a:cs typeface="Heiti SC Light"/>
              </a:rPr>
              <a:t>ice</a:t>
            </a:r>
            <a:r>
              <a:rPr lang="zh-CN" altLang="en-US" sz="2400" b="1" dirty="0" smtClean="0">
                <a:ea typeface="Heiti SC Light"/>
                <a:cs typeface="Heiti SC Light"/>
              </a:rPr>
              <a:t> </a:t>
            </a:r>
            <a:r>
              <a:rPr lang="en-US" altLang="zh-CN" sz="2400" b="1" dirty="0" smtClean="0">
                <a:ea typeface="Heiti SC Light"/>
                <a:cs typeface="Heiti SC Light"/>
              </a:rPr>
              <a:t>block</a:t>
            </a:r>
            <a:endParaRPr lang="en-US" sz="2400" b="1" dirty="0"/>
          </a:p>
        </p:txBody>
      </p:sp>
      <p:sp>
        <p:nvSpPr>
          <p:cNvPr id="9" name="Rectangle 8"/>
          <p:cNvSpPr/>
          <p:nvPr/>
        </p:nvSpPr>
        <p:spPr>
          <a:xfrm>
            <a:off x="5940152" y="4941168"/>
            <a:ext cx="24754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ea typeface="Heiti SC Light"/>
                <a:cs typeface="Heiti SC Light"/>
              </a:rPr>
              <a:t>Using</a:t>
            </a:r>
            <a:r>
              <a:rPr lang="zh-CN" altLang="en-US" sz="2400" b="1" dirty="0" smtClean="0">
                <a:ea typeface="Heiti SC Light"/>
                <a:cs typeface="Heiti SC Light"/>
              </a:rPr>
              <a:t> </a:t>
            </a:r>
            <a:r>
              <a:rPr lang="en-US" altLang="zh-CN" sz="2400" b="1" dirty="0" smtClean="0">
                <a:ea typeface="Heiti SC Light"/>
                <a:cs typeface="Heiti SC Light"/>
              </a:rPr>
              <a:t>lunar</a:t>
            </a:r>
            <a:r>
              <a:rPr lang="zh-CN" altLang="en-US" sz="2400" b="1" dirty="0" smtClean="0">
                <a:ea typeface="Heiti SC Light"/>
                <a:cs typeface="Heiti SC Light"/>
              </a:rPr>
              <a:t> </a:t>
            </a:r>
            <a:r>
              <a:rPr lang="en-US" altLang="zh-CN" sz="2400" b="1" dirty="0" smtClean="0">
                <a:ea typeface="Heiti SC Light"/>
                <a:cs typeface="Heiti SC Light"/>
              </a:rPr>
              <a:t>image</a:t>
            </a:r>
            <a:endParaRPr lang="en-US" sz="2400" b="1" dirty="0"/>
          </a:p>
        </p:txBody>
      </p:sp>
      <p:sp>
        <p:nvSpPr>
          <p:cNvPr id="10" name="流程图: 联系 9"/>
          <p:cNvSpPr/>
          <p:nvPr/>
        </p:nvSpPr>
        <p:spPr>
          <a:xfrm>
            <a:off x="1475656" y="4983906"/>
            <a:ext cx="314846" cy="418927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dirty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303954" y="3399241"/>
            <a:ext cx="36008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 smtClean="0">
                <a:solidFill>
                  <a:srgbClr val="C00000"/>
                </a:solidFill>
                <a:ea typeface="Heiti SC Light"/>
                <a:cs typeface="Heiti SC Light"/>
              </a:rPr>
              <a:t>The</a:t>
            </a:r>
            <a:r>
              <a:rPr lang="zh-CN" altLang="en-US" b="1" dirty="0" smtClean="0">
                <a:solidFill>
                  <a:srgbClr val="C00000"/>
                </a:solidFill>
                <a:ea typeface="Heiti SC Light"/>
                <a:cs typeface="Heiti SC Light"/>
              </a:rPr>
              <a:t> </a:t>
            </a:r>
            <a:r>
              <a:rPr lang="en-US" altLang="zh-CN" b="1" dirty="0" smtClean="0">
                <a:solidFill>
                  <a:srgbClr val="C00000"/>
                </a:solidFill>
                <a:ea typeface="Heiti SC Light"/>
                <a:cs typeface="Heiti SC Light"/>
              </a:rPr>
              <a:t>results</a:t>
            </a:r>
            <a:r>
              <a:rPr lang="zh-CN" altLang="en-US" b="1" dirty="0" smtClean="0">
                <a:solidFill>
                  <a:srgbClr val="C00000"/>
                </a:solidFill>
                <a:ea typeface="Heiti SC Light"/>
                <a:cs typeface="Heiti SC Light"/>
              </a:rPr>
              <a:t> </a:t>
            </a:r>
            <a:r>
              <a:rPr lang="en-US" altLang="zh-CN" b="1" dirty="0" smtClean="0">
                <a:solidFill>
                  <a:srgbClr val="C00000"/>
                </a:solidFill>
                <a:ea typeface="Heiti SC Light"/>
                <a:cs typeface="Heiti SC Light"/>
              </a:rPr>
              <a:t>are</a:t>
            </a:r>
            <a:r>
              <a:rPr lang="zh-CN" altLang="en-US" b="1" dirty="0" smtClean="0">
                <a:solidFill>
                  <a:srgbClr val="C00000"/>
                </a:solidFill>
                <a:ea typeface="Heiti SC Light"/>
                <a:cs typeface="Heiti SC Light"/>
              </a:rPr>
              <a:t> </a:t>
            </a:r>
            <a:r>
              <a:rPr lang="en-US" altLang="zh-CN" b="1" dirty="0" smtClean="0">
                <a:solidFill>
                  <a:srgbClr val="C00000"/>
                </a:solidFill>
                <a:ea typeface="Heiti SC Light"/>
                <a:cs typeface="Heiti SC Light"/>
              </a:rPr>
              <a:t>a</a:t>
            </a:r>
            <a:r>
              <a:rPr lang="zh-CN" altLang="en-US" b="1" dirty="0" smtClean="0">
                <a:solidFill>
                  <a:srgbClr val="C00000"/>
                </a:solidFill>
                <a:ea typeface="Heiti SC Light"/>
                <a:cs typeface="Heiti SC Light"/>
              </a:rPr>
              <a:t> </a:t>
            </a:r>
            <a:r>
              <a:rPr lang="en-US" altLang="zh-CN" b="1" dirty="0" smtClean="0">
                <a:solidFill>
                  <a:srgbClr val="C00000"/>
                </a:solidFill>
                <a:ea typeface="Heiti SC Light"/>
                <a:cs typeface="Heiti SC Light"/>
              </a:rPr>
              <a:t>litter</a:t>
            </a:r>
            <a:r>
              <a:rPr lang="zh-CN" altLang="en-US" b="1" dirty="0" smtClean="0">
                <a:solidFill>
                  <a:srgbClr val="C00000"/>
                </a:solidFill>
                <a:ea typeface="Heiti SC Light"/>
                <a:cs typeface="Heiti SC Light"/>
              </a:rPr>
              <a:t> </a:t>
            </a:r>
            <a:r>
              <a:rPr lang="en-US" altLang="zh-CN" b="1" dirty="0" smtClean="0">
                <a:solidFill>
                  <a:srgbClr val="C00000"/>
                </a:solidFill>
                <a:ea typeface="Heiti SC Light"/>
                <a:cs typeface="Heiti SC Light"/>
              </a:rPr>
              <a:t>bit</a:t>
            </a:r>
            <a:r>
              <a:rPr lang="zh-CN" altLang="en-US" b="1" dirty="0" smtClean="0">
                <a:solidFill>
                  <a:srgbClr val="C00000"/>
                </a:solidFill>
                <a:ea typeface="Heiti SC Light"/>
                <a:cs typeface="Heiti SC Light"/>
              </a:rPr>
              <a:t> </a:t>
            </a:r>
            <a:r>
              <a:rPr lang="en-US" altLang="zh-CN" b="1" dirty="0" smtClean="0">
                <a:solidFill>
                  <a:srgbClr val="C00000"/>
                </a:solidFill>
                <a:ea typeface="Heiti SC Light"/>
                <a:cs typeface="Heiti SC Light"/>
              </a:rPr>
              <a:t>higher</a:t>
            </a:r>
            <a:r>
              <a:rPr lang="zh-CN" altLang="en-US" b="1" dirty="0" smtClean="0">
                <a:solidFill>
                  <a:srgbClr val="C00000"/>
                </a:solidFill>
                <a:ea typeface="Heiti SC Light"/>
                <a:cs typeface="Heiti SC Light"/>
              </a:rPr>
              <a:t> </a:t>
            </a:r>
            <a:r>
              <a:rPr lang="en-US" altLang="zh-CN" b="1" dirty="0" smtClean="0">
                <a:solidFill>
                  <a:srgbClr val="C00000"/>
                </a:solidFill>
                <a:ea typeface="Heiti SC Light"/>
                <a:cs typeface="Heiti SC Light"/>
              </a:rPr>
              <a:t>than</a:t>
            </a:r>
            <a:r>
              <a:rPr lang="zh-CN" altLang="en-US" b="1" dirty="0" smtClean="0">
                <a:solidFill>
                  <a:srgbClr val="C00000"/>
                </a:solidFill>
                <a:ea typeface="Heiti SC Light"/>
                <a:cs typeface="Heiti SC Light"/>
              </a:rPr>
              <a:t> </a:t>
            </a:r>
            <a:r>
              <a:rPr lang="en-US" altLang="zh-CN" b="1" dirty="0" smtClean="0">
                <a:solidFill>
                  <a:srgbClr val="C00000"/>
                </a:solidFill>
                <a:ea typeface="Heiti SC Light"/>
                <a:cs typeface="Heiti SC Light"/>
              </a:rPr>
              <a:t>those</a:t>
            </a:r>
            <a:r>
              <a:rPr lang="zh-CN" altLang="en-US" b="1" dirty="0" smtClean="0">
                <a:solidFill>
                  <a:srgbClr val="C00000"/>
                </a:solidFill>
                <a:ea typeface="Heiti SC Light"/>
                <a:cs typeface="Heiti SC Light"/>
              </a:rPr>
              <a:t> </a:t>
            </a:r>
            <a:r>
              <a:rPr lang="en-US" altLang="zh-CN" b="1" dirty="0" smtClean="0">
                <a:solidFill>
                  <a:srgbClr val="C00000"/>
                </a:solidFill>
                <a:ea typeface="Heiti SC Light"/>
                <a:cs typeface="Heiti SC Light"/>
              </a:rPr>
              <a:t>using</a:t>
            </a:r>
            <a:r>
              <a:rPr lang="zh-CN" altLang="en-US" b="1" dirty="0" smtClean="0">
                <a:solidFill>
                  <a:srgbClr val="C00000"/>
                </a:solidFill>
                <a:ea typeface="Heiti SC Light"/>
                <a:cs typeface="Heiti SC Light"/>
              </a:rPr>
              <a:t> </a:t>
            </a:r>
            <a:r>
              <a:rPr lang="en-US" altLang="zh-CN" b="1" dirty="0" smtClean="0">
                <a:solidFill>
                  <a:srgbClr val="C00000"/>
                </a:solidFill>
                <a:ea typeface="Heiti SC Light"/>
                <a:cs typeface="Heiti SC Light"/>
              </a:rPr>
              <a:t>polar</a:t>
            </a:r>
            <a:r>
              <a:rPr lang="zh-CN" altLang="en-US" b="1" dirty="0" smtClean="0">
                <a:solidFill>
                  <a:srgbClr val="C00000"/>
                </a:solidFill>
                <a:ea typeface="Heiti SC Light"/>
                <a:cs typeface="Heiti SC Light"/>
              </a:rPr>
              <a:t> </a:t>
            </a:r>
            <a:r>
              <a:rPr lang="en-US" altLang="zh-CN" b="1" dirty="0" smtClean="0">
                <a:solidFill>
                  <a:srgbClr val="C00000"/>
                </a:solidFill>
                <a:ea typeface="Heiti SC Light"/>
                <a:cs typeface="Heiti SC Light"/>
              </a:rPr>
              <a:t>ice</a:t>
            </a:r>
            <a:r>
              <a:rPr lang="zh-CN" altLang="en-US" b="1" dirty="0" smtClean="0">
                <a:solidFill>
                  <a:srgbClr val="C00000"/>
                </a:solidFill>
                <a:ea typeface="Heiti SC Light"/>
                <a:cs typeface="Heiti SC Light"/>
              </a:rPr>
              <a:t> </a:t>
            </a:r>
            <a:r>
              <a:rPr lang="en-US" altLang="zh-CN" b="1" dirty="0" smtClean="0">
                <a:solidFill>
                  <a:srgbClr val="C00000"/>
                </a:solidFill>
                <a:ea typeface="Heiti SC Light"/>
                <a:cs typeface="Heiti SC Light"/>
              </a:rPr>
              <a:t>block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528918" y="6269340"/>
            <a:ext cx="36312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 smtClean="0">
                <a:solidFill>
                  <a:srgbClr val="0000FF"/>
                </a:solidFill>
                <a:ea typeface="Heiti SC Light"/>
                <a:cs typeface="Heiti SC Light"/>
              </a:rPr>
              <a:t>Early</a:t>
            </a:r>
            <a:r>
              <a:rPr lang="zh-CN" altLang="en-US" sz="3200" b="1" dirty="0" smtClean="0">
                <a:solidFill>
                  <a:srgbClr val="0000FF"/>
                </a:solidFill>
                <a:ea typeface="Heiti SC Light"/>
                <a:cs typeface="Heiti SC Light"/>
              </a:rPr>
              <a:t> </a:t>
            </a:r>
            <a:r>
              <a:rPr lang="en-US" altLang="zh-CN" sz="3200" b="1" dirty="0" smtClean="0">
                <a:solidFill>
                  <a:srgbClr val="0000FF"/>
                </a:solidFill>
                <a:ea typeface="Heiti SC Light"/>
                <a:cs typeface="Heiti SC Light"/>
              </a:rPr>
              <a:t>Result</a:t>
            </a:r>
            <a:r>
              <a:rPr lang="zh-CN" altLang="en-US" sz="3200" b="1" dirty="0" smtClean="0">
                <a:solidFill>
                  <a:srgbClr val="0000FF"/>
                </a:solidFill>
                <a:ea typeface="Heiti SC Light"/>
                <a:cs typeface="Heiti SC Light"/>
              </a:rPr>
              <a:t> </a:t>
            </a:r>
            <a:r>
              <a:rPr lang="en-US" altLang="zh-CN" sz="3200" b="1" dirty="0" smtClean="0">
                <a:solidFill>
                  <a:srgbClr val="0000FF"/>
                </a:solidFill>
                <a:ea typeface="Heiti SC Light"/>
                <a:cs typeface="Heiti SC Light"/>
              </a:rPr>
              <a:t>on</a:t>
            </a:r>
            <a:r>
              <a:rPr lang="zh-CN" altLang="en-US" sz="3200" b="1" dirty="0" smtClean="0">
                <a:solidFill>
                  <a:srgbClr val="0000FF"/>
                </a:solidFill>
                <a:ea typeface="Heiti SC Light"/>
                <a:cs typeface="Heiti SC Light"/>
              </a:rPr>
              <a:t> </a:t>
            </a:r>
            <a:r>
              <a:rPr lang="en-US" altLang="zh-CN" sz="3200" b="1" dirty="0" smtClean="0">
                <a:solidFill>
                  <a:srgbClr val="0000FF"/>
                </a:solidFill>
                <a:ea typeface="Heiti SC Light"/>
                <a:cs typeface="Heiti SC Light"/>
              </a:rPr>
              <a:t>orbit</a:t>
            </a:r>
            <a:endParaRPr lang="zh-CN" altLang="en-US" sz="3200" dirty="0">
              <a:solidFill>
                <a:srgbClr val="0000FF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404810" y="3987439"/>
            <a:ext cx="29869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>
                <a:ea typeface="楷体" panose="02010609060101010101" pitchFamily="49" charset="-122"/>
                <a:cs typeface="Times New Roman" panose="02020603050405020304" pitchFamily="18" charset="0"/>
              </a:rPr>
              <a:t>atmospheric extinction effect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5865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2339752" y="836712"/>
            <a:ext cx="4248472" cy="0"/>
          </a:xfrm>
          <a:prstGeom prst="line">
            <a:avLst/>
          </a:prstGeom>
          <a:ln w="3810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19" y="1124744"/>
            <a:ext cx="4752529" cy="2712817"/>
          </a:xfrm>
          <a:prstGeom prst="rect">
            <a:avLst/>
          </a:prstGeom>
        </p:spPr>
      </p:pic>
      <p:pic>
        <p:nvPicPr>
          <p:cNvPr id="8" name="图片 10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" t="3155" r="1037" b="4103"/>
          <a:stretch/>
        </p:blipFill>
        <p:spPr bwMode="auto">
          <a:xfrm>
            <a:off x="35496" y="3933056"/>
            <a:ext cx="4896544" cy="2780928"/>
          </a:xfrm>
          <a:prstGeom prst="rect">
            <a:avLst/>
          </a:prstGeom>
          <a:noFill/>
        </p:spPr>
      </p:pic>
      <p:sp>
        <p:nvSpPr>
          <p:cNvPr id="11" name="Rectangle 7"/>
          <p:cNvSpPr/>
          <p:nvPr/>
        </p:nvSpPr>
        <p:spPr>
          <a:xfrm>
            <a:off x="5940152" y="1982537"/>
            <a:ext cx="28087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ea typeface="Heiti SC Light"/>
                <a:cs typeface="Heiti SC Light"/>
              </a:rPr>
              <a:t>Using</a:t>
            </a:r>
            <a:r>
              <a:rPr lang="zh-CN" altLang="en-US" sz="2400" b="1" dirty="0" smtClean="0">
                <a:ea typeface="Heiti SC Light"/>
                <a:cs typeface="Heiti SC Light"/>
              </a:rPr>
              <a:t> </a:t>
            </a:r>
            <a:r>
              <a:rPr lang="en-US" altLang="zh-CN" sz="2400" b="1" dirty="0" smtClean="0">
                <a:ea typeface="Heiti SC Light"/>
                <a:cs typeface="Heiti SC Light"/>
              </a:rPr>
              <a:t>polar</a:t>
            </a:r>
            <a:r>
              <a:rPr lang="zh-CN" altLang="en-US" sz="2400" b="1" dirty="0" smtClean="0">
                <a:ea typeface="Heiti SC Light"/>
                <a:cs typeface="Heiti SC Light"/>
              </a:rPr>
              <a:t> </a:t>
            </a:r>
            <a:r>
              <a:rPr lang="en-US" altLang="zh-CN" sz="2400" b="1" dirty="0" smtClean="0">
                <a:ea typeface="Heiti SC Light"/>
                <a:cs typeface="Heiti SC Light"/>
              </a:rPr>
              <a:t>ice</a:t>
            </a:r>
            <a:r>
              <a:rPr lang="zh-CN" altLang="en-US" sz="2400" b="1" dirty="0" smtClean="0">
                <a:ea typeface="Heiti SC Light"/>
                <a:cs typeface="Heiti SC Light"/>
              </a:rPr>
              <a:t> </a:t>
            </a:r>
            <a:r>
              <a:rPr lang="en-US" altLang="zh-CN" sz="2400" b="1" dirty="0" smtClean="0">
                <a:ea typeface="Heiti SC Light"/>
                <a:cs typeface="Heiti SC Light"/>
              </a:rPr>
              <a:t>block</a:t>
            </a:r>
            <a:endParaRPr lang="en-US" sz="2400" b="1" dirty="0"/>
          </a:p>
        </p:txBody>
      </p:sp>
      <p:sp>
        <p:nvSpPr>
          <p:cNvPr id="12" name="Rectangle 8"/>
          <p:cNvSpPr/>
          <p:nvPr/>
        </p:nvSpPr>
        <p:spPr>
          <a:xfrm>
            <a:off x="5940152" y="4941168"/>
            <a:ext cx="24754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ea typeface="Heiti SC Light"/>
                <a:cs typeface="Heiti SC Light"/>
              </a:rPr>
              <a:t>Using</a:t>
            </a:r>
            <a:r>
              <a:rPr lang="zh-CN" altLang="en-US" sz="2400" b="1" dirty="0" smtClean="0">
                <a:ea typeface="Heiti SC Light"/>
                <a:cs typeface="Heiti SC Light"/>
              </a:rPr>
              <a:t> </a:t>
            </a:r>
            <a:r>
              <a:rPr lang="en-US" altLang="zh-CN" sz="2400" b="1" dirty="0" smtClean="0">
                <a:ea typeface="Heiti SC Light"/>
                <a:cs typeface="Heiti SC Light"/>
              </a:rPr>
              <a:t>lunar</a:t>
            </a:r>
            <a:r>
              <a:rPr lang="zh-CN" altLang="en-US" sz="2400" b="1" dirty="0" smtClean="0">
                <a:ea typeface="Heiti SC Light"/>
                <a:cs typeface="Heiti SC Light"/>
              </a:rPr>
              <a:t> </a:t>
            </a:r>
            <a:r>
              <a:rPr lang="en-US" altLang="zh-CN" sz="2400" b="1" dirty="0" smtClean="0">
                <a:ea typeface="Heiti SC Light"/>
                <a:cs typeface="Heiti SC Light"/>
              </a:rPr>
              <a:t>image</a:t>
            </a:r>
            <a:endParaRPr lang="en-US" sz="2400" b="1" dirty="0"/>
          </a:p>
        </p:txBody>
      </p:sp>
      <p:sp>
        <p:nvSpPr>
          <p:cNvPr id="13" name="Rectangle 4"/>
          <p:cNvSpPr/>
          <p:nvPr/>
        </p:nvSpPr>
        <p:spPr>
          <a:xfrm>
            <a:off x="0" y="116632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ea typeface="Heiti SC Light"/>
                <a:cs typeface="Heiti SC Light"/>
              </a:rPr>
              <a:t>MTF</a:t>
            </a:r>
            <a:r>
              <a:rPr lang="zh-CN" altLang="en-US" sz="3200" b="1" dirty="0" smtClean="0">
                <a:ea typeface="Heiti SC Light"/>
                <a:cs typeface="Heiti SC Light"/>
              </a:rPr>
              <a:t> </a:t>
            </a:r>
            <a:r>
              <a:rPr lang="en-US" altLang="zh-CN" sz="3200" b="1" dirty="0" smtClean="0">
                <a:ea typeface="Heiti SC Light"/>
                <a:cs typeface="Heiti SC Light"/>
              </a:rPr>
              <a:t>result</a:t>
            </a:r>
            <a:r>
              <a:rPr lang="zh-CN" altLang="en-US" sz="3200" b="1" dirty="0" smtClean="0">
                <a:ea typeface="Heiti SC Light"/>
                <a:cs typeface="Heiti SC Light"/>
              </a:rPr>
              <a:t> </a:t>
            </a:r>
            <a:r>
              <a:rPr lang="en-US" altLang="zh-CN" sz="3200" b="1" dirty="0" smtClean="0">
                <a:ea typeface="Heiti SC Light"/>
                <a:cs typeface="Heiti SC Light"/>
              </a:rPr>
              <a:t>comparison</a:t>
            </a:r>
            <a:r>
              <a:rPr lang="zh-CN" altLang="en-US" sz="3200" b="1" dirty="0" smtClean="0">
                <a:ea typeface="Heiti SC Light"/>
                <a:cs typeface="Heiti SC Light"/>
              </a:rPr>
              <a:t> </a:t>
            </a:r>
            <a:r>
              <a:rPr lang="en-US" altLang="zh-CN" sz="3200" b="1" dirty="0" smtClean="0">
                <a:ea typeface="Heiti SC Light"/>
                <a:cs typeface="Heiti SC Light"/>
              </a:rPr>
              <a:t>along</a:t>
            </a:r>
            <a:r>
              <a:rPr lang="zh-CN" altLang="en-US" sz="3200" b="1" dirty="0" smtClean="0">
                <a:ea typeface="Heiti SC Light"/>
                <a:cs typeface="Heiti SC Light"/>
              </a:rPr>
              <a:t> </a:t>
            </a:r>
            <a:r>
              <a:rPr lang="en-US" altLang="zh-CN" sz="3200" b="1" dirty="0" smtClean="0">
                <a:ea typeface="Heiti SC Light"/>
                <a:cs typeface="Heiti SC Light"/>
              </a:rPr>
              <a:t>scan</a:t>
            </a:r>
            <a:r>
              <a:rPr lang="zh-CN" altLang="en-US" sz="3200" b="1" dirty="0" smtClean="0">
                <a:ea typeface="Heiti SC Light"/>
                <a:cs typeface="Heiti SC Light"/>
              </a:rPr>
              <a:t> </a:t>
            </a:r>
            <a:r>
              <a:rPr lang="en-US" altLang="zh-CN" sz="3200" b="1" dirty="0" smtClean="0">
                <a:ea typeface="Heiti SC Light"/>
                <a:cs typeface="Heiti SC Light"/>
              </a:rPr>
              <a:t>direction</a:t>
            </a:r>
            <a:endParaRPr lang="en-US" altLang="zh-CN" sz="3200" b="1" dirty="0">
              <a:ea typeface="Heiti SC Light"/>
              <a:cs typeface="Heiti SC Light"/>
            </a:endParaRPr>
          </a:p>
        </p:txBody>
      </p:sp>
      <p:sp>
        <p:nvSpPr>
          <p:cNvPr id="14" name="流程图: 联系 9"/>
          <p:cNvSpPr/>
          <p:nvPr/>
        </p:nvSpPr>
        <p:spPr>
          <a:xfrm>
            <a:off x="1403648" y="4731704"/>
            <a:ext cx="314846" cy="418927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dirty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528918" y="6269340"/>
            <a:ext cx="36312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 smtClean="0">
                <a:solidFill>
                  <a:srgbClr val="0000FF"/>
                </a:solidFill>
                <a:ea typeface="Heiti SC Light"/>
                <a:cs typeface="Heiti SC Light"/>
              </a:rPr>
              <a:t>Early</a:t>
            </a:r>
            <a:r>
              <a:rPr lang="zh-CN" altLang="en-US" sz="3200" b="1" dirty="0" smtClean="0">
                <a:solidFill>
                  <a:srgbClr val="0000FF"/>
                </a:solidFill>
                <a:ea typeface="Heiti SC Light"/>
                <a:cs typeface="Heiti SC Light"/>
              </a:rPr>
              <a:t> </a:t>
            </a:r>
            <a:r>
              <a:rPr lang="en-US" altLang="zh-CN" sz="3200" b="1" dirty="0" smtClean="0">
                <a:solidFill>
                  <a:srgbClr val="0000FF"/>
                </a:solidFill>
                <a:ea typeface="Heiti SC Light"/>
                <a:cs typeface="Heiti SC Light"/>
              </a:rPr>
              <a:t>Result</a:t>
            </a:r>
            <a:r>
              <a:rPr lang="zh-CN" altLang="en-US" sz="3200" b="1" dirty="0" smtClean="0">
                <a:solidFill>
                  <a:srgbClr val="0000FF"/>
                </a:solidFill>
                <a:ea typeface="Heiti SC Light"/>
                <a:cs typeface="Heiti SC Light"/>
              </a:rPr>
              <a:t> </a:t>
            </a:r>
            <a:r>
              <a:rPr lang="en-US" altLang="zh-CN" sz="3200" b="1" dirty="0" smtClean="0">
                <a:solidFill>
                  <a:srgbClr val="0000FF"/>
                </a:solidFill>
                <a:ea typeface="Heiti SC Light"/>
                <a:cs typeface="Heiti SC Light"/>
              </a:rPr>
              <a:t>on</a:t>
            </a:r>
            <a:r>
              <a:rPr lang="zh-CN" altLang="en-US" sz="3200" b="1" dirty="0" smtClean="0">
                <a:solidFill>
                  <a:srgbClr val="0000FF"/>
                </a:solidFill>
                <a:ea typeface="Heiti SC Light"/>
                <a:cs typeface="Heiti SC Light"/>
              </a:rPr>
              <a:t> </a:t>
            </a:r>
            <a:r>
              <a:rPr lang="en-US" altLang="zh-CN" sz="3200" b="1" dirty="0" smtClean="0">
                <a:solidFill>
                  <a:srgbClr val="0000FF"/>
                </a:solidFill>
                <a:ea typeface="Heiti SC Light"/>
                <a:cs typeface="Heiti SC Light"/>
              </a:rPr>
              <a:t>orbit</a:t>
            </a:r>
            <a:endParaRPr lang="zh-CN" altLang="en-US" sz="3200" dirty="0">
              <a:solidFill>
                <a:srgbClr val="0000FF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148064" y="5659115"/>
            <a:ext cx="36008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 smtClean="0">
                <a:solidFill>
                  <a:srgbClr val="C00000"/>
                </a:solidFill>
                <a:ea typeface="Heiti SC Light"/>
                <a:cs typeface="Heiti SC Light"/>
              </a:rPr>
              <a:t>The</a:t>
            </a:r>
            <a:r>
              <a:rPr lang="zh-CN" altLang="en-US" b="1" dirty="0" smtClean="0">
                <a:solidFill>
                  <a:srgbClr val="C00000"/>
                </a:solidFill>
                <a:ea typeface="Heiti SC Light"/>
                <a:cs typeface="Heiti SC Light"/>
              </a:rPr>
              <a:t> </a:t>
            </a:r>
            <a:r>
              <a:rPr lang="en-US" altLang="zh-CN" b="1" dirty="0" smtClean="0">
                <a:solidFill>
                  <a:srgbClr val="C00000"/>
                </a:solidFill>
                <a:ea typeface="Heiti SC Light"/>
                <a:cs typeface="Heiti SC Light"/>
              </a:rPr>
              <a:t>results</a:t>
            </a:r>
            <a:r>
              <a:rPr lang="zh-CN" altLang="en-US" b="1" dirty="0" smtClean="0">
                <a:solidFill>
                  <a:srgbClr val="C00000"/>
                </a:solidFill>
                <a:ea typeface="Heiti SC Light"/>
                <a:cs typeface="Heiti SC Light"/>
              </a:rPr>
              <a:t> </a:t>
            </a:r>
            <a:r>
              <a:rPr lang="en-US" altLang="zh-CN" b="1" dirty="0" smtClean="0">
                <a:solidFill>
                  <a:srgbClr val="C00000"/>
                </a:solidFill>
                <a:ea typeface="Heiti SC Light"/>
                <a:cs typeface="Heiti SC Light"/>
              </a:rPr>
              <a:t>are</a:t>
            </a:r>
            <a:r>
              <a:rPr lang="zh-CN" altLang="en-US" b="1" dirty="0" smtClean="0">
                <a:solidFill>
                  <a:srgbClr val="C00000"/>
                </a:solidFill>
                <a:ea typeface="Heiti SC Light"/>
                <a:cs typeface="Heiti SC Light"/>
              </a:rPr>
              <a:t> </a:t>
            </a:r>
            <a:r>
              <a:rPr lang="en-US" altLang="zh-CN" b="1" dirty="0" smtClean="0">
                <a:solidFill>
                  <a:srgbClr val="C00000"/>
                </a:solidFill>
                <a:ea typeface="Heiti SC Light"/>
                <a:cs typeface="Heiti SC Light"/>
              </a:rPr>
              <a:t>a</a:t>
            </a:r>
            <a:r>
              <a:rPr lang="zh-CN" altLang="en-US" b="1" dirty="0" smtClean="0">
                <a:solidFill>
                  <a:srgbClr val="C00000"/>
                </a:solidFill>
                <a:ea typeface="Heiti SC Light"/>
                <a:cs typeface="Heiti SC Light"/>
              </a:rPr>
              <a:t> </a:t>
            </a:r>
            <a:r>
              <a:rPr lang="en-US" altLang="zh-CN" b="1" dirty="0" smtClean="0">
                <a:solidFill>
                  <a:srgbClr val="C00000"/>
                </a:solidFill>
                <a:ea typeface="Heiti SC Light"/>
                <a:cs typeface="Heiti SC Light"/>
              </a:rPr>
              <a:t>litter</a:t>
            </a:r>
            <a:r>
              <a:rPr lang="zh-CN" altLang="en-US" b="1" dirty="0" smtClean="0">
                <a:solidFill>
                  <a:srgbClr val="C00000"/>
                </a:solidFill>
                <a:ea typeface="Heiti SC Light"/>
                <a:cs typeface="Heiti SC Light"/>
              </a:rPr>
              <a:t> </a:t>
            </a:r>
            <a:r>
              <a:rPr lang="en-US" altLang="zh-CN" b="1" dirty="0" smtClean="0">
                <a:solidFill>
                  <a:srgbClr val="C00000"/>
                </a:solidFill>
                <a:ea typeface="Heiti SC Light"/>
                <a:cs typeface="Heiti SC Light"/>
              </a:rPr>
              <a:t>bit</a:t>
            </a:r>
            <a:r>
              <a:rPr lang="zh-CN" altLang="en-US" b="1" dirty="0" smtClean="0">
                <a:solidFill>
                  <a:srgbClr val="C00000"/>
                </a:solidFill>
                <a:ea typeface="Heiti SC Light"/>
                <a:cs typeface="Heiti SC Light"/>
              </a:rPr>
              <a:t> </a:t>
            </a:r>
            <a:r>
              <a:rPr lang="en-US" altLang="zh-CN" b="1" dirty="0" smtClean="0">
                <a:solidFill>
                  <a:srgbClr val="C00000"/>
                </a:solidFill>
                <a:ea typeface="Heiti SC Light"/>
                <a:cs typeface="Heiti SC Light"/>
              </a:rPr>
              <a:t>higher</a:t>
            </a:r>
            <a:r>
              <a:rPr lang="zh-CN" altLang="en-US" b="1" dirty="0" smtClean="0">
                <a:solidFill>
                  <a:srgbClr val="C00000"/>
                </a:solidFill>
                <a:ea typeface="Heiti SC Light"/>
                <a:cs typeface="Heiti SC Light"/>
              </a:rPr>
              <a:t> </a:t>
            </a:r>
            <a:r>
              <a:rPr lang="en-US" altLang="zh-CN" b="1" dirty="0" smtClean="0">
                <a:solidFill>
                  <a:srgbClr val="C00000"/>
                </a:solidFill>
                <a:ea typeface="Heiti SC Light"/>
                <a:cs typeface="Heiti SC Light"/>
              </a:rPr>
              <a:t>than</a:t>
            </a:r>
            <a:r>
              <a:rPr lang="zh-CN" altLang="en-US" b="1" dirty="0" smtClean="0">
                <a:solidFill>
                  <a:srgbClr val="C00000"/>
                </a:solidFill>
                <a:ea typeface="Heiti SC Light"/>
                <a:cs typeface="Heiti SC Light"/>
              </a:rPr>
              <a:t> </a:t>
            </a:r>
            <a:r>
              <a:rPr lang="en-US" altLang="zh-CN" b="1" dirty="0" smtClean="0">
                <a:solidFill>
                  <a:srgbClr val="C00000"/>
                </a:solidFill>
                <a:ea typeface="Heiti SC Light"/>
                <a:cs typeface="Heiti SC Light"/>
              </a:rPr>
              <a:t>those</a:t>
            </a:r>
            <a:r>
              <a:rPr lang="zh-CN" altLang="en-US" b="1" dirty="0" smtClean="0">
                <a:solidFill>
                  <a:srgbClr val="C00000"/>
                </a:solidFill>
                <a:ea typeface="Heiti SC Light"/>
                <a:cs typeface="Heiti SC Light"/>
              </a:rPr>
              <a:t> </a:t>
            </a:r>
            <a:r>
              <a:rPr lang="en-US" altLang="zh-CN" b="1" dirty="0" smtClean="0">
                <a:solidFill>
                  <a:srgbClr val="C00000"/>
                </a:solidFill>
                <a:ea typeface="Heiti SC Light"/>
                <a:cs typeface="Heiti SC Light"/>
              </a:rPr>
              <a:t>using</a:t>
            </a:r>
            <a:r>
              <a:rPr lang="zh-CN" altLang="en-US" b="1" dirty="0" smtClean="0">
                <a:solidFill>
                  <a:srgbClr val="C00000"/>
                </a:solidFill>
                <a:ea typeface="Heiti SC Light"/>
                <a:cs typeface="Heiti SC Light"/>
              </a:rPr>
              <a:t> </a:t>
            </a:r>
            <a:r>
              <a:rPr lang="en-US" altLang="zh-CN" b="1" dirty="0" smtClean="0">
                <a:solidFill>
                  <a:srgbClr val="C00000"/>
                </a:solidFill>
                <a:ea typeface="Heiti SC Light"/>
                <a:cs typeface="Heiti SC Light"/>
              </a:rPr>
              <a:t>polar</a:t>
            </a:r>
            <a:r>
              <a:rPr lang="zh-CN" altLang="en-US" b="1" dirty="0" smtClean="0">
                <a:solidFill>
                  <a:srgbClr val="C00000"/>
                </a:solidFill>
                <a:ea typeface="Heiti SC Light"/>
                <a:cs typeface="Heiti SC Light"/>
              </a:rPr>
              <a:t> </a:t>
            </a:r>
            <a:r>
              <a:rPr lang="en-US" altLang="zh-CN" b="1" dirty="0" smtClean="0">
                <a:solidFill>
                  <a:srgbClr val="C00000"/>
                </a:solidFill>
                <a:ea typeface="Heiti SC Light"/>
                <a:cs typeface="Heiti SC Light"/>
              </a:rPr>
              <a:t>ice</a:t>
            </a:r>
            <a:r>
              <a:rPr lang="zh-CN" altLang="en-US" b="1" dirty="0" smtClean="0">
                <a:solidFill>
                  <a:srgbClr val="C00000"/>
                </a:solidFill>
                <a:ea typeface="Heiti SC Light"/>
                <a:cs typeface="Heiti SC Light"/>
              </a:rPr>
              <a:t> </a:t>
            </a:r>
            <a:r>
              <a:rPr lang="en-US" altLang="zh-CN" b="1" dirty="0" smtClean="0">
                <a:solidFill>
                  <a:srgbClr val="C00000"/>
                </a:solidFill>
                <a:ea typeface="Heiti SC Light"/>
                <a:cs typeface="Heiti SC Light"/>
              </a:rPr>
              <a:t>block</a:t>
            </a:r>
            <a:endParaRPr lang="zh-CN" alt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09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5"/>
          <p:cNvCxnSpPr/>
          <p:nvPr/>
        </p:nvCxnSpPr>
        <p:spPr>
          <a:xfrm>
            <a:off x="2339752" y="836712"/>
            <a:ext cx="4248472" cy="0"/>
          </a:xfrm>
          <a:prstGeom prst="line">
            <a:avLst/>
          </a:prstGeom>
          <a:ln w="3810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0" y="116632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ea typeface="Heiti SC Light"/>
                <a:cs typeface="Heiti SC Light"/>
              </a:rPr>
              <a:t>MTF</a:t>
            </a:r>
            <a:r>
              <a:rPr lang="zh-CN" altLang="en-US" sz="3200" b="1" dirty="0" smtClean="0">
                <a:ea typeface="Heiti SC Light"/>
                <a:cs typeface="Heiti SC Light"/>
              </a:rPr>
              <a:t> </a:t>
            </a:r>
            <a:r>
              <a:rPr lang="en-US" altLang="zh-CN" sz="3200" b="1" dirty="0" smtClean="0">
                <a:ea typeface="Heiti SC Light"/>
                <a:cs typeface="Heiti SC Light"/>
              </a:rPr>
              <a:t>results</a:t>
            </a:r>
            <a:r>
              <a:rPr lang="zh-CN" altLang="en-US" sz="3200" b="1" dirty="0" smtClean="0">
                <a:ea typeface="Heiti SC Light"/>
                <a:cs typeface="Heiti SC Light"/>
              </a:rPr>
              <a:t> </a:t>
            </a:r>
            <a:r>
              <a:rPr lang="en-US" altLang="zh-CN" sz="3200" b="1" dirty="0" smtClean="0">
                <a:ea typeface="Heiti SC Light"/>
                <a:cs typeface="Heiti SC Light"/>
              </a:rPr>
              <a:t>for</a:t>
            </a:r>
            <a:r>
              <a:rPr lang="zh-CN" altLang="en-US" sz="3200" b="1" dirty="0" smtClean="0">
                <a:ea typeface="Heiti SC Light"/>
                <a:cs typeface="Heiti SC Light"/>
              </a:rPr>
              <a:t> </a:t>
            </a:r>
            <a:r>
              <a:rPr lang="en-US" altLang="zh-CN" sz="3200" b="1" dirty="0" smtClean="0">
                <a:ea typeface="Heiti SC Light"/>
                <a:cs typeface="Heiti SC Light"/>
              </a:rPr>
              <a:t>IR</a:t>
            </a:r>
            <a:r>
              <a:rPr lang="zh-CN" altLang="en-US" sz="3200" b="1" dirty="0" smtClean="0">
                <a:ea typeface="Heiti SC Light"/>
                <a:cs typeface="Heiti SC Light"/>
              </a:rPr>
              <a:t> </a:t>
            </a:r>
            <a:r>
              <a:rPr lang="en-US" altLang="zh-CN" sz="3200" b="1" dirty="0" smtClean="0">
                <a:ea typeface="Heiti SC Light"/>
                <a:cs typeface="Heiti SC Light"/>
              </a:rPr>
              <a:t>band</a:t>
            </a:r>
            <a:endParaRPr lang="en-US" altLang="zh-CN" sz="3200" b="1" dirty="0">
              <a:ea typeface="Heiti SC Light"/>
              <a:cs typeface="Heiti SC Light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0713525"/>
              </p:ext>
            </p:extLst>
          </p:nvPr>
        </p:nvGraphicFramePr>
        <p:xfrm>
          <a:off x="251520" y="1340768"/>
          <a:ext cx="5904656" cy="23356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57068"/>
                <a:gridCol w="1373660"/>
                <a:gridCol w="1554549"/>
                <a:gridCol w="2019379"/>
              </a:tblGrid>
              <a:tr h="2160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Number</a:t>
                      </a:r>
                      <a:endParaRPr lang="zh-CN" sz="1200" kern="100" dirty="0">
                        <a:effectLst/>
                        <a:latin typeface="Cambria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Date</a:t>
                      </a:r>
                      <a:endParaRPr lang="zh-CN" sz="1200" kern="100" dirty="0">
                        <a:effectLst/>
                        <a:latin typeface="Cambria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UTC Time</a:t>
                      </a:r>
                      <a:endParaRPr lang="zh-CN" sz="1200" kern="100">
                        <a:effectLst/>
                        <a:latin typeface="Cambria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Lunar Phase Angle</a:t>
                      </a:r>
                      <a:endParaRPr lang="zh-CN" sz="1200" kern="100">
                        <a:effectLst/>
                        <a:latin typeface="Cambria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2119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1</a:t>
                      </a:r>
                      <a:endParaRPr lang="zh-CN" sz="1200" kern="100" dirty="0">
                        <a:effectLst/>
                        <a:latin typeface="Cambria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2013-10-23</a:t>
                      </a:r>
                      <a:endParaRPr lang="zh-CN" sz="1200" kern="100">
                        <a:effectLst/>
                        <a:latin typeface="Cambria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05:30</a:t>
                      </a:r>
                      <a:endParaRPr lang="zh-CN" sz="1200" kern="100">
                        <a:effectLst/>
                        <a:latin typeface="Cambria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48.21</a:t>
                      </a:r>
                      <a:endParaRPr lang="zh-CN" sz="1200" kern="100">
                        <a:effectLst/>
                        <a:latin typeface="Cambria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2119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2</a:t>
                      </a:r>
                      <a:endParaRPr lang="zh-CN" sz="1200" kern="100">
                        <a:effectLst/>
                        <a:latin typeface="Cambria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2013-11-21</a:t>
                      </a:r>
                      <a:endParaRPr lang="zh-CN" sz="1200" kern="100" dirty="0">
                        <a:effectLst/>
                        <a:latin typeface="Cambria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20:05</a:t>
                      </a:r>
                      <a:endParaRPr lang="zh-CN" sz="1200" kern="100">
                        <a:effectLst/>
                        <a:latin typeface="Cambria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45.71</a:t>
                      </a:r>
                      <a:endParaRPr lang="zh-CN" sz="1200" kern="100">
                        <a:effectLst/>
                        <a:latin typeface="Cambria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2119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3</a:t>
                      </a:r>
                      <a:endParaRPr lang="zh-CN" sz="1200" kern="100">
                        <a:effectLst/>
                        <a:latin typeface="Cambria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2013-12-21</a:t>
                      </a:r>
                      <a:endParaRPr lang="zh-CN" sz="1200" kern="100" dirty="0">
                        <a:effectLst/>
                        <a:latin typeface="Cambria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10:30</a:t>
                      </a:r>
                      <a:endParaRPr lang="zh-CN" sz="1200" kern="100" dirty="0">
                        <a:effectLst/>
                        <a:latin typeface="Cambria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43.18</a:t>
                      </a:r>
                      <a:endParaRPr lang="zh-CN" sz="1200" kern="100">
                        <a:effectLst/>
                        <a:latin typeface="Cambria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2119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4</a:t>
                      </a:r>
                      <a:endParaRPr lang="zh-CN" sz="1200" kern="100">
                        <a:effectLst/>
                        <a:latin typeface="Cambria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2014-01-20</a:t>
                      </a:r>
                      <a:endParaRPr lang="zh-CN" sz="1200" kern="100">
                        <a:effectLst/>
                        <a:latin typeface="Cambria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09:25</a:t>
                      </a:r>
                      <a:endParaRPr lang="zh-CN" sz="1200" kern="100" dirty="0">
                        <a:effectLst/>
                        <a:latin typeface="Cambria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44.42</a:t>
                      </a:r>
                      <a:endParaRPr lang="zh-CN" sz="1200" kern="100">
                        <a:effectLst/>
                        <a:latin typeface="Cambria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2119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5</a:t>
                      </a:r>
                      <a:endParaRPr lang="zh-CN" sz="1200" kern="100">
                        <a:effectLst/>
                        <a:latin typeface="Cambria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2014-06-17</a:t>
                      </a:r>
                      <a:endParaRPr lang="zh-CN" sz="1200" kern="100">
                        <a:effectLst/>
                        <a:latin typeface="Cambria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08:10</a:t>
                      </a:r>
                      <a:endParaRPr lang="zh-CN" sz="1200" kern="100" dirty="0">
                        <a:effectLst/>
                        <a:latin typeface="Cambria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57.08</a:t>
                      </a:r>
                      <a:endParaRPr lang="zh-CN" sz="1200" kern="100">
                        <a:effectLst/>
                        <a:latin typeface="Cambria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2119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6</a:t>
                      </a:r>
                      <a:endParaRPr lang="zh-CN" sz="1200" kern="100">
                        <a:effectLst/>
                        <a:latin typeface="Cambria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2014-07-16</a:t>
                      </a:r>
                      <a:endParaRPr lang="zh-CN" sz="1200" kern="100">
                        <a:effectLst/>
                        <a:latin typeface="Cambria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00:50</a:t>
                      </a:r>
                      <a:endParaRPr lang="zh-CN" sz="1200" kern="100" dirty="0">
                        <a:effectLst/>
                        <a:latin typeface="Cambria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49.15</a:t>
                      </a:r>
                      <a:endParaRPr lang="zh-CN" sz="1200" kern="100">
                        <a:effectLst/>
                        <a:latin typeface="Cambria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2119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7</a:t>
                      </a:r>
                      <a:endParaRPr lang="zh-CN" sz="1200" kern="100">
                        <a:effectLst/>
                        <a:latin typeface="Cambria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2014-08-14</a:t>
                      </a:r>
                      <a:endParaRPr lang="zh-CN" sz="1200" kern="100">
                        <a:effectLst/>
                        <a:latin typeface="Cambria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05:20</a:t>
                      </a:r>
                      <a:endParaRPr lang="zh-CN" sz="1200" kern="100">
                        <a:effectLst/>
                        <a:latin typeface="Cambria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47.39</a:t>
                      </a:r>
                      <a:endParaRPr lang="zh-CN" sz="1200" kern="100" dirty="0">
                        <a:effectLst/>
                        <a:latin typeface="Cambria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2119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8</a:t>
                      </a:r>
                      <a:endParaRPr lang="zh-CN" sz="1200" kern="100">
                        <a:effectLst/>
                        <a:latin typeface="Cambria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2014-10-12</a:t>
                      </a:r>
                      <a:endParaRPr lang="zh-CN" sz="1200" kern="100">
                        <a:effectLst/>
                        <a:latin typeface="Cambria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10:35</a:t>
                      </a:r>
                      <a:endParaRPr lang="zh-CN" sz="1200" kern="100">
                        <a:effectLst/>
                        <a:latin typeface="Cambria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49.58</a:t>
                      </a:r>
                      <a:endParaRPr lang="zh-CN" sz="1200" kern="100" dirty="0">
                        <a:effectLst/>
                        <a:latin typeface="Cambria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2119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9</a:t>
                      </a:r>
                      <a:endParaRPr lang="zh-CN" sz="1200" kern="100">
                        <a:effectLst/>
                        <a:latin typeface="Cambria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2014-11-10</a:t>
                      </a:r>
                      <a:endParaRPr lang="zh-CN" sz="1200" kern="100">
                        <a:effectLst/>
                        <a:latin typeface="Cambria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23:25</a:t>
                      </a:r>
                      <a:endParaRPr lang="zh-CN" sz="1200" kern="100">
                        <a:effectLst/>
                        <a:latin typeface="Cambria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48.45</a:t>
                      </a:r>
                      <a:endParaRPr lang="zh-CN" sz="1200" kern="100" dirty="0">
                        <a:effectLst/>
                        <a:latin typeface="Cambria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2119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10</a:t>
                      </a:r>
                      <a:endParaRPr lang="zh-CN" sz="1200" kern="100">
                        <a:effectLst/>
                        <a:latin typeface="Cambria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2014-12-10</a:t>
                      </a:r>
                      <a:endParaRPr lang="zh-CN" sz="1200" kern="100">
                        <a:effectLst/>
                        <a:latin typeface="Cambria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12:10</a:t>
                      </a:r>
                      <a:endParaRPr lang="zh-CN" sz="1200" kern="100">
                        <a:effectLst/>
                        <a:latin typeface="Cambria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45.30</a:t>
                      </a:r>
                      <a:endParaRPr lang="zh-CN" sz="1200" kern="100" dirty="0">
                        <a:effectLst/>
                        <a:latin typeface="Cambria" charset="0"/>
                        <a:ea typeface="宋体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矩形 6"/>
          <p:cNvSpPr/>
          <p:nvPr/>
        </p:nvSpPr>
        <p:spPr>
          <a:xfrm>
            <a:off x="-252536" y="950350"/>
            <a:ext cx="66247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altLang="zh-CN" sz="1600" kern="100">
                <a:latin typeface="Times New Roman" charset="0"/>
                <a:cs typeface="Times New Roman" charset="0"/>
              </a:rPr>
              <a:t>Dates and UTC times of the lunar observations in SV and phase angles</a:t>
            </a:r>
            <a:endParaRPr lang="zh-CN" altLang="zh-CN" sz="1600" kern="100" dirty="0">
              <a:latin typeface="Cambria" charset="0"/>
              <a:cs typeface="Times New Roman" charset="0"/>
            </a:endParaRPr>
          </a:p>
        </p:txBody>
      </p:sp>
      <p:pic>
        <p:nvPicPr>
          <p:cNvPr id="8" name="Picture 2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728326"/>
            <a:ext cx="5320903" cy="313594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矩形 8"/>
          <p:cNvSpPr/>
          <p:nvPr/>
        </p:nvSpPr>
        <p:spPr>
          <a:xfrm>
            <a:off x="251520" y="4388357"/>
            <a:ext cx="338386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1600" kern="100" dirty="0">
                <a:latin typeface="Times New Roman" charset="0"/>
                <a:cs typeface="Times New Roman" charset="0"/>
              </a:rPr>
              <a:t>Fig. 3. MTF values at the Nyquist frequency for TEB of FY-3C/MERSI from October 2013 to December 2014. The solid gray triangle and black circle respectively represent the MTF values sampled along flight and scan directions.</a:t>
            </a:r>
            <a:endParaRPr lang="zh-CN" altLang="zh-CN" sz="1600" kern="100" dirty="0">
              <a:latin typeface="Cambria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11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/>
          </a:bodyPr>
          <a:lstStyle/>
          <a:p>
            <a:r>
              <a:rPr lang="en-US" altLang="zh-CN" sz="4000" b="1" dirty="0" smtClean="0">
                <a:latin typeface="+mn-lt"/>
                <a:ea typeface="楷体" panose="02010609060101010101" pitchFamily="49" charset="-122"/>
              </a:rPr>
              <a:t>Outline</a:t>
            </a:r>
            <a:endParaRPr lang="zh-CN" altLang="en-US" sz="4000" b="1" dirty="0">
              <a:latin typeface="+mn-lt"/>
              <a:ea typeface="楷体" panose="02010609060101010101" pitchFamily="49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4944042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CN" sz="2800" b="1" dirty="0" smtClean="0">
                <a:ea typeface="楷体" panose="02010609060101010101" pitchFamily="49" charset="-122"/>
                <a:cs typeface="Times New Roman" panose="02020603050405020304" pitchFamily="18" charset="0"/>
              </a:rPr>
              <a:t>What is MTF or Spatial Quality?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altLang="zh-CN" sz="2800" b="1" dirty="0"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CN" sz="2800" b="1" dirty="0" smtClean="0">
                <a:ea typeface="楷体" panose="02010609060101010101" pitchFamily="49" charset="-122"/>
                <a:cs typeface="Times New Roman" panose="02020603050405020304" pitchFamily="18" charset="0"/>
              </a:rPr>
              <a:t>FY-3C/MERSI Introduction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altLang="zh-CN" sz="2800" b="1" dirty="0" smtClean="0"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en-US" sz="2800" b="1" dirty="0" smtClean="0">
                <a:ea typeface="楷体" panose="02010609060101010101" pitchFamily="49" charset="-122"/>
                <a:cs typeface="Times New Roman" panose="02020603050405020304" pitchFamily="18" charset="0"/>
              </a:rPr>
              <a:t>MTF results using polar </a:t>
            </a:r>
            <a:r>
              <a:rPr lang="en-US" altLang="en-US" sz="2800" b="1" smtClean="0">
                <a:ea typeface="楷体" panose="02010609060101010101" pitchFamily="49" charset="-122"/>
                <a:cs typeface="Times New Roman" panose="02020603050405020304" pitchFamily="18" charset="0"/>
              </a:rPr>
              <a:t>ice block edge</a:t>
            </a:r>
            <a:endParaRPr lang="en-US" altLang="en-US" sz="2800" b="1" dirty="0" smtClean="0"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altLang="en-US" sz="2800" b="1" dirty="0"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en-US" sz="2800" b="1" dirty="0">
                <a:ea typeface="楷体" panose="02010609060101010101" pitchFamily="49" charset="-122"/>
                <a:cs typeface="Times New Roman" panose="02020603050405020304" pitchFamily="18" charset="0"/>
              </a:rPr>
              <a:t>MTF results using </a:t>
            </a:r>
            <a:r>
              <a:rPr lang="en-US" altLang="en-US" sz="2800" b="1" dirty="0" smtClean="0">
                <a:ea typeface="楷体" panose="02010609060101010101" pitchFamily="49" charset="-122"/>
                <a:cs typeface="Times New Roman" panose="02020603050405020304" pitchFamily="18" charset="0"/>
              </a:rPr>
              <a:t>lunar image</a:t>
            </a:r>
            <a:endParaRPr lang="en-US" altLang="en-US" sz="2800" b="1" dirty="0"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altLang="zh-CN" sz="2800" b="1" dirty="0"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CN" sz="2800" b="1" dirty="0" smtClean="0">
                <a:solidFill>
                  <a:srgbClr val="C00000"/>
                </a:solidFill>
                <a:ea typeface="楷体" panose="02010609060101010101" pitchFamily="49" charset="-122"/>
                <a:cs typeface="Times New Roman" panose="02020603050405020304" pitchFamily="18" charset="0"/>
              </a:rPr>
              <a:t>Summary</a:t>
            </a:r>
            <a:endParaRPr lang="en-US" altLang="zh-CN" sz="2800" b="1" dirty="0">
              <a:solidFill>
                <a:srgbClr val="C00000"/>
              </a:solidFill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endParaRPr lang="zh-CN" altLang="en-US" sz="2800" b="1" dirty="0"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2339752" y="836712"/>
            <a:ext cx="4248472" cy="0"/>
          </a:xfrm>
          <a:prstGeom prst="line">
            <a:avLst/>
          </a:prstGeom>
          <a:ln w="3810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22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/>
          </a:bodyPr>
          <a:lstStyle/>
          <a:p>
            <a:r>
              <a:rPr lang="en-US" altLang="zh-CN" sz="4000" b="1" dirty="0" smtClean="0">
                <a:latin typeface="+mn-lt"/>
                <a:ea typeface="楷体" panose="02010609060101010101" pitchFamily="49" charset="-122"/>
              </a:rPr>
              <a:t>Summary</a:t>
            </a:r>
            <a:endParaRPr lang="zh-CN" altLang="en-US" sz="4000" b="1" dirty="0">
              <a:latin typeface="+mn-lt"/>
              <a:ea typeface="楷体" panose="02010609060101010101" pitchFamily="49" charset="-122"/>
            </a:endParaRPr>
          </a:p>
        </p:txBody>
      </p:sp>
      <p:cxnSp>
        <p:nvCxnSpPr>
          <p:cNvPr id="5" name="Straight Connector 5"/>
          <p:cNvCxnSpPr/>
          <p:nvPr/>
        </p:nvCxnSpPr>
        <p:spPr>
          <a:xfrm>
            <a:off x="2339752" y="836712"/>
            <a:ext cx="4248472" cy="0"/>
          </a:xfrm>
          <a:prstGeom prst="line">
            <a:avLst/>
          </a:prstGeom>
          <a:ln w="3810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251521" y="1052736"/>
            <a:ext cx="843528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altLang="en-US" sz="2400" b="1" dirty="0" smtClean="0">
                <a:ea typeface="楷体" panose="02010609060101010101" pitchFamily="49" charset="-122"/>
                <a:cs typeface="Times New Roman" panose="02020603050405020304" pitchFamily="18" charset="0"/>
              </a:rPr>
              <a:t>Early MTF test results</a:t>
            </a:r>
            <a:r>
              <a:rPr lang="zh-CN" altLang="en-US" sz="2400" b="1" dirty="0" smtClean="0"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smtClean="0">
                <a:ea typeface="楷体" panose="02010609060101010101" pitchFamily="49" charset="-122"/>
                <a:cs typeface="Times New Roman" panose="02020603050405020304" pitchFamily="18" charset="0"/>
              </a:rPr>
              <a:t>from polar ice block and lunar image show the same variation trend </a:t>
            </a:r>
          </a:p>
          <a:p>
            <a:pPr marL="285750" indent="-285750">
              <a:buFont typeface="Arial" charset="0"/>
              <a:buChar char="•"/>
            </a:pPr>
            <a:endParaRPr lang="en-US" altLang="zh-CN" sz="2400" b="1" dirty="0" smtClean="0"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altLang="en-US" sz="2400" b="1" dirty="0" smtClean="0">
                <a:ea typeface="楷体" panose="02010609060101010101" pitchFamily="49" charset="-122"/>
                <a:cs typeface="Times New Roman" panose="02020603050405020304" pitchFamily="18" charset="0"/>
              </a:rPr>
              <a:t>MTF results using lunar image are a little bit higher than th</a:t>
            </a:r>
            <a:r>
              <a:rPr lang="en-US" altLang="zh-CN" sz="2400" b="1" dirty="0" smtClean="0">
                <a:ea typeface="楷体" panose="02010609060101010101" pitchFamily="49" charset="-122"/>
                <a:cs typeface="Times New Roman" panose="02020603050405020304" pitchFamily="18" charset="0"/>
              </a:rPr>
              <a:t>ose</a:t>
            </a:r>
            <a:r>
              <a:rPr lang="en-US" altLang="en-US" sz="2400" b="1" dirty="0" smtClean="0">
                <a:ea typeface="楷体" panose="02010609060101010101" pitchFamily="49" charset="-122"/>
                <a:cs typeface="Times New Roman" panose="02020603050405020304" pitchFamily="18" charset="0"/>
              </a:rPr>
              <a:t> using polar ice block due to atmospheric extinction effect.</a:t>
            </a:r>
          </a:p>
          <a:p>
            <a:pPr marL="285750" indent="-285750">
              <a:buFont typeface="Arial" charset="0"/>
              <a:buChar char="•"/>
            </a:pPr>
            <a:endParaRPr lang="en-US" altLang="en-US" sz="2400" b="1" dirty="0"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altLang="en-US" sz="2400" b="1" dirty="0" smtClean="0">
                <a:ea typeface="楷体" panose="02010609060101010101" pitchFamily="49" charset="-122"/>
                <a:cs typeface="Times New Roman" panose="02020603050405020304" pitchFamily="18" charset="0"/>
              </a:rPr>
              <a:t>Inherent Overlapped scan mode </a:t>
            </a:r>
            <a:r>
              <a:rPr lang="en-US" altLang="en-US" sz="2400" b="1" dirty="0">
                <a:ea typeface="楷体" panose="02010609060101010101" pitchFamily="49" charset="-122"/>
                <a:cs typeface="Times New Roman" panose="02020603050405020304" pitchFamily="18" charset="0"/>
              </a:rPr>
              <a:t>of </a:t>
            </a:r>
            <a:r>
              <a:rPr lang="en-US" altLang="en-US" sz="2400" b="1" dirty="0" smtClean="0">
                <a:ea typeface="楷体" panose="02010609060101010101" pitchFamily="49" charset="-122"/>
                <a:cs typeface="Times New Roman" panose="02020603050405020304" pitchFamily="18" charset="0"/>
              </a:rPr>
              <a:t>FY-3C/MERSI induces the reduction </a:t>
            </a:r>
            <a:r>
              <a:rPr lang="en-US" altLang="zh-CN" sz="2400" b="1" dirty="0" smtClean="0">
                <a:ea typeface="楷体" panose="02010609060101010101" pitchFamily="49" charset="-122"/>
                <a:cs typeface="Times New Roman" panose="02020603050405020304" pitchFamily="18" charset="0"/>
              </a:rPr>
              <a:t>of</a:t>
            </a:r>
            <a:r>
              <a:rPr lang="zh-CN" altLang="en-US" sz="2400" b="1" dirty="0" smtClean="0"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ea typeface="楷体" panose="02010609060101010101" pitchFamily="49" charset="-122"/>
                <a:cs typeface="Times New Roman" panose="02020603050405020304" pitchFamily="18" charset="0"/>
              </a:rPr>
              <a:t>MTF or spatial quality, which are proved by </a:t>
            </a:r>
            <a:r>
              <a:rPr lang="en-US" altLang="zh-CN" sz="2400" b="1" dirty="0" smtClean="0">
                <a:ea typeface="楷体" panose="02010609060101010101" pitchFamily="49" charset="-122"/>
                <a:cs typeface="Times New Roman" panose="02020603050405020304" pitchFamily="18" charset="0"/>
              </a:rPr>
              <a:t>both</a:t>
            </a:r>
            <a:r>
              <a:rPr lang="zh-CN" altLang="en-US" sz="2400" b="1" dirty="0" smtClean="0"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smtClean="0">
                <a:ea typeface="楷体" panose="02010609060101010101" pitchFamily="49" charset="-122"/>
                <a:cs typeface="Times New Roman" panose="02020603050405020304" pitchFamily="18" charset="0"/>
              </a:rPr>
              <a:t>ice</a:t>
            </a:r>
            <a:r>
              <a:rPr lang="zh-CN" altLang="en-US" sz="2400" b="1" dirty="0" smtClean="0"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smtClean="0">
                <a:ea typeface="楷体" panose="02010609060101010101" pitchFamily="49" charset="-122"/>
                <a:cs typeface="Times New Roman" panose="02020603050405020304" pitchFamily="18" charset="0"/>
              </a:rPr>
              <a:t>and</a:t>
            </a:r>
            <a:r>
              <a:rPr lang="zh-CN" altLang="en-US" sz="2400" b="1" dirty="0" smtClean="0"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smtClean="0">
                <a:ea typeface="楷体" panose="02010609060101010101" pitchFamily="49" charset="-122"/>
                <a:cs typeface="Times New Roman" panose="02020603050405020304" pitchFamily="18" charset="0"/>
              </a:rPr>
              <a:t>lunar</a:t>
            </a:r>
            <a:r>
              <a:rPr lang="en-US" altLang="en-US" sz="2400" b="1" smtClean="0"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ea typeface="楷体" panose="02010609060101010101" pitchFamily="49" charset="-122"/>
                <a:cs typeface="Times New Roman" panose="02020603050405020304" pitchFamily="18" charset="0"/>
              </a:rPr>
              <a:t>methods</a:t>
            </a:r>
            <a:r>
              <a:rPr lang="en-US" altLang="en-US" sz="2400" b="1" dirty="0">
                <a:ea typeface="楷体" panose="02010609060101010101" pitchFamily="49" charset="-122"/>
                <a:cs typeface="Times New Roman" panose="02020603050405020304" pitchFamily="18" charset="0"/>
              </a:rPr>
              <a:t>.</a:t>
            </a:r>
            <a:endParaRPr lang="en-US" altLang="zh-CN" sz="2400" b="1" dirty="0"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charset="0"/>
              <a:buChar char="•"/>
            </a:pP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91628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8763000" cy="114300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altLang="zh-CN" sz="60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楷体" charset="0"/>
                <a:cs typeface="楷体" charset="0"/>
              </a:rPr>
              <a:t>Thank</a:t>
            </a:r>
            <a:r>
              <a:rPr lang="zh-CN" altLang="en-US" sz="60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楷体" charset="0"/>
                <a:cs typeface="楷体" charset="0"/>
              </a:rPr>
              <a:t> </a:t>
            </a:r>
            <a:r>
              <a:rPr lang="en-US" altLang="zh-CN" sz="60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楷体" charset="0"/>
                <a:cs typeface="楷体" charset="0"/>
              </a:rPr>
              <a:t>you</a:t>
            </a:r>
            <a:endParaRPr lang="en-US" altLang="zh-CN" sz="6000" b="1" spc="5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ea typeface="楷体" charset="0"/>
              <a:cs typeface="楷体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07904" y="1772816"/>
            <a:ext cx="1433406" cy="83099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altLang="zh-CN" sz="4800" b="1" spc="5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楷体" charset="0"/>
                <a:cs typeface="楷体" charset="0"/>
              </a:rPr>
              <a:t>Q&amp;A</a:t>
            </a:r>
            <a:endParaRPr lang="en-US" sz="4800" b="1" spc="5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1460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/>
          </a:bodyPr>
          <a:lstStyle/>
          <a:p>
            <a:r>
              <a:rPr lang="en-US" altLang="zh-CN" sz="4000" b="1" dirty="0" smtClean="0">
                <a:latin typeface="+mn-lt"/>
                <a:ea typeface="楷体" panose="02010609060101010101" pitchFamily="49" charset="-122"/>
              </a:rPr>
              <a:t>Outline</a:t>
            </a:r>
            <a:endParaRPr lang="zh-CN" altLang="en-US" sz="4000" b="1" dirty="0">
              <a:latin typeface="+mn-lt"/>
              <a:ea typeface="楷体" panose="02010609060101010101" pitchFamily="49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4944042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CN" sz="2800" b="1" dirty="0" smtClean="0">
                <a:solidFill>
                  <a:srgbClr val="C00000"/>
                </a:solidFill>
                <a:ea typeface="楷体" panose="02010609060101010101" pitchFamily="49" charset="-122"/>
                <a:cs typeface="Times New Roman" panose="02020603050405020304" pitchFamily="18" charset="0"/>
              </a:rPr>
              <a:t>What is MTF or Spatial Quality?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altLang="zh-CN" sz="2800" b="1" dirty="0"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CN" sz="2800" b="1" dirty="0" smtClean="0">
                <a:ea typeface="楷体" panose="02010609060101010101" pitchFamily="49" charset="-122"/>
                <a:cs typeface="Times New Roman" panose="02020603050405020304" pitchFamily="18" charset="0"/>
              </a:rPr>
              <a:t>FY-3C/MERSI Introduction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altLang="zh-CN" sz="2800" b="1" dirty="0" smtClean="0"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en-US" sz="2800" b="1" dirty="0" smtClean="0">
                <a:ea typeface="楷体" panose="02010609060101010101" pitchFamily="49" charset="-122"/>
                <a:cs typeface="Times New Roman" panose="02020603050405020304" pitchFamily="18" charset="0"/>
              </a:rPr>
              <a:t>MTF results using polar ice block edge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altLang="en-US" sz="2800" b="1" dirty="0"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en-US" sz="2800" b="1" dirty="0">
                <a:ea typeface="楷体" panose="02010609060101010101" pitchFamily="49" charset="-122"/>
                <a:cs typeface="Times New Roman" panose="02020603050405020304" pitchFamily="18" charset="0"/>
              </a:rPr>
              <a:t>MTF results using </a:t>
            </a:r>
            <a:r>
              <a:rPr lang="en-US" altLang="en-US" sz="2800" b="1" dirty="0" smtClean="0">
                <a:ea typeface="楷体" panose="02010609060101010101" pitchFamily="49" charset="-122"/>
                <a:cs typeface="Times New Roman" panose="02020603050405020304" pitchFamily="18" charset="0"/>
              </a:rPr>
              <a:t>lunar image</a:t>
            </a:r>
            <a:endParaRPr lang="en-US" altLang="en-US" sz="2800" b="1" dirty="0"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altLang="zh-CN" sz="2800" b="1" dirty="0"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CN" sz="2800" b="1" dirty="0" smtClean="0">
                <a:ea typeface="楷体" panose="02010609060101010101" pitchFamily="49" charset="-122"/>
                <a:cs typeface="Times New Roman" panose="02020603050405020304" pitchFamily="18" charset="0"/>
              </a:rPr>
              <a:t>Summary</a:t>
            </a:r>
            <a:endParaRPr lang="en-US" altLang="zh-CN" sz="2800" b="1" dirty="0"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endParaRPr lang="zh-CN" altLang="en-US" sz="2800" b="1" dirty="0"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2339752" y="836712"/>
            <a:ext cx="4248472" cy="0"/>
          </a:xfrm>
          <a:prstGeom prst="line">
            <a:avLst/>
          </a:prstGeom>
          <a:ln w="3810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4135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2339752" y="836712"/>
            <a:ext cx="4248472" cy="0"/>
          </a:xfrm>
          <a:prstGeom prst="line">
            <a:avLst/>
          </a:prstGeom>
          <a:ln w="3810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Rectangle 70"/>
          <p:cNvSpPr/>
          <p:nvPr/>
        </p:nvSpPr>
        <p:spPr>
          <a:xfrm>
            <a:off x="179512" y="116632"/>
            <a:ext cx="8964488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b="1" dirty="0" smtClean="0">
                <a:solidFill>
                  <a:srgbClr val="000000"/>
                </a:solidFill>
                <a:latin typeface="Times New Roman"/>
                <a:ea typeface="楷体" panose="02010609060101010101" pitchFamily="49" charset="-122"/>
                <a:cs typeface="Times New Roman"/>
              </a:rPr>
              <a:t>MTF</a:t>
            </a:r>
            <a:r>
              <a:rPr lang="zh-CN" altLang="en-US" sz="2800" b="1" dirty="0" smtClean="0">
                <a:solidFill>
                  <a:srgbClr val="000000"/>
                </a:solidFill>
                <a:latin typeface="Times New Roman"/>
                <a:ea typeface="楷体" panose="02010609060101010101" pitchFamily="49" charset="-122"/>
                <a:cs typeface="Times New Roman"/>
              </a:rPr>
              <a:t>（</a:t>
            </a:r>
            <a:r>
              <a:rPr lang="en-US" altLang="zh-CN" sz="2800" b="1" dirty="0" smtClean="0">
                <a:solidFill>
                  <a:srgbClr val="000000"/>
                </a:solidFill>
                <a:latin typeface="Times New Roman"/>
                <a:ea typeface="楷体" panose="02010609060101010101" pitchFamily="49" charset="-122"/>
                <a:cs typeface="Times New Roman"/>
              </a:rPr>
              <a:t>or spatial</a:t>
            </a:r>
            <a:r>
              <a:rPr lang="zh-CN" altLang="en-US" sz="2800" b="1" dirty="0" smtClean="0">
                <a:solidFill>
                  <a:srgbClr val="000000"/>
                </a:solidFill>
                <a:latin typeface="Times New Roman"/>
                <a:ea typeface="楷体" panose="02010609060101010101" pitchFamily="49" charset="-122"/>
                <a:cs typeface="Times New Roman"/>
              </a:rPr>
              <a:t> </a:t>
            </a:r>
            <a:r>
              <a:rPr lang="en-US" altLang="zh-CN" sz="2800" b="1" dirty="0" smtClean="0">
                <a:solidFill>
                  <a:srgbClr val="000000"/>
                </a:solidFill>
                <a:latin typeface="Times New Roman"/>
                <a:ea typeface="楷体" panose="02010609060101010101" pitchFamily="49" charset="-122"/>
                <a:cs typeface="Times New Roman"/>
              </a:rPr>
              <a:t>quality</a:t>
            </a:r>
            <a:r>
              <a:rPr lang="zh-CN" altLang="en-US" sz="2800" b="1" dirty="0" smtClean="0">
                <a:solidFill>
                  <a:srgbClr val="000000"/>
                </a:solidFill>
                <a:latin typeface="Times New Roman"/>
                <a:ea typeface="楷体" panose="02010609060101010101" pitchFamily="49" charset="-122"/>
                <a:cs typeface="Times New Roman"/>
              </a:rPr>
              <a:t>）</a:t>
            </a:r>
            <a:endParaRPr lang="en-US" altLang="zh-CN" sz="2800" b="1" dirty="0">
              <a:solidFill>
                <a:srgbClr val="000000"/>
              </a:solidFill>
              <a:latin typeface="Times New Roman"/>
              <a:ea typeface="楷体" panose="02010609060101010101" pitchFamily="49" charset="-122"/>
              <a:cs typeface="Times New Roman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3698" t="13068" r="53767" b="8916"/>
          <a:stretch/>
        </p:blipFill>
        <p:spPr>
          <a:xfrm>
            <a:off x="4932040" y="1052736"/>
            <a:ext cx="3026979" cy="28875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3250" t="13068" r="4460" b="8916"/>
          <a:stretch/>
        </p:blipFill>
        <p:spPr>
          <a:xfrm>
            <a:off x="971600" y="1052736"/>
            <a:ext cx="3009583" cy="288757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449551" y="4384890"/>
            <a:ext cx="2807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err="1" smtClean="0">
                <a:ea typeface="Heiti SC Light"/>
                <a:cs typeface="Times New Roman"/>
              </a:rPr>
              <a:t>MTF@Nyquist</a:t>
            </a:r>
            <a:r>
              <a:rPr lang="zh-CN" altLang="en-US" sz="2400" dirty="0" smtClean="0">
                <a:ea typeface="Heiti SC Light"/>
                <a:cs typeface="Times New Roman"/>
              </a:rPr>
              <a:t> </a:t>
            </a:r>
            <a:r>
              <a:rPr lang="en-US" altLang="zh-CN" sz="2400" dirty="0" smtClean="0">
                <a:ea typeface="Heiti SC Light"/>
                <a:cs typeface="Times New Roman"/>
              </a:rPr>
              <a:t>=</a:t>
            </a:r>
            <a:r>
              <a:rPr lang="zh-CN" altLang="en-US" sz="2400" dirty="0" smtClean="0">
                <a:ea typeface="Heiti SC Light"/>
                <a:cs typeface="Times New Roman"/>
              </a:rPr>
              <a:t> </a:t>
            </a:r>
            <a:r>
              <a:rPr lang="en-US" altLang="zh-CN" sz="2400" dirty="0" smtClean="0">
                <a:ea typeface="Heiti SC Light"/>
                <a:cs typeface="Times New Roman"/>
              </a:rPr>
              <a:t>0.10</a:t>
            </a:r>
            <a:endParaRPr lang="en-US" sz="2400" dirty="0">
              <a:ea typeface="Heiti SC Light"/>
              <a:cs typeface="Times New Roman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017503" y="6113082"/>
            <a:ext cx="2880320" cy="0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1017503" y="4456898"/>
            <a:ext cx="0" cy="1656184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017503" y="4816938"/>
            <a:ext cx="2520280" cy="108012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3321759" y="6173126"/>
            <a:ext cx="476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0.5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513447" y="4600914"/>
            <a:ext cx="476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1.0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729471" y="6113082"/>
            <a:ext cx="476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0.0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13447" y="5681034"/>
            <a:ext cx="476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0.1</a:t>
            </a:r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3537783" y="6010476"/>
            <a:ext cx="0" cy="2160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5364088" y="4367776"/>
            <a:ext cx="2807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err="1" smtClean="0">
                <a:ea typeface="Heiti SC Light"/>
                <a:cs typeface="Times New Roman"/>
              </a:rPr>
              <a:t>MTF@Nyquist</a:t>
            </a:r>
            <a:r>
              <a:rPr lang="zh-CN" altLang="en-US" sz="2400" dirty="0" smtClean="0">
                <a:ea typeface="Heiti SC Light"/>
                <a:cs typeface="Times New Roman"/>
              </a:rPr>
              <a:t> </a:t>
            </a:r>
            <a:r>
              <a:rPr lang="en-US" altLang="zh-CN" sz="2400" dirty="0" smtClean="0">
                <a:ea typeface="Heiti SC Light"/>
                <a:cs typeface="Times New Roman"/>
              </a:rPr>
              <a:t>=</a:t>
            </a:r>
            <a:r>
              <a:rPr lang="zh-CN" altLang="en-US" sz="2400" dirty="0" smtClean="0">
                <a:ea typeface="Heiti SC Light"/>
                <a:cs typeface="Times New Roman"/>
              </a:rPr>
              <a:t> </a:t>
            </a:r>
            <a:r>
              <a:rPr lang="en-US" altLang="zh-CN" sz="2400" dirty="0" smtClean="0">
                <a:ea typeface="Heiti SC Light"/>
                <a:cs typeface="Times New Roman"/>
              </a:rPr>
              <a:t>0.30</a:t>
            </a:r>
            <a:endParaRPr lang="en-US" sz="2400" dirty="0">
              <a:ea typeface="Heiti SC Light"/>
              <a:cs typeface="Times New Roman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4932040" y="6095968"/>
            <a:ext cx="2880320" cy="0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4932040" y="4439784"/>
            <a:ext cx="0" cy="1656184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932040" y="4799824"/>
            <a:ext cx="2520280" cy="861424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7236296" y="6156012"/>
            <a:ext cx="476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0.5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4427984" y="4583800"/>
            <a:ext cx="476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1.0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4644008" y="6095968"/>
            <a:ext cx="476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0.0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4443285" y="5438091"/>
            <a:ext cx="476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0.3</a:t>
            </a:r>
            <a:endParaRPr lang="en-US" dirty="0"/>
          </a:p>
        </p:txBody>
      </p:sp>
      <p:cxnSp>
        <p:nvCxnSpPr>
          <p:cNvPr id="28" name="Straight Connector 27"/>
          <p:cNvCxnSpPr/>
          <p:nvPr/>
        </p:nvCxnSpPr>
        <p:spPr>
          <a:xfrm>
            <a:off x="7452320" y="5993362"/>
            <a:ext cx="0" cy="2160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914893" y="5897058"/>
            <a:ext cx="21602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829430" y="5641462"/>
            <a:ext cx="21602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 rot="16200000">
            <a:off x="135901" y="5200803"/>
            <a:ext cx="6005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ea typeface="Heiti SC Light"/>
                <a:cs typeface="Times New Roman"/>
              </a:rPr>
              <a:t>MTF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 rot="16200000">
            <a:off x="4087049" y="5200803"/>
            <a:ext cx="6005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ea typeface="Heiti SC Light"/>
                <a:cs typeface="Times New Roman"/>
              </a:rPr>
              <a:t>MTF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1691680" y="6237312"/>
            <a:ext cx="11668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ea typeface="Heiti SC Light"/>
                <a:cs typeface="Times New Roman"/>
              </a:rPr>
              <a:t>Frequency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5781433" y="6228020"/>
            <a:ext cx="11668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ea typeface="Heiti SC Light"/>
                <a:cs typeface="Times New Roman"/>
              </a:rPr>
              <a:t>Frequency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032" y="908720"/>
            <a:ext cx="24352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rgbClr val="0000FF"/>
                </a:solidFill>
                <a:latin typeface="Times New Roman"/>
                <a:ea typeface="Heiti SC Light"/>
                <a:cs typeface="Times New Roman"/>
              </a:rPr>
              <a:t>Image Sharpness</a:t>
            </a:r>
            <a:endParaRPr lang="en-US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43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85475" y="157131"/>
            <a:ext cx="6319358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 smtClean="0"/>
              <a:t>Traditional</a:t>
            </a:r>
            <a:r>
              <a:rPr lang="zh-CN" altLang="en-US" sz="3200" b="1" dirty="0" smtClean="0"/>
              <a:t> </a:t>
            </a:r>
            <a:r>
              <a:rPr lang="en-US" altLang="zh-CN" sz="3200" b="1" dirty="0" smtClean="0"/>
              <a:t>Edge</a:t>
            </a:r>
            <a:r>
              <a:rPr lang="zh-CN" altLang="en-US" sz="3200" b="1" dirty="0" smtClean="0"/>
              <a:t> </a:t>
            </a:r>
            <a:r>
              <a:rPr lang="en-US" altLang="zh-CN" sz="3200" b="1" dirty="0" smtClean="0"/>
              <a:t>and</a:t>
            </a:r>
            <a:r>
              <a:rPr lang="zh-CN" altLang="en-US" sz="3200" b="1" dirty="0" smtClean="0"/>
              <a:t> </a:t>
            </a:r>
            <a:r>
              <a:rPr lang="en-US" altLang="zh-CN" sz="3200" b="1" dirty="0" smtClean="0"/>
              <a:t>Pulse</a:t>
            </a:r>
            <a:r>
              <a:rPr lang="zh-CN" altLang="en-US" sz="3200" b="1" dirty="0" smtClean="0"/>
              <a:t> </a:t>
            </a:r>
            <a:r>
              <a:rPr lang="en-US" altLang="zh-CN" sz="3200" b="1" dirty="0" smtClean="0"/>
              <a:t>Methods</a:t>
            </a:r>
            <a:r>
              <a:rPr lang="zh-CN" altLang="en-US" sz="3200" b="1" dirty="0" smtClean="0"/>
              <a:t> </a:t>
            </a:r>
            <a:endParaRPr lang="en-US" sz="3200" b="1" dirty="0"/>
          </a:p>
        </p:txBody>
      </p:sp>
      <p:pic>
        <p:nvPicPr>
          <p:cNvPr id="4" name="Picture 8" descr="13_stennis_transition_tarp_n2s_1243pm.jp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08" y="1111984"/>
            <a:ext cx="3366415" cy="25170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616" y="1087561"/>
            <a:ext cx="3980612" cy="2541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718229"/>
            <a:ext cx="11238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Choi</a:t>
            </a:r>
            <a:r>
              <a:rPr lang="zh-CN" altLang="en-US" dirty="0" smtClean="0"/>
              <a:t> </a:t>
            </a:r>
            <a:r>
              <a:rPr lang="en-US" altLang="zh-CN" dirty="0" smtClean="0"/>
              <a:t>2002</a:t>
            </a:r>
            <a:endParaRPr lang="en-US" dirty="0"/>
          </a:p>
        </p:txBody>
      </p:sp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20" y="3725667"/>
            <a:ext cx="4118876" cy="3089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1616" y="3898695"/>
            <a:ext cx="3980612" cy="2916129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7967197" y="5374675"/>
            <a:ext cx="914400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015654" y="4832038"/>
            <a:ext cx="1903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Nyquist</a:t>
            </a:r>
            <a:r>
              <a:rPr lang="en-US" dirty="0"/>
              <a:t> frequency </a:t>
            </a:r>
          </a:p>
        </p:txBody>
      </p:sp>
    </p:spTree>
    <p:extLst>
      <p:ext uri="{BB962C8B-B14F-4D97-AF65-F5344CB8AC3E}">
        <p14:creationId xmlns:p14="http://schemas.microsoft.com/office/powerpoint/2010/main" val="213459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574" y="156884"/>
            <a:ext cx="5134428" cy="400075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99574" y="6488668"/>
            <a:ext cx="11238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Choi</a:t>
            </a:r>
            <a:r>
              <a:rPr lang="zh-CN" altLang="en-US" dirty="0" smtClean="0"/>
              <a:t> </a:t>
            </a:r>
            <a:r>
              <a:rPr lang="en-US" altLang="zh-CN" dirty="0" smtClean="0"/>
              <a:t>2002</a:t>
            </a:r>
            <a:endParaRPr lang="en-US" dirty="0"/>
          </a:p>
        </p:txBody>
      </p:sp>
      <p:pic>
        <p:nvPicPr>
          <p:cNvPr id="11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0" r="8318"/>
          <a:stretch/>
        </p:blipFill>
        <p:spPr bwMode="auto">
          <a:xfrm>
            <a:off x="5334002" y="3969260"/>
            <a:ext cx="3508208" cy="2908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596848" y="720151"/>
            <a:ext cx="30802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/>
              <a:t>Airport</a:t>
            </a:r>
            <a:r>
              <a:rPr lang="zh-CN" altLang="en-US" sz="2400" b="1" dirty="0" smtClean="0"/>
              <a:t> </a:t>
            </a:r>
            <a:r>
              <a:rPr lang="en-US" altLang="zh-CN" sz="2400" b="1" dirty="0" smtClean="0"/>
              <a:t>NW-SE</a:t>
            </a:r>
            <a:r>
              <a:rPr lang="zh-CN" altLang="en-US" sz="2400" b="1" dirty="0" smtClean="0"/>
              <a:t> </a:t>
            </a:r>
            <a:r>
              <a:rPr lang="en-US" altLang="zh-CN" sz="2400" b="1" dirty="0" smtClean="0"/>
              <a:t>runway</a:t>
            </a:r>
            <a:endParaRPr lang="en-US" sz="2400" b="1" dirty="0"/>
          </a:p>
        </p:txBody>
      </p:sp>
      <p:cxnSp>
        <p:nvCxnSpPr>
          <p:cNvPr id="14" name="直接箭头连接符 36"/>
          <p:cNvCxnSpPr/>
          <p:nvPr/>
        </p:nvCxnSpPr>
        <p:spPr>
          <a:xfrm>
            <a:off x="199574" y="564517"/>
            <a:ext cx="4449434" cy="3404743"/>
          </a:xfrm>
          <a:prstGeom prst="straightConnector1">
            <a:avLst/>
          </a:prstGeom>
          <a:ln w="508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949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345"/>
            <a:ext cx="9144000" cy="1143000"/>
          </a:xfrm>
        </p:spPr>
        <p:txBody>
          <a:bodyPr>
            <a:normAutofit/>
          </a:bodyPr>
          <a:lstStyle/>
          <a:p>
            <a:r>
              <a:rPr lang="en-US" altLang="zh-CN" sz="3200" b="1" dirty="0" smtClean="0"/>
              <a:t>MODIS</a:t>
            </a:r>
            <a:r>
              <a:rPr lang="zh-CN" altLang="en-US" sz="3200" b="1" dirty="0" smtClean="0"/>
              <a:t> </a:t>
            </a:r>
            <a:r>
              <a:rPr lang="en-US" altLang="zh-CN" sz="3200" b="1" dirty="0" err="1" smtClean="0"/>
              <a:t>SpectroRadiometric</a:t>
            </a:r>
            <a:r>
              <a:rPr lang="zh-CN" altLang="en-US" sz="3200" b="1" dirty="0" smtClean="0"/>
              <a:t> </a:t>
            </a:r>
            <a:r>
              <a:rPr lang="en-US" altLang="zh-CN" sz="3200" b="1" dirty="0" smtClean="0"/>
              <a:t>Calibration</a:t>
            </a:r>
            <a:r>
              <a:rPr lang="zh-CN" altLang="en-US" sz="3200" b="1" dirty="0" smtClean="0"/>
              <a:t> </a:t>
            </a:r>
            <a:r>
              <a:rPr lang="en-US" altLang="zh-CN" sz="3200" b="1" dirty="0" smtClean="0"/>
              <a:t>Assembly (SRCA)</a:t>
            </a:r>
            <a:endParaRPr lang="en-US" sz="32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-8943" r="-8943"/>
          <a:stretch>
            <a:fillRect/>
          </a:stretch>
        </p:blipFill>
        <p:spPr>
          <a:xfrm>
            <a:off x="1543086" y="1508514"/>
            <a:ext cx="6059829" cy="3332672"/>
          </a:xfrm>
        </p:spPr>
      </p:pic>
      <p:sp>
        <p:nvSpPr>
          <p:cNvPr id="6" name="Rectangle 5"/>
          <p:cNvSpPr/>
          <p:nvPr/>
        </p:nvSpPr>
        <p:spPr>
          <a:xfrm>
            <a:off x="7444158" y="6488668"/>
            <a:ext cx="16998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Choi</a:t>
            </a:r>
            <a:r>
              <a:rPr lang="zh-CN" altLang="en-US" dirty="0" smtClean="0"/>
              <a:t> </a:t>
            </a:r>
            <a:r>
              <a:rPr lang="en-US" altLang="zh-CN" dirty="0" smtClean="0"/>
              <a:t>et</a:t>
            </a:r>
            <a:r>
              <a:rPr lang="zh-CN" altLang="en-US" dirty="0" smtClean="0"/>
              <a:t> </a:t>
            </a:r>
            <a:r>
              <a:rPr lang="en-US" altLang="zh-CN" dirty="0" smtClean="0"/>
              <a:t>al., 2014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243210" y="4987389"/>
            <a:ext cx="68220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smtClean="0"/>
              <a:t>Achieve on-orbit MTF test for MODIS imaging system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52610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/>
          </a:bodyPr>
          <a:lstStyle/>
          <a:p>
            <a:r>
              <a:rPr lang="en-US" altLang="zh-CN" sz="4000" b="1" dirty="0" smtClean="0">
                <a:latin typeface="+mn-lt"/>
                <a:ea typeface="楷体" panose="02010609060101010101" pitchFamily="49" charset="-122"/>
              </a:rPr>
              <a:t>Outline</a:t>
            </a:r>
            <a:endParaRPr lang="zh-CN" altLang="en-US" sz="4000" b="1" dirty="0">
              <a:latin typeface="+mn-lt"/>
              <a:ea typeface="楷体" panose="02010609060101010101" pitchFamily="49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4944042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CN" sz="2800" b="1" dirty="0" smtClean="0">
                <a:ea typeface="楷体" panose="02010609060101010101" pitchFamily="49" charset="-122"/>
                <a:cs typeface="Times New Roman" panose="02020603050405020304" pitchFamily="18" charset="0"/>
              </a:rPr>
              <a:t>What is MTF or Spatial Quality?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altLang="zh-CN" sz="2800" b="1" dirty="0"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CN" sz="2800" b="1" dirty="0" smtClean="0">
                <a:solidFill>
                  <a:srgbClr val="C00000"/>
                </a:solidFill>
                <a:ea typeface="楷体" panose="02010609060101010101" pitchFamily="49" charset="-122"/>
                <a:cs typeface="Times New Roman" panose="02020603050405020304" pitchFamily="18" charset="0"/>
              </a:rPr>
              <a:t>FY-3C/MERSI Introduction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altLang="zh-CN" sz="2800" b="1" dirty="0" smtClean="0"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en-US" sz="2800" b="1" dirty="0" smtClean="0">
                <a:ea typeface="楷体" panose="02010609060101010101" pitchFamily="49" charset="-122"/>
                <a:cs typeface="Times New Roman" panose="02020603050405020304" pitchFamily="18" charset="0"/>
              </a:rPr>
              <a:t>MTF results using polar ice block edge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altLang="en-US" sz="2800" b="1" dirty="0"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en-US" sz="2800" b="1" dirty="0">
                <a:ea typeface="楷体" panose="02010609060101010101" pitchFamily="49" charset="-122"/>
                <a:cs typeface="Times New Roman" panose="02020603050405020304" pitchFamily="18" charset="0"/>
              </a:rPr>
              <a:t>MTF results using </a:t>
            </a:r>
            <a:r>
              <a:rPr lang="en-US" altLang="en-US" sz="2800" b="1" dirty="0" smtClean="0">
                <a:ea typeface="楷体" panose="02010609060101010101" pitchFamily="49" charset="-122"/>
                <a:cs typeface="Times New Roman" panose="02020603050405020304" pitchFamily="18" charset="0"/>
              </a:rPr>
              <a:t>lunar image</a:t>
            </a:r>
            <a:endParaRPr lang="en-US" altLang="en-US" sz="2800" b="1" dirty="0"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altLang="zh-CN" sz="2800" b="1" dirty="0"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CN" sz="2800" b="1" dirty="0" smtClean="0">
                <a:ea typeface="楷体" panose="02010609060101010101" pitchFamily="49" charset="-122"/>
                <a:cs typeface="Times New Roman" panose="02020603050405020304" pitchFamily="18" charset="0"/>
              </a:rPr>
              <a:t>Summary</a:t>
            </a:r>
            <a:endParaRPr lang="en-US" altLang="zh-CN" sz="2800" b="1" dirty="0"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endParaRPr lang="zh-CN" altLang="en-US" sz="2800" b="1" dirty="0"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2339752" y="836712"/>
            <a:ext cx="4248472" cy="0"/>
          </a:xfrm>
          <a:prstGeom prst="line">
            <a:avLst/>
          </a:prstGeom>
          <a:ln w="3810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008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7" name="组合 6"/>
          <p:cNvGrpSpPr>
            <a:grpSpLocks/>
          </p:cNvGrpSpPr>
          <p:nvPr/>
        </p:nvGrpSpPr>
        <p:grpSpPr bwMode="auto">
          <a:xfrm>
            <a:off x="146967" y="1337118"/>
            <a:ext cx="4316923" cy="5014470"/>
            <a:chOff x="1547813" y="612000"/>
            <a:chExt cx="6335712" cy="6246000"/>
          </a:xfrm>
        </p:grpSpPr>
        <p:pic>
          <p:nvPicPr>
            <p:cNvPr id="29706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7813" y="612775"/>
              <a:ext cx="6335712" cy="6245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7" name="TextBox 5"/>
            <p:cNvSpPr txBox="1">
              <a:spLocks noChangeArrowheads="1"/>
            </p:cNvSpPr>
            <p:nvPr/>
          </p:nvSpPr>
          <p:spPr bwMode="auto">
            <a:xfrm>
              <a:off x="6423972" y="612000"/>
              <a:ext cx="1360713" cy="46003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Palatino Linotype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Palatino Linotype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Palatino Linotype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Palatino Linotype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Palatino Linotype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Palatino Linotype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Palatino Linotype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Palatino Linotype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Palatino Linotype" charset="0"/>
                  <a:ea typeface="ＭＳ Ｐゴシック" charset="0"/>
                </a:defRPr>
              </a:lvl9pPr>
            </a:lstStyle>
            <a:p>
              <a:r>
                <a:rPr kumimoji="0" lang="en-US" altLang="zh-CN" sz="1800">
                  <a:latin typeface="+mn-lt"/>
                </a:rPr>
                <a:t>ok</a:t>
              </a:r>
            </a:p>
          </p:txBody>
        </p:sp>
      </p:grpSp>
      <p:sp>
        <p:nvSpPr>
          <p:cNvPr id="9" name="流程图: 联系 9"/>
          <p:cNvSpPr/>
          <p:nvPr/>
        </p:nvSpPr>
        <p:spPr>
          <a:xfrm>
            <a:off x="0" y="4572000"/>
            <a:ext cx="1214438" cy="500063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dirty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29702" name="Rectangle 3"/>
          <p:cNvSpPr txBox="1">
            <a:spLocks noChangeArrowheads="1"/>
          </p:cNvSpPr>
          <p:nvPr/>
        </p:nvSpPr>
        <p:spPr bwMode="auto">
          <a:xfrm>
            <a:off x="4530725" y="1598372"/>
            <a:ext cx="4480256" cy="4495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kumimoji="1" sz="2400">
                <a:solidFill>
                  <a:schemeClr val="tx1"/>
                </a:solidFill>
                <a:latin typeface="Palatino Linotyp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9pPr>
          </a:lstStyle>
          <a:p>
            <a:pPr>
              <a:lnSpc>
                <a:spcPct val="110000"/>
              </a:lnSpc>
              <a:spcBef>
                <a:spcPct val="60000"/>
              </a:spcBef>
              <a:spcAft>
                <a:spcPct val="10000"/>
              </a:spcAft>
              <a:buFont typeface="Arial" charset="0"/>
              <a:buChar char="•"/>
            </a:pPr>
            <a:r>
              <a:rPr lang="en-US" altLang="zh-CN" sz="2000" dirty="0">
                <a:latin typeface="+mn-lt"/>
                <a:ea typeface="楷体_GB2312" charset="0"/>
                <a:cs typeface="楷体_GB2312" charset="0"/>
              </a:rPr>
              <a:t>FY-</a:t>
            </a:r>
            <a:r>
              <a:rPr lang="en-US" altLang="zh-CN" sz="2000" dirty="0" smtClean="0">
                <a:latin typeface="+mn-lt"/>
                <a:ea typeface="楷体_GB2312" charset="0"/>
                <a:cs typeface="楷体_GB2312" charset="0"/>
              </a:rPr>
              <a:t>3C </a:t>
            </a:r>
            <a:r>
              <a:rPr lang="en-US" altLang="zh-CN" sz="2000" dirty="0">
                <a:latin typeface="+mn-lt"/>
                <a:ea typeface="楷体_GB2312" charset="0"/>
                <a:cs typeface="楷体_GB2312" charset="0"/>
              </a:rPr>
              <a:t>is a polar</a:t>
            </a:r>
            <a:r>
              <a:rPr lang="zh-CN" altLang="en-US" sz="2000" dirty="0">
                <a:latin typeface="+mn-lt"/>
                <a:ea typeface="楷体_GB2312" charset="0"/>
                <a:cs typeface="楷体_GB2312" charset="0"/>
              </a:rPr>
              <a:t>-</a:t>
            </a:r>
            <a:r>
              <a:rPr lang="en-US" altLang="zh-CN" sz="2000" dirty="0" smtClean="0">
                <a:latin typeface="+mn-lt"/>
                <a:ea typeface="楷体_GB2312" charset="0"/>
                <a:cs typeface="楷体_GB2312" charset="0"/>
              </a:rPr>
              <a:t>orbit</a:t>
            </a:r>
            <a:r>
              <a:rPr lang="zh-CN" altLang="en-US" sz="2000" dirty="0" smtClean="0">
                <a:latin typeface="+mn-lt"/>
                <a:ea typeface="楷体_GB2312" charset="0"/>
                <a:cs typeface="楷体_GB2312" charset="0"/>
              </a:rPr>
              <a:t> </a:t>
            </a:r>
            <a:r>
              <a:rPr lang="en-US" altLang="zh-CN" sz="2000" dirty="0">
                <a:latin typeface="+mn-lt"/>
                <a:ea typeface="楷体_GB2312" charset="0"/>
                <a:cs typeface="楷体_GB2312" charset="0"/>
              </a:rPr>
              <a:t>meteorological satellite.</a:t>
            </a:r>
            <a:r>
              <a:rPr lang="zh-CN" altLang="en-US" sz="2000" dirty="0">
                <a:latin typeface="+mn-lt"/>
                <a:ea typeface="楷体_GB2312" charset="0"/>
                <a:cs typeface="楷体_GB2312" charset="0"/>
              </a:rPr>
              <a:t> </a:t>
            </a:r>
            <a:r>
              <a:rPr lang="en-US" altLang="zh-CN" sz="2000" dirty="0">
                <a:latin typeface="+mn-lt"/>
                <a:ea typeface="楷体_GB2312" charset="0"/>
                <a:cs typeface="楷体_GB2312" charset="0"/>
              </a:rPr>
              <a:t>The </a:t>
            </a:r>
            <a:r>
              <a:rPr lang="en-US" altLang="zh-CN" sz="2000" dirty="0" smtClean="0">
                <a:latin typeface="+mn-lt"/>
                <a:ea typeface="楷体_GB2312" charset="0"/>
                <a:cs typeface="楷体_GB2312" charset="0"/>
              </a:rPr>
              <a:t>MERSI sensor </a:t>
            </a:r>
            <a:r>
              <a:rPr lang="en-US" altLang="zh-CN" sz="2000" dirty="0" smtClean="0">
                <a:solidFill>
                  <a:srgbClr val="FF0000"/>
                </a:solidFill>
                <a:latin typeface="+mn-lt"/>
                <a:ea typeface="楷体_GB2312" charset="0"/>
                <a:cs typeface="楷体_GB2312" charset="0"/>
              </a:rPr>
              <a:t>on </a:t>
            </a:r>
            <a:r>
              <a:rPr lang="en-US" altLang="zh-CN" sz="2000" dirty="0">
                <a:solidFill>
                  <a:srgbClr val="FF0000"/>
                </a:solidFill>
                <a:latin typeface="+mn-lt"/>
                <a:ea typeface="楷体_GB2312" charset="0"/>
                <a:cs typeface="楷体_GB2312" charset="0"/>
              </a:rPr>
              <a:t>FY-</a:t>
            </a:r>
            <a:r>
              <a:rPr lang="en-US" altLang="zh-CN" sz="2000" dirty="0" smtClean="0">
                <a:solidFill>
                  <a:srgbClr val="FF0000"/>
                </a:solidFill>
                <a:latin typeface="+mn-lt"/>
                <a:ea typeface="楷体_GB2312" charset="0"/>
                <a:cs typeface="楷体_GB2312" charset="0"/>
              </a:rPr>
              <a:t>3C </a:t>
            </a:r>
            <a:r>
              <a:rPr lang="en-US" altLang="zh-CN" sz="2000" dirty="0">
                <a:latin typeface="+mn-lt"/>
                <a:ea typeface="楷体_GB2312" charset="0"/>
                <a:cs typeface="楷体_GB2312" charset="0"/>
              </a:rPr>
              <a:t>have</a:t>
            </a:r>
            <a:r>
              <a:rPr lang="zh-CN" altLang="en-US" sz="2000" dirty="0">
                <a:latin typeface="+mn-lt"/>
                <a:ea typeface="楷体_GB2312" charset="0"/>
                <a:cs typeface="楷体_GB2312" charset="0"/>
              </a:rPr>
              <a:t> </a:t>
            </a:r>
            <a:r>
              <a:rPr lang="en-US" altLang="zh-CN" sz="2000" dirty="0" smtClean="0">
                <a:latin typeface="+mn-lt"/>
                <a:ea typeface="楷体_GB2312" charset="0"/>
                <a:cs typeface="楷体_GB2312" charset="0"/>
              </a:rPr>
              <a:t>20</a:t>
            </a:r>
            <a:r>
              <a:rPr lang="zh-CN" altLang="en-US" sz="2000" dirty="0" smtClean="0">
                <a:latin typeface="+mn-lt"/>
                <a:ea typeface="楷体_GB2312" charset="0"/>
                <a:cs typeface="楷体_GB2312" charset="0"/>
              </a:rPr>
              <a:t> </a:t>
            </a:r>
            <a:r>
              <a:rPr lang="en-US" altLang="zh-CN" sz="2000" dirty="0" smtClean="0">
                <a:latin typeface="+mn-lt"/>
                <a:ea typeface="楷体_GB2312" charset="0"/>
                <a:cs typeface="楷体_GB2312" charset="0"/>
              </a:rPr>
              <a:t>bands from visible to infrared bands.</a:t>
            </a:r>
            <a:endParaRPr lang="en-US" altLang="zh-CN" sz="2000" dirty="0">
              <a:solidFill>
                <a:srgbClr val="FF0000"/>
              </a:solidFill>
              <a:latin typeface="+mn-lt"/>
              <a:ea typeface="楷体_GB2312" charset="0"/>
              <a:cs typeface="楷体_GB2312" charset="0"/>
            </a:endParaRPr>
          </a:p>
          <a:p>
            <a:pPr>
              <a:lnSpc>
                <a:spcPct val="110000"/>
              </a:lnSpc>
              <a:spcBef>
                <a:spcPct val="60000"/>
              </a:spcBef>
              <a:spcAft>
                <a:spcPct val="10000"/>
              </a:spcAft>
              <a:buFont typeface="Arial" charset="0"/>
              <a:buChar char="•"/>
            </a:pPr>
            <a:r>
              <a:rPr lang="en-US" altLang="zh-CN" sz="2000" dirty="0">
                <a:latin typeface="+mn-lt"/>
                <a:cs typeface="Times New Roman" charset="0"/>
              </a:rPr>
              <a:t>The onboard </a:t>
            </a:r>
            <a:r>
              <a:rPr lang="en-US" altLang="zh-CN" sz="2000" dirty="0">
                <a:latin typeface="+mn-lt"/>
                <a:ea typeface="楷体_GB2312" charset="0"/>
                <a:cs typeface="楷体_GB2312" charset="0"/>
              </a:rPr>
              <a:t>blackbody calibration are</a:t>
            </a:r>
            <a:r>
              <a:rPr lang="zh-CN" altLang="en-US" sz="2000" dirty="0">
                <a:latin typeface="+mn-lt"/>
                <a:ea typeface="楷体_GB2312" charset="0"/>
                <a:cs typeface="楷体_GB2312" charset="0"/>
              </a:rPr>
              <a:t> </a:t>
            </a:r>
            <a:r>
              <a:rPr lang="en-US" altLang="zh-CN" sz="2000" dirty="0">
                <a:latin typeface="+mn-lt"/>
                <a:ea typeface="楷体_GB2312" charset="0"/>
                <a:cs typeface="楷体_GB2312" charset="0"/>
              </a:rPr>
              <a:t>performed</a:t>
            </a:r>
            <a:r>
              <a:rPr lang="zh-CN" altLang="en-US" sz="2000" dirty="0">
                <a:latin typeface="+mn-lt"/>
                <a:ea typeface="楷体_GB2312" charset="0"/>
                <a:cs typeface="楷体_GB2312" charset="0"/>
              </a:rPr>
              <a:t> </a:t>
            </a:r>
            <a:r>
              <a:rPr lang="en-US" altLang="zh-CN" sz="2000" dirty="0">
                <a:latin typeface="+mn-lt"/>
                <a:ea typeface="楷体_GB2312" charset="0"/>
                <a:cs typeface="楷体_GB2312" charset="0"/>
              </a:rPr>
              <a:t>for</a:t>
            </a:r>
            <a:r>
              <a:rPr lang="zh-CN" altLang="en-US" sz="2000" dirty="0">
                <a:latin typeface="+mn-lt"/>
                <a:ea typeface="楷体_GB2312" charset="0"/>
                <a:cs typeface="楷体_GB2312" charset="0"/>
              </a:rPr>
              <a:t> </a:t>
            </a:r>
            <a:r>
              <a:rPr lang="en-US" altLang="zh-CN" sz="2000" dirty="0">
                <a:latin typeface="+mn-lt"/>
                <a:ea typeface="楷体_GB2312" charset="0"/>
                <a:cs typeface="楷体_GB2312" charset="0"/>
              </a:rPr>
              <a:t>all</a:t>
            </a:r>
            <a:r>
              <a:rPr lang="zh-CN" altLang="en-US" sz="2000" dirty="0">
                <a:latin typeface="+mn-lt"/>
                <a:ea typeface="楷体_GB2312" charset="0"/>
                <a:cs typeface="楷体_GB2312" charset="0"/>
              </a:rPr>
              <a:t> </a:t>
            </a:r>
            <a:r>
              <a:rPr lang="en-US" altLang="zh-CN" sz="2000" dirty="0">
                <a:latin typeface="+mn-lt"/>
                <a:ea typeface="楷体_GB2312" charset="0"/>
                <a:cs typeface="楷体_GB2312" charset="0"/>
              </a:rPr>
              <a:t>infrared</a:t>
            </a:r>
            <a:r>
              <a:rPr lang="zh-CN" altLang="en-US" sz="2000" dirty="0">
                <a:latin typeface="+mn-lt"/>
                <a:ea typeface="楷体_GB2312" charset="0"/>
                <a:cs typeface="楷体_GB2312" charset="0"/>
              </a:rPr>
              <a:t> </a:t>
            </a:r>
            <a:r>
              <a:rPr lang="en-US" altLang="zh-CN" sz="2000" dirty="0">
                <a:latin typeface="+mn-lt"/>
                <a:ea typeface="楷体_GB2312" charset="0"/>
                <a:cs typeface="楷体_GB2312" charset="0"/>
              </a:rPr>
              <a:t>bands</a:t>
            </a:r>
            <a:r>
              <a:rPr lang="zh-CN" altLang="en-US" sz="2000" dirty="0">
                <a:latin typeface="+mn-lt"/>
                <a:ea typeface="楷体_GB2312" charset="0"/>
                <a:cs typeface="楷体_GB2312" charset="0"/>
              </a:rPr>
              <a:t> </a:t>
            </a:r>
            <a:r>
              <a:rPr lang="en-US" altLang="zh-CN" sz="2000" dirty="0">
                <a:latin typeface="+mn-lt"/>
                <a:ea typeface="楷体_GB2312" charset="0"/>
                <a:cs typeface="楷体_GB2312" charset="0"/>
              </a:rPr>
              <a:t>of</a:t>
            </a:r>
            <a:r>
              <a:rPr lang="zh-CN" altLang="en-US" sz="2000" dirty="0">
                <a:latin typeface="+mn-lt"/>
                <a:ea typeface="楷体_GB2312" charset="0"/>
                <a:cs typeface="楷体_GB2312" charset="0"/>
              </a:rPr>
              <a:t> </a:t>
            </a:r>
            <a:r>
              <a:rPr lang="en-US" altLang="zh-CN" sz="2000" dirty="0">
                <a:latin typeface="+mn-lt"/>
                <a:ea typeface="楷体_GB2312" charset="0"/>
                <a:cs typeface="楷体_GB2312" charset="0"/>
              </a:rPr>
              <a:t>FY-</a:t>
            </a:r>
            <a:r>
              <a:rPr lang="en-US" altLang="zh-CN" sz="2000" dirty="0" smtClean="0">
                <a:latin typeface="+mn-lt"/>
                <a:ea typeface="楷体_GB2312" charset="0"/>
                <a:cs typeface="楷体_GB2312" charset="0"/>
              </a:rPr>
              <a:t>3C.</a:t>
            </a:r>
            <a:endParaRPr lang="en-US" altLang="zh-CN" sz="2000" dirty="0">
              <a:latin typeface="+mn-lt"/>
              <a:ea typeface="楷体_GB2312" charset="0"/>
              <a:cs typeface="楷体_GB2312" charset="0"/>
            </a:endParaRPr>
          </a:p>
          <a:p>
            <a:pPr>
              <a:lnSpc>
                <a:spcPct val="110000"/>
              </a:lnSpc>
              <a:spcBef>
                <a:spcPct val="60000"/>
              </a:spcBef>
              <a:spcAft>
                <a:spcPct val="10000"/>
              </a:spcAft>
              <a:buFont typeface="Arial" charset="0"/>
              <a:buChar char="•"/>
            </a:pPr>
            <a:r>
              <a:rPr lang="en-US" altLang="zh-CN" sz="2000" dirty="0">
                <a:latin typeface="+mn-lt"/>
              </a:rPr>
              <a:t>Inter-calibration and</a:t>
            </a:r>
            <a:r>
              <a:rPr lang="zh-CN" altLang="en-US" sz="2000" dirty="0">
                <a:latin typeface="+mn-lt"/>
              </a:rPr>
              <a:t> </a:t>
            </a:r>
            <a:r>
              <a:rPr lang="en-US" altLang="zh-CN" sz="2000" dirty="0">
                <a:latin typeface="+mn-lt"/>
              </a:rPr>
              <a:t>drifter</a:t>
            </a:r>
            <a:r>
              <a:rPr lang="zh-CN" altLang="en-US" sz="2000" dirty="0">
                <a:latin typeface="+mn-lt"/>
              </a:rPr>
              <a:t> </a:t>
            </a:r>
            <a:r>
              <a:rPr lang="zh-CN" sz="2000" dirty="0">
                <a:latin typeface="+mn-lt"/>
              </a:rPr>
              <a:t>t</a:t>
            </a:r>
            <a:r>
              <a:rPr lang="en-US" altLang="zh-CN" sz="2000" dirty="0">
                <a:latin typeface="+mn-lt"/>
              </a:rPr>
              <a:t>rack</a:t>
            </a:r>
            <a:r>
              <a:rPr lang="zh-CN" altLang="en-US" sz="2000" dirty="0">
                <a:latin typeface="+mn-lt"/>
              </a:rPr>
              <a:t> </a:t>
            </a:r>
            <a:r>
              <a:rPr lang="en-US" altLang="zh-CN" sz="2000" dirty="0">
                <a:latin typeface="+mn-lt"/>
              </a:rPr>
              <a:t>method are used to</a:t>
            </a:r>
            <a:r>
              <a:rPr lang="zh-CN" altLang="en-US" sz="2000" dirty="0">
                <a:latin typeface="+mn-lt"/>
              </a:rPr>
              <a:t> </a:t>
            </a:r>
            <a:r>
              <a:rPr lang="en-US" altLang="zh-CN" sz="2000" dirty="0">
                <a:latin typeface="+mn-lt"/>
              </a:rPr>
              <a:t>validate FY-3</a:t>
            </a:r>
            <a:r>
              <a:rPr lang="zh-CN" altLang="en-US" sz="2000" dirty="0">
                <a:latin typeface="+mn-lt"/>
              </a:rPr>
              <a:t> </a:t>
            </a:r>
            <a:r>
              <a:rPr lang="en-US" altLang="zh-CN" sz="2000" dirty="0">
                <a:latin typeface="+mn-lt"/>
              </a:rPr>
              <a:t>IR channels.</a:t>
            </a:r>
          </a:p>
        </p:txBody>
      </p:sp>
      <p:sp>
        <p:nvSpPr>
          <p:cNvPr id="29705" name="Rectangle 14"/>
          <p:cNvSpPr>
            <a:spLocks noChangeArrowheads="1"/>
          </p:cNvSpPr>
          <p:nvPr/>
        </p:nvSpPr>
        <p:spPr bwMode="auto">
          <a:xfrm>
            <a:off x="855663" y="4887913"/>
            <a:ext cx="10046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MERSI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188640"/>
            <a:ext cx="9144000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3200" b="1" dirty="0" smtClean="0"/>
              <a:t>FY-3C/MERSI</a:t>
            </a:r>
            <a:endParaRPr lang="en-US" altLang="zh-CN" sz="3200" b="1" dirty="0">
              <a:ea typeface="Heiti SC Light"/>
              <a:cs typeface="Heiti SC Ligh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483768" y="836712"/>
            <a:ext cx="4248472" cy="0"/>
          </a:xfrm>
          <a:prstGeom prst="line">
            <a:avLst/>
          </a:prstGeom>
          <a:ln w="3810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099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3058</TotalTime>
  <Words>806</Words>
  <Application>Microsoft Macintosh PowerPoint</Application>
  <PresentationFormat>全屏显示(4:3)</PresentationFormat>
  <Paragraphs>199</Paragraphs>
  <Slides>28</Slides>
  <Notes>6</Notes>
  <HiddenSlides>0</HiddenSlides>
  <MMClips>0</MMClips>
  <ScaleCrop>false</ScaleCrop>
  <HeadingPairs>
    <vt:vector size="8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28</vt:i4>
      </vt:variant>
    </vt:vector>
  </HeadingPairs>
  <TitlesOfParts>
    <vt:vector size="40" baseType="lpstr">
      <vt:lpstr>Calibri</vt:lpstr>
      <vt:lpstr>Cambria</vt:lpstr>
      <vt:lpstr>Heiti SC Light</vt:lpstr>
      <vt:lpstr>ＭＳ Ｐゴシック</vt:lpstr>
      <vt:lpstr>Times New Roman</vt:lpstr>
      <vt:lpstr>楷体</vt:lpstr>
      <vt:lpstr>楷体_GB2312</vt:lpstr>
      <vt:lpstr>宋体</vt:lpstr>
      <vt:lpstr>Arial</vt:lpstr>
      <vt:lpstr>Office 主题</vt:lpstr>
      <vt:lpstr>Document</vt:lpstr>
      <vt:lpstr>Equation</vt:lpstr>
      <vt:lpstr>PowerPoint 演示文稿</vt:lpstr>
      <vt:lpstr>Outline</vt:lpstr>
      <vt:lpstr>Outline</vt:lpstr>
      <vt:lpstr>PowerPoint 演示文稿</vt:lpstr>
      <vt:lpstr>PowerPoint 演示文稿</vt:lpstr>
      <vt:lpstr>PowerPoint 演示文稿</vt:lpstr>
      <vt:lpstr>MODIS SpectroRadiometric Calibration Assembly (SRCA)</vt:lpstr>
      <vt:lpstr>Outline</vt:lpstr>
      <vt:lpstr>PowerPoint 演示文稿</vt:lpstr>
      <vt:lpstr>PowerPoint 演示文稿</vt:lpstr>
      <vt:lpstr>Outline</vt:lpstr>
      <vt:lpstr>PowerPoint 演示文稿</vt:lpstr>
      <vt:lpstr>Ice block in the Polar Region</vt:lpstr>
      <vt:lpstr>FY-3C/MERSI SRF</vt:lpstr>
      <vt:lpstr>PowerPoint 演示文稿</vt:lpstr>
      <vt:lpstr>Selection of polar ice block edge for MTF test</vt:lpstr>
      <vt:lpstr>PowerPoint 演示文稿</vt:lpstr>
      <vt:lpstr>PowerPoint 演示文稿</vt:lpstr>
      <vt:lpstr>27% Overlapped between two adjacent pixels  at cross-track (Scan) direction</vt:lpstr>
      <vt:lpstr>Outline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Outline</vt:lpstr>
      <vt:lpstr>Summary</vt:lpstr>
      <vt:lpstr>Thank you</vt:lpstr>
    </vt:vector>
  </TitlesOfParts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云上气溶胶研究</dc:title>
  <dc:creator>minmin</dc:creator>
  <cp:lastModifiedBy>Microsoft Office 用户</cp:lastModifiedBy>
  <cp:revision>346</cp:revision>
  <dcterms:created xsi:type="dcterms:W3CDTF">2014-03-03T07:46:55Z</dcterms:created>
  <dcterms:modified xsi:type="dcterms:W3CDTF">2017-11-15T01:58:46Z</dcterms:modified>
</cp:coreProperties>
</file>