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74054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l" sz="1000">
                <a:solidFill>
                  <a:schemeClr val="dk2"/>
                </a:solidFill>
              </a:rPr>
              <a:t>‹#›</a:t>
            </a:fld>
            <a:endParaRPr lang="nl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1840200"/>
            <a:ext cx="8520600" cy="957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/>
              <a:t>On-orbit Modulation Transfer Function Characterization of</a:t>
            </a:r>
          </a:p>
          <a:p>
            <a:pPr lvl="0">
              <a:spcBef>
                <a:spcPts val="0"/>
              </a:spcBef>
              <a:buNone/>
            </a:pPr>
            <a:r>
              <a:rPr lang="nl" sz="2400"/>
              <a:t>PROBA-V Using the Moon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1400"/>
              <a:t>Work done by : Ignacio Torralba Elipe (ESA-ESTEC)</a:t>
            </a:r>
          </a:p>
          <a:p>
            <a:pPr lvl="0">
              <a:spcBef>
                <a:spcPts val="0"/>
              </a:spcBef>
              <a:buNone/>
            </a:pPr>
            <a:r>
              <a:rPr lang="nl" sz="1400"/>
              <a:t>Presentation : Stefan Adriaensen (VITO)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645" y="4371950"/>
            <a:ext cx="1595035" cy="55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0312" y="4477298"/>
            <a:ext cx="1493225" cy="51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1</a:t>
            </a:fld>
            <a:endParaRPr lang="nl"/>
          </a:p>
        </p:txBody>
      </p:sp>
      <p:sp>
        <p:nvSpPr>
          <p:cNvPr id="7" name="TextBox 1"/>
          <p:cNvSpPr txBox="1"/>
          <p:nvPr/>
        </p:nvSpPr>
        <p:spPr>
          <a:xfrm>
            <a:off x="1835696" y="4602482"/>
            <a:ext cx="5976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nl-BE" sz="1100" dirty="0" smtClean="0"/>
              <a:t>2nd GSICS/CEOS </a:t>
            </a:r>
            <a:r>
              <a:rPr lang="nl-BE" sz="1100" dirty="0" err="1" smtClean="0"/>
              <a:t>Lunar</a:t>
            </a:r>
            <a:r>
              <a:rPr lang="nl-BE" sz="1100" dirty="0" smtClean="0"/>
              <a:t> </a:t>
            </a:r>
            <a:r>
              <a:rPr lang="nl-BE" sz="1100" dirty="0" err="1" smtClean="0"/>
              <a:t>Calibration</a:t>
            </a:r>
            <a:r>
              <a:rPr lang="nl-BE" sz="1100" dirty="0" smtClean="0"/>
              <a:t> Workshop, </a:t>
            </a:r>
            <a:r>
              <a:rPr lang="nl-BE" sz="1100" dirty="0" err="1" smtClean="0"/>
              <a:t>Xi’an</a:t>
            </a:r>
            <a:r>
              <a:rPr lang="nl-BE" sz="1100" dirty="0" smtClean="0"/>
              <a:t>, China 13/11/20117 – 16/11/20117</a:t>
            </a:r>
            <a:endParaRPr lang="nl-B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MTF RED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800" y="980800"/>
            <a:ext cx="4640925" cy="331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2475" y="1126838"/>
            <a:ext cx="4232000" cy="302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10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PROBA-V  MTF NIR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48" y="965550"/>
            <a:ext cx="4552550" cy="325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6150" y="1009450"/>
            <a:ext cx="4597751" cy="3284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11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550" y="1057300"/>
            <a:ext cx="4519200" cy="3380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PROBA-V  MTF SWIR2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99850" y="1115875"/>
            <a:ext cx="4544610" cy="324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12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dirty="0"/>
              <a:t>Conclusion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54450" y="1538775"/>
            <a:ext cx="8520600" cy="2488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</a:pPr>
            <a:r>
              <a:rPr lang="nl" dirty="0"/>
              <a:t>MTF is verified in orbit for PROBA-V using lunar </a:t>
            </a:r>
            <a:r>
              <a:rPr lang="nl" dirty="0" smtClean="0"/>
              <a:t>images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</a:pPr>
            <a:r>
              <a:rPr lang="nl-BE" dirty="0" smtClean="0"/>
              <a:t>P</a:t>
            </a:r>
            <a:r>
              <a:rPr lang="nl" dirty="0" smtClean="0"/>
              <a:t>roccessing could be done semi automatically</a:t>
            </a:r>
            <a:endParaRPr lang="nl"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</a:pPr>
            <a:r>
              <a:rPr lang="nl" dirty="0"/>
              <a:t>The retrieved MTF </a:t>
            </a:r>
            <a:r>
              <a:rPr lang="nl" dirty="0" smtClean="0"/>
              <a:t>curves match </a:t>
            </a:r>
            <a:r>
              <a:rPr lang="nl" dirty="0"/>
              <a:t>well with the measured ones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nl" dirty="0"/>
              <a:t>Thanks to Ignacio Torralba Elipe (ESA)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13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In orbit verification of PROBA-V MTF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61825" y="1465650"/>
            <a:ext cx="7132800" cy="208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●"/>
            </a:pPr>
            <a:r>
              <a:rPr lang="nl"/>
              <a:t>MTF is a measure for the spatial imaging quality of a sensor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/>
              <a:t>PROBA-V is a pushbroom line-sensor, so the MTF is derived from the line spread function.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/>
              <a:t>This is done using lunar acquisitions near full Moon (7degrees phase)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nl"/>
              <a:t>radiance values are used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5850" y="3297225"/>
            <a:ext cx="2998423" cy="184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0705" y="3297225"/>
            <a:ext cx="1021346" cy="18462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2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ESF edge spread function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561825" y="1465650"/>
            <a:ext cx="4331700" cy="252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nl">
                <a:solidFill>
                  <a:schemeClr val="dk1"/>
                </a:solidFill>
              </a:rPr>
              <a:t>The method is based on the method by Françoise Viallefont-Robinet [2010]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nl"/>
              <a:t>Based on the selection of multiple lines in the lunar image, an edge spread function can be constructed with a resolution higher than the pixel resolution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/>
              <a:t>edge spread function needs resampling for the fourrier transform (equidistant points) by means of Fermi-Dirac fitting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5491" y="71250"/>
            <a:ext cx="2866869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6425" y="204675"/>
            <a:ext cx="3805875" cy="47821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3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ESF : PROBA-V moon edge selection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8200" y="1227125"/>
            <a:ext cx="5639634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/>
          <p:nvPr/>
        </p:nvSpPr>
        <p:spPr>
          <a:xfrm>
            <a:off x="3981675" y="2045450"/>
            <a:ext cx="765300" cy="1701900"/>
          </a:xfrm>
          <a:prstGeom prst="rect">
            <a:avLst/>
          </a:prstGeom>
          <a:noFill/>
          <a:ln w="9525" cap="flat" cmpd="sng">
            <a:solidFill>
              <a:srgbClr val="A4C2F4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496675" y="1716750"/>
            <a:ext cx="2223000" cy="11430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dirty="0"/>
              <a:t>The position of the edge start line selection is done by </a:t>
            </a:r>
            <a:r>
              <a:rPr lang="nl" dirty="0" smtClean="0"/>
              <a:t>hand as a starting point</a:t>
            </a:r>
          </a:p>
          <a:p>
            <a:pPr lvl="0">
              <a:spcBef>
                <a:spcPts val="0"/>
              </a:spcBef>
              <a:buNone/>
            </a:pPr>
            <a:endParaRPr lang="nl" dirty="0"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4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ESF : mismatch in selection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150" y="1340125"/>
            <a:ext cx="3808451" cy="281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5350" y="1268950"/>
            <a:ext cx="4024699" cy="29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5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Edge Spread Function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650" y="1017725"/>
            <a:ext cx="5109273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6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Line Spread Function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61825" y="1465650"/>
            <a:ext cx="2898600" cy="252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The Line Spread Function essentially is the derivative of the ESF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nl"/>
              <a:t>The LSF is first normalised and then the Fourrier Transform is is calculated, resulting in MTF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8700" y="1153825"/>
            <a:ext cx="5114004" cy="382097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7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dirty="0"/>
              <a:t>MTF : Results for PROBA-V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har char="●"/>
            </a:pPr>
            <a:r>
              <a:rPr lang="nl" dirty="0"/>
              <a:t>Results for 4 bands (BLUE, RED, NIR, SWIR)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342900" rtl="0">
              <a:spcBef>
                <a:spcPts val="0"/>
              </a:spcBef>
              <a:buChar char="●"/>
            </a:pPr>
            <a:r>
              <a:rPr lang="nl" dirty="0"/>
              <a:t>Comparison with on ground measured MTF is shown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342900" rtl="0">
              <a:spcBef>
                <a:spcPts val="0"/>
              </a:spcBef>
              <a:buChar char="●"/>
            </a:pPr>
            <a:r>
              <a:rPr lang="nl" dirty="0" smtClean="0"/>
              <a:t>Results of 2</a:t>
            </a:r>
            <a:r>
              <a:rPr lang="nl" dirty="0" smtClean="0"/>
              <a:t> assessments are shown : 23062013 and 24072013</a:t>
            </a:r>
            <a:endParaRPr lang="nl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8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MTF BLUE 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675" y="1153075"/>
            <a:ext cx="4509424" cy="333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4800" y="1153075"/>
            <a:ext cx="4599200" cy="3285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9</a:t>
            </a:fld>
            <a:endParaRPr lang="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309</Words>
  <Application>Microsoft Office PowerPoint</Application>
  <PresentationFormat>On-screen Show (16:9)</PresentationFormat>
  <Paragraphs>57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 Light</vt:lpstr>
      <vt:lpstr>On-orbit Modulation Transfer Function Characterization of PROBA-V Using the Moon</vt:lpstr>
      <vt:lpstr>In orbit verification of PROBA-V MTF</vt:lpstr>
      <vt:lpstr>ESF edge spread function</vt:lpstr>
      <vt:lpstr>ESF : PROBA-V moon edge selection</vt:lpstr>
      <vt:lpstr>ESF : mismatch in selection</vt:lpstr>
      <vt:lpstr>Edge Spread Function</vt:lpstr>
      <vt:lpstr>Line Spread Function</vt:lpstr>
      <vt:lpstr>MTF : Results for PROBA-V</vt:lpstr>
      <vt:lpstr>MTF BLUE </vt:lpstr>
      <vt:lpstr>MTF RED</vt:lpstr>
      <vt:lpstr>PROBA-V  MTF NIR</vt:lpstr>
      <vt:lpstr>PROBA-V  MTF SWIR2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On-orbit Modulation Transfer Function Characterization of PROBA-V Using the Moon</dc:title>
  <cp:lastModifiedBy>Adriaensen Stefan</cp:lastModifiedBy>
  <cp:revision>8</cp:revision>
  <dcterms:modified xsi:type="dcterms:W3CDTF">2017-11-14T14:49:44Z</dcterms:modified>
</cp:coreProperties>
</file>