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90" r:id="rId3"/>
    <p:sldId id="291" r:id="rId4"/>
    <p:sldId id="264" r:id="rId5"/>
    <p:sldId id="283" r:id="rId6"/>
    <p:sldId id="292" r:id="rId7"/>
    <p:sldId id="289" r:id="rId8"/>
    <p:sldId id="287" r:id="rId9"/>
    <p:sldId id="267" r:id="rId10"/>
    <p:sldId id="293" r:id="rId11"/>
    <p:sldId id="282" r:id="rId12"/>
    <p:sldId id="286" r:id="rId13"/>
    <p:sldId id="275" r:id="rId14"/>
    <p:sldId id="276" r:id="rId15"/>
    <p:sldId id="268" r:id="rId16"/>
    <p:sldId id="269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680" y="5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DATA\Hodoyoshi-1\excels\Moon_obs_sim_comparison_201706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DATA\Hayabusa2\ONC_moon\excels\Irradiance_comparison_corner_center_c_flat_20171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tasks\etc\&#12522;&#12514;&#12475;&#12531;&#23398;&#20250;\restul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DATA\Hodoyoshi-1\excels\Moon_obs_sim_comparison_201706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/>
              <a:t>Sensor sensitivity</a:t>
            </a:r>
            <a:r>
              <a:rPr lang="en-US" altLang="ja-JP" baseline="0" dirty="0"/>
              <a:t> variation</a:t>
            </a:r>
          </a:p>
          <a:p>
            <a:pPr>
              <a:defRPr/>
            </a:pPr>
            <a:r>
              <a:rPr lang="en-US" altLang="ja-JP" sz="1920" b="0" i="0" u="none" strike="noStrike" baseline="0" dirty="0">
                <a:effectLst/>
              </a:rPr>
              <a:t>since 2016.08.19 </a:t>
            </a:r>
            <a:r>
              <a:rPr lang="en-US" altLang="ja-JP" baseline="0" dirty="0"/>
              <a:t>(G &amp; R bands)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6698166713994136"/>
          <c:y val="0.15731215781767252"/>
          <c:w val="0.78224907749498873"/>
          <c:h val="0.652533342882607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Sheet1!$Q$3</c:f>
              <c:strCache>
                <c:ptCount val="1"/>
                <c:pt idx="0">
                  <c:v>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xVal>
            <c:numRef>
              <c:f>Sheet1!$R$8:$Y$8</c:f>
              <c:numCache>
                <c:formatCode>m/d/yyyy</c:formatCode>
                <c:ptCount val="8"/>
                <c:pt idx="0">
                  <c:v>42598</c:v>
                </c:pt>
                <c:pt idx="1">
                  <c:v>42601</c:v>
                </c:pt>
                <c:pt idx="2">
                  <c:v>42689</c:v>
                </c:pt>
                <c:pt idx="3">
                  <c:v>42718</c:v>
                </c:pt>
                <c:pt idx="4">
                  <c:v>42746</c:v>
                </c:pt>
                <c:pt idx="5">
                  <c:v>42777</c:v>
                </c:pt>
                <c:pt idx="6">
                  <c:v>42808</c:v>
                </c:pt>
                <c:pt idx="7">
                  <c:v>42866</c:v>
                </c:pt>
              </c:numCache>
            </c:numRef>
          </c:xVal>
          <c:yVal>
            <c:numRef>
              <c:f>Sheet1!$R$9:$Y$9</c:f>
              <c:numCache>
                <c:formatCode>General</c:formatCode>
                <c:ptCount val="8"/>
                <c:pt idx="0">
                  <c:v>1.0008916502104594</c:v>
                </c:pt>
                <c:pt idx="1">
                  <c:v>1</c:v>
                </c:pt>
                <c:pt idx="2">
                  <c:v>0.99465019122248488</c:v>
                </c:pt>
                <c:pt idx="3">
                  <c:v>0.99211887017069833</c:v>
                </c:pt>
                <c:pt idx="4">
                  <c:v>0.99204349469911601</c:v>
                </c:pt>
                <c:pt idx="5">
                  <c:v>0.99422753367017691</c:v>
                </c:pt>
                <c:pt idx="6">
                  <c:v>0.99449481601725997</c:v>
                </c:pt>
                <c:pt idx="7">
                  <c:v>0.99309986112416193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A9A-406A-8F96-C19964305411}"/>
            </c:ext>
          </c:extLst>
        </c:ser>
        <c:ser>
          <c:idx val="1"/>
          <c:order val="1"/>
          <c:tx>
            <c:strRef>
              <c:f>Sheet1!$Q$4</c:f>
              <c:strCache>
                <c:ptCount val="1"/>
                <c:pt idx="0">
                  <c:v>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Sheet1!$R$8:$Y$8</c:f>
              <c:numCache>
                <c:formatCode>m/d/yyyy</c:formatCode>
                <c:ptCount val="8"/>
                <c:pt idx="0">
                  <c:v>42598</c:v>
                </c:pt>
                <c:pt idx="1">
                  <c:v>42601</c:v>
                </c:pt>
                <c:pt idx="2">
                  <c:v>42689</c:v>
                </c:pt>
                <c:pt idx="3">
                  <c:v>42718</c:v>
                </c:pt>
                <c:pt idx="4">
                  <c:v>42746</c:v>
                </c:pt>
                <c:pt idx="5">
                  <c:v>42777</c:v>
                </c:pt>
                <c:pt idx="6">
                  <c:v>42808</c:v>
                </c:pt>
                <c:pt idx="7">
                  <c:v>42866</c:v>
                </c:pt>
              </c:numCache>
            </c:numRef>
          </c:xVal>
          <c:yVal>
            <c:numRef>
              <c:f>Sheet1!$R$10:$Y$10</c:f>
              <c:numCache>
                <c:formatCode>General</c:formatCode>
                <c:ptCount val="8"/>
                <c:pt idx="0">
                  <c:v>0.9989111716026855</c:v>
                </c:pt>
                <c:pt idx="1">
                  <c:v>1</c:v>
                </c:pt>
                <c:pt idx="2">
                  <c:v>0.99734617395112901</c:v>
                </c:pt>
                <c:pt idx="3">
                  <c:v>0.99533349145821548</c:v>
                </c:pt>
                <c:pt idx="4">
                  <c:v>0.99552922334262239</c:v>
                </c:pt>
                <c:pt idx="5">
                  <c:v>0.99470587725062509</c:v>
                </c:pt>
                <c:pt idx="6">
                  <c:v>0.99496691291675898</c:v>
                </c:pt>
                <c:pt idx="7">
                  <c:v>0.99255778163352582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A9A-406A-8F96-C19964305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901256"/>
        <c:axId val="401900928"/>
      </c:scatterChart>
      <c:valAx>
        <c:axId val="401901256"/>
        <c:scaling>
          <c:orientation val="minMax"/>
          <c:min val="4258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Observation Date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m/d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1900928"/>
        <c:crosses val="autoZero"/>
        <c:crossBetween val="midCat"/>
        <c:majorUnit val="60"/>
      </c:valAx>
      <c:valAx>
        <c:axId val="401900928"/>
        <c:scaling>
          <c:orientation val="minMax"/>
          <c:max val="1.01"/>
          <c:min val="0.9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sensitivity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1901256"/>
        <c:crosses val="autoZero"/>
        <c:crossBetween val="midCat"/>
        <c:majorUnit val="1.0000000000000002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637228043122647"/>
          <c:y val="0.19415106951871655"/>
          <c:w val="0.15996903032485424"/>
          <c:h val="0.130266624929522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/>
              <a:t>Lunar irradiance comparison</a:t>
            </a:r>
          </a:p>
          <a:p>
            <a:pPr>
              <a:defRPr/>
            </a:pPr>
            <a:r>
              <a:rPr lang="en-US" altLang="ja-JP" dirty="0"/>
              <a:t>(Normalized</a:t>
            </a:r>
            <a:r>
              <a:rPr lang="en-US" altLang="ja-JP" baseline="0" dirty="0"/>
              <a:t> by 550 nm</a:t>
            </a:r>
            <a:r>
              <a:rPr lang="en-US" altLang="ja-JP" dirty="0"/>
              <a:t>)</a:t>
            </a:r>
            <a:endParaRPr 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10"/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406-4A78-9F77-149E2AA2C2E5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406-4A78-9F77-149E2AA2C2E5}"/>
              </c:ext>
            </c:extLst>
          </c:dPt>
          <c:xVal>
            <c:numRef>
              <c:f>'CCDRefTemp20deg-&gt;25deg'!$A$22:$A$28</c:f>
              <c:numCache>
                <c:formatCode>General</c:formatCode>
                <c:ptCount val="7"/>
                <c:pt idx="0">
                  <c:v>390</c:v>
                </c:pt>
                <c:pt idx="1">
                  <c:v>480</c:v>
                </c:pt>
                <c:pt idx="2">
                  <c:v>550</c:v>
                </c:pt>
                <c:pt idx="3">
                  <c:v>590</c:v>
                </c:pt>
                <c:pt idx="4">
                  <c:v>700</c:v>
                </c:pt>
                <c:pt idx="5">
                  <c:v>860</c:v>
                </c:pt>
                <c:pt idx="6">
                  <c:v>950</c:v>
                </c:pt>
              </c:numCache>
            </c:numRef>
          </c:xVal>
          <c:yVal>
            <c:numRef>
              <c:f>'CCDRefTemp20deg-&gt;25deg'!$O$22:$O$28</c:f>
              <c:numCache>
                <c:formatCode>General</c:formatCode>
                <c:ptCount val="7"/>
                <c:pt idx="0">
                  <c:v>0.39035325777110869</c:v>
                </c:pt>
                <c:pt idx="1">
                  <c:v>0.88934967659077402</c:v>
                </c:pt>
                <c:pt idx="2">
                  <c:v>1</c:v>
                </c:pt>
                <c:pt idx="3">
                  <c:v>1.0169181047253737</c:v>
                </c:pt>
                <c:pt idx="4">
                  <c:v>1.0052029029677969</c:v>
                </c:pt>
                <c:pt idx="5">
                  <c:v>0.77128632327866808</c:v>
                </c:pt>
                <c:pt idx="6">
                  <c:v>0.70993026992489527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406-4A78-9F77-149E2AA2C2E5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'CCDRefTemp20deg-&gt;25deg'!$U$2:$U$160</c:f>
              <c:numCache>
                <c:formatCode>General</c:formatCode>
                <c:ptCount val="159"/>
                <c:pt idx="0">
                  <c:v>512.6</c:v>
                </c:pt>
                <c:pt idx="1">
                  <c:v>518.4</c:v>
                </c:pt>
                <c:pt idx="2">
                  <c:v>524.70000000000005</c:v>
                </c:pt>
                <c:pt idx="3">
                  <c:v>530.4</c:v>
                </c:pt>
                <c:pt idx="4">
                  <c:v>536.5</c:v>
                </c:pt>
                <c:pt idx="5">
                  <c:v>542.79999999999995</c:v>
                </c:pt>
                <c:pt idx="6">
                  <c:v>548.70000000000005</c:v>
                </c:pt>
                <c:pt idx="7">
                  <c:v>554.5</c:v>
                </c:pt>
                <c:pt idx="8">
                  <c:v>560.5</c:v>
                </c:pt>
                <c:pt idx="9">
                  <c:v>566.70000000000005</c:v>
                </c:pt>
                <c:pt idx="10">
                  <c:v>572.6</c:v>
                </c:pt>
                <c:pt idx="11">
                  <c:v>578.5</c:v>
                </c:pt>
                <c:pt idx="12">
                  <c:v>584.5</c:v>
                </c:pt>
                <c:pt idx="13">
                  <c:v>590.6</c:v>
                </c:pt>
                <c:pt idx="14">
                  <c:v>596.70000000000005</c:v>
                </c:pt>
                <c:pt idx="15">
                  <c:v>602.5</c:v>
                </c:pt>
                <c:pt idx="16">
                  <c:v>608.6</c:v>
                </c:pt>
                <c:pt idx="17">
                  <c:v>620.5</c:v>
                </c:pt>
                <c:pt idx="18">
                  <c:v>626.70000000000005</c:v>
                </c:pt>
                <c:pt idx="19">
                  <c:v>632.70000000000005</c:v>
                </c:pt>
                <c:pt idx="20">
                  <c:v>638.6</c:v>
                </c:pt>
                <c:pt idx="21">
                  <c:v>644.6</c:v>
                </c:pt>
                <c:pt idx="22">
                  <c:v>650.6</c:v>
                </c:pt>
                <c:pt idx="23">
                  <c:v>656.6</c:v>
                </c:pt>
                <c:pt idx="24">
                  <c:v>662.6</c:v>
                </c:pt>
                <c:pt idx="25">
                  <c:v>668.8</c:v>
                </c:pt>
                <c:pt idx="26">
                  <c:v>674.7</c:v>
                </c:pt>
                <c:pt idx="27">
                  <c:v>680.6</c:v>
                </c:pt>
                <c:pt idx="28">
                  <c:v>686.7</c:v>
                </c:pt>
                <c:pt idx="29">
                  <c:v>692.6</c:v>
                </c:pt>
                <c:pt idx="30">
                  <c:v>698.6</c:v>
                </c:pt>
                <c:pt idx="31">
                  <c:v>704.7</c:v>
                </c:pt>
                <c:pt idx="32">
                  <c:v>710.8</c:v>
                </c:pt>
                <c:pt idx="33">
                  <c:v>716.7</c:v>
                </c:pt>
                <c:pt idx="34">
                  <c:v>722.7</c:v>
                </c:pt>
                <c:pt idx="35">
                  <c:v>728.7</c:v>
                </c:pt>
                <c:pt idx="36">
                  <c:v>734.7</c:v>
                </c:pt>
                <c:pt idx="37">
                  <c:v>740.7</c:v>
                </c:pt>
                <c:pt idx="38">
                  <c:v>746.8</c:v>
                </c:pt>
                <c:pt idx="39">
                  <c:v>752.8</c:v>
                </c:pt>
                <c:pt idx="40">
                  <c:v>758.7</c:v>
                </c:pt>
                <c:pt idx="41">
                  <c:v>764.8</c:v>
                </c:pt>
                <c:pt idx="42">
                  <c:v>770.7</c:v>
                </c:pt>
                <c:pt idx="43">
                  <c:v>776.7</c:v>
                </c:pt>
                <c:pt idx="44">
                  <c:v>782.7</c:v>
                </c:pt>
                <c:pt idx="45">
                  <c:v>788.8</c:v>
                </c:pt>
                <c:pt idx="46">
                  <c:v>794.7</c:v>
                </c:pt>
                <c:pt idx="47">
                  <c:v>800.7</c:v>
                </c:pt>
                <c:pt idx="48">
                  <c:v>806.8</c:v>
                </c:pt>
                <c:pt idx="49">
                  <c:v>812.7</c:v>
                </c:pt>
                <c:pt idx="50">
                  <c:v>818.7</c:v>
                </c:pt>
                <c:pt idx="51">
                  <c:v>824.8</c:v>
                </c:pt>
                <c:pt idx="52">
                  <c:v>830.8</c:v>
                </c:pt>
                <c:pt idx="53">
                  <c:v>836.8</c:v>
                </c:pt>
                <c:pt idx="54">
                  <c:v>842.8</c:v>
                </c:pt>
                <c:pt idx="55">
                  <c:v>848.8</c:v>
                </c:pt>
                <c:pt idx="56">
                  <c:v>854.6</c:v>
                </c:pt>
                <c:pt idx="57">
                  <c:v>860.7</c:v>
                </c:pt>
                <c:pt idx="58">
                  <c:v>866.7</c:v>
                </c:pt>
                <c:pt idx="59">
                  <c:v>872.7</c:v>
                </c:pt>
                <c:pt idx="60">
                  <c:v>878.7</c:v>
                </c:pt>
                <c:pt idx="61">
                  <c:v>884.6</c:v>
                </c:pt>
                <c:pt idx="62">
                  <c:v>890.7</c:v>
                </c:pt>
                <c:pt idx="63">
                  <c:v>896.6</c:v>
                </c:pt>
                <c:pt idx="64">
                  <c:v>902.7</c:v>
                </c:pt>
                <c:pt idx="65">
                  <c:v>908.7</c:v>
                </c:pt>
                <c:pt idx="66">
                  <c:v>914.6</c:v>
                </c:pt>
                <c:pt idx="67">
                  <c:v>920.6</c:v>
                </c:pt>
                <c:pt idx="68">
                  <c:v>926.6</c:v>
                </c:pt>
                <c:pt idx="69">
                  <c:v>932.6</c:v>
                </c:pt>
                <c:pt idx="70">
                  <c:v>938.6</c:v>
                </c:pt>
                <c:pt idx="71">
                  <c:v>944.6</c:v>
                </c:pt>
                <c:pt idx="72">
                  <c:v>955.4</c:v>
                </c:pt>
                <c:pt idx="73">
                  <c:v>963.5</c:v>
                </c:pt>
                <c:pt idx="74">
                  <c:v>971.4</c:v>
                </c:pt>
                <c:pt idx="75">
                  <c:v>979.7</c:v>
                </c:pt>
                <c:pt idx="76">
                  <c:v>987.6</c:v>
                </c:pt>
                <c:pt idx="77">
                  <c:v>993.7</c:v>
                </c:pt>
                <c:pt idx="78">
                  <c:v>1003.6</c:v>
                </c:pt>
                <c:pt idx="79">
                  <c:v>1013.1</c:v>
                </c:pt>
                <c:pt idx="80">
                  <c:v>1019.5</c:v>
                </c:pt>
                <c:pt idx="81">
                  <c:v>1027.7</c:v>
                </c:pt>
                <c:pt idx="82">
                  <c:v>1035.5</c:v>
                </c:pt>
                <c:pt idx="83">
                  <c:v>1043.5999999999999</c:v>
                </c:pt>
                <c:pt idx="84">
                  <c:v>1051.7</c:v>
                </c:pt>
                <c:pt idx="85">
                  <c:v>1059.7</c:v>
                </c:pt>
                <c:pt idx="86">
                  <c:v>1067.8</c:v>
                </c:pt>
                <c:pt idx="87">
                  <c:v>1075.8</c:v>
                </c:pt>
                <c:pt idx="88">
                  <c:v>1083.5999999999999</c:v>
                </c:pt>
                <c:pt idx="89">
                  <c:v>1091.8</c:v>
                </c:pt>
                <c:pt idx="90">
                  <c:v>1099.7</c:v>
                </c:pt>
                <c:pt idx="91">
                  <c:v>1107.7</c:v>
                </c:pt>
                <c:pt idx="92">
                  <c:v>1115.9000000000001</c:v>
                </c:pt>
                <c:pt idx="93">
                  <c:v>1123.8</c:v>
                </c:pt>
                <c:pt idx="94">
                  <c:v>1131.8</c:v>
                </c:pt>
                <c:pt idx="95">
                  <c:v>1139.7</c:v>
                </c:pt>
                <c:pt idx="96">
                  <c:v>1147.8</c:v>
                </c:pt>
                <c:pt idx="97">
                  <c:v>1155.7</c:v>
                </c:pt>
                <c:pt idx="98">
                  <c:v>1163.8</c:v>
                </c:pt>
                <c:pt idx="99">
                  <c:v>1171.8</c:v>
                </c:pt>
                <c:pt idx="100">
                  <c:v>1179.8</c:v>
                </c:pt>
                <c:pt idx="101">
                  <c:v>1187.8</c:v>
                </c:pt>
                <c:pt idx="102">
                  <c:v>1195.8</c:v>
                </c:pt>
                <c:pt idx="103">
                  <c:v>1203.9000000000001</c:v>
                </c:pt>
                <c:pt idx="104">
                  <c:v>1211.9000000000001</c:v>
                </c:pt>
                <c:pt idx="105">
                  <c:v>1219.8</c:v>
                </c:pt>
                <c:pt idx="106">
                  <c:v>1227.9000000000001</c:v>
                </c:pt>
                <c:pt idx="107">
                  <c:v>1235.9000000000001</c:v>
                </c:pt>
                <c:pt idx="108">
                  <c:v>1244</c:v>
                </c:pt>
                <c:pt idx="109">
                  <c:v>1252</c:v>
                </c:pt>
                <c:pt idx="110">
                  <c:v>1259.8</c:v>
                </c:pt>
                <c:pt idx="111">
                  <c:v>1267.8</c:v>
                </c:pt>
                <c:pt idx="112">
                  <c:v>1275.9000000000001</c:v>
                </c:pt>
                <c:pt idx="113">
                  <c:v>1284.2</c:v>
                </c:pt>
                <c:pt idx="114">
                  <c:v>1292</c:v>
                </c:pt>
                <c:pt idx="115">
                  <c:v>1299.8</c:v>
                </c:pt>
                <c:pt idx="116">
                  <c:v>1307.8</c:v>
                </c:pt>
                <c:pt idx="117">
                  <c:v>1315.9</c:v>
                </c:pt>
                <c:pt idx="118">
                  <c:v>1323.8</c:v>
                </c:pt>
                <c:pt idx="119">
                  <c:v>1331.8</c:v>
                </c:pt>
                <c:pt idx="120">
                  <c:v>1339.8</c:v>
                </c:pt>
                <c:pt idx="121">
                  <c:v>1347.8</c:v>
                </c:pt>
                <c:pt idx="122">
                  <c:v>1355.8</c:v>
                </c:pt>
                <c:pt idx="123">
                  <c:v>1363.8</c:v>
                </c:pt>
                <c:pt idx="124">
                  <c:v>1371.8</c:v>
                </c:pt>
                <c:pt idx="125">
                  <c:v>1379.8</c:v>
                </c:pt>
                <c:pt idx="126">
                  <c:v>1387.8</c:v>
                </c:pt>
                <c:pt idx="127">
                  <c:v>1395.9</c:v>
                </c:pt>
                <c:pt idx="128">
                  <c:v>1403.8</c:v>
                </c:pt>
                <c:pt idx="129">
                  <c:v>1411.8</c:v>
                </c:pt>
                <c:pt idx="130">
                  <c:v>1419.8</c:v>
                </c:pt>
                <c:pt idx="131">
                  <c:v>1427.9</c:v>
                </c:pt>
                <c:pt idx="132">
                  <c:v>1435.7</c:v>
                </c:pt>
                <c:pt idx="133">
                  <c:v>1443.8</c:v>
                </c:pt>
                <c:pt idx="134">
                  <c:v>1451.9</c:v>
                </c:pt>
                <c:pt idx="135">
                  <c:v>1459.8</c:v>
                </c:pt>
                <c:pt idx="136">
                  <c:v>1467.8</c:v>
                </c:pt>
                <c:pt idx="137">
                  <c:v>1475.8</c:v>
                </c:pt>
                <c:pt idx="138">
                  <c:v>1483.9</c:v>
                </c:pt>
                <c:pt idx="139">
                  <c:v>1491.8</c:v>
                </c:pt>
                <c:pt idx="140">
                  <c:v>1499.8</c:v>
                </c:pt>
                <c:pt idx="141">
                  <c:v>1507.8</c:v>
                </c:pt>
                <c:pt idx="142">
                  <c:v>1515.7</c:v>
                </c:pt>
                <c:pt idx="143">
                  <c:v>1523.8</c:v>
                </c:pt>
                <c:pt idx="144">
                  <c:v>1531.7</c:v>
                </c:pt>
                <c:pt idx="145">
                  <c:v>1539.7</c:v>
                </c:pt>
                <c:pt idx="146">
                  <c:v>1547.7</c:v>
                </c:pt>
                <c:pt idx="147">
                  <c:v>1555.5</c:v>
                </c:pt>
                <c:pt idx="148">
                  <c:v>1563.7</c:v>
                </c:pt>
                <c:pt idx="149">
                  <c:v>1571.7</c:v>
                </c:pt>
                <c:pt idx="150">
                  <c:v>1579.6</c:v>
                </c:pt>
                <c:pt idx="151">
                  <c:v>1587.7</c:v>
                </c:pt>
                <c:pt idx="152">
                  <c:v>1595.7</c:v>
                </c:pt>
                <c:pt idx="153">
                  <c:v>1603.7</c:v>
                </c:pt>
                <c:pt idx="154">
                  <c:v>1611.7</c:v>
                </c:pt>
                <c:pt idx="155">
                  <c:v>1620.1</c:v>
                </c:pt>
                <c:pt idx="156">
                  <c:v>1628.1</c:v>
                </c:pt>
                <c:pt idx="157">
                  <c:v>1636.1</c:v>
                </c:pt>
                <c:pt idx="158">
                  <c:v>1644.2</c:v>
                </c:pt>
              </c:numCache>
            </c:numRef>
          </c:xVal>
          <c:yVal>
            <c:numRef>
              <c:f>'CCDRefTemp20deg-&gt;25deg'!$AC$2:$AC$160</c:f>
              <c:numCache>
                <c:formatCode>General</c:formatCode>
                <c:ptCount val="159"/>
                <c:pt idx="0">
                  <c:v>0.74435299189746107</c:v>
                </c:pt>
                <c:pt idx="1">
                  <c:v>0.83493789280974862</c:v>
                </c:pt>
                <c:pt idx="2">
                  <c:v>0.90090279833047082</c:v>
                </c:pt>
                <c:pt idx="3">
                  <c:v>0.95468788068804855</c:v>
                </c:pt>
                <c:pt idx="4">
                  <c:v>0.97137144141177323</c:v>
                </c:pt>
                <c:pt idx="5">
                  <c:v>0.9801596741206835</c:v>
                </c:pt>
                <c:pt idx="6">
                  <c:v>1</c:v>
                </c:pt>
                <c:pt idx="7">
                  <c:v>1.0157650073956426</c:v>
                </c:pt>
                <c:pt idx="8">
                  <c:v>1.0318847908414504</c:v>
                </c:pt>
                <c:pt idx="9">
                  <c:v>1.0557264342864832</c:v>
                </c:pt>
                <c:pt idx="10">
                  <c:v>1.065455610520331</c:v>
                </c:pt>
                <c:pt idx="11">
                  <c:v>1.0826690411464979</c:v>
                </c:pt>
                <c:pt idx="12">
                  <c:v>1.0887962021655768</c:v>
                </c:pt>
                <c:pt idx="13">
                  <c:v>1.0903980572919316</c:v>
                </c:pt>
                <c:pt idx="14">
                  <c:v>1.0925630861068685</c:v>
                </c:pt>
                <c:pt idx="15">
                  <c:v>1.0878294672093189</c:v>
                </c:pt>
                <c:pt idx="16">
                  <c:v>1.0864306818342537</c:v>
                </c:pt>
                <c:pt idx="17">
                  <c:v>1.0988404746033891</c:v>
                </c:pt>
                <c:pt idx="18">
                  <c:v>1.088831037490364</c:v>
                </c:pt>
                <c:pt idx="19">
                  <c:v>1.0920739209138035</c:v>
                </c:pt>
                <c:pt idx="20">
                  <c:v>1.0842287687458165</c:v>
                </c:pt>
                <c:pt idx="21">
                  <c:v>1.0812635323276711</c:v>
                </c:pt>
                <c:pt idx="22">
                  <c:v>1.0792289999026812</c:v>
                </c:pt>
                <c:pt idx="23">
                  <c:v>1.0511235598027349</c:v>
                </c:pt>
                <c:pt idx="24">
                  <c:v>1.0250362421408048</c:v>
                </c:pt>
                <c:pt idx="25">
                  <c:v>1.0498264184872383</c:v>
                </c:pt>
                <c:pt idx="26">
                  <c:v>1.0565088308627693</c:v>
                </c:pt>
                <c:pt idx="27">
                  <c:v>1.0411009390896724</c:v>
                </c:pt>
                <c:pt idx="28">
                  <c:v>1.0352895846065411</c:v>
                </c:pt>
                <c:pt idx="29">
                  <c:v>1.0313888656654167</c:v>
                </c:pt>
                <c:pt idx="30">
                  <c:v>1.024141650707407</c:v>
                </c:pt>
                <c:pt idx="31">
                  <c:v>1.0077838737774016</c:v>
                </c:pt>
                <c:pt idx="32">
                  <c:v>1.0044432947278326</c:v>
                </c:pt>
                <c:pt idx="33">
                  <c:v>0.99867738917172011</c:v>
                </c:pt>
                <c:pt idx="34">
                  <c:v>0.9852291482427491</c:v>
                </c:pt>
                <c:pt idx="35">
                  <c:v>0.9793874897669308</c:v>
                </c:pt>
                <c:pt idx="36">
                  <c:v>0.97176671005095117</c:v>
                </c:pt>
                <c:pt idx="37">
                  <c:v>0.96239102380755026</c:v>
                </c:pt>
                <c:pt idx="38">
                  <c:v>0.95070171475366327</c:v>
                </c:pt>
                <c:pt idx="39">
                  <c:v>0.95296212051785567</c:v>
                </c:pt>
                <c:pt idx="40">
                  <c:v>0.9412332865737828</c:v>
                </c:pt>
                <c:pt idx="41">
                  <c:v>0.93778152370756152</c:v>
                </c:pt>
                <c:pt idx="42">
                  <c:v>0.92560313505783676</c:v>
                </c:pt>
                <c:pt idx="43">
                  <c:v>0.90865957743602643</c:v>
                </c:pt>
                <c:pt idx="44">
                  <c:v>0.9057355239018563</c:v>
                </c:pt>
                <c:pt idx="45">
                  <c:v>0.90096131008319313</c:v>
                </c:pt>
                <c:pt idx="46">
                  <c:v>0.88586134282885565</c:v>
                </c:pt>
                <c:pt idx="47">
                  <c:v>0.87036998196810988</c:v>
                </c:pt>
                <c:pt idx="48">
                  <c:v>0.86139357428582319</c:v>
                </c:pt>
                <c:pt idx="49">
                  <c:v>0.85081021346841501</c:v>
                </c:pt>
                <c:pt idx="50">
                  <c:v>0.84411088364072606</c:v>
                </c:pt>
                <c:pt idx="51">
                  <c:v>0.83096238158129021</c:v>
                </c:pt>
                <c:pt idx="52">
                  <c:v>0.8196167921989167</c:v>
                </c:pt>
                <c:pt idx="53">
                  <c:v>0.80780521941152339</c:v>
                </c:pt>
                <c:pt idx="54">
                  <c:v>0.80462685590157523</c:v>
                </c:pt>
                <c:pt idx="55">
                  <c:v>0.79381018291503758</c:v>
                </c:pt>
                <c:pt idx="56">
                  <c:v>0.75938140401820164</c:v>
                </c:pt>
                <c:pt idx="57">
                  <c:v>0.75584432969207083</c:v>
                </c:pt>
                <c:pt idx="58">
                  <c:v>0.76127724632743554</c:v>
                </c:pt>
                <c:pt idx="59">
                  <c:v>0.75194263657102856</c:v>
                </c:pt>
                <c:pt idx="60">
                  <c:v>0.73684003562939537</c:v>
                </c:pt>
                <c:pt idx="61">
                  <c:v>0.73535375232168532</c:v>
                </c:pt>
                <c:pt idx="62">
                  <c:v>0.73418203026987838</c:v>
                </c:pt>
                <c:pt idx="63">
                  <c:v>0.7252742510609399</c:v>
                </c:pt>
                <c:pt idx="64">
                  <c:v>0.72005662343284216</c:v>
                </c:pt>
                <c:pt idx="65">
                  <c:v>0.71569281046743916</c:v>
                </c:pt>
                <c:pt idx="66">
                  <c:v>0.71424201834511014</c:v>
                </c:pt>
                <c:pt idx="67">
                  <c:v>0.70478656885336344</c:v>
                </c:pt>
                <c:pt idx="68">
                  <c:v>0.69792616682640196</c:v>
                </c:pt>
                <c:pt idx="69">
                  <c:v>0.69478692945176634</c:v>
                </c:pt>
                <c:pt idx="70">
                  <c:v>0.70183983737502398</c:v>
                </c:pt>
                <c:pt idx="71">
                  <c:v>0.6935536275241585</c:v>
                </c:pt>
                <c:pt idx="72">
                  <c:v>0.67789105522293158</c:v>
                </c:pt>
                <c:pt idx="73">
                  <c:v>0.67616137595367232</c:v>
                </c:pt>
                <c:pt idx="74">
                  <c:v>0.66590573214695425</c:v>
                </c:pt>
                <c:pt idx="75">
                  <c:v>0.65785733385322553</c:v>
                </c:pt>
                <c:pt idx="76">
                  <c:v>0.65398499970661039</c:v>
                </c:pt>
                <c:pt idx="77">
                  <c:v>0.65625862319024342</c:v>
                </c:pt>
                <c:pt idx="78">
                  <c:v>0.64154384173044643</c:v>
                </c:pt>
                <c:pt idx="79">
                  <c:v>0.64216248064852455</c:v>
                </c:pt>
                <c:pt idx="80">
                  <c:v>0.63655035603279375</c:v>
                </c:pt>
                <c:pt idx="81">
                  <c:v>0.62056646129261028</c:v>
                </c:pt>
                <c:pt idx="82">
                  <c:v>0.61320060967798551</c:v>
                </c:pt>
                <c:pt idx="83">
                  <c:v>0.60972359737102189</c:v>
                </c:pt>
                <c:pt idx="84">
                  <c:v>0.60098486604876589</c:v>
                </c:pt>
                <c:pt idx="85">
                  <c:v>0.59503626530248377</c:v>
                </c:pt>
                <c:pt idx="86">
                  <c:v>0.58660938736655965</c:v>
                </c:pt>
                <c:pt idx="87">
                  <c:v>0.57633079863508296</c:v>
                </c:pt>
                <c:pt idx="88">
                  <c:v>0.57190121195348209</c:v>
                </c:pt>
                <c:pt idx="89">
                  <c:v>0.5643211625429998</c:v>
                </c:pt>
                <c:pt idx="90">
                  <c:v>0.55785823313817906</c:v>
                </c:pt>
                <c:pt idx="91">
                  <c:v>0.5668039472363241</c:v>
                </c:pt>
                <c:pt idx="92">
                  <c:v>0.5584086013429963</c:v>
                </c:pt>
                <c:pt idx="93">
                  <c:v>0.55779058314939278</c:v>
                </c:pt>
                <c:pt idx="94">
                  <c:v>0.5539594700868572</c:v>
                </c:pt>
                <c:pt idx="95">
                  <c:v>0.54616777035276487</c:v>
                </c:pt>
                <c:pt idx="96">
                  <c:v>0.53335881258384654</c:v>
                </c:pt>
                <c:pt idx="97">
                  <c:v>0.53319858908428186</c:v>
                </c:pt>
                <c:pt idx="98">
                  <c:v>0.52372508403154439</c:v>
                </c:pt>
                <c:pt idx="99">
                  <c:v>0.52143450454840834</c:v>
                </c:pt>
                <c:pt idx="100">
                  <c:v>0.51348119264288161</c:v>
                </c:pt>
                <c:pt idx="101">
                  <c:v>0.51105802700709946</c:v>
                </c:pt>
                <c:pt idx="102">
                  <c:v>0.51197786877828066</c:v>
                </c:pt>
                <c:pt idx="103">
                  <c:v>0.50667982887512575</c:v>
                </c:pt>
                <c:pt idx="104">
                  <c:v>0.50445685515873484</c:v>
                </c:pt>
                <c:pt idx="105">
                  <c:v>0.49948498618014697</c:v>
                </c:pt>
                <c:pt idx="106">
                  <c:v>0.49060400621445382</c:v>
                </c:pt>
                <c:pt idx="107">
                  <c:v>0.48674631483220243</c:v>
                </c:pt>
                <c:pt idx="108">
                  <c:v>0.47915729764819215</c:v>
                </c:pt>
                <c:pt idx="109">
                  <c:v>0.47490273826244328</c:v>
                </c:pt>
                <c:pt idx="110">
                  <c:v>0.47049307457431433</c:v>
                </c:pt>
                <c:pt idx="111">
                  <c:v>0.46790079741593393</c:v>
                </c:pt>
                <c:pt idx="112">
                  <c:v>0.46464171162550522</c:v>
                </c:pt>
                <c:pt idx="113">
                  <c:v>0.45770190502956759</c:v>
                </c:pt>
                <c:pt idx="114">
                  <c:v>0.45684400914160028</c:v>
                </c:pt>
                <c:pt idx="115">
                  <c:v>0.45081394913537137</c:v>
                </c:pt>
                <c:pt idx="116">
                  <c:v>0.44643688694650197</c:v>
                </c:pt>
                <c:pt idx="117">
                  <c:v>0.44084153570993612</c:v>
                </c:pt>
                <c:pt idx="118">
                  <c:v>0.43592174656622928</c:v>
                </c:pt>
                <c:pt idx="119">
                  <c:v>0.43484346977401223</c:v>
                </c:pt>
                <c:pt idx="120">
                  <c:v>0.42701068854378371</c:v>
                </c:pt>
                <c:pt idx="121">
                  <c:v>0.42455592487505084</c:v>
                </c:pt>
                <c:pt idx="122">
                  <c:v>0.42139195154382714</c:v>
                </c:pt>
                <c:pt idx="123">
                  <c:v>0.41716107048870549</c:v>
                </c:pt>
                <c:pt idx="124">
                  <c:v>0.41498911877766476</c:v>
                </c:pt>
                <c:pt idx="125">
                  <c:v>0.4117799910464931</c:v>
                </c:pt>
                <c:pt idx="126">
                  <c:v>0.40850962890918141</c:v>
                </c:pt>
                <c:pt idx="127">
                  <c:v>0.40671376791053276</c:v>
                </c:pt>
                <c:pt idx="128">
                  <c:v>0.40454101769253986</c:v>
                </c:pt>
                <c:pt idx="129">
                  <c:v>0.39784928080737064</c:v>
                </c:pt>
                <c:pt idx="130">
                  <c:v>0.39484377812693738</c:v>
                </c:pt>
                <c:pt idx="131">
                  <c:v>0.39319631145620193</c:v>
                </c:pt>
                <c:pt idx="132">
                  <c:v>0.38693423872538829</c:v>
                </c:pt>
                <c:pt idx="133">
                  <c:v>0.38368892172401498</c:v>
                </c:pt>
                <c:pt idx="134">
                  <c:v>0.3795454370234036</c:v>
                </c:pt>
                <c:pt idx="135">
                  <c:v>0.37623173066372473</c:v>
                </c:pt>
                <c:pt idx="136">
                  <c:v>0.37360459360100956</c:v>
                </c:pt>
                <c:pt idx="137">
                  <c:v>0.37755586421825144</c:v>
                </c:pt>
                <c:pt idx="138">
                  <c:v>0.37145477440001129</c:v>
                </c:pt>
                <c:pt idx="139">
                  <c:v>0.36147664817869163</c:v>
                </c:pt>
                <c:pt idx="140">
                  <c:v>0.36245523969088594</c:v>
                </c:pt>
                <c:pt idx="141">
                  <c:v>0.3560258318661646</c:v>
                </c:pt>
                <c:pt idx="142">
                  <c:v>0.35765646691046088</c:v>
                </c:pt>
                <c:pt idx="143">
                  <c:v>0.35391448878268011</c:v>
                </c:pt>
                <c:pt idx="144">
                  <c:v>0.35045095626809969</c:v>
                </c:pt>
                <c:pt idx="145">
                  <c:v>0.34706689870187912</c:v>
                </c:pt>
                <c:pt idx="146">
                  <c:v>0.34589311843942494</c:v>
                </c:pt>
                <c:pt idx="147">
                  <c:v>0.34224629268432755</c:v>
                </c:pt>
                <c:pt idx="148">
                  <c:v>0.33894752750316609</c:v>
                </c:pt>
                <c:pt idx="149">
                  <c:v>0.33509494163406484</c:v>
                </c:pt>
                <c:pt idx="150">
                  <c:v>0.33027494283688419</c:v>
                </c:pt>
                <c:pt idx="151">
                  <c:v>0.32926142266029201</c:v>
                </c:pt>
                <c:pt idx="152">
                  <c:v>0.32622083953961767</c:v>
                </c:pt>
                <c:pt idx="153">
                  <c:v>0.32720218082210728</c:v>
                </c:pt>
                <c:pt idx="154">
                  <c:v>0.32341420614927252</c:v>
                </c:pt>
                <c:pt idx="155">
                  <c:v>0.31839468208218397</c:v>
                </c:pt>
                <c:pt idx="156">
                  <c:v>0.31635932574954995</c:v>
                </c:pt>
                <c:pt idx="157">
                  <c:v>0.31533131161062766</c:v>
                </c:pt>
                <c:pt idx="158">
                  <c:v>0.31077079754204445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406-4A78-9F77-149E2AA2C2E5}"/>
            </c:ext>
          </c:extLst>
        </c:ser>
        <c:ser>
          <c:idx val="2"/>
          <c:order val="2"/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'CCDRefTemp20deg-&gt;25deg'!$U$2:$U$160</c:f>
              <c:numCache>
                <c:formatCode>General</c:formatCode>
                <c:ptCount val="159"/>
                <c:pt idx="0">
                  <c:v>512.6</c:v>
                </c:pt>
                <c:pt idx="1">
                  <c:v>518.4</c:v>
                </c:pt>
                <c:pt idx="2">
                  <c:v>524.70000000000005</c:v>
                </c:pt>
                <c:pt idx="3">
                  <c:v>530.4</c:v>
                </c:pt>
                <c:pt idx="4">
                  <c:v>536.5</c:v>
                </c:pt>
                <c:pt idx="5">
                  <c:v>542.79999999999995</c:v>
                </c:pt>
                <c:pt idx="6">
                  <c:v>548.70000000000005</c:v>
                </c:pt>
                <c:pt idx="7">
                  <c:v>554.5</c:v>
                </c:pt>
                <c:pt idx="8">
                  <c:v>560.5</c:v>
                </c:pt>
                <c:pt idx="9">
                  <c:v>566.70000000000005</c:v>
                </c:pt>
                <c:pt idx="10">
                  <c:v>572.6</c:v>
                </c:pt>
                <c:pt idx="11">
                  <c:v>578.5</c:v>
                </c:pt>
                <c:pt idx="12">
                  <c:v>584.5</c:v>
                </c:pt>
                <c:pt idx="13">
                  <c:v>590.6</c:v>
                </c:pt>
                <c:pt idx="14">
                  <c:v>596.70000000000005</c:v>
                </c:pt>
                <c:pt idx="15">
                  <c:v>602.5</c:v>
                </c:pt>
                <c:pt idx="16">
                  <c:v>608.6</c:v>
                </c:pt>
                <c:pt idx="17">
                  <c:v>620.5</c:v>
                </c:pt>
                <c:pt idx="18">
                  <c:v>626.70000000000005</c:v>
                </c:pt>
                <c:pt idx="19">
                  <c:v>632.70000000000005</c:v>
                </c:pt>
                <c:pt idx="20">
                  <c:v>638.6</c:v>
                </c:pt>
                <c:pt idx="21">
                  <c:v>644.6</c:v>
                </c:pt>
                <c:pt idx="22">
                  <c:v>650.6</c:v>
                </c:pt>
                <c:pt idx="23">
                  <c:v>656.6</c:v>
                </c:pt>
                <c:pt idx="24">
                  <c:v>662.6</c:v>
                </c:pt>
                <c:pt idx="25">
                  <c:v>668.8</c:v>
                </c:pt>
                <c:pt idx="26">
                  <c:v>674.7</c:v>
                </c:pt>
                <c:pt idx="27">
                  <c:v>680.6</c:v>
                </c:pt>
                <c:pt idx="28">
                  <c:v>686.7</c:v>
                </c:pt>
                <c:pt idx="29">
                  <c:v>692.6</c:v>
                </c:pt>
                <c:pt idx="30">
                  <c:v>698.6</c:v>
                </c:pt>
                <c:pt idx="31">
                  <c:v>704.7</c:v>
                </c:pt>
                <c:pt idx="32">
                  <c:v>710.8</c:v>
                </c:pt>
                <c:pt idx="33">
                  <c:v>716.7</c:v>
                </c:pt>
                <c:pt idx="34">
                  <c:v>722.7</c:v>
                </c:pt>
                <c:pt idx="35">
                  <c:v>728.7</c:v>
                </c:pt>
                <c:pt idx="36">
                  <c:v>734.7</c:v>
                </c:pt>
                <c:pt idx="37">
                  <c:v>740.7</c:v>
                </c:pt>
                <c:pt idx="38">
                  <c:v>746.8</c:v>
                </c:pt>
                <c:pt idx="39">
                  <c:v>752.8</c:v>
                </c:pt>
                <c:pt idx="40">
                  <c:v>758.7</c:v>
                </c:pt>
                <c:pt idx="41">
                  <c:v>764.8</c:v>
                </c:pt>
                <c:pt idx="42">
                  <c:v>770.7</c:v>
                </c:pt>
                <c:pt idx="43">
                  <c:v>776.7</c:v>
                </c:pt>
                <c:pt idx="44">
                  <c:v>782.7</c:v>
                </c:pt>
                <c:pt idx="45">
                  <c:v>788.8</c:v>
                </c:pt>
                <c:pt idx="46">
                  <c:v>794.7</c:v>
                </c:pt>
                <c:pt idx="47">
                  <c:v>800.7</c:v>
                </c:pt>
                <c:pt idx="48">
                  <c:v>806.8</c:v>
                </c:pt>
                <c:pt idx="49">
                  <c:v>812.7</c:v>
                </c:pt>
                <c:pt idx="50">
                  <c:v>818.7</c:v>
                </c:pt>
                <c:pt idx="51">
                  <c:v>824.8</c:v>
                </c:pt>
                <c:pt idx="52">
                  <c:v>830.8</c:v>
                </c:pt>
                <c:pt idx="53">
                  <c:v>836.8</c:v>
                </c:pt>
                <c:pt idx="54">
                  <c:v>842.8</c:v>
                </c:pt>
                <c:pt idx="55">
                  <c:v>848.8</c:v>
                </c:pt>
                <c:pt idx="56">
                  <c:v>854.6</c:v>
                </c:pt>
                <c:pt idx="57">
                  <c:v>860.7</c:v>
                </c:pt>
                <c:pt idx="58">
                  <c:v>866.7</c:v>
                </c:pt>
                <c:pt idx="59">
                  <c:v>872.7</c:v>
                </c:pt>
                <c:pt idx="60">
                  <c:v>878.7</c:v>
                </c:pt>
                <c:pt idx="61">
                  <c:v>884.6</c:v>
                </c:pt>
                <c:pt idx="62">
                  <c:v>890.7</c:v>
                </c:pt>
                <c:pt idx="63">
                  <c:v>896.6</c:v>
                </c:pt>
                <c:pt idx="64">
                  <c:v>902.7</c:v>
                </c:pt>
                <c:pt idx="65">
                  <c:v>908.7</c:v>
                </c:pt>
                <c:pt idx="66">
                  <c:v>914.6</c:v>
                </c:pt>
                <c:pt idx="67">
                  <c:v>920.6</c:v>
                </c:pt>
                <c:pt idx="68">
                  <c:v>926.6</c:v>
                </c:pt>
                <c:pt idx="69">
                  <c:v>932.6</c:v>
                </c:pt>
                <c:pt idx="70">
                  <c:v>938.6</c:v>
                </c:pt>
                <c:pt idx="71">
                  <c:v>944.6</c:v>
                </c:pt>
                <c:pt idx="72">
                  <c:v>955.4</c:v>
                </c:pt>
                <c:pt idx="73">
                  <c:v>963.5</c:v>
                </c:pt>
                <c:pt idx="74">
                  <c:v>971.4</c:v>
                </c:pt>
                <c:pt idx="75">
                  <c:v>979.7</c:v>
                </c:pt>
                <c:pt idx="76">
                  <c:v>987.6</c:v>
                </c:pt>
                <c:pt idx="77">
                  <c:v>993.7</c:v>
                </c:pt>
                <c:pt idx="78">
                  <c:v>1003.6</c:v>
                </c:pt>
                <c:pt idx="79">
                  <c:v>1013.1</c:v>
                </c:pt>
                <c:pt idx="80">
                  <c:v>1019.5</c:v>
                </c:pt>
                <c:pt idx="81">
                  <c:v>1027.7</c:v>
                </c:pt>
                <c:pt idx="82">
                  <c:v>1035.5</c:v>
                </c:pt>
                <c:pt idx="83">
                  <c:v>1043.5999999999999</c:v>
                </c:pt>
                <c:pt idx="84">
                  <c:v>1051.7</c:v>
                </c:pt>
                <c:pt idx="85">
                  <c:v>1059.7</c:v>
                </c:pt>
                <c:pt idx="86">
                  <c:v>1067.8</c:v>
                </c:pt>
                <c:pt idx="87">
                  <c:v>1075.8</c:v>
                </c:pt>
                <c:pt idx="88">
                  <c:v>1083.5999999999999</c:v>
                </c:pt>
                <c:pt idx="89">
                  <c:v>1091.8</c:v>
                </c:pt>
                <c:pt idx="90">
                  <c:v>1099.7</c:v>
                </c:pt>
                <c:pt idx="91">
                  <c:v>1107.7</c:v>
                </c:pt>
                <c:pt idx="92">
                  <c:v>1115.9000000000001</c:v>
                </c:pt>
                <c:pt idx="93">
                  <c:v>1123.8</c:v>
                </c:pt>
                <c:pt idx="94">
                  <c:v>1131.8</c:v>
                </c:pt>
                <c:pt idx="95">
                  <c:v>1139.7</c:v>
                </c:pt>
                <c:pt idx="96">
                  <c:v>1147.8</c:v>
                </c:pt>
                <c:pt idx="97">
                  <c:v>1155.7</c:v>
                </c:pt>
                <c:pt idx="98">
                  <c:v>1163.8</c:v>
                </c:pt>
                <c:pt idx="99">
                  <c:v>1171.8</c:v>
                </c:pt>
                <c:pt idx="100">
                  <c:v>1179.8</c:v>
                </c:pt>
                <c:pt idx="101">
                  <c:v>1187.8</c:v>
                </c:pt>
                <c:pt idx="102">
                  <c:v>1195.8</c:v>
                </c:pt>
                <c:pt idx="103">
                  <c:v>1203.9000000000001</c:v>
                </c:pt>
                <c:pt idx="104">
                  <c:v>1211.9000000000001</c:v>
                </c:pt>
                <c:pt idx="105">
                  <c:v>1219.8</c:v>
                </c:pt>
                <c:pt idx="106">
                  <c:v>1227.9000000000001</c:v>
                </c:pt>
                <c:pt idx="107">
                  <c:v>1235.9000000000001</c:v>
                </c:pt>
                <c:pt idx="108">
                  <c:v>1244</c:v>
                </c:pt>
                <c:pt idx="109">
                  <c:v>1252</c:v>
                </c:pt>
                <c:pt idx="110">
                  <c:v>1259.8</c:v>
                </c:pt>
                <c:pt idx="111">
                  <c:v>1267.8</c:v>
                </c:pt>
                <c:pt idx="112">
                  <c:v>1275.9000000000001</c:v>
                </c:pt>
                <c:pt idx="113">
                  <c:v>1284.2</c:v>
                </c:pt>
                <c:pt idx="114">
                  <c:v>1292</c:v>
                </c:pt>
                <c:pt idx="115">
                  <c:v>1299.8</c:v>
                </c:pt>
                <c:pt idx="116">
                  <c:v>1307.8</c:v>
                </c:pt>
                <c:pt idx="117">
                  <c:v>1315.9</c:v>
                </c:pt>
                <c:pt idx="118">
                  <c:v>1323.8</c:v>
                </c:pt>
                <c:pt idx="119">
                  <c:v>1331.8</c:v>
                </c:pt>
                <c:pt idx="120">
                  <c:v>1339.8</c:v>
                </c:pt>
                <c:pt idx="121">
                  <c:v>1347.8</c:v>
                </c:pt>
                <c:pt idx="122">
                  <c:v>1355.8</c:v>
                </c:pt>
                <c:pt idx="123">
                  <c:v>1363.8</c:v>
                </c:pt>
                <c:pt idx="124">
                  <c:v>1371.8</c:v>
                </c:pt>
                <c:pt idx="125">
                  <c:v>1379.8</c:v>
                </c:pt>
                <c:pt idx="126">
                  <c:v>1387.8</c:v>
                </c:pt>
                <c:pt idx="127">
                  <c:v>1395.9</c:v>
                </c:pt>
                <c:pt idx="128">
                  <c:v>1403.8</c:v>
                </c:pt>
                <c:pt idx="129">
                  <c:v>1411.8</c:v>
                </c:pt>
                <c:pt idx="130">
                  <c:v>1419.8</c:v>
                </c:pt>
                <c:pt idx="131">
                  <c:v>1427.9</c:v>
                </c:pt>
                <c:pt idx="132">
                  <c:v>1435.7</c:v>
                </c:pt>
                <c:pt idx="133">
                  <c:v>1443.8</c:v>
                </c:pt>
                <c:pt idx="134">
                  <c:v>1451.9</c:v>
                </c:pt>
                <c:pt idx="135">
                  <c:v>1459.8</c:v>
                </c:pt>
                <c:pt idx="136">
                  <c:v>1467.8</c:v>
                </c:pt>
                <c:pt idx="137">
                  <c:v>1475.8</c:v>
                </c:pt>
                <c:pt idx="138">
                  <c:v>1483.9</c:v>
                </c:pt>
                <c:pt idx="139">
                  <c:v>1491.8</c:v>
                </c:pt>
                <c:pt idx="140">
                  <c:v>1499.8</c:v>
                </c:pt>
                <c:pt idx="141">
                  <c:v>1507.8</c:v>
                </c:pt>
                <c:pt idx="142">
                  <c:v>1515.7</c:v>
                </c:pt>
                <c:pt idx="143">
                  <c:v>1523.8</c:v>
                </c:pt>
                <c:pt idx="144">
                  <c:v>1531.7</c:v>
                </c:pt>
                <c:pt idx="145">
                  <c:v>1539.7</c:v>
                </c:pt>
                <c:pt idx="146">
                  <c:v>1547.7</c:v>
                </c:pt>
                <c:pt idx="147">
                  <c:v>1555.5</c:v>
                </c:pt>
                <c:pt idx="148">
                  <c:v>1563.7</c:v>
                </c:pt>
                <c:pt idx="149">
                  <c:v>1571.7</c:v>
                </c:pt>
                <c:pt idx="150">
                  <c:v>1579.6</c:v>
                </c:pt>
                <c:pt idx="151">
                  <c:v>1587.7</c:v>
                </c:pt>
                <c:pt idx="152">
                  <c:v>1595.7</c:v>
                </c:pt>
                <c:pt idx="153">
                  <c:v>1603.7</c:v>
                </c:pt>
                <c:pt idx="154">
                  <c:v>1611.7</c:v>
                </c:pt>
                <c:pt idx="155">
                  <c:v>1620.1</c:v>
                </c:pt>
                <c:pt idx="156">
                  <c:v>1628.1</c:v>
                </c:pt>
                <c:pt idx="157">
                  <c:v>1636.1</c:v>
                </c:pt>
                <c:pt idx="158">
                  <c:v>1644.2</c:v>
                </c:pt>
              </c:numCache>
            </c:numRef>
          </c:xVal>
          <c:yVal>
            <c:numRef>
              <c:f>'CCDRefTemp20deg-&gt;25deg'!$Z$2:$Z$160</c:f>
              <c:numCache>
                <c:formatCode>General</c:formatCode>
                <c:ptCount val="159"/>
                <c:pt idx="0">
                  <c:v>0.72572359793934649</c:v>
                </c:pt>
                <c:pt idx="1">
                  <c:v>0.8174035409617264</c:v>
                </c:pt>
                <c:pt idx="2">
                  <c:v>0.88592175341005164</c:v>
                </c:pt>
                <c:pt idx="3">
                  <c:v>0.94258682068073796</c:v>
                </c:pt>
                <c:pt idx="4">
                  <c:v>0.96316612923985245</c:v>
                </c:pt>
                <c:pt idx="5">
                  <c:v>0.97615737713075201</c:v>
                </c:pt>
                <c:pt idx="6">
                  <c:v>1</c:v>
                </c:pt>
                <c:pt idx="7">
                  <c:v>1.0198388197268529</c:v>
                </c:pt>
                <c:pt idx="8">
                  <c:v>1.040300353831056</c:v>
                </c:pt>
                <c:pt idx="9">
                  <c:v>1.0688533547490966</c:v>
                </c:pt>
                <c:pt idx="10">
                  <c:v>1.0830359979439412</c:v>
                </c:pt>
                <c:pt idx="11">
                  <c:v>1.1049306572796516</c:v>
                </c:pt>
                <c:pt idx="12">
                  <c:v>1.1156747314583968</c:v>
                </c:pt>
                <c:pt idx="13">
                  <c:v>1.1218818643988806</c:v>
                </c:pt>
                <c:pt idx="14">
                  <c:v>1.1286768464559482</c:v>
                </c:pt>
                <c:pt idx="15">
                  <c:v>1.1281036593538658</c:v>
                </c:pt>
                <c:pt idx="16">
                  <c:v>1.1311794222115847</c:v>
                </c:pt>
                <c:pt idx="17">
                  <c:v>1.1485948718352663</c:v>
                </c:pt>
                <c:pt idx="18">
                  <c:v>1.1425029484733362</c:v>
                </c:pt>
                <c:pt idx="19">
                  <c:v>1.1505027693663612</c:v>
                </c:pt>
                <c:pt idx="20">
                  <c:v>1.1466448910085483</c:v>
                </c:pt>
                <c:pt idx="21">
                  <c:v>1.1478206457203097</c:v>
                </c:pt>
                <c:pt idx="22">
                  <c:v>1.1500272085895638</c:v>
                </c:pt>
                <c:pt idx="23">
                  <c:v>1.1243199287129453</c:v>
                </c:pt>
                <c:pt idx="24">
                  <c:v>1.1005415494163904</c:v>
                </c:pt>
                <c:pt idx="25">
                  <c:v>1.1313718096587944</c:v>
                </c:pt>
                <c:pt idx="26">
                  <c:v>1.1429426615877625</c:v>
                </c:pt>
                <c:pt idx="27">
                  <c:v>1.1303594380269486</c:v>
                </c:pt>
                <c:pt idx="28">
                  <c:v>1.1280997193224658</c:v>
                </c:pt>
                <c:pt idx="29">
                  <c:v>1.1280074808156961</c:v>
                </c:pt>
                <c:pt idx="30">
                  <c:v>1.1240617959761718</c:v>
                </c:pt>
                <c:pt idx="31">
                  <c:v>1.1100775306759914</c:v>
                </c:pt>
                <c:pt idx="32">
                  <c:v>1.1104060505344648</c:v>
                </c:pt>
                <c:pt idx="33">
                  <c:v>1.1080019278196567</c:v>
                </c:pt>
                <c:pt idx="34">
                  <c:v>1.0968552161961305</c:v>
                </c:pt>
                <c:pt idx="35">
                  <c:v>1.0941519304405978</c:v>
                </c:pt>
                <c:pt idx="36">
                  <c:v>1.0893934783292545</c:v>
                </c:pt>
                <c:pt idx="37">
                  <c:v>1.0825864937170409</c:v>
                </c:pt>
                <c:pt idx="38">
                  <c:v>1.0730799541381018</c:v>
                </c:pt>
                <c:pt idx="39">
                  <c:v>1.0793269498878175</c:v>
                </c:pt>
                <c:pt idx="40">
                  <c:v>1.0696167720787504</c:v>
                </c:pt>
                <c:pt idx="41">
                  <c:v>1.069179148466773</c:v>
                </c:pt>
                <c:pt idx="42">
                  <c:v>1.0588336024129021</c:v>
                </c:pt>
                <c:pt idx="43">
                  <c:v>1.0427947465134011</c:v>
                </c:pt>
                <c:pt idx="44">
                  <c:v>1.0428113462562787</c:v>
                </c:pt>
                <c:pt idx="45">
                  <c:v>1.0406512441185605</c:v>
                </c:pt>
                <c:pt idx="46">
                  <c:v>1.0265275481145033</c:v>
                </c:pt>
                <c:pt idx="47">
                  <c:v>1.0117111878528142</c:v>
                </c:pt>
                <c:pt idx="48">
                  <c:v>1.0044145239968705</c:v>
                </c:pt>
                <c:pt idx="49">
                  <c:v>0.99520602023988991</c:v>
                </c:pt>
                <c:pt idx="50">
                  <c:v>0.99035712536887888</c:v>
                </c:pt>
                <c:pt idx="51">
                  <c:v>0.97790319169180351</c:v>
                </c:pt>
                <c:pt idx="52">
                  <c:v>0.96751327317833358</c:v>
                </c:pt>
                <c:pt idx="53">
                  <c:v>0.95642295069939431</c:v>
                </c:pt>
                <c:pt idx="54">
                  <c:v>0.95548262444098331</c:v>
                </c:pt>
                <c:pt idx="55">
                  <c:v>0.94540377310633406</c:v>
                </c:pt>
                <c:pt idx="56">
                  <c:v>0.907027735734517</c:v>
                </c:pt>
                <c:pt idx="57">
                  <c:v>0.90531359209810458</c:v>
                </c:pt>
                <c:pt idx="58">
                  <c:v>0.914461222607028</c:v>
                </c:pt>
                <c:pt idx="59">
                  <c:v>0.90579402107254492</c:v>
                </c:pt>
                <c:pt idx="60">
                  <c:v>0.89007740356006271</c:v>
                </c:pt>
                <c:pt idx="61">
                  <c:v>0.89073372558131736</c:v>
                </c:pt>
                <c:pt idx="62">
                  <c:v>0.89170233693175338</c:v>
                </c:pt>
                <c:pt idx="63">
                  <c:v>0.88330271214880851</c:v>
                </c:pt>
                <c:pt idx="64">
                  <c:v>0.87925196820012042</c:v>
                </c:pt>
                <c:pt idx="65">
                  <c:v>0.87627076450199004</c:v>
                </c:pt>
                <c:pt idx="66">
                  <c:v>0.87677843521256893</c:v>
                </c:pt>
                <c:pt idx="67">
                  <c:v>0.86736815866355987</c:v>
                </c:pt>
                <c:pt idx="68">
                  <c:v>0.86111764615617881</c:v>
                </c:pt>
                <c:pt idx="69">
                  <c:v>0.859406750180704</c:v>
                </c:pt>
                <c:pt idx="70">
                  <c:v>0.87029466917134146</c:v>
                </c:pt>
                <c:pt idx="71">
                  <c:v>0.8621370730901905</c:v>
                </c:pt>
                <c:pt idx="72">
                  <c:v>0.84471693357840161</c:v>
                </c:pt>
                <c:pt idx="73">
                  <c:v>0.8461892821454936</c:v>
                </c:pt>
                <c:pt idx="74">
                  <c:v>0.83599051812315894</c:v>
                </c:pt>
                <c:pt idx="75">
                  <c:v>0.82838970831418512</c:v>
                </c:pt>
                <c:pt idx="76">
                  <c:v>0.82608943033056148</c:v>
                </c:pt>
                <c:pt idx="77">
                  <c:v>0.83138419858574886</c:v>
                </c:pt>
                <c:pt idx="78">
                  <c:v>0.814546600293795</c:v>
                </c:pt>
                <c:pt idx="79">
                  <c:v>0.81821629228677673</c:v>
                </c:pt>
                <c:pt idx="80">
                  <c:v>0.81375466499200955</c:v>
                </c:pt>
                <c:pt idx="81">
                  <c:v>0.79505782428715233</c:v>
                </c:pt>
                <c:pt idx="82">
                  <c:v>0.78778462420280637</c:v>
                </c:pt>
                <c:pt idx="83">
                  <c:v>0.78532821943143938</c:v>
                </c:pt>
                <c:pt idx="84">
                  <c:v>0.77609349464655586</c:v>
                </c:pt>
                <c:pt idx="85">
                  <c:v>0.77037433030313185</c:v>
                </c:pt>
                <c:pt idx="86">
                  <c:v>0.76133851585944701</c:v>
                </c:pt>
                <c:pt idx="87">
                  <c:v>0.74982559983288655</c:v>
                </c:pt>
                <c:pt idx="88">
                  <c:v>0.74581686377172995</c:v>
                </c:pt>
                <c:pt idx="89">
                  <c:v>0.73758472752437199</c:v>
                </c:pt>
                <c:pt idx="90">
                  <c:v>0.73081860108129815</c:v>
                </c:pt>
                <c:pt idx="91">
                  <c:v>0.74414676133036595</c:v>
                </c:pt>
                <c:pt idx="92">
                  <c:v>0.73469387453453228</c:v>
                </c:pt>
                <c:pt idx="93">
                  <c:v>0.73544930313316181</c:v>
                </c:pt>
                <c:pt idx="94">
                  <c:v>0.73186260871397635</c:v>
                </c:pt>
                <c:pt idx="95">
                  <c:v>0.72299509103077497</c:v>
                </c:pt>
                <c:pt idx="96">
                  <c:v>0.7073797874114508</c:v>
                </c:pt>
                <c:pt idx="97">
                  <c:v>0.70850579862115537</c:v>
                </c:pt>
                <c:pt idx="98">
                  <c:v>0.69716513449275042</c:v>
                </c:pt>
                <c:pt idx="99">
                  <c:v>0.6953543541490127</c:v>
                </c:pt>
                <c:pt idx="100">
                  <c:v>0.68591775117561138</c:v>
                </c:pt>
                <c:pt idx="101">
                  <c:v>0.68381066221223497</c:v>
                </c:pt>
                <c:pt idx="102">
                  <c:v>0.68613851222773825</c:v>
                </c:pt>
                <c:pt idx="103">
                  <c:v>0.6800898272219823</c:v>
                </c:pt>
                <c:pt idx="104">
                  <c:v>0.67813147718624234</c:v>
                </c:pt>
                <c:pt idx="105">
                  <c:v>0.67241675832557657</c:v>
                </c:pt>
                <c:pt idx="106">
                  <c:v>0.66136818584044554</c:v>
                </c:pt>
                <c:pt idx="107">
                  <c:v>0.65705710756831137</c:v>
                </c:pt>
                <c:pt idx="108">
                  <c:v>0.64764498995659425</c:v>
                </c:pt>
                <c:pt idx="109">
                  <c:v>0.64269684342293687</c:v>
                </c:pt>
                <c:pt idx="110">
                  <c:v>0.63748263735916699</c:v>
                </c:pt>
                <c:pt idx="111">
                  <c:v>0.63467037788341851</c:v>
                </c:pt>
                <c:pt idx="112">
                  <c:v>0.63093210252941612</c:v>
                </c:pt>
                <c:pt idx="113">
                  <c:v>0.62215803976114625</c:v>
                </c:pt>
                <c:pt idx="114">
                  <c:v>0.62162354700532496</c:v>
                </c:pt>
                <c:pt idx="115">
                  <c:v>0.61397503382219409</c:v>
                </c:pt>
                <c:pt idx="116">
                  <c:v>0.60853659704289342</c:v>
                </c:pt>
                <c:pt idx="117">
                  <c:v>0.60141047065721842</c:v>
                </c:pt>
                <c:pt idx="118">
                  <c:v>0.59517088460167777</c:v>
                </c:pt>
                <c:pt idx="119">
                  <c:v>0.59413003639285811</c:v>
                </c:pt>
                <c:pt idx="120">
                  <c:v>0.58382942114414182</c:v>
                </c:pt>
                <c:pt idx="121">
                  <c:v>0.58084478380173099</c:v>
                </c:pt>
                <c:pt idx="122">
                  <c:v>0.57685752593886774</c:v>
                </c:pt>
                <c:pt idx="123">
                  <c:v>0.57137726581359549</c:v>
                </c:pt>
                <c:pt idx="124">
                  <c:v>0.56868586516569408</c:v>
                </c:pt>
                <c:pt idx="125">
                  <c:v>0.56454360380816238</c:v>
                </c:pt>
                <c:pt idx="126">
                  <c:v>0.56028759167945408</c:v>
                </c:pt>
                <c:pt idx="127">
                  <c:v>0.55802579198785995</c:v>
                </c:pt>
                <c:pt idx="128">
                  <c:v>0.55522201639977475</c:v>
                </c:pt>
                <c:pt idx="129">
                  <c:v>0.54618389444404025</c:v>
                </c:pt>
                <c:pt idx="130">
                  <c:v>0.54218087292640516</c:v>
                </c:pt>
                <c:pt idx="131">
                  <c:v>0.54001753547332287</c:v>
                </c:pt>
                <c:pt idx="132">
                  <c:v>0.53149210768486943</c:v>
                </c:pt>
                <c:pt idx="133">
                  <c:v>0.52708412520555292</c:v>
                </c:pt>
                <c:pt idx="134">
                  <c:v>0.52142081226319148</c:v>
                </c:pt>
                <c:pt idx="135">
                  <c:v>0.51687458337176106</c:v>
                </c:pt>
                <c:pt idx="136">
                  <c:v>0.51325025857296225</c:v>
                </c:pt>
                <c:pt idx="137">
                  <c:v>0.51864189915212611</c:v>
                </c:pt>
                <c:pt idx="138">
                  <c:v>0.51020419326523125</c:v>
                </c:pt>
                <c:pt idx="139">
                  <c:v>0.49642259054042026</c:v>
                </c:pt>
                <c:pt idx="140">
                  <c:v>0.49767224880529537</c:v>
                </c:pt>
                <c:pt idx="141">
                  <c:v>0.48873175480350273</c:v>
                </c:pt>
                <c:pt idx="142">
                  <c:v>0.49083801067138444</c:v>
                </c:pt>
                <c:pt idx="143">
                  <c:v>0.48555528240214846</c:v>
                </c:pt>
                <c:pt idx="144">
                  <c:v>0.48063547999637557</c:v>
                </c:pt>
                <c:pt idx="145">
                  <c:v>0.47581452291638182</c:v>
                </c:pt>
                <c:pt idx="146">
                  <c:v>0.47400667889736792</c:v>
                </c:pt>
                <c:pt idx="147">
                  <c:v>0.46879562979157213</c:v>
                </c:pt>
                <c:pt idx="148">
                  <c:v>0.46405501708882951</c:v>
                </c:pt>
                <c:pt idx="149">
                  <c:v>0.45853324278869856</c:v>
                </c:pt>
                <c:pt idx="150">
                  <c:v>0.4516842102123404</c:v>
                </c:pt>
                <c:pt idx="151">
                  <c:v>0.450033494933189</c:v>
                </c:pt>
                <c:pt idx="152">
                  <c:v>0.44559371208454013</c:v>
                </c:pt>
                <c:pt idx="153">
                  <c:v>0.44663830771410545</c:v>
                </c:pt>
                <c:pt idx="154">
                  <c:v>0.4411608470773033</c:v>
                </c:pt>
                <c:pt idx="155">
                  <c:v>0.43399811861734483</c:v>
                </c:pt>
                <c:pt idx="156">
                  <c:v>0.4308798495547434</c:v>
                </c:pt>
                <c:pt idx="157">
                  <c:v>0.4291398489372803</c:v>
                </c:pt>
                <c:pt idx="158">
                  <c:v>0.42258568393201495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406-4A78-9F77-149E2AA2C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6063872"/>
        <c:axId val="1516057344"/>
      </c:scatterChart>
      <c:valAx>
        <c:axId val="1516063872"/>
        <c:scaling>
          <c:orientation val="minMax"/>
          <c:max val="1000"/>
          <c:min val="45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 (nm)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16057344"/>
        <c:crosses val="autoZero"/>
        <c:crossBetween val="midCat"/>
        <c:majorUnit val="100"/>
      </c:valAx>
      <c:valAx>
        <c:axId val="1516057344"/>
        <c:scaling>
          <c:orientation val="minMax"/>
          <c:max val="1.4"/>
          <c:min val="0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brightness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16063872"/>
        <c:crosses val="autoZero"/>
        <c:crossBetween val="midCat"/>
        <c:majorUnit val="0.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01372623157168E-2"/>
          <c:y val="4.1530250487585872E-2"/>
          <c:w val="0.89113471926915644"/>
          <c:h val="0.8201000977854724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Sheet2!$A$15:$A$26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Sheet2!$D$15:$D$26</c:f>
              <c:numCache>
                <c:formatCode>General</c:formatCode>
                <c:ptCount val="12"/>
                <c:pt idx="0">
                  <c:v>3.5055873571710805</c:v>
                </c:pt>
                <c:pt idx="1">
                  <c:v>3.0400272455514354</c:v>
                </c:pt>
                <c:pt idx="2">
                  <c:v>1.7368371488978962</c:v>
                </c:pt>
                <c:pt idx="3">
                  <c:v>0.60130087221110795</c:v>
                </c:pt>
                <c:pt idx="4">
                  <c:v>-1.1116712485397917</c:v>
                </c:pt>
                <c:pt idx="5">
                  <c:v>-2.2512917314468361</c:v>
                </c:pt>
                <c:pt idx="6">
                  <c:v>-2.8369660279294551</c:v>
                </c:pt>
                <c:pt idx="7">
                  <c:v>-2.632458047010755</c:v>
                </c:pt>
                <c:pt idx="8">
                  <c:v>-2.3141526117497646</c:v>
                </c:pt>
                <c:pt idx="9">
                  <c:v>-0.91569938994634503</c:v>
                </c:pt>
                <c:pt idx="10">
                  <c:v>0.7511557827549975</c:v>
                </c:pt>
                <c:pt idx="11">
                  <c:v>2.4273306500360858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CD-41F1-AA49-4DDFE8D7E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410464"/>
        <c:axId val="342408824"/>
      </c:scatterChart>
      <c:valAx>
        <c:axId val="342410464"/>
        <c:scaling>
          <c:orientation val="minMax"/>
          <c:max val="12"/>
          <c:min val="1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342408824"/>
        <c:crossesAt val="-6"/>
        <c:crossBetween val="midCat"/>
        <c:majorUnit val="1"/>
      </c:valAx>
      <c:valAx>
        <c:axId val="342408824"/>
        <c:scaling>
          <c:orientation val="minMax"/>
          <c:max val="6"/>
          <c:min val="-6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34241046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/>
              <a:t>Sensor sensitivity</a:t>
            </a:r>
            <a:r>
              <a:rPr lang="en-US" altLang="ja-JP" baseline="0" dirty="0"/>
              <a:t> variation</a:t>
            </a:r>
          </a:p>
          <a:p>
            <a:pPr>
              <a:defRPr/>
            </a:pPr>
            <a:r>
              <a:rPr lang="en-US" altLang="ja-JP" sz="1920" b="0" i="0" u="none" strike="noStrike" baseline="0" dirty="0">
                <a:effectLst/>
              </a:rPr>
              <a:t>since 2016.08.19 </a:t>
            </a:r>
            <a:r>
              <a:rPr lang="en-US" altLang="ja-JP" baseline="0" dirty="0"/>
              <a:t>(B band)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6698166713994136"/>
          <c:y val="0.16524765434203731"/>
          <c:w val="0.78224907749498873"/>
          <c:h val="0.6445979409360567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Sheet1!$Q$19</c:f>
              <c:strCache>
                <c:ptCount val="1"/>
                <c:pt idx="0">
                  <c:v>B (based on G)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Sheet1!$R$8:$Y$8</c:f>
              <c:numCache>
                <c:formatCode>m/d/yyyy</c:formatCode>
                <c:ptCount val="8"/>
                <c:pt idx="0">
                  <c:v>42598</c:v>
                </c:pt>
                <c:pt idx="1">
                  <c:v>42601</c:v>
                </c:pt>
                <c:pt idx="2">
                  <c:v>42689</c:v>
                </c:pt>
                <c:pt idx="3">
                  <c:v>42718</c:v>
                </c:pt>
                <c:pt idx="4">
                  <c:v>42746</c:v>
                </c:pt>
                <c:pt idx="5">
                  <c:v>42777</c:v>
                </c:pt>
                <c:pt idx="6">
                  <c:v>42808</c:v>
                </c:pt>
                <c:pt idx="7">
                  <c:v>42866</c:v>
                </c:pt>
              </c:numCache>
            </c:numRef>
          </c:xVal>
          <c:yVal>
            <c:numRef>
              <c:f>Sheet1!$R$21:$Y$21</c:f>
              <c:numCache>
                <c:formatCode>General</c:formatCode>
                <c:ptCount val="8"/>
                <c:pt idx="0">
                  <c:v>0.98408835622863766</c:v>
                </c:pt>
                <c:pt idx="1">
                  <c:v>1</c:v>
                </c:pt>
                <c:pt idx="2">
                  <c:v>0.99336220442279344</c:v>
                </c:pt>
                <c:pt idx="3">
                  <c:v>0.99079133758308713</c:v>
                </c:pt>
                <c:pt idx="4">
                  <c:v>0.99212437763602912</c:v>
                </c:pt>
                <c:pt idx="5">
                  <c:v>0.99301281066577185</c:v>
                </c:pt>
                <c:pt idx="6">
                  <c:v>0.993274996877484</c:v>
                </c:pt>
                <c:pt idx="7">
                  <c:v>0.99292482505889679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5C-4B07-ABAF-D2133A80FD59}"/>
            </c:ext>
          </c:extLst>
        </c:ser>
        <c:ser>
          <c:idx val="1"/>
          <c:order val="1"/>
          <c:tx>
            <c:strRef>
              <c:f>Sheet1!$Q$20</c:f>
              <c:strCache>
                <c:ptCount val="1"/>
                <c:pt idx="0">
                  <c:v>B (based on R)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xVal>
            <c:numRef>
              <c:f>Sheet1!$R$8:$Y$8</c:f>
              <c:numCache>
                <c:formatCode>m/d/yyyy</c:formatCode>
                <c:ptCount val="8"/>
                <c:pt idx="0">
                  <c:v>42598</c:v>
                </c:pt>
                <c:pt idx="1">
                  <c:v>42601</c:v>
                </c:pt>
                <c:pt idx="2">
                  <c:v>42689</c:v>
                </c:pt>
                <c:pt idx="3">
                  <c:v>42718</c:v>
                </c:pt>
                <c:pt idx="4">
                  <c:v>42746</c:v>
                </c:pt>
                <c:pt idx="5">
                  <c:v>42777</c:v>
                </c:pt>
                <c:pt idx="6">
                  <c:v>42808</c:v>
                </c:pt>
                <c:pt idx="7">
                  <c:v>42866</c:v>
                </c:pt>
              </c:numCache>
            </c:numRef>
          </c:xVal>
          <c:yVal>
            <c:numRef>
              <c:f>Sheet1!$R$22:$Y$22</c:f>
              <c:numCache>
                <c:formatCode>General</c:formatCode>
                <c:ptCount val="8"/>
                <c:pt idx="0">
                  <c:v>0.96369881113636713</c:v>
                </c:pt>
                <c:pt idx="1">
                  <c:v>1</c:v>
                </c:pt>
                <c:pt idx="2">
                  <c:v>0.99136308752809088</c:v>
                </c:pt>
                <c:pt idx="3">
                  <c:v>0.98862155855899214</c:v>
                </c:pt>
                <c:pt idx="4">
                  <c:v>0.99282143921136212</c:v>
                </c:pt>
                <c:pt idx="5">
                  <c:v>0.99045617648436413</c:v>
                </c:pt>
                <c:pt idx="6">
                  <c:v>0.99217230409553003</c:v>
                </c:pt>
                <c:pt idx="7">
                  <c:v>0.99215951846429407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F5C-4B07-ABAF-D2133A80F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901256"/>
        <c:axId val="401900928"/>
      </c:scatterChart>
      <c:valAx>
        <c:axId val="401901256"/>
        <c:scaling>
          <c:orientation val="minMax"/>
          <c:min val="4258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Observation Date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m/d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1900928"/>
        <c:crosses val="autoZero"/>
        <c:crossBetween val="midCat"/>
        <c:majorUnit val="60"/>
      </c:valAx>
      <c:valAx>
        <c:axId val="401900928"/>
        <c:scaling>
          <c:orientation val="minMax"/>
          <c:max val="1.01"/>
          <c:min val="0.9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sensitivity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1901256"/>
        <c:crosses val="autoZero"/>
        <c:crossBetween val="midCat"/>
        <c:majorUnit val="1.0000000000000002E-2"/>
        <c:minorUnit val="1.0000000000000002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990779917147674"/>
          <c:y val="0.2175390525096409"/>
          <c:w val="0.32829551706709614"/>
          <c:h val="0.130266624929522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AA8CD-FA16-4B3B-9D9C-DBF6915874C5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2DDD2-C59B-4FB5-B67B-36C4F60E6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2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Oversampling</a:t>
            </a:r>
          </a:p>
          <a:p>
            <a:r>
              <a:rPr kumimoji="1" lang="en-US" altLang="ja-JP" dirty="0"/>
              <a:t>Stray-light</a:t>
            </a:r>
          </a:p>
          <a:p>
            <a:r>
              <a:rPr kumimoji="1" lang="en-US" altLang="ja-JP" dirty="0"/>
              <a:t>Dark signal bias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59C61-F4A1-407A-B1E4-E0EC3946192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10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Oversampling</a:t>
            </a:r>
          </a:p>
          <a:p>
            <a:r>
              <a:rPr kumimoji="1" lang="en-US" altLang="ja-JP" dirty="0"/>
              <a:t>Stray-light</a:t>
            </a:r>
          </a:p>
          <a:p>
            <a:r>
              <a:rPr kumimoji="1" lang="en-US" altLang="ja-JP" dirty="0"/>
              <a:t>Dark signal bias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59C61-F4A1-407A-B1E4-E0EC3946192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45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010-9C5E-4FA7-8668-0E4A7AF91C6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4E5E-3803-483F-B518-5B12D51AB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62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010-9C5E-4FA7-8668-0E4A7AF91C6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4E5E-3803-483F-B518-5B12D51AB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40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010-9C5E-4FA7-8668-0E4A7AF91C6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4E5E-3803-483F-B518-5B12D51AB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72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010-9C5E-4FA7-8668-0E4A7AF91C6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4E5E-3803-483F-B518-5B12D51AB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13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010-9C5E-4FA7-8668-0E4A7AF91C6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4E5E-3803-483F-B518-5B12D51AB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79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010-9C5E-4FA7-8668-0E4A7AF91C6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4E5E-3803-483F-B518-5B12D51AB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92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010-9C5E-4FA7-8668-0E4A7AF91C6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4E5E-3803-483F-B518-5B12D51AB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02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010-9C5E-4FA7-8668-0E4A7AF91C6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4E5E-3803-483F-B518-5B12D51AB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89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010-9C5E-4FA7-8668-0E4A7AF91C6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4E5E-3803-483F-B518-5B12D51AB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34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010-9C5E-4FA7-8668-0E4A7AF91C6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4E5E-3803-483F-B518-5B12D51AB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46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E010-9C5E-4FA7-8668-0E4A7AF91C6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4E5E-3803-483F-B518-5B12D51AB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31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E010-9C5E-4FA7-8668-0E4A7AF91C6E}" type="datetimeFigureOut">
              <a:rPr kumimoji="1" lang="ja-JP" altLang="en-US" smtClean="0"/>
              <a:t>2017/11/10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F4E5E-3803-483F-B518-5B12D51AB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1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FED0E-CAC3-4D24-AA88-399E5F78C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174" y="307262"/>
            <a:ext cx="7149193" cy="1848110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Lunar Observation Activities with a Small Satellite and a Planetary Exploration Satellite.</a:t>
            </a:r>
            <a:endParaRPr kumimoji="1" lang="ja-JP" altLang="en-US" sz="2800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B5FCF92-A1C1-4AB4-A1CA-E867E1E4E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7194" y="5800249"/>
            <a:ext cx="2849137" cy="36933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Toru Kouyama, AIST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150E31-8236-4E54-AAF2-8CEAA564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5DE9-3B24-44A6-8055-CC61C8F089CF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C3ADE1-2A73-48FD-888C-DE4E23181E76}"/>
              </a:ext>
            </a:extLst>
          </p:cNvPr>
          <p:cNvSpPr txBox="1"/>
          <p:nvPr/>
        </p:nvSpPr>
        <p:spPr>
          <a:xfrm>
            <a:off x="5704214" y="6169581"/>
            <a:ext cx="308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2017.10.05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CDD3A1-8381-4DA8-9817-60B943A0FC82}"/>
              </a:ext>
            </a:extLst>
          </p:cNvPr>
          <p:cNvSpPr txBox="1"/>
          <p:nvPr/>
        </p:nvSpPr>
        <p:spPr>
          <a:xfrm>
            <a:off x="4863830" y="3963571"/>
            <a:ext cx="3651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Hodoyoshi-1</a:t>
            </a:r>
          </a:p>
          <a:p>
            <a:r>
              <a:rPr kumimoji="1" lang="en-US" altLang="ja-JP" sz="2800" dirty="0"/>
              <a:t>Hayabusa-2</a:t>
            </a:r>
            <a:endParaRPr kumimoji="1" lang="ja-JP" altLang="en-US" sz="2800" dirty="0"/>
          </a:p>
        </p:txBody>
      </p:sp>
      <p:pic>
        <p:nvPicPr>
          <p:cNvPr id="8" name="Picture 2" descr="https://www.axelspace.com/wp-content/uploads/2015/11/hodoyoshi1_hover_small.png">
            <a:extLst>
              <a:ext uri="{FF2B5EF4-FFF2-40B4-BE49-F238E27FC236}">
                <a16:creationId xmlns:a16="http://schemas.microsoft.com/office/drawing/2014/main" id="{6B625E5E-6252-4671-B4F6-55ECD70F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5" y="2888324"/>
            <a:ext cx="1575527" cy="18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JAXA Hayabusa-2 space probe - MIPS MIPS64 (4)">
            <a:extLst>
              <a:ext uri="{FF2B5EF4-FFF2-40B4-BE49-F238E27FC236}">
                <a16:creationId xmlns:a16="http://schemas.microsoft.com/office/drawing/2014/main" id="{67498212-363F-4F02-851A-B33EFC9AB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1"/>
          <a:stretch/>
        </p:blipFill>
        <p:spPr bwMode="auto">
          <a:xfrm>
            <a:off x="2214182" y="5008996"/>
            <a:ext cx="1846189" cy="155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0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0A0A43E-69C2-4D6E-916B-C9DB59452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147"/>
            <a:ext cx="9144000" cy="426170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6E131F-08E9-4FFF-8768-5922518FE087}"/>
              </a:ext>
            </a:extLst>
          </p:cNvPr>
          <p:cNvSpPr txBox="1"/>
          <p:nvPr/>
        </p:nvSpPr>
        <p:spPr>
          <a:xfrm>
            <a:off x="457200" y="566057"/>
            <a:ext cx="310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Raw images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593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E2384F-50DA-4E77-A617-D76878059FF6}"/>
              </a:ext>
            </a:extLst>
          </p:cNvPr>
          <p:cNvSpPr txBox="1"/>
          <p:nvPr/>
        </p:nvSpPr>
        <p:spPr>
          <a:xfrm>
            <a:off x="384717" y="76593"/>
            <a:ext cx="8374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ASTER/VNIR Lunar calibration results</a:t>
            </a:r>
          </a:p>
          <a:p>
            <a:r>
              <a:rPr kumimoji="1" lang="en-US" altLang="ja-JP" sz="2400" dirty="0"/>
              <a:t>(r = Observed brightness / Simulated brightness)</a:t>
            </a:r>
            <a:endParaRPr kumimoji="1" lang="ja-JP" altLang="en-US" sz="24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5C7C5F3-69A8-4E89-A55F-8154D827020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022" y="2670984"/>
          <a:ext cx="8697956" cy="250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89">
                  <a:extLst>
                    <a:ext uri="{9D8B030D-6E8A-4147-A177-3AD203B41FA5}">
                      <a16:colId xmlns:a16="http://schemas.microsoft.com/office/drawing/2014/main" val="1525018848"/>
                    </a:ext>
                  </a:extLst>
                </a:gridCol>
                <a:gridCol w="2174489">
                  <a:extLst>
                    <a:ext uri="{9D8B030D-6E8A-4147-A177-3AD203B41FA5}">
                      <a16:colId xmlns:a16="http://schemas.microsoft.com/office/drawing/2014/main" val="3872489256"/>
                    </a:ext>
                  </a:extLst>
                </a:gridCol>
                <a:gridCol w="2174489">
                  <a:extLst>
                    <a:ext uri="{9D8B030D-6E8A-4147-A177-3AD203B41FA5}">
                      <a16:colId xmlns:a16="http://schemas.microsoft.com/office/drawing/2014/main" val="3624352102"/>
                    </a:ext>
                  </a:extLst>
                </a:gridCol>
                <a:gridCol w="2174489">
                  <a:extLst>
                    <a:ext uri="{9D8B030D-6E8A-4147-A177-3AD203B41FA5}">
                      <a16:colId xmlns:a16="http://schemas.microsoft.com/office/drawing/2014/main" val="1912139150"/>
                    </a:ext>
                  </a:extLst>
                </a:gridCol>
              </a:tblGrid>
              <a:tr h="62600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RCC(Ver 4)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Obata et al (2015)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Lunar Calibration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803942"/>
                  </a:ext>
                </a:extLst>
              </a:tr>
              <a:tr h="626005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Band 1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0.972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(0.972)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0.970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291999"/>
                  </a:ext>
                </a:extLst>
              </a:tr>
              <a:tr h="626005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Band 2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0.986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0.949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0.948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9677145"/>
                  </a:ext>
                </a:extLst>
              </a:tr>
              <a:tr h="626005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Band 3N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0.923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0.942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0.943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34787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025287-6684-4C2A-A856-869C463FB33E}"/>
              </a:ext>
            </a:extLst>
          </p:cNvPr>
          <p:cNvSpPr txBox="1"/>
          <p:nvPr/>
        </p:nvSpPr>
        <p:spPr>
          <a:xfrm>
            <a:off x="2601948" y="1844422"/>
            <a:ext cx="171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Current</a:t>
            </a:r>
          </a:p>
          <a:p>
            <a:pPr algn="ctr"/>
            <a:r>
              <a:rPr kumimoji="1" lang="en-US" altLang="ja-JP" dirty="0"/>
              <a:t>official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91506D-F784-4477-96C1-B48F63683CA1}"/>
              </a:ext>
            </a:extLst>
          </p:cNvPr>
          <p:cNvSpPr txBox="1"/>
          <p:nvPr/>
        </p:nvSpPr>
        <p:spPr>
          <a:xfrm>
            <a:off x="4735551" y="1849547"/>
            <a:ext cx="171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Vicarious</a:t>
            </a:r>
          </a:p>
          <a:p>
            <a:pPr algn="ctr"/>
            <a:r>
              <a:rPr kumimoji="1" lang="en-US" altLang="ja-JP" dirty="0"/>
              <a:t>+ Cross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F56104-777B-4E8A-BF1C-E528E429F90F}"/>
              </a:ext>
            </a:extLst>
          </p:cNvPr>
          <p:cNvSpPr txBox="1"/>
          <p:nvPr/>
        </p:nvSpPr>
        <p:spPr>
          <a:xfrm>
            <a:off x="6869154" y="2028145"/>
            <a:ext cx="1717288" cy="37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Our results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3DFBCD-6B42-47FC-A27F-24367E05C3C0}"/>
              </a:ext>
            </a:extLst>
          </p:cNvPr>
          <p:cNvSpPr txBox="1"/>
          <p:nvPr/>
        </p:nvSpPr>
        <p:spPr>
          <a:xfrm>
            <a:off x="223022" y="1140971"/>
            <a:ext cx="642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Degradation ratio from 2003 to 2017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943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2636DA7-D8DB-4359-B90B-F6B0DA0E5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5"/>
          <a:stretch/>
        </p:blipFill>
        <p:spPr>
          <a:xfrm>
            <a:off x="2100784" y="1960637"/>
            <a:ext cx="5789923" cy="40927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DE5331-9FD6-4E7C-8881-1DAC61D52BC1}"/>
              </a:ext>
            </a:extLst>
          </p:cNvPr>
          <p:cNvSpPr txBox="1"/>
          <p:nvPr/>
        </p:nvSpPr>
        <p:spPr>
          <a:xfrm>
            <a:off x="440267" y="222578"/>
            <a:ext cx="8263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/>
              <a:t>Sensor performance of Hayabusa-2</a:t>
            </a:r>
            <a:endParaRPr kumimoji="1" lang="ja-JP" altLang="en-US" sz="36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34FEEF3-B83C-4974-8C5B-5B4756F8F39B}"/>
              </a:ext>
            </a:extLst>
          </p:cNvPr>
          <p:cNvSpPr/>
          <p:nvPr/>
        </p:nvSpPr>
        <p:spPr>
          <a:xfrm>
            <a:off x="440267" y="1014761"/>
            <a:ext cx="7220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dirty="0"/>
              <a:t>Consistency of sensitivity among different bands</a:t>
            </a:r>
            <a:endParaRPr lang="ja-JP" altLang="en-US" sz="2800" dirty="0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E89C3F4F-EAB8-4C8E-8B1F-2A371341788C}"/>
              </a:ext>
            </a:extLst>
          </p:cNvPr>
          <p:cNvSpPr/>
          <p:nvPr/>
        </p:nvSpPr>
        <p:spPr>
          <a:xfrm>
            <a:off x="5687122" y="2919642"/>
            <a:ext cx="970156" cy="524107"/>
          </a:xfrm>
          <a:custGeom>
            <a:avLst/>
            <a:gdLst>
              <a:gd name="connsiteX0" fmla="*/ 0 w 970156"/>
              <a:gd name="connsiteY0" fmla="*/ 524107 h 524107"/>
              <a:gd name="connsiteX1" fmla="*/ 278780 w 970156"/>
              <a:gd name="connsiteY1" fmla="*/ 11151 h 524107"/>
              <a:gd name="connsiteX2" fmla="*/ 970156 w 970156"/>
              <a:gd name="connsiteY2" fmla="*/ 0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0156" h="524107">
                <a:moveTo>
                  <a:pt x="0" y="524107"/>
                </a:moveTo>
                <a:lnTo>
                  <a:pt x="278780" y="11151"/>
                </a:lnTo>
                <a:lnTo>
                  <a:pt x="97015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0B0831-B178-4746-9DC0-7B4239A9BC81}"/>
              </a:ext>
            </a:extLst>
          </p:cNvPr>
          <p:cNvSpPr txBox="1"/>
          <p:nvPr/>
        </p:nvSpPr>
        <p:spPr>
          <a:xfrm>
            <a:off x="6657278" y="2596476"/>
            <a:ext cx="21521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Expected Moon brightness</a:t>
            </a:r>
            <a:endParaRPr kumimoji="1" lang="ja-JP" altLang="en-US" dirty="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C08A8990-25C4-40D0-89B0-624195C6227A}"/>
              </a:ext>
            </a:extLst>
          </p:cNvPr>
          <p:cNvSpPr/>
          <p:nvPr/>
        </p:nvSpPr>
        <p:spPr>
          <a:xfrm>
            <a:off x="5107258" y="3889798"/>
            <a:ext cx="1170878" cy="524108"/>
          </a:xfrm>
          <a:custGeom>
            <a:avLst/>
            <a:gdLst>
              <a:gd name="connsiteX0" fmla="*/ 1170878 w 1170878"/>
              <a:gd name="connsiteY0" fmla="*/ 0 h 524108"/>
              <a:gd name="connsiteX1" fmla="*/ 602166 w 1170878"/>
              <a:gd name="connsiteY1" fmla="*/ 524108 h 524108"/>
              <a:gd name="connsiteX2" fmla="*/ 0 w 1170878"/>
              <a:gd name="connsiteY2" fmla="*/ 524108 h 52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0878" h="524108">
                <a:moveTo>
                  <a:pt x="1170878" y="0"/>
                </a:moveTo>
                <a:lnTo>
                  <a:pt x="602166" y="524108"/>
                </a:lnTo>
                <a:lnTo>
                  <a:pt x="0" y="52410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73484F-1D7B-4AFA-9E11-4D3424DA6F84}"/>
              </a:ext>
            </a:extLst>
          </p:cNvPr>
          <p:cNvSpPr txBox="1"/>
          <p:nvPr/>
        </p:nvSpPr>
        <p:spPr>
          <a:xfrm>
            <a:off x="3813718" y="4090740"/>
            <a:ext cx="12935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Observed brightness</a:t>
            </a:r>
            <a:endParaRPr kumimoji="1" lang="ja-JP" altLang="en-US" dirty="0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7A08B7FF-812D-4CAB-9CDC-C4CCDC26F473}"/>
              </a:ext>
            </a:extLst>
          </p:cNvPr>
          <p:cNvSpPr/>
          <p:nvPr/>
        </p:nvSpPr>
        <p:spPr>
          <a:xfrm>
            <a:off x="4683512" y="6345044"/>
            <a:ext cx="579864" cy="367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56CCE9-1FA0-41F2-A489-BBC5C24B4CEC}"/>
              </a:ext>
            </a:extLst>
          </p:cNvPr>
          <p:cNvSpPr txBox="1"/>
          <p:nvPr/>
        </p:nvSpPr>
        <p:spPr>
          <a:xfrm>
            <a:off x="5330284" y="6333892"/>
            <a:ext cx="3479180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Keep good performance</a:t>
            </a:r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F4B55CD-1C05-4841-868C-A91E3FB160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9733" r="50000" b="8960"/>
          <a:stretch/>
        </p:blipFill>
        <p:spPr>
          <a:xfrm>
            <a:off x="287867" y="2767241"/>
            <a:ext cx="941595" cy="97015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5016EA5-2018-4D5C-9E8F-862671C69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9733" r="50000" b="8960"/>
          <a:stretch/>
        </p:blipFill>
        <p:spPr>
          <a:xfrm>
            <a:off x="440267" y="2919641"/>
            <a:ext cx="941595" cy="97015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FC31CA2-E041-4BC0-B40C-48EAFC301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9733" r="50000" b="8960"/>
          <a:stretch/>
        </p:blipFill>
        <p:spPr>
          <a:xfrm>
            <a:off x="592667" y="3072041"/>
            <a:ext cx="941595" cy="97015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6A08E47-FC09-4CC5-AF9C-E4FBF1B3E9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733" r="50000" b="8960"/>
          <a:stretch/>
        </p:blipFill>
        <p:spPr>
          <a:xfrm>
            <a:off x="745067" y="3224441"/>
            <a:ext cx="941595" cy="9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1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BA34EA8-3ECC-42A8-864D-CE7FFFAE8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22" r="34256"/>
          <a:stretch/>
        </p:blipFill>
        <p:spPr>
          <a:xfrm flipV="1">
            <a:off x="522991" y="2140544"/>
            <a:ext cx="1629388" cy="365508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FF5B40-4C32-4CC0-8129-2F0679E65EB0}"/>
              </a:ext>
            </a:extLst>
          </p:cNvPr>
          <p:cNvSpPr txBox="1"/>
          <p:nvPr/>
        </p:nvSpPr>
        <p:spPr>
          <a:xfrm>
            <a:off x="308655" y="165596"/>
            <a:ext cx="8567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/>
              <a:t>Lunar calibration procedure</a:t>
            </a:r>
            <a:endParaRPr kumimoji="1" lang="ja-JP" altLang="en-US" sz="4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C9ED7DF-BE06-4C5F-A3C7-3E280C197E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043"/>
          <a:stretch/>
        </p:blipFill>
        <p:spPr>
          <a:xfrm>
            <a:off x="6882934" y="4714138"/>
            <a:ext cx="1819809" cy="175594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DCD616-4FC4-45EE-A8C4-B40858A18CB5}"/>
              </a:ext>
            </a:extLst>
          </p:cNvPr>
          <p:cNvSpPr txBox="1"/>
          <p:nvPr/>
        </p:nvSpPr>
        <p:spPr>
          <a:xfrm>
            <a:off x="1564309" y="1071072"/>
            <a:ext cx="601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 </a:t>
            </a:r>
            <a:r>
              <a:rPr kumimoji="1" lang="en-US" altLang="ja-JP" sz="2800" dirty="0"/>
              <a:t>Correcting oversampling effect</a:t>
            </a:r>
            <a:endParaRPr kumimoji="1" lang="ja-JP" altLang="en-US" sz="28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A4B9B5B4-09FA-4C27-AFC8-BD9783E98222}"/>
              </a:ext>
            </a:extLst>
          </p:cNvPr>
          <p:cNvSpPr/>
          <p:nvPr/>
        </p:nvSpPr>
        <p:spPr>
          <a:xfrm>
            <a:off x="2423426" y="2783810"/>
            <a:ext cx="815952" cy="850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AB26F4-5549-4660-93E9-7E3F64C57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600" y="2783810"/>
            <a:ext cx="2336800" cy="2336800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B6343446-2F0D-4542-B468-80A988D6BBC6}"/>
              </a:ext>
            </a:extLst>
          </p:cNvPr>
          <p:cNvSpPr/>
          <p:nvPr/>
        </p:nvSpPr>
        <p:spPr>
          <a:xfrm>
            <a:off x="5847829" y="2746426"/>
            <a:ext cx="665068" cy="850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16242AC-52C6-4238-8757-C48BA0D3659F}"/>
              </a:ext>
            </a:extLst>
          </p:cNvPr>
          <p:cNvSpPr txBox="1"/>
          <p:nvPr/>
        </p:nvSpPr>
        <p:spPr>
          <a:xfrm>
            <a:off x="6709966" y="2582944"/>
            <a:ext cx="21657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Obtaining</a:t>
            </a:r>
          </a:p>
          <a:p>
            <a:r>
              <a:rPr kumimoji="1" lang="en-US" altLang="ja-JP" sz="2400" dirty="0"/>
              <a:t>Oversampling factor</a:t>
            </a:r>
            <a:endParaRPr kumimoji="1" lang="ja-JP" altLang="en-US" sz="2400" dirty="0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81C5F460-4944-4A97-9C47-8D83C7BECEDE}"/>
              </a:ext>
            </a:extLst>
          </p:cNvPr>
          <p:cNvSpPr/>
          <p:nvPr/>
        </p:nvSpPr>
        <p:spPr>
          <a:xfrm>
            <a:off x="6953250" y="3968086"/>
            <a:ext cx="533400" cy="561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F6014F-F8AB-4445-AA75-97B918FF8574}"/>
              </a:ext>
            </a:extLst>
          </p:cNvPr>
          <p:cNvSpPr txBox="1"/>
          <p:nvPr/>
        </p:nvSpPr>
        <p:spPr>
          <a:xfrm>
            <a:off x="3417689" y="2059724"/>
            <a:ext cx="2348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Image analysis</a:t>
            </a:r>
            <a:endParaRPr kumimoji="1" lang="ja-JP" altLang="en-US" sz="2800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4BA63465-6742-4FB7-96B6-AD2F7F35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5DE9-3B24-44A6-8055-CC61C8F089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C179DC-599E-4D9A-BA46-2685A1D39553}"/>
              </a:ext>
            </a:extLst>
          </p:cNvPr>
          <p:cNvSpPr txBox="1"/>
          <p:nvPr/>
        </p:nvSpPr>
        <p:spPr>
          <a:xfrm>
            <a:off x="7579691" y="4064039"/>
            <a:ext cx="129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Correction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003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FF5B40-4C32-4CC0-8129-2F0679E65EB0}"/>
              </a:ext>
            </a:extLst>
          </p:cNvPr>
          <p:cNvSpPr txBox="1"/>
          <p:nvPr/>
        </p:nvSpPr>
        <p:spPr>
          <a:xfrm>
            <a:off x="308655" y="165596"/>
            <a:ext cx="8567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/>
              <a:t>Lunar calibration procedure</a:t>
            </a:r>
            <a:endParaRPr kumimoji="1" lang="ja-JP" altLang="en-US" sz="4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DCD616-4FC4-45EE-A8C4-B40858A18CB5}"/>
              </a:ext>
            </a:extLst>
          </p:cNvPr>
          <p:cNvSpPr txBox="1"/>
          <p:nvPr/>
        </p:nvSpPr>
        <p:spPr>
          <a:xfrm>
            <a:off x="1584493" y="935037"/>
            <a:ext cx="601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② </a:t>
            </a:r>
            <a:r>
              <a:rPr kumimoji="1" lang="en-US" altLang="ja-JP" sz="2800" dirty="0"/>
              <a:t>Simulating lunar observation</a:t>
            </a:r>
            <a:endParaRPr kumimoji="1" lang="ja-JP" altLang="en-US" sz="28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65A836E-56C5-498A-B037-B698E5222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965713" y="1823612"/>
            <a:ext cx="4100659" cy="410065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DFDD42-5965-46AB-9F71-DA7C5DA5EEDC}"/>
              </a:ext>
            </a:extLst>
          </p:cNvPr>
          <p:cNvSpPr txBox="1"/>
          <p:nvPr/>
        </p:nvSpPr>
        <p:spPr>
          <a:xfrm>
            <a:off x="208194" y="1508092"/>
            <a:ext cx="275259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Input:</a:t>
            </a:r>
          </a:p>
          <a:p>
            <a:r>
              <a:rPr kumimoji="1" lang="en-US" altLang="ja-JP" sz="2000" dirty="0"/>
              <a:t>Observation date</a:t>
            </a:r>
          </a:p>
          <a:p>
            <a:r>
              <a:rPr kumimoji="1" lang="en-US" altLang="ja-JP" sz="2000" dirty="0"/>
              <a:t>Observation geometry</a:t>
            </a:r>
          </a:p>
        </p:txBody>
      </p:sp>
      <p:sp>
        <p:nvSpPr>
          <p:cNvPr id="9" name="矢印: 上向き折線 8">
            <a:extLst>
              <a:ext uri="{FF2B5EF4-FFF2-40B4-BE49-F238E27FC236}">
                <a16:creationId xmlns:a16="http://schemas.microsoft.com/office/drawing/2014/main" id="{CB54EF74-6621-4737-8F0C-8E5304C69462}"/>
              </a:ext>
            </a:extLst>
          </p:cNvPr>
          <p:cNvSpPr/>
          <p:nvPr/>
        </p:nvSpPr>
        <p:spPr>
          <a:xfrm rot="5400000">
            <a:off x="889907" y="2777574"/>
            <a:ext cx="2951937" cy="2444299"/>
          </a:xfrm>
          <a:prstGeom prst="bentUpArrow">
            <a:avLst>
              <a:gd name="adj1" fmla="val 11090"/>
              <a:gd name="adj2" fmla="val 14202"/>
              <a:gd name="adj3" fmla="val 26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651F615-2E7C-4D66-888C-EC7FD482BDD8}"/>
              </a:ext>
            </a:extLst>
          </p:cNvPr>
          <p:cNvSpPr txBox="1"/>
          <p:nvPr/>
        </p:nvSpPr>
        <p:spPr>
          <a:xfrm>
            <a:off x="1164288" y="6225670"/>
            <a:ext cx="685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/>
              <a:t>③ </a:t>
            </a:r>
            <a:r>
              <a:rPr kumimoji="1" lang="en-US" altLang="ja-JP" sz="2800" dirty="0"/>
              <a:t>Comparing observation and simulation</a:t>
            </a:r>
            <a:endParaRPr kumimoji="1" lang="ja-JP" altLang="en-US" sz="2800" dirty="0"/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AC78C815-42AE-457F-A02F-2E148082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5DE9-3B24-44A6-8055-CC61C8F089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8F3704B-EF6B-4717-939A-4AA0BBF56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07"/>
          <a:stretch/>
        </p:blipFill>
        <p:spPr>
          <a:xfrm>
            <a:off x="437116" y="3130399"/>
            <a:ext cx="2017424" cy="3020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EC921C-A203-458A-8398-1D0C8806C504}"/>
              </a:ext>
            </a:extLst>
          </p:cNvPr>
          <p:cNvSpPr txBox="1"/>
          <p:nvPr/>
        </p:nvSpPr>
        <p:spPr>
          <a:xfrm>
            <a:off x="1461052" y="2638539"/>
            <a:ext cx="212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Model calculation</a:t>
            </a:r>
            <a:endParaRPr kumimoji="1" lang="ja-JP" altLang="en-US" dirty="0"/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34C6DD93-EF7C-4202-82B6-62CA1CAD684B}"/>
              </a:ext>
            </a:extLst>
          </p:cNvPr>
          <p:cNvSpPr/>
          <p:nvPr/>
        </p:nvSpPr>
        <p:spPr>
          <a:xfrm>
            <a:off x="6006103" y="5998240"/>
            <a:ext cx="317253" cy="305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22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1188898" y="1919441"/>
            <a:ext cx="6766203" cy="4722470"/>
            <a:chOff x="2741460" y="381000"/>
            <a:chExt cx="6402540" cy="6096000"/>
          </a:xfrm>
        </p:grpSpPr>
        <p:sp>
          <p:nvSpPr>
            <p:cNvPr id="17" name="正方形/長方形 16"/>
            <p:cNvSpPr/>
            <p:nvPr/>
          </p:nvSpPr>
          <p:spPr>
            <a:xfrm>
              <a:off x="2741460" y="381000"/>
              <a:ext cx="640254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0" y="381000"/>
              <a:ext cx="6096000" cy="6096000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4748163" y="6029603"/>
              <a:ext cx="3167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500" dirty="0">
                  <a:latin typeface="Arial" panose="020B0604020202020204" pitchFamily="34" charset="0"/>
                  <a:cs typeface="Arial" panose="020B0604020202020204" pitchFamily="34" charset="0"/>
                </a:rPr>
                <a:t>Phase angle (degrees)</a:t>
              </a:r>
              <a:endParaRPr kumimoji="1" lang="ja-JP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838725" y="5613799"/>
              <a:ext cx="9779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35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ja-JP" alt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635651" y="5613799"/>
              <a:ext cx="9779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35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kumimoji="1" lang="ja-JP" alt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400875" y="5614615"/>
              <a:ext cx="9779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350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endParaRPr kumimoji="1" lang="ja-JP" alt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166100" y="5613799"/>
              <a:ext cx="9779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350" dirty="0"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kumimoji="1" lang="ja-JP" alt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536851" y="5613799"/>
              <a:ext cx="9779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350" dirty="0">
                  <a:latin typeface="Arial" panose="020B0604020202020204" pitchFamily="34" charset="0"/>
                  <a:cs typeface="Arial" panose="020B0604020202020204" pitchFamily="34" charset="0"/>
                </a:rPr>
                <a:t>-90</a:t>
              </a:r>
              <a:endParaRPr kumimoji="1" lang="ja-JP" alt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259212" y="5613799"/>
              <a:ext cx="9779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350" dirty="0">
                  <a:latin typeface="Arial" panose="020B0604020202020204" pitchFamily="34" charset="0"/>
                  <a:cs typeface="Arial" panose="020B0604020202020204" pitchFamily="34" charset="0"/>
                </a:rPr>
                <a:t>-60</a:t>
              </a:r>
              <a:endParaRPr kumimoji="1" lang="ja-JP" alt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040287" y="5613799"/>
              <a:ext cx="9779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350" dirty="0">
                  <a:latin typeface="Arial" panose="020B0604020202020204" pitchFamily="34" charset="0"/>
                  <a:cs typeface="Arial" panose="020B0604020202020204" pitchFamily="34" charset="0"/>
                </a:rPr>
                <a:t>-30</a:t>
              </a:r>
              <a:endParaRPr kumimoji="1" lang="ja-JP" alt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204363" y="5312200"/>
              <a:ext cx="66497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35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ja-JP" alt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204363" y="4071199"/>
              <a:ext cx="664975" cy="397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204363" y="2732255"/>
              <a:ext cx="664975" cy="397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204363" y="1458595"/>
              <a:ext cx="664975" cy="397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1.5</a:t>
              </a:r>
              <a:endPara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62D49F-F6F2-43FA-84EF-98267EE5F33B}"/>
              </a:ext>
            </a:extLst>
          </p:cNvPr>
          <p:cNvSpPr txBox="1"/>
          <p:nvPr/>
        </p:nvSpPr>
        <p:spPr>
          <a:xfrm rot="16200000">
            <a:off x="-246503" y="3722058"/>
            <a:ext cx="35187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Normalized brightness</a:t>
            </a:r>
          </a:p>
          <a:p>
            <a:pPr algn="ctr"/>
            <a:r>
              <a:rPr kumimoji="1" lang="en-US" altLang="ja-JP" sz="2400" dirty="0"/>
              <a:t>(Disk integrated)</a:t>
            </a:r>
            <a:endParaRPr kumimoji="1"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884698-3800-4CEB-B37C-E6DB8592B1B8}"/>
              </a:ext>
            </a:extLst>
          </p:cNvPr>
          <p:cNvSpPr txBox="1"/>
          <p:nvPr/>
        </p:nvSpPr>
        <p:spPr>
          <a:xfrm>
            <a:off x="567159" y="1100670"/>
            <a:ext cx="437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Dependency on phase angle</a:t>
            </a:r>
            <a:endParaRPr kumimoji="1" lang="ja-JP" altLang="en-US" sz="2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5D3F072-E2E2-49E6-845D-945DF63A03F7}"/>
              </a:ext>
            </a:extLst>
          </p:cNvPr>
          <p:cNvSpPr txBox="1"/>
          <p:nvPr/>
        </p:nvSpPr>
        <p:spPr>
          <a:xfrm>
            <a:off x="288471" y="241636"/>
            <a:ext cx="8567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/>
              <a:t>Lunar brightness characteristics</a:t>
            </a:r>
            <a:endParaRPr kumimoji="1" lang="ja-JP" altLang="en-US" sz="44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9D06A12-91F7-4F20-AC90-D34D7A310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657089" y="1708734"/>
            <a:ext cx="804998" cy="804998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E3B24B4-0C5D-45BE-BDE6-81AE83AAD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489321" y="1702491"/>
            <a:ext cx="824128" cy="82412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F4F3C79-926A-4DF6-8491-72EF91AFB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373981" y="1702490"/>
            <a:ext cx="824129" cy="82412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639CF57-E177-48C1-A07E-F7CAAA498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780264" y="1718527"/>
            <a:ext cx="795206" cy="795206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DE6E0AE3-DA3F-4606-8293-05519E683D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537275" y="1700124"/>
            <a:ext cx="813609" cy="813609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4F4552B-A3FA-43B9-9F09-78D1251A91D4}"/>
              </a:ext>
            </a:extLst>
          </p:cNvPr>
          <p:cNvSpPr txBox="1"/>
          <p:nvPr/>
        </p:nvSpPr>
        <p:spPr>
          <a:xfrm>
            <a:off x="2495631" y="5425319"/>
            <a:ext cx="232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Waxing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543B565-4942-4EC2-BF33-D519FD5CFD92}"/>
              </a:ext>
            </a:extLst>
          </p:cNvPr>
          <p:cNvSpPr txBox="1"/>
          <p:nvPr/>
        </p:nvSpPr>
        <p:spPr>
          <a:xfrm>
            <a:off x="5077882" y="5425319"/>
            <a:ext cx="232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Waning</a:t>
            </a:r>
            <a:endParaRPr kumimoji="1" lang="ja-JP" altLang="en-US" dirty="0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9CE7312A-0055-48B3-81F4-33E737D8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5DE9-3B24-44A6-8055-CC61C8F089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01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>
            <a:off x="1572759" y="1762939"/>
            <a:ext cx="6038850" cy="4695825"/>
            <a:chOff x="1879600" y="355600"/>
            <a:chExt cx="8051800" cy="6261100"/>
          </a:xfrm>
        </p:grpSpPr>
        <p:sp>
          <p:nvSpPr>
            <p:cNvPr id="38" name="正方形/長方形 37"/>
            <p:cNvSpPr/>
            <p:nvPr/>
          </p:nvSpPr>
          <p:spPr>
            <a:xfrm>
              <a:off x="1879600" y="355600"/>
              <a:ext cx="8051800" cy="6261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grpSp>
          <p:nvGrpSpPr>
            <p:cNvPr id="37" name="グループ化 36"/>
            <p:cNvGrpSpPr/>
            <p:nvPr/>
          </p:nvGrpSpPr>
          <p:grpSpPr>
            <a:xfrm>
              <a:off x="2045597" y="464377"/>
              <a:ext cx="7716085" cy="6064668"/>
              <a:chOff x="2045597" y="464377"/>
              <a:chExt cx="7716085" cy="6064668"/>
            </a:xfrm>
          </p:grpSpPr>
          <p:graphicFrame>
            <p:nvGraphicFramePr>
              <p:cNvPr id="6" name="グラフ 5">
                <a:extLst>
                  <a:ext uri="{FF2B5EF4-FFF2-40B4-BE49-F238E27FC236}">
                    <a16:creationId xmlns:a16="http://schemas.microsoft.com/office/drawing/2014/main" id="{823C0834-FAB2-4F65-8B9E-07BB8FBC2E5F}"/>
                  </a:ext>
                </a:extLst>
              </p:cNvPr>
              <p:cNvGraphicFramePr>
                <a:graphicFrameLocks/>
              </p:cNvGraphicFramePr>
              <p:nvPr>
                <p:extLst/>
              </p:nvPr>
            </p:nvGraphicFramePr>
            <p:xfrm>
              <a:off x="2430318" y="2100999"/>
              <a:ext cx="7331364" cy="40997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" name="テキスト ボックス 6"/>
              <p:cNvSpPr txBox="1"/>
              <p:nvPr/>
            </p:nvSpPr>
            <p:spPr>
              <a:xfrm>
                <a:off x="4740938" y="6128936"/>
                <a:ext cx="278674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Month in 2017</a:t>
                </a:r>
                <a:endParaRPr kumimoji="1" lang="ja-JP" alt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 rot="16200000">
                <a:off x="699880" y="3765782"/>
                <a:ext cx="309154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Brightness Deviation (%)</a:t>
                </a:r>
                <a:endParaRPr kumimoji="1" lang="ja-JP" alt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DA36CE69-D3CF-4BD7-B41C-D10B5516B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2844315" y="464378"/>
                <a:ext cx="1523810" cy="1523810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6EA3BBB0-AB43-4F31-A6BE-2BB3AB3C6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4610500" y="464378"/>
                <a:ext cx="1523810" cy="1523810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AB38406D-9BB7-42E2-9A7E-B170BEFDD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6376105" y="464377"/>
                <a:ext cx="1523810" cy="1523810"/>
              </a:xfrm>
              <a:prstGeom prst="rect">
                <a:avLst/>
              </a:prstGeom>
            </p:spPr>
          </p:pic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2582A022-22CE-4914-B536-FE7AA1606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>
                <a:off x="8141709" y="464377"/>
                <a:ext cx="1523810" cy="1523810"/>
              </a:xfrm>
              <a:prstGeom prst="rect">
                <a:avLst/>
              </a:prstGeom>
            </p:spPr>
          </p:pic>
          <p:cxnSp>
            <p:nvCxnSpPr>
              <p:cNvPr id="25" name="直線矢印コネクタ 24"/>
              <p:cNvCxnSpPr>
                <a:stCxn id="16" idx="0"/>
              </p:cNvCxnSpPr>
              <p:nvPr/>
            </p:nvCxnSpPr>
            <p:spPr>
              <a:xfrm>
                <a:off x="3606220" y="1988188"/>
                <a:ext cx="580" cy="6597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>
                <a:cxnSpLocks/>
                <a:stCxn id="17" idx="0"/>
              </p:cNvCxnSpPr>
              <p:nvPr/>
            </p:nvCxnSpPr>
            <p:spPr>
              <a:xfrm>
                <a:off x="5372405" y="1988188"/>
                <a:ext cx="0" cy="6597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/>
              <p:cNvCxnSpPr>
                <a:cxnSpLocks/>
                <a:stCxn id="18" idx="0"/>
              </p:cNvCxnSpPr>
              <p:nvPr/>
            </p:nvCxnSpPr>
            <p:spPr>
              <a:xfrm>
                <a:off x="7138010" y="1988187"/>
                <a:ext cx="0" cy="6597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矢印コネクタ 34"/>
              <p:cNvCxnSpPr>
                <a:cxnSpLocks/>
                <a:stCxn id="19" idx="0"/>
              </p:cNvCxnSpPr>
              <p:nvPr/>
            </p:nvCxnSpPr>
            <p:spPr>
              <a:xfrm>
                <a:off x="8903614" y="1988187"/>
                <a:ext cx="0" cy="6597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1F6EDF-318E-482C-9ADF-1C0DE2976080}"/>
              </a:ext>
            </a:extLst>
          </p:cNvPr>
          <p:cNvSpPr txBox="1"/>
          <p:nvPr/>
        </p:nvSpPr>
        <p:spPr>
          <a:xfrm>
            <a:off x="288471" y="973694"/>
            <a:ext cx="287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Dependency on </a:t>
            </a:r>
            <a:r>
              <a:rPr kumimoji="1" lang="en-US" altLang="ja-JP" sz="2000" dirty="0" err="1"/>
              <a:t>Libration</a:t>
            </a:r>
            <a:r>
              <a:rPr kumimoji="1" lang="en-US" altLang="ja-JP" sz="2000" dirty="0"/>
              <a:t> effect</a:t>
            </a:r>
            <a:endParaRPr kumimoji="1" lang="ja-JP" altLang="en-US" sz="2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D317C4-57D2-4A63-AD67-D71D4E9806C8}"/>
              </a:ext>
            </a:extLst>
          </p:cNvPr>
          <p:cNvSpPr txBox="1"/>
          <p:nvPr/>
        </p:nvSpPr>
        <p:spPr>
          <a:xfrm>
            <a:off x="5867451" y="1246072"/>
            <a:ext cx="323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Phase angle = -7°</a:t>
            </a:r>
            <a:endParaRPr kumimoji="1" lang="ja-JP" altLang="en-US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A7F0CE-84E1-4B8D-B360-3CCC687D6B0A}"/>
              </a:ext>
            </a:extLst>
          </p:cNvPr>
          <p:cNvSpPr txBox="1"/>
          <p:nvPr/>
        </p:nvSpPr>
        <p:spPr>
          <a:xfrm>
            <a:off x="288471" y="241636"/>
            <a:ext cx="8567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/>
              <a:t>Lunar brightness characteristics</a:t>
            </a:r>
            <a:endParaRPr kumimoji="1" lang="ja-JP" altLang="en-US" sz="4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D8D78A-F0E3-4909-91CA-F8284F19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5DE9-3B24-44A6-8055-CC61C8F089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40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F8EF0D14-510D-4D91-8DF5-65E65EE943E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5783" y="1336619"/>
          <a:ext cx="6852433" cy="498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F7C1210-625E-407E-8CF1-7C32BFF2A9A6}"/>
              </a:ext>
            </a:extLst>
          </p:cNvPr>
          <p:cNvSpPr txBox="1"/>
          <p:nvPr/>
        </p:nvSpPr>
        <p:spPr>
          <a:xfrm>
            <a:off x="308655" y="244013"/>
            <a:ext cx="8567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/>
              <a:t>Lunar calibration results</a:t>
            </a:r>
            <a:endParaRPr kumimoji="1" lang="ja-JP" altLang="en-US" sz="4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375140-F57E-43D5-9895-1D7ADFF89FB8}"/>
              </a:ext>
            </a:extLst>
          </p:cNvPr>
          <p:cNvSpPr txBox="1"/>
          <p:nvPr/>
        </p:nvSpPr>
        <p:spPr>
          <a:xfrm>
            <a:off x="250711" y="6102664"/>
            <a:ext cx="868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Note: Lunar brightness model (SP model) does not cover Blue band wavelength range.</a:t>
            </a:r>
          </a:p>
          <a:p>
            <a:r>
              <a:rPr kumimoji="1" lang="en-US" altLang="ja-JP" dirty="0"/>
              <a:t>          Blue band sensitivity is deduced from comparison with Green and Red bands.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13BA65-E8F4-4421-8C9A-D4F8BD791621}"/>
              </a:ext>
            </a:extLst>
          </p:cNvPr>
          <p:cNvSpPr txBox="1"/>
          <p:nvPr/>
        </p:nvSpPr>
        <p:spPr>
          <a:xfrm>
            <a:off x="5651500" y="4902200"/>
            <a:ext cx="30861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Discrepancy = Uncertainty</a:t>
            </a:r>
            <a:endParaRPr kumimoji="1" lang="ja-JP" altLang="en-US" dirty="0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B63995F-9CE1-47F0-95F8-CD5A024FC4E2}"/>
              </a:ext>
            </a:extLst>
          </p:cNvPr>
          <p:cNvSpPr/>
          <p:nvPr/>
        </p:nvSpPr>
        <p:spPr>
          <a:xfrm>
            <a:off x="2603500" y="3213100"/>
            <a:ext cx="4965700" cy="947333"/>
          </a:xfrm>
          <a:custGeom>
            <a:avLst/>
            <a:gdLst>
              <a:gd name="connsiteX0" fmla="*/ 0 w 4965700"/>
              <a:gd name="connsiteY0" fmla="*/ 0 h 947333"/>
              <a:gd name="connsiteX1" fmla="*/ 1917700 w 4965700"/>
              <a:gd name="connsiteY1" fmla="*/ 825500 h 947333"/>
              <a:gd name="connsiteX2" fmla="*/ 4965700 w 4965700"/>
              <a:gd name="connsiteY2" fmla="*/ 927100 h 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5700" h="947333">
                <a:moveTo>
                  <a:pt x="0" y="0"/>
                </a:moveTo>
                <a:cubicBezTo>
                  <a:pt x="545041" y="335491"/>
                  <a:pt x="1090083" y="670983"/>
                  <a:pt x="1917700" y="825500"/>
                </a:cubicBezTo>
                <a:cubicBezTo>
                  <a:pt x="2745317" y="980017"/>
                  <a:pt x="3855508" y="953558"/>
                  <a:pt x="4965700" y="9271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上下 16">
            <a:extLst>
              <a:ext uri="{FF2B5EF4-FFF2-40B4-BE49-F238E27FC236}">
                <a16:creationId xmlns:a16="http://schemas.microsoft.com/office/drawing/2014/main" id="{F841579C-9F0D-4DC3-9101-1F40FDBC4198}"/>
              </a:ext>
            </a:extLst>
          </p:cNvPr>
          <p:cNvSpPr/>
          <p:nvPr/>
        </p:nvSpPr>
        <p:spPr>
          <a:xfrm>
            <a:off x="2214033" y="3219450"/>
            <a:ext cx="131234" cy="1114011"/>
          </a:xfrm>
          <a:prstGeom prst="upDownArrow">
            <a:avLst>
              <a:gd name="adj1" fmla="val 50000"/>
              <a:gd name="adj2" fmla="val 1742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44D317D-810E-45A6-826C-2F461F88FA0B}"/>
              </a:ext>
            </a:extLst>
          </p:cNvPr>
          <p:cNvSpPr txBox="1"/>
          <p:nvPr/>
        </p:nvSpPr>
        <p:spPr>
          <a:xfrm>
            <a:off x="2328333" y="3990743"/>
            <a:ext cx="53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1%</a:t>
            </a:r>
            <a:endParaRPr kumimoji="1" lang="ja-JP" altLang="en-US" dirty="0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6391A5C4-70C7-4D5A-A2AD-624922C0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5DE9-3B24-44A6-8055-CC61C8F089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E34779-105C-476B-9E26-34F97AFA2B8F}"/>
              </a:ext>
            </a:extLst>
          </p:cNvPr>
          <p:cNvSpPr txBox="1"/>
          <p:nvPr/>
        </p:nvSpPr>
        <p:spPr>
          <a:xfrm>
            <a:off x="3458817" y="936509"/>
            <a:ext cx="5474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Using SP model, and normalized with 8/19 result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1238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FCFCD93-2F3F-4DD5-8320-E031FFE81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4" r="56579"/>
          <a:stretch/>
        </p:blipFill>
        <p:spPr>
          <a:xfrm>
            <a:off x="5112540" y="2837388"/>
            <a:ext cx="3722914" cy="366360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F5B6A4-C47E-4CBE-B39E-94A713E7A3B5}"/>
              </a:ext>
            </a:extLst>
          </p:cNvPr>
          <p:cNvSpPr txBox="1"/>
          <p:nvPr/>
        </p:nvSpPr>
        <p:spPr>
          <a:xfrm>
            <a:off x="219586" y="206573"/>
            <a:ext cx="489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rgbClr val="FF0000"/>
                </a:solidFill>
              </a:rPr>
              <a:t>Hodoyoshi-1 (2014-)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www.axelspace.com/wp-content/uploads/2015/11/hodoyoshi1_hover_small.png">
            <a:extLst>
              <a:ext uri="{FF2B5EF4-FFF2-40B4-BE49-F238E27FC236}">
                <a16:creationId xmlns:a16="http://schemas.microsoft.com/office/drawing/2014/main" id="{66B5BB27-A1BE-45E2-AAA3-2354F212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77" y="402814"/>
            <a:ext cx="1575527" cy="18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986E48-22D6-4E37-835F-0A3B65C6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5DE9-3B24-44A6-8055-CC61C8F089CF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CF17DC2-805B-4171-A665-4C3DE22A2B61}"/>
              </a:ext>
            </a:extLst>
          </p:cNvPr>
          <p:cNvCxnSpPr>
            <a:cxnSpLocks/>
          </p:cNvCxnSpPr>
          <p:nvPr/>
        </p:nvCxnSpPr>
        <p:spPr>
          <a:xfrm flipV="1">
            <a:off x="6083300" y="306888"/>
            <a:ext cx="762626" cy="2265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D0DD40D-DD34-428B-B562-2E01B675131D}"/>
              </a:ext>
            </a:extLst>
          </p:cNvPr>
          <p:cNvSpPr txBox="1"/>
          <p:nvPr/>
        </p:nvSpPr>
        <p:spPr>
          <a:xfrm>
            <a:off x="6007099" y="21907"/>
            <a:ext cx="7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50cm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3F0D53-C6D2-48E2-9D6E-A378B6B5B532}"/>
              </a:ext>
            </a:extLst>
          </p:cNvPr>
          <p:cNvSpPr txBox="1"/>
          <p:nvPr/>
        </p:nvSpPr>
        <p:spPr>
          <a:xfrm>
            <a:off x="1107446" y="837417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A small satellite developed and operated by </a:t>
            </a:r>
            <a:r>
              <a:rPr kumimoji="1" lang="en-US" altLang="ja-JP" sz="2400" dirty="0" err="1"/>
              <a:t>Axelspace</a:t>
            </a:r>
            <a:r>
              <a:rPr kumimoji="1" lang="en-US" altLang="ja-JP" sz="2400" dirty="0"/>
              <a:t> corporation</a:t>
            </a:r>
          </a:p>
          <a:p>
            <a:r>
              <a:rPr kumimoji="1" lang="en-US" altLang="ja-JP" sz="2400" dirty="0"/>
              <a:t>(Japanese venture company)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940DA7-CDB0-473D-8387-9411EE57CD88}"/>
              </a:ext>
            </a:extLst>
          </p:cNvPr>
          <p:cNvSpPr txBox="1"/>
          <p:nvPr/>
        </p:nvSpPr>
        <p:spPr>
          <a:xfrm>
            <a:off x="7712004" y="1645584"/>
            <a:ext cx="7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50kg</a:t>
            </a:r>
            <a:endParaRPr kumimoji="1" lang="ja-JP" altLang="en-US" dirty="0"/>
          </a:p>
        </p:txBody>
      </p:sp>
      <p:pic>
        <p:nvPicPr>
          <p:cNvPr id="1026" name="Picture 2" descr="https://www.axelspace.com/wp-content/uploads/2015/11/4873db6878a3d02d2ee2639d0b175553.jpg">
            <a:extLst>
              <a:ext uri="{FF2B5EF4-FFF2-40B4-BE49-F238E27FC236}">
                <a16:creationId xmlns:a16="http://schemas.microsoft.com/office/drawing/2014/main" id="{A5117AAC-581C-4D39-93FB-481921261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0" y="2257997"/>
            <a:ext cx="1435013" cy="14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4B60EF9D-8FCC-49D5-B780-4B2A03B91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607507"/>
              </p:ext>
            </p:extLst>
          </p:nvPr>
        </p:nvGraphicFramePr>
        <p:xfrm>
          <a:off x="357413" y="3473957"/>
          <a:ext cx="4552044" cy="3064956"/>
        </p:xfrm>
        <a:graphic>
          <a:graphicData uri="http://schemas.openxmlformats.org/drawingml/2006/table">
            <a:tbl>
              <a:tblPr/>
              <a:tblGrid>
                <a:gridCol w="1517348">
                  <a:extLst>
                    <a:ext uri="{9D8B030D-6E8A-4147-A177-3AD203B41FA5}">
                      <a16:colId xmlns:a16="http://schemas.microsoft.com/office/drawing/2014/main" val="2880190114"/>
                    </a:ext>
                  </a:extLst>
                </a:gridCol>
                <a:gridCol w="1517348">
                  <a:extLst>
                    <a:ext uri="{9D8B030D-6E8A-4147-A177-3AD203B41FA5}">
                      <a16:colId xmlns:a16="http://schemas.microsoft.com/office/drawing/2014/main" val="2209860853"/>
                    </a:ext>
                  </a:extLst>
                </a:gridCol>
                <a:gridCol w="1517348">
                  <a:extLst>
                    <a:ext uri="{9D8B030D-6E8A-4147-A177-3AD203B41FA5}">
                      <a16:colId xmlns:a16="http://schemas.microsoft.com/office/drawing/2014/main" val="4238073106"/>
                    </a:ext>
                  </a:extLst>
                </a:gridCol>
              </a:tblGrid>
              <a:tr h="457701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effectLst/>
                        </a:rPr>
                        <a:t>Image Acquisition Mode</a:t>
                      </a:r>
                    </a:p>
                  </a:txBody>
                  <a:tcPr marL="124182" marR="124182" marT="49673" marB="496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Push-broom</a:t>
                      </a:r>
                    </a:p>
                  </a:txBody>
                  <a:tcPr marL="124182" marR="124182" marT="49673" marB="4967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6385"/>
                  </a:ext>
                </a:extLst>
              </a:tr>
              <a:tr h="448639"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effectLst/>
                        </a:rPr>
                        <a:t>Ground Resolution</a:t>
                      </a:r>
                    </a:p>
                  </a:txBody>
                  <a:tcPr marL="124182" marR="124182" marT="49673" marB="496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6.7 m</a:t>
                      </a:r>
                    </a:p>
                  </a:txBody>
                  <a:tcPr marL="124182" marR="124182" marT="49673" marB="4967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456578"/>
                  </a:ext>
                </a:extLst>
              </a:tr>
              <a:tr h="315526">
                <a:tc rowSpan="4"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effectLst/>
                        </a:rPr>
                        <a:t>Spectral bands</a:t>
                      </a:r>
                    </a:p>
                  </a:txBody>
                  <a:tcPr marL="124182" marR="124182" marT="49673" marB="496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Blue</a:t>
                      </a:r>
                    </a:p>
                  </a:txBody>
                  <a:tcPr marL="124182" marR="124182" marT="49673" marB="4967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450-520 nm</a:t>
                      </a:r>
                    </a:p>
                  </a:txBody>
                  <a:tcPr marL="124182" marR="124182" marT="49673" marB="4967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72131"/>
                  </a:ext>
                </a:extLst>
              </a:tr>
              <a:tr h="3155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Green</a:t>
                      </a:r>
                    </a:p>
                  </a:txBody>
                  <a:tcPr marL="124182" marR="124182" marT="49673" marB="4967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520-600 nm</a:t>
                      </a:r>
                    </a:p>
                  </a:txBody>
                  <a:tcPr marL="124182" marR="124182" marT="49673" marB="4967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541696"/>
                  </a:ext>
                </a:extLst>
              </a:tr>
              <a:tr h="3155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Red</a:t>
                      </a:r>
                    </a:p>
                  </a:txBody>
                  <a:tcPr marL="124182" marR="124182" marT="49673" marB="4967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630-690 nm</a:t>
                      </a:r>
                    </a:p>
                  </a:txBody>
                  <a:tcPr marL="124182" marR="124182" marT="49673" marB="4967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098937"/>
                  </a:ext>
                </a:extLst>
              </a:tr>
              <a:tr h="3155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Near Infrared</a:t>
                      </a:r>
                    </a:p>
                  </a:txBody>
                  <a:tcPr marL="124182" marR="124182" marT="49673" marB="4967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780-890 nm</a:t>
                      </a:r>
                    </a:p>
                  </a:txBody>
                  <a:tcPr marL="124182" marR="124182" marT="49673" marB="49673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8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3746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D2607C9-51AD-4988-8D17-AD13C90C5A31}"/>
              </a:ext>
            </a:extLst>
          </p:cNvPr>
          <p:cNvSpPr txBox="1"/>
          <p:nvPr/>
        </p:nvSpPr>
        <p:spPr>
          <a:xfrm>
            <a:off x="5867400" y="2416629"/>
            <a:ext cx="237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Osaka, Japan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332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85C0D92C-FB15-4CF7-84EA-FE00B8D8D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30" t="23212" r="23109" b="22679"/>
          <a:stretch/>
        </p:blipFill>
        <p:spPr>
          <a:xfrm>
            <a:off x="6692567" y="4748341"/>
            <a:ext cx="2025278" cy="19938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2EB9D91-D84D-4323-8A24-2C2300763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0" y="2605914"/>
            <a:ext cx="2011680" cy="20116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0B7EC71-33C8-43AA-89F2-7B40F841B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468" y="2605914"/>
            <a:ext cx="2011680" cy="201168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E4218BC-545A-48FC-B2F4-2E7E16414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0316" y="2605914"/>
            <a:ext cx="2011680" cy="20116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D0D58DB-F474-4E87-B106-E2CE865D6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6164" y="2605914"/>
            <a:ext cx="2011680" cy="201168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1D2120-0FF9-422D-9F4C-733D1184398E}"/>
              </a:ext>
            </a:extLst>
          </p:cNvPr>
          <p:cNvSpPr txBox="1"/>
          <p:nvPr/>
        </p:nvSpPr>
        <p:spPr>
          <a:xfrm>
            <a:off x="429190" y="2598426"/>
            <a:ext cx="173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2016.08.16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987127-F19E-428B-802F-F6FF4961B3D5}"/>
              </a:ext>
            </a:extLst>
          </p:cNvPr>
          <p:cNvSpPr txBox="1"/>
          <p:nvPr/>
        </p:nvSpPr>
        <p:spPr>
          <a:xfrm>
            <a:off x="2499358" y="2598426"/>
            <a:ext cx="173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</a:rPr>
              <a:t>2016.08.19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7B7069-2736-4117-87BB-A6C90EC6C27A}"/>
              </a:ext>
            </a:extLst>
          </p:cNvPr>
          <p:cNvSpPr txBox="1"/>
          <p:nvPr/>
        </p:nvSpPr>
        <p:spPr>
          <a:xfrm>
            <a:off x="4680886" y="2598426"/>
            <a:ext cx="173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2016.11.15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47FC32-6D1E-4169-B8EB-45D8EF846FBF}"/>
              </a:ext>
            </a:extLst>
          </p:cNvPr>
          <p:cNvSpPr txBox="1"/>
          <p:nvPr/>
        </p:nvSpPr>
        <p:spPr>
          <a:xfrm>
            <a:off x="6706164" y="2598426"/>
            <a:ext cx="173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2016.12.14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F5B6A4-C47E-4CBE-B39E-94A713E7A3B5}"/>
              </a:ext>
            </a:extLst>
          </p:cNvPr>
          <p:cNvSpPr txBox="1"/>
          <p:nvPr/>
        </p:nvSpPr>
        <p:spPr>
          <a:xfrm>
            <a:off x="270385" y="474497"/>
            <a:ext cx="4309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Hodoyoshi-1’s moon observations</a:t>
            </a:r>
          </a:p>
          <a:p>
            <a:pPr algn="ctr"/>
            <a:r>
              <a:rPr kumimoji="1" lang="en-US" altLang="ja-JP" sz="2800" dirty="0"/>
              <a:t>(2016.8 – 2017.5)</a:t>
            </a:r>
            <a:endParaRPr kumimoji="1" lang="ja-JP" altLang="en-US" sz="2800" dirty="0"/>
          </a:p>
        </p:txBody>
      </p:sp>
      <p:pic>
        <p:nvPicPr>
          <p:cNvPr id="4098" name="Picture 2" descr="https://www.axelspace.com/wp-content/uploads/2015/11/hodoyoshi1_hover_small.png">
            <a:extLst>
              <a:ext uri="{FF2B5EF4-FFF2-40B4-BE49-F238E27FC236}">
                <a16:creationId xmlns:a16="http://schemas.microsoft.com/office/drawing/2014/main" id="{66B5BB27-A1BE-45E2-AAA3-2354F212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77" y="402814"/>
            <a:ext cx="1575527" cy="18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3CA3799-2DD0-4509-A633-EA02B4111A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620" y="4725191"/>
            <a:ext cx="2011680" cy="201168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49F0023-91D8-4916-8030-9C2E2EB9DD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3585" y="4725191"/>
            <a:ext cx="2011680" cy="201168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4073E5D-FD3B-47DD-980C-B42E900B4F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0316" y="4725383"/>
            <a:ext cx="2011680" cy="201168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357D3A7-FB4F-4567-BFB7-2E376888A1AD}"/>
              </a:ext>
            </a:extLst>
          </p:cNvPr>
          <p:cNvSpPr txBox="1"/>
          <p:nvPr/>
        </p:nvSpPr>
        <p:spPr>
          <a:xfrm>
            <a:off x="429190" y="4725191"/>
            <a:ext cx="173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2017.01.12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6F9DF80-CB51-49FD-BD74-1F38D4AE84CC}"/>
              </a:ext>
            </a:extLst>
          </p:cNvPr>
          <p:cNvSpPr txBox="1"/>
          <p:nvPr/>
        </p:nvSpPr>
        <p:spPr>
          <a:xfrm>
            <a:off x="2499358" y="4725191"/>
            <a:ext cx="173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2017.02.11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200C1B4-89F3-4DE2-B588-66DE4C94E4A6}"/>
              </a:ext>
            </a:extLst>
          </p:cNvPr>
          <p:cNvSpPr txBox="1"/>
          <p:nvPr/>
        </p:nvSpPr>
        <p:spPr>
          <a:xfrm>
            <a:off x="4680886" y="4725191"/>
            <a:ext cx="173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2017.03.13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2916767-5C00-4329-9699-FF913BCF0CC2}"/>
              </a:ext>
            </a:extLst>
          </p:cNvPr>
          <p:cNvSpPr txBox="1"/>
          <p:nvPr/>
        </p:nvSpPr>
        <p:spPr>
          <a:xfrm>
            <a:off x="6797617" y="4725191"/>
            <a:ext cx="173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2017.05.11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2A8FA3-286A-43CD-B8CF-7A8E6C44542C}"/>
              </a:ext>
            </a:extLst>
          </p:cNvPr>
          <p:cNvSpPr txBox="1"/>
          <p:nvPr/>
        </p:nvSpPr>
        <p:spPr>
          <a:xfrm>
            <a:off x="830056" y="4236504"/>
            <a:ext cx="121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1" dirty="0">
                <a:solidFill>
                  <a:srgbClr val="FFFF00"/>
                </a:solidFill>
              </a:rPr>
              <a:t>α </a:t>
            </a:r>
            <a:r>
              <a:rPr kumimoji="1" lang="en-US" altLang="ja-JP" b="1" dirty="0">
                <a:solidFill>
                  <a:srgbClr val="FFFF00"/>
                </a:solidFill>
              </a:rPr>
              <a:t>= -29 °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6B4719F-BB0D-478F-B970-F8244BB03B2A}"/>
              </a:ext>
            </a:extLst>
          </p:cNvPr>
          <p:cNvSpPr txBox="1"/>
          <p:nvPr/>
        </p:nvSpPr>
        <p:spPr>
          <a:xfrm>
            <a:off x="2863409" y="4236504"/>
            <a:ext cx="121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>
                <a:solidFill>
                  <a:schemeClr val="bg1"/>
                </a:solidFill>
              </a:rPr>
              <a:t>α </a:t>
            </a:r>
            <a:r>
              <a:rPr kumimoji="1" lang="en-US" altLang="ja-JP" dirty="0">
                <a:solidFill>
                  <a:schemeClr val="bg1"/>
                </a:solidFill>
              </a:rPr>
              <a:t>= +10°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FD8CA49-E0E6-47EF-8BEF-C98A83D53C87}"/>
              </a:ext>
            </a:extLst>
          </p:cNvPr>
          <p:cNvSpPr txBox="1"/>
          <p:nvPr/>
        </p:nvSpPr>
        <p:spPr>
          <a:xfrm>
            <a:off x="805800" y="6378883"/>
            <a:ext cx="121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i="1" dirty="0">
                <a:solidFill>
                  <a:srgbClr val="FFFF00"/>
                </a:solidFill>
              </a:rPr>
              <a:t>α </a:t>
            </a:r>
            <a:r>
              <a:rPr kumimoji="1" lang="en-US" altLang="ja-JP" b="1" dirty="0">
                <a:solidFill>
                  <a:srgbClr val="FFFF00"/>
                </a:solidFill>
              </a:rPr>
              <a:t>= -10°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46C6F6C-3D06-44C1-BED5-3777F82F2612}"/>
              </a:ext>
            </a:extLst>
          </p:cNvPr>
          <p:cNvSpPr txBox="1"/>
          <p:nvPr/>
        </p:nvSpPr>
        <p:spPr>
          <a:xfrm>
            <a:off x="5078785" y="4198687"/>
            <a:ext cx="121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>
                <a:solidFill>
                  <a:schemeClr val="bg1"/>
                </a:solidFill>
              </a:rPr>
              <a:t>α </a:t>
            </a:r>
            <a:r>
              <a:rPr kumimoji="1" lang="en-US" altLang="ja-JP" dirty="0">
                <a:solidFill>
                  <a:schemeClr val="bg1"/>
                </a:solidFill>
              </a:rPr>
              <a:t>= +10°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A2E2825-8406-45D8-8B52-42405EACB680}"/>
              </a:ext>
            </a:extLst>
          </p:cNvPr>
          <p:cNvSpPr txBox="1"/>
          <p:nvPr/>
        </p:nvSpPr>
        <p:spPr>
          <a:xfrm>
            <a:off x="7226685" y="4198687"/>
            <a:ext cx="121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>
                <a:solidFill>
                  <a:schemeClr val="bg1"/>
                </a:solidFill>
              </a:rPr>
              <a:t>α </a:t>
            </a:r>
            <a:r>
              <a:rPr kumimoji="1" lang="en-US" altLang="ja-JP" dirty="0">
                <a:solidFill>
                  <a:schemeClr val="bg1"/>
                </a:solidFill>
              </a:rPr>
              <a:t>= +10°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931985C-5E89-4277-9164-B73E2892D5D3}"/>
              </a:ext>
            </a:extLst>
          </p:cNvPr>
          <p:cNvSpPr txBox="1"/>
          <p:nvPr/>
        </p:nvSpPr>
        <p:spPr>
          <a:xfrm>
            <a:off x="2983184" y="6367539"/>
            <a:ext cx="121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>
                <a:solidFill>
                  <a:schemeClr val="bg1"/>
                </a:solidFill>
              </a:rPr>
              <a:t>α </a:t>
            </a:r>
            <a:r>
              <a:rPr kumimoji="1" lang="en-US" altLang="ja-JP" dirty="0">
                <a:solidFill>
                  <a:schemeClr val="bg1"/>
                </a:solidFill>
              </a:rPr>
              <a:t>= +10°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1EDFF4B-25A7-41C6-900C-CDD4A8502CFC}"/>
              </a:ext>
            </a:extLst>
          </p:cNvPr>
          <p:cNvSpPr txBox="1"/>
          <p:nvPr/>
        </p:nvSpPr>
        <p:spPr>
          <a:xfrm>
            <a:off x="5061026" y="6367539"/>
            <a:ext cx="121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>
                <a:solidFill>
                  <a:schemeClr val="bg1"/>
                </a:solidFill>
              </a:rPr>
              <a:t>α </a:t>
            </a:r>
            <a:r>
              <a:rPr kumimoji="1" lang="en-US" altLang="ja-JP" dirty="0">
                <a:solidFill>
                  <a:schemeClr val="bg1"/>
                </a:solidFill>
              </a:rPr>
              <a:t>= +10°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8382E1C-5DBD-4D62-85B1-63A2F08E19B9}"/>
              </a:ext>
            </a:extLst>
          </p:cNvPr>
          <p:cNvSpPr txBox="1"/>
          <p:nvPr/>
        </p:nvSpPr>
        <p:spPr>
          <a:xfrm>
            <a:off x="7242568" y="6325452"/>
            <a:ext cx="121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>
                <a:solidFill>
                  <a:schemeClr val="bg1"/>
                </a:solidFill>
              </a:rPr>
              <a:t>α </a:t>
            </a:r>
            <a:r>
              <a:rPr kumimoji="1" lang="en-US" altLang="ja-JP" dirty="0">
                <a:solidFill>
                  <a:schemeClr val="bg1"/>
                </a:solidFill>
              </a:rPr>
              <a:t>= +10°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08757C-7191-4DCC-BFB2-10245108EFB5}"/>
              </a:ext>
            </a:extLst>
          </p:cNvPr>
          <p:cNvSpPr txBox="1"/>
          <p:nvPr/>
        </p:nvSpPr>
        <p:spPr>
          <a:xfrm>
            <a:off x="328620" y="2116490"/>
            <a:ext cx="299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α: Phase angle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986E48-22D6-4E37-835F-0A3B65C6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5DE9-3B24-44A6-8055-CC61C8F089CF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DAA7E96-DB03-4056-AE97-693206BCC791}"/>
              </a:ext>
            </a:extLst>
          </p:cNvPr>
          <p:cNvCxnSpPr>
            <a:cxnSpLocks/>
          </p:cNvCxnSpPr>
          <p:nvPr/>
        </p:nvCxnSpPr>
        <p:spPr>
          <a:xfrm flipV="1">
            <a:off x="6083300" y="306888"/>
            <a:ext cx="762626" cy="2265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B015459-E40A-4FE1-9DBF-202415654A7E}"/>
              </a:ext>
            </a:extLst>
          </p:cNvPr>
          <p:cNvSpPr txBox="1"/>
          <p:nvPr/>
        </p:nvSpPr>
        <p:spPr>
          <a:xfrm>
            <a:off x="6007099" y="21907"/>
            <a:ext cx="7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50cm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3411E8-0523-4B76-8AAA-A953B946C3EB}"/>
              </a:ext>
            </a:extLst>
          </p:cNvPr>
          <p:cNvSpPr txBox="1"/>
          <p:nvPr/>
        </p:nvSpPr>
        <p:spPr>
          <a:xfrm>
            <a:off x="5089670" y="2127376"/>
            <a:ext cx="380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*after correcting oversampling effect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007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F7C1210-625E-407E-8CF1-7C32BFF2A9A6}"/>
              </a:ext>
            </a:extLst>
          </p:cNvPr>
          <p:cNvSpPr txBox="1"/>
          <p:nvPr/>
        </p:nvSpPr>
        <p:spPr>
          <a:xfrm>
            <a:off x="308655" y="244013"/>
            <a:ext cx="8567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/>
              <a:t>Lunar calibration results</a:t>
            </a:r>
            <a:endParaRPr kumimoji="1" lang="ja-JP" altLang="en-US" sz="4400" dirty="0"/>
          </a:p>
        </p:txBody>
      </p:sp>
      <p:graphicFrame>
        <p:nvGraphicFramePr>
          <p:cNvPr id="25" name="グラフ 24">
            <a:extLst>
              <a:ext uri="{FF2B5EF4-FFF2-40B4-BE49-F238E27FC236}">
                <a16:creationId xmlns:a16="http://schemas.microsoft.com/office/drawing/2014/main" id="{0E117D36-20CF-49CC-8207-09BE8A7DC87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30481" y="1338281"/>
          <a:ext cx="6863772" cy="502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375140-F57E-43D5-9895-1D7ADFF89FB8}"/>
              </a:ext>
            </a:extLst>
          </p:cNvPr>
          <p:cNvSpPr txBox="1"/>
          <p:nvPr/>
        </p:nvSpPr>
        <p:spPr>
          <a:xfrm>
            <a:off x="95539" y="6115944"/>
            <a:ext cx="893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Lunar calibration for Hodoyoshi-1 can detect very small degradation (less than 1 %)!</a:t>
            </a:r>
          </a:p>
          <a:p>
            <a:r>
              <a:rPr kumimoji="1" lang="en-US" altLang="ja-JP" sz="2000" dirty="0"/>
              <a:t>1 % is enough for science use.</a:t>
            </a:r>
            <a:endParaRPr kumimoji="1" lang="ja-JP" altLang="en-US" sz="2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D44664-4C02-4F6A-A6C0-2721487C09D1}"/>
              </a:ext>
            </a:extLst>
          </p:cNvPr>
          <p:cNvSpPr txBox="1"/>
          <p:nvPr/>
        </p:nvSpPr>
        <p:spPr>
          <a:xfrm>
            <a:off x="3458817" y="936509"/>
            <a:ext cx="5474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Using SP model, and normalized with 8/19 result</a:t>
            </a:r>
            <a:endParaRPr kumimoji="1" lang="ja-JP" altLang="en-US" sz="2000" dirty="0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D42B5D3B-2C5C-4609-8D78-34F5E74DE390}"/>
              </a:ext>
            </a:extLst>
          </p:cNvPr>
          <p:cNvSpPr/>
          <p:nvPr/>
        </p:nvSpPr>
        <p:spPr>
          <a:xfrm>
            <a:off x="2597150" y="3219450"/>
            <a:ext cx="4870450" cy="787400"/>
          </a:xfrm>
          <a:custGeom>
            <a:avLst/>
            <a:gdLst>
              <a:gd name="connsiteX0" fmla="*/ 0 w 4870450"/>
              <a:gd name="connsiteY0" fmla="*/ 0 h 787400"/>
              <a:gd name="connsiteX1" fmla="*/ 1790700 w 4870450"/>
              <a:gd name="connsiteY1" fmla="*/ 387350 h 787400"/>
              <a:gd name="connsiteX2" fmla="*/ 4870450 w 4870450"/>
              <a:gd name="connsiteY2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0450" h="787400">
                <a:moveTo>
                  <a:pt x="0" y="0"/>
                </a:moveTo>
                <a:cubicBezTo>
                  <a:pt x="489479" y="128058"/>
                  <a:pt x="978958" y="256117"/>
                  <a:pt x="1790700" y="387350"/>
                </a:cubicBezTo>
                <a:cubicBezTo>
                  <a:pt x="2602442" y="518583"/>
                  <a:pt x="3736446" y="652991"/>
                  <a:pt x="4870450" y="78740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DC17FDEE-8190-440E-8028-629195DD4D9E}"/>
              </a:ext>
            </a:extLst>
          </p:cNvPr>
          <p:cNvSpPr/>
          <p:nvPr/>
        </p:nvSpPr>
        <p:spPr>
          <a:xfrm>
            <a:off x="2597150" y="3219450"/>
            <a:ext cx="4794250" cy="838200"/>
          </a:xfrm>
          <a:custGeom>
            <a:avLst/>
            <a:gdLst>
              <a:gd name="connsiteX0" fmla="*/ 0 w 4794250"/>
              <a:gd name="connsiteY0" fmla="*/ 0 h 838200"/>
              <a:gd name="connsiteX1" fmla="*/ 1803400 w 4794250"/>
              <a:gd name="connsiteY1" fmla="*/ 609600 h 838200"/>
              <a:gd name="connsiteX2" fmla="*/ 4794250 w 479425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4250" h="838200">
                <a:moveTo>
                  <a:pt x="0" y="0"/>
                </a:moveTo>
                <a:cubicBezTo>
                  <a:pt x="502179" y="234950"/>
                  <a:pt x="1004358" y="469900"/>
                  <a:pt x="1803400" y="609600"/>
                </a:cubicBezTo>
                <a:cubicBezTo>
                  <a:pt x="2602442" y="749300"/>
                  <a:pt x="3698346" y="793750"/>
                  <a:pt x="4794250" y="838200"/>
                </a:cubicBezTo>
              </a:path>
            </a:pathLst>
          </a:cu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上下 30">
            <a:extLst>
              <a:ext uri="{FF2B5EF4-FFF2-40B4-BE49-F238E27FC236}">
                <a16:creationId xmlns:a16="http://schemas.microsoft.com/office/drawing/2014/main" id="{AE93CFC0-C862-481B-8F2B-94E824F9AD63}"/>
              </a:ext>
            </a:extLst>
          </p:cNvPr>
          <p:cNvSpPr/>
          <p:nvPr/>
        </p:nvSpPr>
        <p:spPr>
          <a:xfrm>
            <a:off x="2214033" y="3219450"/>
            <a:ext cx="131234" cy="1114011"/>
          </a:xfrm>
          <a:prstGeom prst="upDownArrow">
            <a:avLst>
              <a:gd name="adj1" fmla="val 50000"/>
              <a:gd name="adj2" fmla="val 1742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2EF132A-1E85-40DF-8799-598DE02AB908}"/>
              </a:ext>
            </a:extLst>
          </p:cNvPr>
          <p:cNvSpPr txBox="1"/>
          <p:nvPr/>
        </p:nvSpPr>
        <p:spPr>
          <a:xfrm>
            <a:off x="2328333" y="3990743"/>
            <a:ext cx="53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1%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F17BC1F-5C6A-41AE-A160-3E2B15C48CD2}"/>
              </a:ext>
            </a:extLst>
          </p:cNvPr>
          <p:cNvSpPr txBox="1"/>
          <p:nvPr/>
        </p:nvSpPr>
        <p:spPr>
          <a:xfrm>
            <a:off x="3124200" y="4660178"/>
            <a:ext cx="448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Dashed line: Expected sensitivity variation</a:t>
            </a:r>
          </a:p>
        </p:txBody>
      </p:sp>
      <p:sp>
        <p:nvSpPr>
          <p:cNvPr id="34" name="スライド番号プレースホルダー 33">
            <a:extLst>
              <a:ext uri="{FF2B5EF4-FFF2-40B4-BE49-F238E27FC236}">
                <a16:creationId xmlns:a16="http://schemas.microsoft.com/office/drawing/2014/main" id="{A35E762B-B124-4C30-99CA-F9D6ECC3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5DE9-3B24-44A6-8055-CC61C8F089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2D5714-C030-4EFC-A666-1F836131DB43}"/>
              </a:ext>
            </a:extLst>
          </p:cNvPr>
          <p:cNvSpPr txBox="1"/>
          <p:nvPr/>
        </p:nvSpPr>
        <p:spPr>
          <a:xfrm>
            <a:off x="5704114" y="5029510"/>
            <a:ext cx="309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[Kouyama et al., 2017, IGARSS]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125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2D0CBBD-8755-4799-90B6-3F197CB93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2" y="668186"/>
            <a:ext cx="5345129" cy="32425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355919-47F7-436C-AB1D-F62F281A8D7F}"/>
              </a:ext>
            </a:extLst>
          </p:cNvPr>
          <p:cNvSpPr txBox="1"/>
          <p:nvPr/>
        </p:nvSpPr>
        <p:spPr>
          <a:xfrm>
            <a:off x="200722" y="234176"/>
            <a:ext cx="642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Lunar calibration for Hayabusa-2</a:t>
            </a:r>
            <a:endParaRPr kumimoji="1" lang="ja-JP" altLang="en-US" sz="36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A9FC283-0ECF-4991-8F61-1209C886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96" y="2993161"/>
            <a:ext cx="7837208" cy="357153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6E2E67-27B8-4B7A-9126-2D5DED86A921}"/>
              </a:ext>
            </a:extLst>
          </p:cNvPr>
          <p:cNvSpPr txBox="1"/>
          <p:nvPr/>
        </p:nvSpPr>
        <p:spPr>
          <a:xfrm>
            <a:off x="1795347" y="5675971"/>
            <a:ext cx="266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Observation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0D8005-ACB6-45F9-A586-45FE4D717374}"/>
              </a:ext>
            </a:extLst>
          </p:cNvPr>
          <p:cNvSpPr txBox="1"/>
          <p:nvPr/>
        </p:nvSpPr>
        <p:spPr>
          <a:xfrm>
            <a:off x="4755996" y="5675971"/>
            <a:ext cx="266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Simulation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A6787A1-2F18-48A6-B816-74225CE4E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054" y="1007978"/>
            <a:ext cx="2611309" cy="1735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21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id="{6FD2F2DF-6D4C-4EA9-9A40-77F781880460}"/>
              </a:ext>
            </a:extLst>
          </p:cNvPr>
          <p:cNvGraphicFramePr>
            <a:graphicFrameLocks/>
          </p:cNvGraphicFramePr>
          <p:nvPr/>
        </p:nvGraphicFramePr>
        <p:xfrm>
          <a:off x="2209765" y="1172688"/>
          <a:ext cx="5933083" cy="525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507307-99A8-46CB-B1E7-0CCB5693D67B}"/>
              </a:ext>
            </a:extLst>
          </p:cNvPr>
          <p:cNvSpPr txBox="1"/>
          <p:nvPr/>
        </p:nvSpPr>
        <p:spPr>
          <a:xfrm>
            <a:off x="5511114" y="4919100"/>
            <a:ext cx="12935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Observed</a:t>
            </a:r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08DEC12-8FEC-44C8-9106-A26D44CCAA8A}"/>
              </a:ext>
            </a:extLst>
          </p:cNvPr>
          <p:cNvCxnSpPr>
            <a:cxnSpLocks/>
          </p:cNvCxnSpPr>
          <p:nvPr/>
        </p:nvCxnSpPr>
        <p:spPr>
          <a:xfrm>
            <a:off x="4077731" y="2260863"/>
            <a:ext cx="0" cy="320512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C055681-55E3-481A-B721-AC9CE68E99A2}"/>
              </a:ext>
            </a:extLst>
          </p:cNvPr>
          <p:cNvCxnSpPr>
            <a:cxnSpLocks/>
          </p:cNvCxnSpPr>
          <p:nvPr/>
        </p:nvCxnSpPr>
        <p:spPr>
          <a:xfrm>
            <a:off x="3249828" y="3527855"/>
            <a:ext cx="82790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JAXA Hayabusa-2 space probe - MIPS MIPS64 (4)">
            <a:extLst>
              <a:ext uri="{FF2B5EF4-FFF2-40B4-BE49-F238E27FC236}">
                <a16:creationId xmlns:a16="http://schemas.microsoft.com/office/drawing/2014/main" id="{2A18B2BB-535F-4226-885A-C50D377A0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1"/>
          <a:stretch/>
        </p:blipFill>
        <p:spPr bwMode="auto">
          <a:xfrm>
            <a:off x="581326" y="1497583"/>
            <a:ext cx="999828" cy="843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5B39C1A-B900-4A7A-BC42-FBD098B0F1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8"/>
          <a:stretch/>
        </p:blipFill>
        <p:spPr>
          <a:xfrm>
            <a:off x="379411" y="3095333"/>
            <a:ext cx="1534513" cy="1404627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B7AE2F3-082A-446D-AC91-09664A541EE0}"/>
              </a:ext>
            </a:extLst>
          </p:cNvPr>
          <p:cNvSpPr txBox="1"/>
          <p:nvPr/>
        </p:nvSpPr>
        <p:spPr>
          <a:xfrm>
            <a:off x="127520" y="2464567"/>
            <a:ext cx="193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Hayabusa-2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BE757B-9CB3-46D5-A922-E2E960637CB4}"/>
              </a:ext>
            </a:extLst>
          </p:cNvPr>
          <p:cNvSpPr txBox="1"/>
          <p:nvPr/>
        </p:nvSpPr>
        <p:spPr>
          <a:xfrm>
            <a:off x="386158" y="6166022"/>
            <a:ext cx="369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Better spectral consistency</a:t>
            </a:r>
            <a:endParaRPr kumimoji="1" lang="ja-JP" altLang="en-US" sz="2400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56BC04D-4EB5-4FD1-A1D8-E0EA29D22CEB}"/>
              </a:ext>
            </a:extLst>
          </p:cNvPr>
          <p:cNvCxnSpPr/>
          <p:nvPr/>
        </p:nvCxnSpPr>
        <p:spPr>
          <a:xfrm flipV="1">
            <a:off x="6166022" y="4352598"/>
            <a:ext cx="370702" cy="528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888C782-366C-471E-8CC0-7B57801133DC}"/>
              </a:ext>
            </a:extLst>
          </p:cNvPr>
          <p:cNvSpPr txBox="1"/>
          <p:nvPr/>
        </p:nvSpPr>
        <p:spPr>
          <a:xfrm>
            <a:off x="4596157" y="2284761"/>
            <a:ext cx="220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SP: Not corrected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C3BF3CE-50D3-43FC-BEE8-C6D26369FDB9}"/>
              </a:ext>
            </a:extLst>
          </p:cNvPr>
          <p:cNvSpPr txBox="1"/>
          <p:nvPr/>
        </p:nvSpPr>
        <p:spPr>
          <a:xfrm>
            <a:off x="5903823" y="2832788"/>
            <a:ext cx="168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SP: Corrected</a:t>
            </a:r>
            <a:endParaRPr kumimoji="1" lang="ja-JP" altLang="en-US" dirty="0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B274D6C-83B3-42BB-8EB7-51E2175E494C}"/>
              </a:ext>
            </a:extLst>
          </p:cNvPr>
          <p:cNvCxnSpPr/>
          <p:nvPr/>
        </p:nvCxnSpPr>
        <p:spPr>
          <a:xfrm flipH="1">
            <a:off x="6157884" y="3202120"/>
            <a:ext cx="378840" cy="596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FC61E0B9-5FD3-403D-831B-93C01FFB5471}"/>
              </a:ext>
            </a:extLst>
          </p:cNvPr>
          <p:cNvCxnSpPr/>
          <p:nvPr/>
        </p:nvCxnSpPr>
        <p:spPr>
          <a:xfrm flipH="1">
            <a:off x="5176306" y="2638192"/>
            <a:ext cx="90517" cy="38921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F13B59-F86E-4FAE-9C8F-1EC3B938EA7A}"/>
              </a:ext>
            </a:extLst>
          </p:cNvPr>
          <p:cNvSpPr txBox="1"/>
          <p:nvPr/>
        </p:nvSpPr>
        <p:spPr>
          <a:xfrm>
            <a:off x="5412259" y="6425325"/>
            <a:ext cx="346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[after Suzuki et al., 2017, Icarus]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23D7B6A-1D6F-47AC-8502-272246132803}"/>
              </a:ext>
            </a:extLst>
          </p:cNvPr>
          <p:cNvSpPr txBox="1"/>
          <p:nvPr/>
        </p:nvSpPr>
        <p:spPr>
          <a:xfrm>
            <a:off x="200722" y="234176"/>
            <a:ext cx="642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Consistency between bands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0443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019ECC6-2EC9-4C83-B9BB-52A4113F3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23" y="1795578"/>
            <a:ext cx="5660708" cy="426507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761562-7CEE-4524-B3E8-CD9FDC7A4FE1}"/>
              </a:ext>
            </a:extLst>
          </p:cNvPr>
          <p:cNvSpPr txBox="1"/>
          <p:nvPr/>
        </p:nvSpPr>
        <p:spPr>
          <a:xfrm>
            <a:off x="3391078" y="1112999"/>
            <a:ext cx="511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Brightness ratio between Moons located at image center and at image corner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D6E7341-CE9A-47B6-930D-C3DB7C66E52A}"/>
              </a:ext>
            </a:extLst>
          </p:cNvPr>
          <p:cNvSpPr txBox="1"/>
          <p:nvPr/>
        </p:nvSpPr>
        <p:spPr>
          <a:xfrm>
            <a:off x="6034539" y="1821405"/>
            <a:ext cx="20727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Without additional correction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CB46324-3F8C-46A2-A68F-5357B0BCEB8C}"/>
              </a:ext>
            </a:extLst>
          </p:cNvPr>
          <p:cNvSpPr txBox="1"/>
          <p:nvPr/>
        </p:nvSpPr>
        <p:spPr>
          <a:xfrm>
            <a:off x="6482576" y="4133851"/>
            <a:ext cx="162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With additional correction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B73A301-4B2A-47A6-B63A-A5E795F20CD1}"/>
              </a:ext>
            </a:extLst>
          </p:cNvPr>
          <p:cNvCxnSpPr>
            <a:cxnSpLocks/>
          </p:cNvCxnSpPr>
          <p:nvPr/>
        </p:nvCxnSpPr>
        <p:spPr>
          <a:xfrm>
            <a:off x="5947597" y="2793340"/>
            <a:ext cx="0" cy="92555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8C81D9C-BDCA-4BF2-9EE3-D210E60B7508}"/>
              </a:ext>
            </a:extLst>
          </p:cNvPr>
          <p:cNvSpPr txBox="1"/>
          <p:nvPr/>
        </p:nvSpPr>
        <p:spPr>
          <a:xfrm>
            <a:off x="5973490" y="2954545"/>
            <a:ext cx="69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10%</a:t>
            </a:r>
            <a:endParaRPr kumimoji="1" lang="ja-JP" altLang="en-US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EF646C5-05F0-46FB-8846-4179D6F71846}"/>
              </a:ext>
            </a:extLst>
          </p:cNvPr>
          <p:cNvCxnSpPr>
            <a:cxnSpLocks/>
          </p:cNvCxnSpPr>
          <p:nvPr/>
        </p:nvCxnSpPr>
        <p:spPr>
          <a:xfrm flipV="1">
            <a:off x="6142567" y="2476356"/>
            <a:ext cx="118533" cy="291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27A6CA9-8362-4C9D-91E2-9BB3831C7A48}"/>
              </a:ext>
            </a:extLst>
          </p:cNvPr>
          <p:cNvCxnSpPr/>
          <p:nvPr/>
        </p:nvCxnSpPr>
        <p:spPr>
          <a:xfrm flipH="1">
            <a:off x="7162800" y="3657456"/>
            <a:ext cx="132157" cy="5217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8A634BF-6FC6-40D3-918B-C2DE9E007473}"/>
              </a:ext>
            </a:extLst>
          </p:cNvPr>
          <p:cNvGrpSpPr/>
          <p:nvPr/>
        </p:nvGrpSpPr>
        <p:grpSpPr>
          <a:xfrm>
            <a:off x="656073" y="3790635"/>
            <a:ext cx="1515936" cy="1903504"/>
            <a:chOff x="747131" y="2174089"/>
            <a:chExt cx="1515936" cy="1903504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154062D-FBB9-4AF5-A9BF-4223EB3CB15C}"/>
                </a:ext>
              </a:extLst>
            </p:cNvPr>
            <p:cNvSpPr/>
            <p:nvPr/>
          </p:nvSpPr>
          <p:spPr>
            <a:xfrm>
              <a:off x="768803" y="2605632"/>
              <a:ext cx="1494264" cy="147196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月 9">
              <a:extLst>
                <a:ext uri="{FF2B5EF4-FFF2-40B4-BE49-F238E27FC236}">
                  <a16:creationId xmlns:a16="http://schemas.microsoft.com/office/drawing/2014/main" id="{39F90B92-DB43-4BC7-B6F0-7C06FC58F60D}"/>
                </a:ext>
              </a:extLst>
            </p:cNvPr>
            <p:cNvSpPr/>
            <p:nvPr/>
          </p:nvSpPr>
          <p:spPr>
            <a:xfrm>
              <a:off x="890744" y="3474665"/>
              <a:ext cx="223128" cy="412389"/>
            </a:xfrm>
            <a:prstGeom prst="moon">
              <a:avLst>
                <a:gd name="adj" fmla="val 8705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6F0E8B97-E00C-41BC-A687-0980D26E9B41}"/>
                </a:ext>
              </a:extLst>
            </p:cNvPr>
            <p:cNvSpPr txBox="1"/>
            <p:nvPr/>
          </p:nvSpPr>
          <p:spPr>
            <a:xfrm>
              <a:off x="747131" y="2174089"/>
              <a:ext cx="1473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Corner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46C020A-92DD-4E02-9386-9C7844FB9E7E}"/>
              </a:ext>
            </a:extLst>
          </p:cNvPr>
          <p:cNvGrpSpPr/>
          <p:nvPr/>
        </p:nvGrpSpPr>
        <p:grpSpPr>
          <a:xfrm>
            <a:off x="644273" y="1426246"/>
            <a:ext cx="1515937" cy="1843218"/>
            <a:chOff x="747130" y="4577294"/>
            <a:chExt cx="1515937" cy="1843218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6AC03ED-0A86-44C0-ABA7-5B7BD079EFD6}"/>
                </a:ext>
              </a:extLst>
            </p:cNvPr>
            <p:cNvSpPr/>
            <p:nvPr/>
          </p:nvSpPr>
          <p:spPr>
            <a:xfrm>
              <a:off x="768803" y="4948551"/>
              <a:ext cx="1494264" cy="147196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月 8">
              <a:extLst>
                <a:ext uri="{FF2B5EF4-FFF2-40B4-BE49-F238E27FC236}">
                  <a16:creationId xmlns:a16="http://schemas.microsoft.com/office/drawing/2014/main" id="{FF40DACA-4760-48FA-B770-7CEA4E473971}"/>
                </a:ext>
              </a:extLst>
            </p:cNvPr>
            <p:cNvSpPr/>
            <p:nvPr/>
          </p:nvSpPr>
          <p:spPr>
            <a:xfrm>
              <a:off x="1339478" y="5485709"/>
              <a:ext cx="223128" cy="412389"/>
            </a:xfrm>
            <a:prstGeom prst="moon">
              <a:avLst>
                <a:gd name="adj" fmla="val 87059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4CF1C326-048D-4083-9935-48E2E0729714}"/>
                </a:ext>
              </a:extLst>
            </p:cNvPr>
            <p:cNvSpPr txBox="1"/>
            <p:nvPr/>
          </p:nvSpPr>
          <p:spPr>
            <a:xfrm>
              <a:off x="747130" y="4577294"/>
              <a:ext cx="1473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Center</a:t>
              </a:r>
            </a:p>
          </p:txBody>
        </p:sp>
      </p:grp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4242BF6-5848-4528-B3E4-45CF460752F1}"/>
              </a:ext>
            </a:extLst>
          </p:cNvPr>
          <p:cNvCxnSpPr>
            <a:cxnSpLocks/>
          </p:cNvCxnSpPr>
          <p:nvPr/>
        </p:nvCxnSpPr>
        <p:spPr>
          <a:xfrm>
            <a:off x="583688" y="3575119"/>
            <a:ext cx="16105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8442D1-A3B6-4BC0-BACB-77D5FBDA5C12}"/>
              </a:ext>
            </a:extLst>
          </p:cNvPr>
          <p:cNvSpPr txBox="1"/>
          <p:nvPr/>
        </p:nvSpPr>
        <p:spPr>
          <a:xfrm>
            <a:off x="200722" y="234176"/>
            <a:ext cx="642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Checking flat correction</a:t>
            </a:r>
            <a:endParaRPr kumimoji="1" lang="ja-JP" altLang="en-US" sz="36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8162CA0-83EC-4E63-BCE6-4CAB7591230B}"/>
              </a:ext>
            </a:extLst>
          </p:cNvPr>
          <p:cNvSpPr txBox="1"/>
          <p:nvPr/>
        </p:nvSpPr>
        <p:spPr>
          <a:xfrm>
            <a:off x="5259859" y="5862148"/>
            <a:ext cx="346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[after Suzuki et al., 2017, Icarus]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945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CF476A-7CA0-41BA-B019-3F707DA15AC5}"/>
              </a:ext>
            </a:extLst>
          </p:cNvPr>
          <p:cNvSpPr txBox="1"/>
          <p:nvPr/>
        </p:nvSpPr>
        <p:spPr>
          <a:xfrm>
            <a:off x="512956" y="323385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Summary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30C05A-D3AA-4554-B9F4-9178C76E2EDA}"/>
              </a:ext>
            </a:extLst>
          </p:cNvPr>
          <p:cNvSpPr txBox="1"/>
          <p:nvPr/>
        </p:nvSpPr>
        <p:spPr>
          <a:xfrm>
            <a:off x="401444" y="1635246"/>
            <a:ext cx="8341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kumimoji="1" lang="en-US" altLang="ja-JP" sz="2400" dirty="0"/>
              <a:t>We (AIST) have collaborated with two small satellite missions and several planetary missions.</a:t>
            </a:r>
          </a:p>
          <a:p>
            <a:pPr marL="457200" indent="-457200">
              <a:buFontTx/>
              <a:buChar char="-"/>
            </a:pPr>
            <a:endParaRPr kumimoji="1" lang="en-US" altLang="ja-JP" sz="2400" dirty="0"/>
          </a:p>
          <a:p>
            <a:pPr marL="457200" indent="-457200">
              <a:buFontTx/>
              <a:buChar char="-"/>
            </a:pPr>
            <a:r>
              <a:rPr kumimoji="1" lang="en-US" altLang="ja-JP" sz="2400" dirty="0"/>
              <a:t>Discussion of importance of calibration and how we can achieve the calibration with a commercial company.</a:t>
            </a:r>
            <a:br>
              <a:rPr kumimoji="1" lang="en-US" altLang="ja-JP" sz="2400" dirty="0"/>
            </a:br>
            <a:r>
              <a:rPr kumimoji="1" lang="en-US" altLang="ja-JP" sz="2400" dirty="0"/>
              <a:t>-&gt; I want to notice the importance of calibration in Japanese small </a:t>
            </a:r>
            <a:r>
              <a:rPr kumimoji="1" lang="en-US" altLang="ja-JP" sz="2400"/>
              <a:t>satellite community.</a:t>
            </a:r>
            <a:endParaRPr kumimoji="1" lang="en-US" altLang="ja-JP" sz="2400" dirty="0"/>
          </a:p>
          <a:p>
            <a:pPr marL="457200" indent="-457200">
              <a:buFontTx/>
              <a:buChar char="-"/>
            </a:pPr>
            <a:endParaRPr kumimoji="1" lang="en-US" altLang="ja-JP" sz="2400" dirty="0"/>
          </a:p>
          <a:p>
            <a:pPr marL="457200" indent="-457200">
              <a:buFontTx/>
              <a:buChar char="-"/>
            </a:pPr>
            <a:r>
              <a:rPr kumimoji="1" lang="en-US" altLang="ja-JP" sz="2400" dirty="0"/>
              <a:t>Lunar calibration can be used for checking homogeneous of sensitivity in a 2D image sensor. (validating flat correction)</a:t>
            </a:r>
          </a:p>
        </p:txBody>
      </p:sp>
    </p:spTree>
    <p:extLst>
      <p:ext uri="{BB962C8B-B14F-4D97-AF65-F5344CB8AC3E}">
        <p14:creationId xmlns:p14="http://schemas.microsoft.com/office/powerpoint/2010/main" val="389025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228D542-45E8-4EE0-B4F1-3A5841BE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5DE9-3B24-44A6-8055-CC61C8F089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EC4062-E03E-4480-BEC5-D52257DF251D}"/>
              </a:ext>
            </a:extLst>
          </p:cNvPr>
          <p:cNvSpPr txBox="1"/>
          <p:nvPr/>
        </p:nvSpPr>
        <p:spPr>
          <a:xfrm>
            <a:off x="815009" y="546652"/>
            <a:ext cx="511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Thank you !</a:t>
            </a:r>
            <a:endParaRPr kumimoji="1"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69FB89-AB2A-4507-8381-6CBF36DCF6DD}"/>
              </a:ext>
            </a:extLst>
          </p:cNvPr>
          <p:cNvSpPr txBox="1"/>
          <p:nvPr/>
        </p:nvSpPr>
        <p:spPr>
          <a:xfrm>
            <a:off x="815009" y="5833131"/>
            <a:ext cx="511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Backup slides…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64205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8945</TotalTime>
  <Words>566</Words>
  <Application>Microsoft Office PowerPoint</Application>
  <PresentationFormat>画面に合わせる (4:3)</PresentationFormat>
  <Paragraphs>179</Paragraphs>
  <Slides>17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Lunar Observation Activities with a Small Satellite and a Planetary Exploration Satellite.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Toru Kouyama</dc:creator>
  <cp:lastModifiedBy>Toru Kouyama</cp:lastModifiedBy>
  <cp:revision>182</cp:revision>
  <dcterms:created xsi:type="dcterms:W3CDTF">2017-09-27T10:35:03Z</dcterms:created>
  <dcterms:modified xsi:type="dcterms:W3CDTF">2017-11-15T07:46:20Z</dcterms:modified>
</cp:coreProperties>
</file>