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82" r:id="rId3"/>
    <p:sldId id="392" r:id="rId4"/>
    <p:sldId id="391" r:id="rId5"/>
    <p:sldId id="402" r:id="rId6"/>
    <p:sldId id="384" r:id="rId7"/>
    <p:sldId id="396" r:id="rId8"/>
    <p:sldId id="383" r:id="rId9"/>
    <p:sldId id="401" r:id="rId10"/>
    <p:sldId id="398" r:id="rId11"/>
    <p:sldId id="397" r:id="rId12"/>
    <p:sldId id="40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2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CC0D6-BEDB-4E86-B7E7-7FDE55412516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DBDF0-F7DC-4E73-9251-1F78FE916C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36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DBDF0-F7DC-4E73-9251-1F78FE916C8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61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DBDF0-F7DC-4E73-9251-1F78FE916C8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14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DBDF0-F7DC-4E73-9251-1F78FE916C8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86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GSICS/CEOS 2nd Lunar Calibration Workshop, Xi'an, China, Nov. 13-17,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GSICS/CEOS 2nd Lunar Calibration Workshop, Xi'an, China, Nov. 13-17,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GSICS/CEOS 2nd Lunar Calibration Workshop, Xi'an, China, Nov. 13-17,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>
                <a:solidFill>
                  <a:srgbClr val="002060"/>
                </a:solidFill>
              </a:defRPr>
            </a:lvl2pPr>
            <a:lvl3pPr>
              <a:defRPr sz="1400" b="1">
                <a:solidFill>
                  <a:srgbClr val="C00000"/>
                </a:solidFill>
              </a:defRPr>
            </a:lvl3pPr>
            <a:lvl4pPr>
              <a:defRPr sz="1000" b="1">
                <a:solidFill>
                  <a:srgbClr val="FF0000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GSICS/CEOS 2nd Lunar Calibration Workshop, Xi'an, China, Nov. 13-17,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GSICS/CEOS 2nd Lunar Calibration Workshop, Xi'an, China, Nov. 13-17,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GSICS/CEOS 2nd Lunar Calibration Workshop, Xi'an, China, Nov. 13-17,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GSICS/CEOS 2nd Lunar Calibration Workshop, Xi'an, China, Nov. 13-17,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GSICS/CEOS 2nd Lunar Calibration Workshop, Xi'an, China, Nov. 13-17,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GSICS/CEOS 2nd Lunar Calibration Workshop, Xi'an, China, Nov. 13-17,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GSICS/CEOS 2nd Lunar Calibration Workshop, Xi'an, China, Nov. 13-17,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GSICS/CEOS 2nd Lunar Calibration Workshop, Xi'an, China, Nov. 13-17,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325"/>
            <a:ext cx="2133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7325"/>
            <a:ext cx="2895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GSICS/CEOS 2nd Lunar Calibration Workshop, Xi'an, China, Nov. 13-17, 2017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37325"/>
            <a:ext cx="2133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2E326-3D4E-4230-940F-B935701198D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OES-R_LOGO_SMALL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153400" y="152400"/>
            <a:ext cx="914400" cy="685800"/>
          </a:xfrm>
          <a:prstGeom prst="rect">
            <a:avLst/>
          </a:prstGeom>
        </p:spPr>
      </p:pic>
      <p:pic>
        <p:nvPicPr>
          <p:cNvPr id="11" name="Picture 10" descr="noaa-logo-144x144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82296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Evaluation of ABI Radiometric Characteristics Using Lunar Measurements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990600"/>
          </a:xfrm>
        </p:spPr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Fangfang</a:t>
            </a:r>
            <a:r>
              <a:rPr lang="en-US" dirty="0" smtClean="0">
                <a:solidFill>
                  <a:srgbClr val="0070C0"/>
                </a:solidFill>
              </a:rPr>
              <a:t> Yu</a:t>
            </a:r>
            <a:r>
              <a:rPr lang="en-US" baseline="30000" dirty="0" smtClean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, Xi Shao</a:t>
            </a:r>
            <a:r>
              <a:rPr lang="en-US" baseline="30000" dirty="0">
                <a:solidFill>
                  <a:srgbClr val="0070C0"/>
                </a:solidFill>
              </a:rPr>
              <a:t>1 </a:t>
            </a:r>
            <a:r>
              <a:rPr lang="en-US" dirty="0" smtClean="0">
                <a:solidFill>
                  <a:srgbClr val="0070C0"/>
                </a:solidFill>
              </a:rPr>
              <a:t>, and </a:t>
            </a:r>
            <a:r>
              <a:rPr lang="en-US" dirty="0" err="1" smtClean="0">
                <a:solidFill>
                  <a:srgbClr val="0070C0"/>
                </a:solidFill>
              </a:rPr>
              <a:t>Xiangqian</a:t>
            </a:r>
            <a:r>
              <a:rPr lang="en-US" dirty="0" smtClean="0">
                <a:solidFill>
                  <a:srgbClr val="0070C0"/>
                </a:solidFill>
              </a:rPr>
              <a:t> Wu</a:t>
            </a:r>
            <a:r>
              <a:rPr lang="en-US" baseline="30000" dirty="0">
                <a:solidFill>
                  <a:srgbClr val="0070C0"/>
                </a:solidFill>
              </a:rPr>
              <a:t>2</a:t>
            </a:r>
            <a:r>
              <a:rPr lang="en-US" baseline="30000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0182" y="6251594"/>
            <a:ext cx="8179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GOES-16 is not declared operational.  The ABI data are currently experimental and still undergoing testing.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76402" y="5318125"/>
            <a:ext cx="6172198" cy="396875"/>
          </a:xfrm>
        </p:spPr>
        <p:txBody>
          <a:bodyPr/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GSICS/CEOS 2nd Lunar Calibration Workshop, Xi'an, China, Nov. 13-17, 2017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4154269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1: ERT, </a:t>
            </a:r>
            <a:r>
              <a:rPr lang="en-US" b="1" dirty="0" err="1" smtClean="0"/>
              <a:t>Inc@NOAA</a:t>
            </a:r>
            <a:r>
              <a:rPr lang="en-US" b="1" dirty="0" smtClean="0"/>
              <a:t>/NESDIS/STAR</a:t>
            </a:r>
          </a:p>
          <a:p>
            <a:pPr algn="ctr"/>
            <a:r>
              <a:rPr lang="en-US" b="1" dirty="0" smtClean="0"/>
              <a:t>2: NOAA/NESDIS/Center for Satellite Application and Research (STAR)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393360"/>
            <a:ext cx="2436776" cy="22662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Discussion of the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OOF (Out Of Field) </a:t>
            </a:r>
            <a:r>
              <a:rPr lang="en-US" dirty="0" smtClean="0"/>
              <a:t>energy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/>
              <a:t>= OFAR (Out of Field </a:t>
            </a:r>
            <a:r>
              <a:rPr lang="en-US" dirty="0" smtClean="0"/>
              <a:t>Anomalous Response)</a:t>
            </a:r>
            <a:endParaRPr lang="en-US" dirty="0" smtClean="0"/>
          </a:p>
          <a:p>
            <a:pPr lvl="1"/>
            <a:r>
              <a:rPr lang="en-US" dirty="0" smtClean="0"/>
              <a:t>Blooming –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detector problem (esp. old CCD)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/>
            <a:r>
              <a:rPr lang="en-US" dirty="0" smtClean="0"/>
              <a:t>Optical/e-</a:t>
            </a:r>
            <a:r>
              <a:rPr lang="en-US" dirty="0" err="1" smtClean="0"/>
              <a:t>xtalking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Ringing –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usually detector issue. Possible (but unlikely) resample.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/>
            <a:r>
              <a:rPr lang="en-US" dirty="0" smtClean="0"/>
              <a:t>e-</a:t>
            </a:r>
            <a:r>
              <a:rPr lang="en-US" dirty="0" err="1" smtClean="0"/>
              <a:t>xtalking</a:t>
            </a:r>
            <a:endParaRPr lang="en-US" dirty="0" smtClean="0"/>
          </a:p>
          <a:p>
            <a:pPr lvl="1"/>
            <a:r>
              <a:rPr lang="en-US" dirty="0" smtClean="0"/>
              <a:t>Ghosting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internal reflection (optical)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/>
            <a:r>
              <a:rPr lang="en-US" dirty="0" smtClean="0"/>
              <a:t> optical </a:t>
            </a:r>
            <a:r>
              <a:rPr lang="en-US" dirty="0" err="1" smtClean="0"/>
              <a:t>xtalking</a:t>
            </a:r>
            <a:r>
              <a:rPr lang="en-US" dirty="0" smtClean="0"/>
              <a:t> (e.g. band-to-band </a:t>
            </a:r>
            <a:r>
              <a:rPr lang="en-US" dirty="0" err="1" smtClean="0"/>
              <a:t>xtalking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Overshooting/Undershooting -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probably another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name of ringing. </a:t>
            </a:r>
            <a:endParaRPr lang="en-US" dirty="0" smtClean="0"/>
          </a:p>
          <a:p>
            <a:pPr lvl="2"/>
            <a:r>
              <a:rPr lang="en-US" dirty="0" smtClean="0"/>
              <a:t>E-</a:t>
            </a:r>
            <a:r>
              <a:rPr lang="en-US" dirty="0" err="1" smtClean="0"/>
              <a:t>xtalking</a:t>
            </a:r>
            <a:endParaRPr lang="en-US" dirty="0" smtClean="0"/>
          </a:p>
          <a:p>
            <a:pPr lvl="1"/>
            <a:r>
              <a:rPr lang="en-US" dirty="0" err="1"/>
              <a:t>Xtalking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Optical </a:t>
            </a:r>
            <a:r>
              <a:rPr lang="en-US" dirty="0" err="1" smtClean="0"/>
              <a:t>xtalking</a:t>
            </a:r>
            <a:endParaRPr lang="en-US" dirty="0" smtClean="0"/>
          </a:p>
          <a:p>
            <a:pPr lvl="2"/>
            <a:r>
              <a:rPr lang="en-US" dirty="0" smtClean="0"/>
              <a:t>Electronic </a:t>
            </a:r>
            <a:r>
              <a:rPr lang="en-US" dirty="0" err="1" smtClean="0"/>
              <a:t>xtalking</a:t>
            </a:r>
            <a:endParaRPr lang="en-US" dirty="0" smtClean="0"/>
          </a:p>
          <a:p>
            <a:pPr lvl="2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Often out-of-band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(OOB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), </a:t>
            </a: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addition to OOF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528276" y="4495800"/>
            <a:ext cx="25129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002" y="4408502"/>
            <a:ext cx="2645547" cy="1763698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 flipV="1">
            <a:off x="5715000" y="4495800"/>
            <a:ext cx="838200" cy="381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GSICS/CEOS 2nd Lunar Calibration Workshop, Xi'an, China, Nov. 13-17,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78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moon image is unique to detect and assess the out-of-field (OOF) energy</a:t>
            </a:r>
          </a:p>
          <a:p>
            <a:pPr lvl="1"/>
            <a:r>
              <a:rPr lang="en-US" dirty="0" smtClean="0"/>
              <a:t>Source and target of the cross-talking energy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GOES-16 ABI lunar images do not show apparent out-of-field energy except at B06 </a:t>
            </a:r>
          </a:p>
          <a:p>
            <a:pPr lvl="1"/>
            <a:r>
              <a:rPr lang="en-US" dirty="0"/>
              <a:t>Accurate calculation of lunar irradiance need </a:t>
            </a:r>
            <a:r>
              <a:rPr lang="en-US" dirty="0" smtClean="0"/>
              <a:t>to understand the source of OOF energy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More accurate assessment of </a:t>
            </a:r>
            <a:r>
              <a:rPr lang="en-US" dirty="0" err="1" smtClean="0"/>
              <a:t>xtalking</a:t>
            </a:r>
            <a:r>
              <a:rPr lang="en-US" dirty="0" smtClean="0"/>
              <a:t> will be examined with the ABI lunar NSS data</a:t>
            </a:r>
          </a:p>
          <a:p>
            <a:pPr lvl="1"/>
            <a:r>
              <a:rPr lang="en-US" dirty="0" smtClean="0"/>
              <a:t>Detector-to-detector </a:t>
            </a:r>
            <a:r>
              <a:rPr lang="en-US" dirty="0" err="1" smtClean="0"/>
              <a:t>xtalking</a:t>
            </a:r>
            <a:endParaRPr lang="en-US" dirty="0" smtClean="0"/>
          </a:p>
          <a:p>
            <a:pPr lvl="1"/>
            <a:r>
              <a:rPr lang="en-US" dirty="0" smtClean="0"/>
              <a:t>Band-to-band </a:t>
            </a:r>
            <a:r>
              <a:rPr lang="en-US" dirty="0" err="1" smtClean="0"/>
              <a:t>xtalking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GSICS/CEOS 2nd Lunar Calibration Workshop, Xi'an, China, Nov. 13-17,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83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GSICS/CEOS 2nd Lunar Calibration Workshop, Xi'an, China, Nov. 13-17,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76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Normal Lunar Scans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7102"/>
            <a:ext cx="3913166" cy="5257800"/>
          </a:xfrm>
        </p:spPr>
        <p:txBody>
          <a:bodyPr/>
          <a:lstStyle/>
          <a:p>
            <a:r>
              <a:rPr lang="en-US" dirty="0" smtClean="0"/>
              <a:t>MESO scan in mode 3 is used to collect the Moon data.  Each MESO scan consists of two swaths</a:t>
            </a:r>
          </a:p>
          <a:p>
            <a:r>
              <a:rPr lang="en-US" dirty="0" smtClean="0"/>
              <a:t>The Moon is scanned with one of the two swaths</a:t>
            </a:r>
          </a:p>
          <a:p>
            <a:r>
              <a:rPr lang="en-US" dirty="0" smtClean="0"/>
              <a:t>ABI Moon data is in Level1Alpha format – calibrated but not navigated data</a:t>
            </a:r>
          </a:p>
          <a:p>
            <a:r>
              <a:rPr lang="en-US" dirty="0" smtClean="0"/>
              <a:t>G16 ABI uses Side2 FPMs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67400" y="1221318"/>
            <a:ext cx="2157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ABI Mode 3 timeline </a:t>
            </a:r>
            <a:endParaRPr lang="en-US" dirty="0"/>
          </a:p>
        </p:txBody>
      </p:sp>
      <p:pic>
        <p:nvPicPr>
          <p:cNvPr id="7" name="Content Placeholder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30829"/>
            <a:ext cx="3913166" cy="230403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161544"/>
              </p:ext>
            </p:extLst>
          </p:nvPr>
        </p:nvGraphicFramePr>
        <p:xfrm>
          <a:off x="4370366" y="4088590"/>
          <a:ext cx="4572000" cy="231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304"/>
                <a:gridCol w="951456"/>
                <a:gridCol w="872168"/>
                <a:gridCol w="666272"/>
                <a:gridCol w="838200"/>
                <a:gridCol w="609600"/>
              </a:tblGrid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Band</a:t>
                      </a:r>
                      <a:r>
                        <a:rPr lang="en-US" sz="1200" baseline="0" dirty="0" smtClean="0"/>
                        <a:t> name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Central Wavelength (µm)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EW ASD</a:t>
                      </a:r>
                    </a:p>
                    <a:p>
                      <a:pPr algn="ctr"/>
                      <a:r>
                        <a:rPr lang="en-US" sz="1200" dirty="0" smtClean="0"/>
                        <a:t>(µrad)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NS ASD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(µrad)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Columns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Row</a:t>
                      </a:r>
                      <a:endParaRPr lang="en-US" sz="1200" dirty="0"/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B01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0.47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22.7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676</a:t>
                      </a:r>
                      <a:endParaRPr lang="en-US" sz="1200" dirty="0"/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B02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0.64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10.4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1460</a:t>
                      </a:r>
                      <a:endParaRPr lang="en-US" sz="1200" dirty="0"/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B03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0.87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22.7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676</a:t>
                      </a:r>
                      <a:endParaRPr lang="en-US" sz="1200" dirty="0"/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B04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1.38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41.6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372</a:t>
                      </a:r>
                      <a:endParaRPr lang="en-US" sz="1200" dirty="0"/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B05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1.61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22.7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676</a:t>
                      </a:r>
                      <a:endParaRPr 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B06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41.6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372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GSICS/CEOS 2nd Lunar Calibration Workshop, Xi'an, China, Nov. 13-17,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49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Normal Lunar Scans: Chasing and Trending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77102"/>
            <a:ext cx="5671609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Chasing:</a:t>
            </a:r>
          </a:p>
          <a:p>
            <a:pPr lvl="1"/>
            <a:r>
              <a:rPr lang="en-US" dirty="0"/>
              <a:t>ABI consecutively scans the Moon as it transits across the space within the Field of Regard (FOR). 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data is mainly used for the Response vs. Scan-angle (RVS) study, as well as trending analysis.  </a:t>
            </a:r>
            <a:endParaRPr lang="en-US" dirty="0" smtClean="0"/>
          </a:p>
          <a:p>
            <a:pPr lvl="1"/>
            <a:r>
              <a:rPr lang="en-US" dirty="0" smtClean="0"/>
              <a:t>Only </a:t>
            </a:r>
            <a:r>
              <a:rPr lang="en-US" dirty="0"/>
              <a:t>conducted during the PLT/PLPT periods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Trending:</a:t>
            </a:r>
          </a:p>
          <a:p>
            <a:pPr lvl="1"/>
            <a:r>
              <a:rPr lang="en-US" dirty="0" smtClean="0"/>
              <a:t>ABI </a:t>
            </a:r>
            <a:r>
              <a:rPr lang="en-US" dirty="0"/>
              <a:t>scans the Moon within one </a:t>
            </a:r>
            <a:r>
              <a:rPr lang="en-US" dirty="0" err="1"/>
              <a:t>meso</a:t>
            </a:r>
            <a:r>
              <a:rPr lang="en-US" dirty="0"/>
              <a:t>-scan time window which is ~2 minutes.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data is used for the monitoring of VNIR solar calibration degradation. </a:t>
            </a:r>
            <a:endParaRPr lang="en-US" dirty="0" smtClean="0"/>
          </a:p>
          <a:p>
            <a:pPr lvl="1"/>
            <a:r>
              <a:rPr lang="en-US" dirty="0" smtClean="0"/>
              <a:t>Will be </a:t>
            </a:r>
            <a:r>
              <a:rPr lang="en-US" dirty="0"/>
              <a:t>conducted </a:t>
            </a:r>
            <a:r>
              <a:rPr lang="en-US" dirty="0" smtClean="0"/>
              <a:t>2-3 </a:t>
            </a:r>
            <a:r>
              <a:rPr lang="en-US" dirty="0"/>
              <a:t>times per month through the </a:t>
            </a:r>
            <a:r>
              <a:rPr lang="en-US" dirty="0" smtClean="0"/>
              <a:t>operational </a:t>
            </a:r>
            <a:r>
              <a:rPr lang="en-US" dirty="0"/>
              <a:t>mission life.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172200" y="1935730"/>
            <a:ext cx="2819400" cy="2941070"/>
            <a:chOff x="6176934" y="3770982"/>
            <a:chExt cx="2743200" cy="2797982"/>
          </a:xfrm>
        </p:grpSpPr>
        <p:pic>
          <p:nvPicPr>
            <p:cNvPr id="10" name="Picture 2" descr="Image result for earth picture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0268" y="4031707"/>
              <a:ext cx="2276531" cy="2276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6176934" y="3770982"/>
              <a:ext cx="2743200" cy="2797982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6889892" y="2133600"/>
            <a:ext cx="1339708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192570" y="3352800"/>
            <a:ext cx="284430" cy="603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686800" y="3352800"/>
            <a:ext cx="284430" cy="603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GSICS/CEOS 2nd Lunar Calibration Workshop, Xi'an, China, Nov. 13-17,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25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GOES-16 ABI Lunar Images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10" y="1039273"/>
            <a:ext cx="2587193" cy="218617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13658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B01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538" y="1064168"/>
            <a:ext cx="2438400" cy="22250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90061" y="114300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B02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078468"/>
            <a:ext cx="2550220" cy="21549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91200" y="107846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B03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16" y="3778807"/>
            <a:ext cx="2645301" cy="24601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875" y="3813372"/>
            <a:ext cx="2705325" cy="2416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772522"/>
            <a:ext cx="2642419" cy="24574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7200" y="381337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B04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9027" y="3869177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B05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71710" y="3869177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B06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00917" y="6290230"/>
            <a:ext cx="2465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Phase angle ≈ 15 degree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GSICS/CEOS 2nd Lunar Calibration Workshop, Xi'an, China, Nov. 13-17,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451" y="3966631"/>
            <a:ext cx="2532255" cy="228465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088" y="3951629"/>
            <a:ext cx="2436776" cy="22662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73" y="3974065"/>
            <a:ext cx="2452396" cy="22437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1" y="1256671"/>
            <a:ext cx="2455964" cy="21118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564" y="1328261"/>
            <a:ext cx="2326248" cy="21227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191" y="1300383"/>
            <a:ext cx="2531673" cy="21392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Enhanced Lunar Image Display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58230" y="868233"/>
            <a:ext cx="220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Albedo: [-0.1%, 0.5%]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2928281"/>
            <a:ext cx="6696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Band01                                         Band02                                         Band03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5799273"/>
            <a:ext cx="6537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Band04                                      Band05                                         Band06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71600" y="6285710"/>
            <a:ext cx="6864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Coherent noise at each band meets the specification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58064" y="4482405"/>
            <a:ext cx="1609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Ghosting/</a:t>
            </a:r>
            <a:r>
              <a:rPr lang="en-US" sz="1400" b="1" dirty="0" err="1" smtClean="0">
                <a:solidFill>
                  <a:srgbClr val="FF0000"/>
                </a:solidFill>
              </a:rPr>
              <a:t>xtalking</a:t>
            </a:r>
            <a:r>
              <a:rPr lang="en-US" sz="14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Ongoing effect to identify the source to accurately calculate the irradiance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GSICS/CEOS 2nd Lunar Calibration Workshop, Xi'an, China, Nov. 13-17, 2017</a:t>
            </a:r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1400" y="3112274"/>
            <a:ext cx="1746648" cy="130225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943600" y="4038600"/>
            <a:ext cx="24367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162800" y="3607855"/>
            <a:ext cx="685800" cy="3823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91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ABI Lunar North-South Scan (NSS)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ABI conducted series of North-South Scan (NSS) over the Moon</a:t>
            </a:r>
          </a:p>
          <a:p>
            <a:pPr lvl="1"/>
            <a:r>
              <a:rPr lang="en-US" dirty="0" smtClean="0"/>
              <a:t>All the detectors of the all 16 bands across the illuminated lunar edges from north to south</a:t>
            </a:r>
          </a:p>
          <a:p>
            <a:r>
              <a:rPr lang="en-US" dirty="0" smtClean="0"/>
              <a:t>Used to examine the crossing talk effect in between detectors and bands</a:t>
            </a:r>
          </a:p>
          <a:p>
            <a:pPr lvl="1"/>
            <a:r>
              <a:rPr lang="en-US" dirty="0" smtClean="0"/>
              <a:t>Effort is still ongoing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124" y="3498989"/>
            <a:ext cx="2831876" cy="2689809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GSICS/CEOS 2nd Lunar Calibration Workshop, Xi'an, China, Nov. 13-17,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9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9" y="5059295"/>
            <a:ext cx="4131325" cy="149390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670" y="5039024"/>
            <a:ext cx="4422875" cy="14586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999" y="1580427"/>
            <a:ext cx="4278781" cy="13348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6" y="1553378"/>
            <a:ext cx="4179629" cy="136188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948" y="3290001"/>
            <a:ext cx="4148985" cy="1205799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63" y="3315830"/>
            <a:ext cx="4091494" cy="11799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180" y="1752600"/>
            <a:ext cx="2104040" cy="71552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Band 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105400" y="1752599"/>
            <a:ext cx="2104040" cy="715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Band 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1600200" y="3262013"/>
            <a:ext cx="2104040" cy="715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Band 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6248400" y="3262013"/>
            <a:ext cx="2104040" cy="715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Band 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1125930" y="4992133"/>
            <a:ext cx="2104040" cy="715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Band 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6" name="Title 1"/>
          <p:cNvSpPr txBox="1">
            <a:spLocks/>
          </p:cNvSpPr>
          <p:nvPr/>
        </p:nvSpPr>
        <p:spPr>
          <a:xfrm>
            <a:off x="5809369" y="4984277"/>
            <a:ext cx="2104040" cy="715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Band 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9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Examples of Lunar NSS Images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GSICS/CEOS 2nd Lunar Calibration Workshop, Xi'an, China, Nov. 13-17,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03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Lunar NSS Radiance in 3D Demonstration: B1-3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3454" y="1066800"/>
            <a:ext cx="4886431" cy="2792246"/>
            <a:chOff x="33454" y="1213107"/>
            <a:chExt cx="4886431" cy="279224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54" y="1213107"/>
              <a:ext cx="4886431" cy="279224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124200" y="1213107"/>
              <a:ext cx="8338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Band 1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267200" y="1218683"/>
            <a:ext cx="4827135" cy="2758363"/>
            <a:chOff x="4419600" y="1218683"/>
            <a:chExt cx="4827135" cy="275836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0" y="1218683"/>
              <a:ext cx="4827135" cy="2758363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620000" y="1295400"/>
              <a:ext cx="8338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Band 2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671984" y="3733800"/>
            <a:ext cx="4853383" cy="2773362"/>
            <a:chOff x="2671984" y="3886201"/>
            <a:chExt cx="4853383" cy="277336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984" y="3886201"/>
              <a:ext cx="4853383" cy="2773362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791200" y="4267200"/>
              <a:ext cx="8338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Band 3</a:t>
              </a:r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33401" y="6504801"/>
            <a:ext cx="8153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The lunar NSS radiance is generated with an off-line soft package which currently does not fully function yet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GSICS/CEOS 2nd Lunar Calibration Workshop, Xi'an, China, Nov. 13-17,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92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514600" y="3795834"/>
            <a:ext cx="4872416" cy="2784238"/>
            <a:chOff x="4116992" y="4170184"/>
            <a:chExt cx="4872416" cy="278423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6992" y="4170184"/>
              <a:ext cx="4872416" cy="278423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620000" y="4584796"/>
              <a:ext cx="8338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Band 6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Lunar NSS Radiance in 3D Demonstration: </a:t>
            </a:r>
            <a:r>
              <a:rPr lang="en-US" dirty="0" smtClean="0"/>
              <a:t>B4-6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401" y="6504801"/>
            <a:ext cx="8153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The lunar NSS radiance is generated with an off-line soft package which currently does not fully function yet </a:t>
            </a:r>
            <a:endParaRPr lang="en-US" sz="1200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8099" y="976600"/>
            <a:ext cx="5105401" cy="2917372"/>
            <a:chOff x="3767983" y="2250509"/>
            <a:chExt cx="5105401" cy="291737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983" y="2250509"/>
              <a:ext cx="5105401" cy="291737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624024" y="2250509"/>
              <a:ext cx="8338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Band 4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191000" y="1112460"/>
            <a:ext cx="4953000" cy="2830286"/>
            <a:chOff x="-76199" y="2467238"/>
            <a:chExt cx="4953000" cy="28302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199" y="2467238"/>
              <a:ext cx="4953000" cy="283028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200400" y="2467238"/>
              <a:ext cx="8338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Band 5</a:t>
              </a:r>
              <a:endParaRPr lang="en-US" dirty="0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H="1">
            <a:off x="5410200" y="5105400"/>
            <a:ext cx="1295400" cy="304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10401" y="45720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O/E </a:t>
            </a:r>
            <a:r>
              <a:rPr lang="en-US" dirty="0" err="1" smtClean="0">
                <a:solidFill>
                  <a:srgbClr val="FF0000"/>
                </a:solidFill>
              </a:rPr>
              <a:t>Xtalking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On-going effect to identify the source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62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5796</TotalTime>
  <Words>799</Words>
  <Application>Microsoft Office PowerPoint</Application>
  <PresentationFormat>On-screen Show (4:3)</PresentationFormat>
  <Paragraphs>166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Evaluation of ABI Radiometric Characteristics Using Lunar Measurements</vt:lpstr>
      <vt:lpstr>Normal Lunar Scans</vt:lpstr>
      <vt:lpstr>Normal Lunar Scans: Chasing and Trending</vt:lpstr>
      <vt:lpstr>GOES-16 ABI Lunar Images</vt:lpstr>
      <vt:lpstr>Enhanced Lunar Image Display</vt:lpstr>
      <vt:lpstr>ABI Lunar North-South Scan (NSS)</vt:lpstr>
      <vt:lpstr>Band 1</vt:lpstr>
      <vt:lpstr>Lunar NSS Radiance in 3D Demonstration: B1-3</vt:lpstr>
      <vt:lpstr>Lunar NSS Radiance in 3D Demonstration: B4-6</vt:lpstr>
      <vt:lpstr>Discussion of the terms</vt:lpstr>
      <vt:lpstr>Conclusions</vt:lpstr>
      <vt:lpstr>PowerPoint Presentation</vt:lpstr>
    </vt:vector>
  </TitlesOfParts>
  <Company>NOAA / NESDIS / STAR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fyu</dc:creator>
  <cp:lastModifiedBy>Xiangqian Wu</cp:lastModifiedBy>
  <cp:revision>781</cp:revision>
  <dcterms:created xsi:type="dcterms:W3CDTF">2016-08-12T15:38:50Z</dcterms:created>
  <dcterms:modified xsi:type="dcterms:W3CDTF">2017-11-13T13:23:58Z</dcterms:modified>
</cp:coreProperties>
</file>