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14" r:id="rId2"/>
    <p:sldId id="727" r:id="rId3"/>
    <p:sldId id="736" r:id="rId4"/>
    <p:sldId id="743" r:id="rId5"/>
    <p:sldId id="740" r:id="rId6"/>
    <p:sldId id="741" r:id="rId7"/>
    <p:sldId id="738" r:id="rId8"/>
    <p:sldId id="749" r:id="rId9"/>
    <p:sldId id="748" r:id="rId10"/>
    <p:sldId id="747" r:id="rId11"/>
    <p:sldId id="751" r:id="rId12"/>
    <p:sldId id="752" r:id="rId13"/>
    <p:sldId id="753" r:id="rId14"/>
    <p:sldId id="754" r:id="rId15"/>
    <p:sldId id="755" r:id="rId16"/>
    <p:sldId id="756" r:id="rId17"/>
    <p:sldId id="757" r:id="rId18"/>
    <p:sldId id="758" r:id="rId19"/>
    <p:sldId id="742" r:id="rId20"/>
    <p:sldId id="746" r:id="rId21"/>
    <p:sldId id="759" r:id="rId22"/>
    <p:sldId id="721" r:id="rId23"/>
  </p:sldIdLst>
  <p:sldSz cx="9144000" cy="6858000" type="screen4x3"/>
  <p:notesSz cx="6797675" cy="9926638"/>
  <p:embeddedFontLst>
    <p:embeddedFont>
      <p:font typeface="08서울남산체 M" pitchFamily="18" charset="-127"/>
      <p:regular r:id="rId26"/>
    </p:embeddedFont>
    <p:embeddedFont>
      <p:font typeface="맑은 고딕" pitchFamily="50" charset="-127"/>
      <p:regular r:id="rId27"/>
      <p:bold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5F5F5F"/>
    <a:srgbClr val="333333"/>
    <a:srgbClr val="FF3300"/>
    <a:srgbClr val="CC3300"/>
    <a:srgbClr val="800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1694" autoAdjust="0"/>
  </p:normalViewPr>
  <p:slideViewPr>
    <p:cSldViewPr snapToGrid="0">
      <p:cViewPr varScale="1">
        <p:scale>
          <a:sx n="75" d="100"/>
          <a:sy n="75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1740" y="-90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17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12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All</a:t>
            </a:r>
            <a:r>
              <a:rPr lang="en-US" altLang="ko-KR" baseline="0" dirty="0" smtClean="0"/>
              <a:t> of </a:t>
            </a:r>
            <a:r>
              <a:rPr lang="en-US" altLang="ko-KR" dirty="0" smtClean="0"/>
              <a:t>GDWG member</a:t>
            </a:r>
            <a:r>
              <a:rPr lang="en-US" altLang="ko-KR" baseline="0" dirty="0" smtClean="0"/>
              <a:t> Admin </a:t>
            </a:r>
            <a:r>
              <a:rPr lang="ko-KR" altLang="en-US" baseline="0" dirty="0" smtClean="0"/>
              <a:t>권한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4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6E1F4-C91A-4F44-BD9C-370F412BC27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ko-KR" altLang="en-US" dirty="0" smtClean="0"/>
              <a:t>■ </a:t>
            </a: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400800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000" b="1" dirty="0" smtClean="0"/>
              <a:t>2017 </a:t>
            </a:r>
            <a:r>
              <a:rPr lang="en-GB" sz="1000" b="1" dirty="0" smtClean="0"/>
              <a:t>GDWG</a:t>
            </a:r>
            <a:r>
              <a:rPr lang="en-GB" sz="1000" b="1" baseline="0" dirty="0" smtClean="0"/>
              <a:t> Activities</a:t>
            </a:r>
            <a:endParaRPr lang="en-US" sz="1000" b="1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2" name="Picture 18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71413" y="8540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9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23813" y="10064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0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6638" y="8159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6A421-960F-40DF-BDE6-CED4FB09D90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5975" y="4090738"/>
            <a:ext cx="7315200" cy="146896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08서울남산체 M" pitchFamily="18" charset="-127"/>
                <a:ea typeface="08서울남산체 M" pitchFamily="18" charset="-127"/>
              </a:rPr>
              <a:t>Jin Woo, KMA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08서울남산체 M" pitchFamily="18" charset="-127"/>
                <a:ea typeface="08서울남산체 M" pitchFamily="18" charset="-127"/>
              </a:rPr>
              <a:t>CMA, CNES, EUMETSAT, ISRO, IMD, JMA, KMA, NASA, NIST, NOAA, </a:t>
            </a:r>
            <a:r>
              <a:rPr lang="en-GB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08서울남산체 M" pitchFamily="18" charset="-127"/>
                <a:ea typeface="08서울남산체 M" pitchFamily="18" charset="-127"/>
              </a:rPr>
              <a:t>ROSHYDROMET, USGS,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08서울남산체 M" pitchFamily="18" charset="-127"/>
                <a:ea typeface="08서울남산체 M" pitchFamily="18" charset="-127"/>
              </a:rPr>
              <a:t>WMO</a:t>
            </a:r>
          </a:p>
        </p:txBody>
      </p:sp>
      <p:pic>
        <p:nvPicPr>
          <p:cNvPr id="5" name="Picture 2" descr="스크린샷 2017-03-21 오후 4.20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8" t="69478" r="48662" b="19698"/>
          <a:stretch>
            <a:fillRect/>
          </a:stretch>
        </p:blipFill>
        <p:spPr bwMode="auto">
          <a:xfrm>
            <a:off x="840910" y="1124506"/>
            <a:ext cx="1126685" cy="13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68338" y="1727200"/>
            <a:ext cx="7772400" cy="2086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err="1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GitHub</a:t>
            </a:r>
            <a:r>
              <a:rPr lang="en-US" sz="36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 for </a:t>
            </a:r>
            <a:r>
              <a:rPr lang="en-IE" sz="36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GSICS GDWG</a:t>
            </a:r>
            <a:r>
              <a:rPr lang="en-IE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IE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r>
              <a:rPr lang="en-IE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IE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r>
              <a:rPr lang="en-IE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IE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r>
              <a:rPr lang="en-IE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2017.11.8.</a:t>
            </a:r>
            <a:endParaRPr lang="en-US" sz="1600" b="1" dirty="0" smtClean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59248" y="306070"/>
            <a:ext cx="5427552" cy="874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Plotting Tool Project</a:t>
            </a:r>
            <a: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[User Guide]</a:t>
            </a:r>
            <a:endParaRPr lang="en-GB" sz="1800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pic>
        <p:nvPicPr>
          <p:cNvPr id="6146" name="Picture 2" descr="D:\6_천리안운영\GSICS\Github_webmeeting\Github_plottingtool_user_gu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00" y="1286463"/>
            <a:ext cx="6762930" cy="492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59248" y="306070"/>
            <a:ext cx="5427552" cy="874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Plotting Tool Project</a:t>
            </a:r>
            <a: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[Readme]</a:t>
            </a:r>
            <a:endParaRPr lang="en-GB" sz="1800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pic>
        <p:nvPicPr>
          <p:cNvPr id="9218" name="Picture 2" descr="D:\6_천리안운영\GSICS\Github_webmeeting\Github_read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75" y="1180444"/>
            <a:ext cx="6380162" cy="49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59248" y="306070"/>
            <a:ext cx="5427552" cy="874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Plotting Tool Project</a:t>
            </a:r>
            <a: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[Contributing Guideline1]</a:t>
            </a:r>
            <a:endParaRPr lang="en-GB" sz="1800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pic>
        <p:nvPicPr>
          <p:cNvPr id="10242" name="Picture 2" descr="D:\6_천리안운영\GSICS\Github_webmeeting\Github_contributing_gu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88" y="1268579"/>
            <a:ext cx="6769789" cy="493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59248" y="306070"/>
            <a:ext cx="5427552" cy="874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Plotting Tool Project</a:t>
            </a:r>
            <a: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[Contributing Guideline2]</a:t>
            </a:r>
            <a:endParaRPr lang="en-GB" sz="1800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pic>
        <p:nvPicPr>
          <p:cNvPr id="11266" name="Picture 2" descr="D:\6_천리안운영\GSICS\Github_webmeeting\Github_contributing_gu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76" y="1224512"/>
            <a:ext cx="6796089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59248" y="306070"/>
            <a:ext cx="5427552" cy="874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Plotting Tool Project</a:t>
            </a:r>
            <a: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[Contributing Guideline3]</a:t>
            </a:r>
            <a:endParaRPr lang="en-GB" sz="1800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pic>
        <p:nvPicPr>
          <p:cNvPr id="12290" name="Picture 2" descr="D:\6_천리안운영\GSICS\Github_webmeeting\Github_contributing_gu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97" y="1178804"/>
            <a:ext cx="7009946" cy="51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6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59248" y="306070"/>
            <a:ext cx="5427552" cy="874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Plotting Tool Project</a:t>
            </a:r>
            <a: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[Statistics of Activity]</a:t>
            </a:r>
            <a:endParaRPr lang="en-GB" sz="1800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pic>
        <p:nvPicPr>
          <p:cNvPr id="13314" name="Picture 2" descr="D:\6_천리안운영\GSICS\Github_webmeeting\Github_comm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10" y="1180444"/>
            <a:ext cx="6934200" cy="505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6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59248" y="306070"/>
            <a:ext cx="5427552" cy="874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Plotting Tool Project</a:t>
            </a:r>
            <a: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[Statistics of Activity]</a:t>
            </a:r>
            <a:endParaRPr lang="en-GB" sz="1800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pic>
        <p:nvPicPr>
          <p:cNvPr id="14338" name="Picture 2" descr="D:\6_천리안운영\GSICS\Github_webmeeting\Github_contributors_1_comm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14" y="1206219"/>
            <a:ext cx="6908264" cy="503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3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59248" y="306070"/>
            <a:ext cx="5427552" cy="874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Plotting Tool Project</a:t>
            </a:r>
            <a: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[Statistics of Activity]</a:t>
            </a:r>
            <a:endParaRPr lang="en-GB" sz="1800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pic>
        <p:nvPicPr>
          <p:cNvPr id="15362" name="Picture 2" descr="D:\6_천리안운영\GSICS\Github_webmeeting\Github_contributors_2_addi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14" y="1187811"/>
            <a:ext cx="6911466" cy="50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3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59248" y="306070"/>
            <a:ext cx="5427552" cy="874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Plotting Tool Project</a:t>
            </a:r>
            <a: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[Statistics of Activity]</a:t>
            </a:r>
            <a:endParaRPr lang="en-GB" sz="1800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pic>
        <p:nvPicPr>
          <p:cNvPr id="16386" name="Picture 2" descr="D:\6_천리안운영\GSICS\Github_webmeeting\Github_contributors_3_dele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49" y="1213495"/>
            <a:ext cx="6932874" cy="50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3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59248" y="460308"/>
            <a:ext cx="5807634" cy="47612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ko-KR" sz="2300" b="1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KMA’s </a:t>
            </a:r>
            <a:r>
              <a:rPr lang="en-US" altLang="ko-KR" sz="2300" b="1" dirty="0" err="1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GitLab</a:t>
            </a:r>
            <a:r>
              <a:rPr lang="en-US" altLang="ko-KR" sz="2300" b="1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 for contributing plotting tool</a:t>
            </a:r>
            <a:r>
              <a:rPr lang="en-US" altLang="ko-KR" sz="23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23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endParaRPr lang="en-GB" sz="2300" b="1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pic>
        <p:nvPicPr>
          <p:cNvPr id="3074" name="Picture 2" descr="D:\6_천리안운영\GSICS\Github_webmeeting\Github_KMA_stat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71" y="1134047"/>
            <a:ext cx="6543238" cy="51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59248" y="382927"/>
            <a:ext cx="5427552" cy="579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Contents</a:t>
            </a:r>
            <a:endParaRPr lang="en-GB" sz="3200" b="1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직사각형 5"/>
          <p:cNvSpPr/>
          <p:nvPr/>
        </p:nvSpPr>
        <p:spPr>
          <a:xfrm>
            <a:off x="541392" y="1109805"/>
            <a:ext cx="74349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5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■ </a:t>
            </a: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Operational Policy </a:t>
            </a:r>
            <a:r>
              <a:rPr lang="en-US" altLang="ko-KR" sz="2500" dirty="0">
                <a:latin typeface="08서울남산체 M" pitchFamily="18" charset="-127"/>
                <a:ea typeface="08서울남산체 M" pitchFamily="18" charset="-127"/>
              </a:rPr>
              <a:t>of </a:t>
            </a: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GDWG </a:t>
            </a:r>
            <a:r>
              <a:rPr lang="en-US" altLang="ko-KR" sz="2500" dirty="0" err="1" smtClean="0">
                <a:latin typeface="08서울남산체 M" pitchFamily="18" charset="-127"/>
                <a:ea typeface="08서울남산체 M" pitchFamily="18" charset="-127"/>
              </a:rPr>
              <a:t>GitHub</a:t>
            </a: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 </a:t>
            </a:r>
            <a:endParaRPr lang="en-US" altLang="ko-KR" sz="2500" dirty="0">
              <a:latin typeface="08서울남산체 M" pitchFamily="18" charset="-127"/>
              <a:ea typeface="08서울남산체 M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500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■ </a:t>
            </a: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Status </a:t>
            </a:r>
            <a:r>
              <a:rPr lang="en-US" altLang="ko-KR" sz="2500" dirty="0">
                <a:latin typeface="08서울남산체 M" pitchFamily="18" charset="-127"/>
                <a:ea typeface="08서울남산체 M" pitchFamily="18" charset="-127"/>
              </a:rPr>
              <a:t>of </a:t>
            </a:r>
            <a:r>
              <a:rPr lang="en-US" altLang="ko-KR" sz="2500" dirty="0" err="1">
                <a:latin typeface="08서울남산체 M" pitchFamily="18" charset="-127"/>
                <a:ea typeface="08서울남산체 M" pitchFamily="18" charset="-127"/>
              </a:rPr>
              <a:t>GitHub</a:t>
            </a:r>
            <a:r>
              <a:rPr lang="en-US" altLang="ko-KR" sz="2500" dirty="0">
                <a:latin typeface="08서울남산체 M" pitchFamily="18" charset="-127"/>
                <a:ea typeface="08서울남산체 M" pitchFamily="18" charset="-127"/>
              </a:rPr>
              <a:t> Activities</a:t>
            </a:r>
          </a:p>
          <a:p>
            <a:pPr>
              <a:lnSpc>
                <a:spcPct val="200000"/>
              </a:lnSpc>
            </a:pPr>
            <a:r>
              <a:rPr lang="ko-KR" altLang="en-US" sz="2500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■ </a:t>
            </a:r>
            <a:r>
              <a:rPr lang="en-US" altLang="ko-KR" sz="2500" dirty="0">
                <a:latin typeface="08서울남산체 M" pitchFamily="18" charset="-127"/>
                <a:ea typeface="08서울남산체 M" pitchFamily="18" charset="-127"/>
              </a:rPr>
              <a:t>Plotting </a:t>
            </a: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tool Project</a:t>
            </a:r>
            <a:endParaRPr lang="en-US" altLang="ko-KR" sz="2500" dirty="0">
              <a:latin typeface="08서울남산체 M" pitchFamily="18" charset="-127"/>
              <a:ea typeface="08서울남산체 M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5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■ </a:t>
            </a: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KMA’s </a:t>
            </a:r>
            <a:r>
              <a:rPr lang="en-US" altLang="ko-KR" sz="2500" dirty="0" err="1">
                <a:latin typeface="08서울남산체 M" pitchFamily="18" charset="-127"/>
                <a:ea typeface="08서울남산체 M" pitchFamily="18" charset="-127"/>
              </a:rPr>
              <a:t>GitLab</a:t>
            </a:r>
            <a:r>
              <a:rPr lang="en-US" altLang="ko-KR" sz="2500" dirty="0">
                <a:latin typeface="08서울남산체 M" pitchFamily="18" charset="-127"/>
                <a:ea typeface="08서울남산체 M" pitchFamily="18" charset="-127"/>
              </a:rPr>
              <a:t> for contributing plotting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59248" y="460308"/>
            <a:ext cx="5807634" cy="47612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ko-KR" sz="2300" b="1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KMA’s </a:t>
            </a:r>
            <a:r>
              <a:rPr lang="en-US" altLang="ko-KR" sz="2300" b="1" dirty="0" err="1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GitLab</a:t>
            </a:r>
            <a:r>
              <a:rPr lang="en-US" altLang="ko-KR" sz="2300" b="1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 for contributing plotting tool</a:t>
            </a:r>
            <a:r>
              <a:rPr lang="en-US" altLang="ko-KR" sz="23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23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endParaRPr lang="en-GB" sz="2300" b="1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pic>
        <p:nvPicPr>
          <p:cNvPr id="4098" name="Picture 2" descr="D:\6_천리안운영\GSICS\Github_webmeeting\KMA_GitL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78" y="1159365"/>
            <a:ext cx="6708612" cy="505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59248" y="460308"/>
            <a:ext cx="5807634" cy="47612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ko-KR" sz="2300" b="1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KMA’s </a:t>
            </a:r>
            <a:r>
              <a:rPr lang="en-US" altLang="ko-KR" sz="2300" b="1" dirty="0" err="1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GitLab</a:t>
            </a:r>
            <a:r>
              <a:rPr lang="en-US" altLang="ko-KR" sz="2300" b="1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 for contributing plotting tool</a:t>
            </a:r>
            <a:r>
              <a:rPr lang="en-US" altLang="ko-KR" sz="23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23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endParaRPr lang="en-GB" sz="2300" b="1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625" y="1257301"/>
            <a:ext cx="8477250" cy="475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2500" dirty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ko-KR" altLang="en-US" sz="25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■</a:t>
            </a:r>
            <a:r>
              <a:rPr lang="ko-KR" altLang="en-US" sz="2500" dirty="0" smtClean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GSICS project registration in </a:t>
            </a:r>
            <a:r>
              <a:rPr lang="en-US" altLang="ko-KR" sz="2500" dirty="0" err="1" smtClean="0">
                <a:latin typeface="08서울남산체 M" pitchFamily="18" charset="-127"/>
                <a:ea typeface="08서울남산체 M" pitchFamily="18" charset="-127"/>
              </a:rPr>
              <a:t>GitLab</a:t>
            </a: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en-US" altLang="ko-KR" sz="2000" dirty="0" smtClean="0">
                <a:latin typeface="08서울남산체 M" pitchFamily="18" charset="-127"/>
                <a:ea typeface="08서울남산체 M" pitchFamily="18" charset="-127"/>
              </a:rPr>
              <a:t>[November 7, 2017]</a:t>
            </a:r>
          </a:p>
          <a:p>
            <a:pPr marL="271462" indent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600" dirty="0" smtClean="0">
                <a:latin typeface="08서울남산체 M" pitchFamily="18" charset="-127"/>
                <a:ea typeface="08서울남산체 M" pitchFamily="18" charset="-127"/>
              </a:rPr>
              <a:t>▷ </a:t>
            </a: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http://xxx.xxx.15.238/superjwoo/GSICS_plotting_tool</a:t>
            </a:r>
            <a:endParaRPr lang="en-US" altLang="ko-KR" sz="1600" dirty="0">
              <a:latin typeface="08서울남산체 M" pitchFamily="18" charset="-127"/>
              <a:ea typeface="08서울남산체 M" pitchFamily="18" charset="-127"/>
            </a:endParaRPr>
          </a:p>
          <a:p>
            <a:pPr marL="88900" lvl="1" indent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25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■</a:t>
            </a:r>
            <a:r>
              <a:rPr lang="ko-KR" altLang="en-US" sz="2500" dirty="0" smtClean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Building Development </a:t>
            </a:r>
            <a:r>
              <a:rPr lang="en-US" altLang="ko-KR" sz="2500" dirty="0" err="1" smtClean="0">
                <a:latin typeface="08서울남산체 M" pitchFamily="18" charset="-127"/>
                <a:ea typeface="08서울남산체 M" pitchFamily="18" charset="-127"/>
              </a:rPr>
              <a:t>Env</a:t>
            </a: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. </a:t>
            </a:r>
            <a:r>
              <a:rPr lang="en-US" altLang="ko-KR" sz="2000" dirty="0" smtClean="0">
                <a:latin typeface="08서울남산체 M" pitchFamily="18" charset="-127"/>
                <a:ea typeface="08서울남산체 M" pitchFamily="18" charset="-127"/>
              </a:rPr>
              <a:t>[~</a:t>
            </a:r>
            <a:r>
              <a:rPr lang="en-US" altLang="ko-KR" sz="2000" dirty="0" err="1" smtClean="0">
                <a:latin typeface="08서울남산체 M" pitchFamily="18" charset="-127"/>
                <a:ea typeface="08서울남산체 M" pitchFamily="18" charset="-127"/>
              </a:rPr>
              <a:t>ing</a:t>
            </a:r>
            <a:r>
              <a:rPr lang="en-US" altLang="ko-KR" sz="2000" dirty="0" smtClean="0">
                <a:latin typeface="08서울남산체 M" pitchFamily="18" charset="-127"/>
                <a:ea typeface="08서울남산체 M" pitchFamily="18" charset="-127"/>
              </a:rPr>
              <a:t>]</a:t>
            </a:r>
            <a:endParaRPr lang="en-US" altLang="ko-KR" sz="2500" dirty="0" smtClean="0">
              <a:latin typeface="08서울남산체 M" pitchFamily="18" charset="-127"/>
              <a:ea typeface="08서울남산체 M" pitchFamily="18" charset="-127"/>
            </a:endParaRPr>
          </a:p>
          <a:p>
            <a:pPr marL="271463" lvl="2" indent="0" latinLnBrk="1">
              <a:spcBef>
                <a:spcPct val="20000"/>
              </a:spcBef>
            </a:pP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ko-KR" altLang="en-US" sz="1600" dirty="0">
                <a:latin typeface="08서울남산체 M" pitchFamily="18" charset="-127"/>
                <a:ea typeface="08서울남산체 M" pitchFamily="18" charset="-127"/>
              </a:rPr>
              <a:t>▷ </a:t>
            </a: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Checking </a:t>
            </a:r>
            <a:r>
              <a:rPr lang="en-US" altLang="ko-KR" sz="1600" dirty="0">
                <a:latin typeface="08서울남산체 M" pitchFamily="18" charset="-127"/>
                <a:ea typeface="08서울남산체 M" pitchFamily="18" charset="-127"/>
              </a:rPr>
              <a:t>l</a:t>
            </a: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ibrary dependency</a:t>
            </a:r>
          </a:p>
          <a:p>
            <a:pPr marL="271463" lvl="2" indent="0" latinLnBrk="1">
              <a:spcBef>
                <a:spcPct val="20000"/>
              </a:spcBef>
            </a:pPr>
            <a:r>
              <a:rPr lang="en-US" altLang="ko-KR" sz="1600" dirty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ko-KR" altLang="en-US" sz="1600" dirty="0">
                <a:latin typeface="08서울남산체 M" pitchFamily="18" charset="-127"/>
                <a:ea typeface="08서울남산체 M" pitchFamily="18" charset="-127"/>
              </a:rPr>
              <a:t>▷ </a:t>
            </a: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Notice to internal user(in</a:t>
            </a:r>
            <a:r>
              <a:rPr lang="ko-KR" altLang="en-US" sz="1600" dirty="0" smtClean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November)</a:t>
            </a:r>
            <a:endParaRPr lang="en-US" altLang="ko-KR" sz="2500" dirty="0" smtClean="0">
              <a:latin typeface="08서울남산체 M" pitchFamily="18" charset="-127"/>
              <a:ea typeface="08서울남산체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1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B25FD9-27DC-4523-A484-31120BF8BAA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77896" y="2773851"/>
            <a:ext cx="4375442" cy="6303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Thank You~</a:t>
            </a:r>
            <a:endParaRPr lang="en-GB" sz="1800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3259248" y="284298"/>
            <a:ext cx="5427552" cy="87437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ko-KR" sz="3200" b="1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Operational Policy of </a:t>
            </a:r>
            <a:r>
              <a:rPr lang="en-US" altLang="ko-KR" sz="3200" b="1" dirty="0" err="1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GitHub</a:t>
            </a:r>
            <a:r>
              <a:rPr lang="en-US" altLang="ko-KR" sz="3200" b="1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r>
              <a:rPr lang="en-US" altLang="ko-KR" sz="1800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[</a:t>
            </a:r>
            <a:r>
              <a:rPr lang="en-US" altLang="ko-KR" sz="18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Decisions made at 2017 </a:t>
            </a:r>
            <a:r>
              <a:rPr lang="en-US" altLang="ko-KR" sz="1800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GDWG </a:t>
            </a:r>
            <a:r>
              <a:rPr lang="en-US" altLang="ko-KR" sz="18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meeting</a:t>
            </a:r>
            <a:r>
              <a:rPr lang="en-US" altLang="ko-KR" sz="1800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]</a:t>
            </a:r>
            <a:r>
              <a:rPr lang="en-US" altLang="ko-KR" sz="2400" b="1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2400" b="1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endParaRPr lang="en-GB" sz="3200" b="1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625" y="1257301"/>
            <a:ext cx="8477250" cy="475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ko-KR" altLang="en-US" sz="25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■</a:t>
            </a:r>
            <a:r>
              <a:rPr lang="ko-KR" altLang="en-US" sz="2500" dirty="0" smtClean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Goals</a:t>
            </a:r>
          </a:p>
          <a:p>
            <a:pPr marL="271462" indent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600" dirty="0" smtClean="0">
                <a:latin typeface="08서울남산체 M" pitchFamily="18" charset="-127"/>
                <a:ea typeface="08서울남산체 M" pitchFamily="18" charset="-127"/>
              </a:rPr>
              <a:t>▷ </a:t>
            </a: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Configuration management(codes, tools), issue tracking(GDWG action)</a:t>
            </a:r>
            <a:endParaRPr lang="en-US" altLang="ko-KR" sz="2000" dirty="0" smtClean="0">
              <a:latin typeface="08서울남산체 M" pitchFamily="18" charset="-127"/>
              <a:ea typeface="08서울남산체 M" pitchFamily="18" charset="-127"/>
            </a:endParaRPr>
          </a:p>
          <a:p>
            <a:pPr marL="0" lvl="1" indent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ko-KR" altLang="en-US" sz="25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■</a:t>
            </a:r>
            <a:r>
              <a:rPr lang="ko-KR" altLang="en-US" sz="2500" dirty="0" smtClean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Who</a:t>
            </a:r>
          </a:p>
          <a:p>
            <a:pPr marL="271463" lvl="2" indent="0" latinLnBrk="1">
              <a:spcBef>
                <a:spcPct val="20000"/>
              </a:spcBef>
            </a:pP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ko-KR" altLang="en-US" sz="1600" dirty="0">
                <a:latin typeface="08서울남산체 M" pitchFamily="18" charset="-127"/>
                <a:ea typeface="08서울남산체 M" pitchFamily="18" charset="-127"/>
              </a:rPr>
              <a:t>▷ </a:t>
            </a: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User(All developers(#) or </a:t>
            </a:r>
            <a:r>
              <a:rPr lang="en-US" altLang="ko-KR" sz="1600" u="sng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Agency representatives in GDWG group</a:t>
            </a: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)</a:t>
            </a:r>
          </a:p>
          <a:p>
            <a:pPr marL="271463" lvl="2" indent="0" latinLnBrk="1">
              <a:spcBef>
                <a:spcPct val="20000"/>
              </a:spcBef>
            </a:pPr>
            <a:r>
              <a:rPr lang="en-US" altLang="ko-KR" sz="1600" dirty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ko-KR" altLang="en-US" sz="1600" dirty="0">
                <a:latin typeface="08서울남산체 M" pitchFamily="18" charset="-127"/>
                <a:ea typeface="08서울남산체 M" pitchFamily="18" charset="-127"/>
              </a:rPr>
              <a:t>▷ </a:t>
            </a: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en-US" altLang="ko-KR" sz="1600" dirty="0">
                <a:latin typeface="08서울남산체 M" pitchFamily="18" charset="-127"/>
                <a:ea typeface="08서울남산체 M" pitchFamily="18" charset="-127"/>
              </a:rPr>
              <a:t>Administrator ⇒ </a:t>
            </a:r>
            <a:r>
              <a:rPr lang="en-US" altLang="ko-KR" sz="1600" u="sng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KMA</a:t>
            </a:r>
          </a:p>
          <a:p>
            <a:pPr marL="0" lvl="1" indent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2500" dirty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ko-KR" altLang="en-US" sz="25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■ </a:t>
            </a:r>
            <a:r>
              <a:rPr lang="en-US" altLang="ko-KR" sz="2500" dirty="0">
                <a:latin typeface="08서울남산체 M" pitchFamily="18" charset="-127"/>
                <a:ea typeface="08서울남산체 M" pitchFamily="18" charset="-127"/>
              </a:rPr>
              <a:t>What</a:t>
            </a:r>
          </a:p>
          <a:p>
            <a:pPr marL="271462" lvl="2" indent="0" latinLnBrk="1">
              <a:spcBef>
                <a:spcPct val="20000"/>
              </a:spcBef>
            </a:pP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ko-KR" altLang="en-US" sz="1600" dirty="0">
                <a:latin typeface="08서울남산체 M" pitchFamily="18" charset="-127"/>
                <a:ea typeface="08서울남산체 M" pitchFamily="18" charset="-127"/>
              </a:rPr>
              <a:t>▷ </a:t>
            </a: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Operational code, s/w, tools, action items, etc.</a:t>
            </a:r>
          </a:p>
          <a:p>
            <a:pPr marL="271462" lvl="2" indent="0" latinLnBrk="1">
              <a:spcBef>
                <a:spcPct val="20000"/>
              </a:spcBef>
            </a:pP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ko-KR" altLang="en-US" sz="1600" dirty="0">
                <a:latin typeface="08서울남산체 M" pitchFamily="18" charset="-127"/>
                <a:ea typeface="08서울남산체 M" pitchFamily="18" charset="-127"/>
              </a:rPr>
              <a:t>▷ </a:t>
            </a: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Copyright ?</a:t>
            </a:r>
          </a:p>
          <a:p>
            <a:pPr marL="0" lvl="1" indent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2500" dirty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ko-KR" altLang="en-US" sz="25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■ </a:t>
            </a: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Activation plan</a:t>
            </a:r>
          </a:p>
          <a:p>
            <a:pPr marL="358775" indent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600" dirty="0">
                <a:latin typeface="08서울남산체 M" pitchFamily="18" charset="-127"/>
                <a:ea typeface="08서울남산체 M" pitchFamily="18" charset="-127"/>
              </a:rPr>
              <a:t>▷ </a:t>
            </a: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Collaboration </a:t>
            </a:r>
            <a:r>
              <a:rPr lang="en-US" altLang="ko-KR" sz="1600" dirty="0">
                <a:latin typeface="08서울남산체 M" pitchFamily="18" charset="-127"/>
                <a:ea typeface="08서울남산체 M" pitchFamily="18" charset="-127"/>
              </a:rPr>
              <a:t>project ⇒ </a:t>
            </a:r>
            <a:r>
              <a:rPr lang="en-US" altLang="ko-KR" sz="1600" u="sng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Plotting </a:t>
            </a:r>
            <a:r>
              <a:rPr lang="en-US" altLang="ko-KR" sz="1600" u="sng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tool</a:t>
            </a:r>
            <a:endParaRPr lang="en-GB" altLang="ko-KR" sz="1600" dirty="0">
              <a:solidFill>
                <a:srgbClr val="FF000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82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 descr="D:\6_천리안운영\GSICS\Github_webmeeting\Github정책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82" y="1211167"/>
            <a:ext cx="6461098" cy="50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59248" y="284298"/>
            <a:ext cx="5427552" cy="874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Operational Policy of </a:t>
            </a:r>
            <a:r>
              <a:rPr lang="en-US" altLang="ko-KR" sz="3200" b="1" dirty="0" err="1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GitHub</a:t>
            </a:r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 </a:t>
            </a:r>
            <a:b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r>
              <a:rPr lang="en-US" altLang="ko-KR" sz="1800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[</a:t>
            </a:r>
            <a:r>
              <a:rPr lang="en-US" altLang="ko-KR" sz="18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Decisions made at 2017 GDWG meeting]</a:t>
            </a:r>
            <a: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endParaRPr lang="en-GB" sz="3200" b="1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65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3259248" y="306070"/>
            <a:ext cx="5427552" cy="87437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Status </a:t>
            </a:r>
            <a:r>
              <a:rPr lang="en-US" altLang="ko-KR" sz="3200" b="1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of </a:t>
            </a:r>
            <a:r>
              <a:rPr lang="en-US" altLang="ko-KR" sz="3200" b="1" dirty="0" err="1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GitHub</a:t>
            </a:r>
            <a:r>
              <a:rPr lang="en-US" altLang="ko-KR" sz="3200" b="1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Activities</a:t>
            </a:r>
            <a:r>
              <a:rPr lang="en-US" altLang="ko-KR" sz="2400" b="1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2400" b="1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[History]</a:t>
            </a:r>
            <a:endParaRPr lang="en-GB" sz="2400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625" y="1257301"/>
            <a:ext cx="8477250" cy="475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2500" dirty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ko-KR" altLang="en-US" sz="25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■</a:t>
            </a:r>
            <a:r>
              <a:rPr lang="ko-KR" altLang="en-US" sz="2500" dirty="0" smtClean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Group account registration in </a:t>
            </a:r>
            <a:r>
              <a:rPr lang="en-US" altLang="ko-KR" sz="2500" dirty="0" err="1" smtClean="0">
                <a:latin typeface="08서울남산체 M" pitchFamily="18" charset="-127"/>
                <a:ea typeface="08서울남산체 M" pitchFamily="18" charset="-127"/>
              </a:rPr>
              <a:t>GitHub</a:t>
            </a: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en-US" altLang="ko-KR" sz="2000" dirty="0" smtClean="0">
                <a:latin typeface="08서울남산체 M" pitchFamily="18" charset="-127"/>
                <a:ea typeface="08서울남산체 M" pitchFamily="18" charset="-127"/>
              </a:rPr>
              <a:t>[April 27, 2017]</a:t>
            </a:r>
          </a:p>
          <a:p>
            <a:pPr marL="271462" indent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600" dirty="0" smtClean="0">
                <a:latin typeface="08서울남산체 M" pitchFamily="18" charset="-127"/>
                <a:ea typeface="08서울남산체 M" pitchFamily="18" charset="-127"/>
              </a:rPr>
              <a:t>▷ </a:t>
            </a: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https://github.com/GDWG-GSICS</a:t>
            </a:r>
            <a:endParaRPr lang="en-US" altLang="ko-KR" sz="1600" dirty="0">
              <a:latin typeface="08서울남산체 M" pitchFamily="18" charset="-127"/>
              <a:ea typeface="08서울남산체 M" pitchFamily="18" charset="-127"/>
            </a:endParaRPr>
          </a:p>
          <a:p>
            <a:pPr marL="88900" lvl="1" indent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25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■ </a:t>
            </a:r>
            <a:r>
              <a:rPr lang="en-US" altLang="ko-KR" sz="2500" dirty="0">
                <a:latin typeface="08서울남산체 M" pitchFamily="18" charset="-127"/>
                <a:ea typeface="08서울남산체 M" pitchFamily="18" charset="-127"/>
              </a:rPr>
              <a:t>Registration request </a:t>
            </a: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to GDWG members </a:t>
            </a:r>
            <a:r>
              <a:rPr lang="en-US" altLang="ko-KR" sz="2000" dirty="0">
                <a:latin typeface="08서울남산체 M" pitchFamily="18" charset="-127"/>
                <a:ea typeface="08서울남산체 M" pitchFamily="18" charset="-127"/>
              </a:rPr>
              <a:t>[May 4, 2017</a:t>
            </a:r>
            <a:r>
              <a:rPr lang="en-US" altLang="ko-KR" sz="2000" dirty="0" smtClean="0">
                <a:latin typeface="08서울남산체 M" pitchFamily="18" charset="-127"/>
                <a:ea typeface="08서울남산체 M" pitchFamily="18" charset="-127"/>
              </a:rPr>
              <a:t>]</a:t>
            </a:r>
          </a:p>
          <a:p>
            <a:pPr marL="0" lvl="1" indent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2500" dirty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ko-KR" altLang="en-US" sz="25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■</a:t>
            </a:r>
            <a:r>
              <a:rPr lang="ko-KR" altLang="en-US" sz="2500" dirty="0" smtClean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Naming convention for account </a:t>
            </a:r>
            <a:r>
              <a:rPr lang="en-US" altLang="ko-KR" sz="2000" dirty="0">
                <a:latin typeface="08서울남산체 M" pitchFamily="18" charset="-127"/>
                <a:ea typeface="08서울남산체 M" pitchFamily="18" charset="-127"/>
              </a:rPr>
              <a:t>[May </a:t>
            </a:r>
            <a:r>
              <a:rPr lang="en-US" altLang="ko-KR" sz="2000" dirty="0" smtClean="0">
                <a:latin typeface="08서울남산체 M" pitchFamily="18" charset="-127"/>
                <a:ea typeface="08서울남산체 M" pitchFamily="18" charset="-127"/>
              </a:rPr>
              <a:t>30, 2017</a:t>
            </a:r>
            <a:r>
              <a:rPr lang="en-US" altLang="ko-KR" sz="2000" dirty="0">
                <a:latin typeface="08서울남산체 M" pitchFamily="18" charset="-127"/>
                <a:ea typeface="08서울남산체 M" pitchFamily="18" charset="-127"/>
              </a:rPr>
              <a:t>]</a:t>
            </a:r>
            <a:endParaRPr lang="en-US" altLang="ko-KR" sz="2500" dirty="0" smtClean="0">
              <a:latin typeface="08서울남산체 M" pitchFamily="18" charset="-127"/>
              <a:ea typeface="08서울남산체 M" pitchFamily="18" charset="-127"/>
            </a:endParaRPr>
          </a:p>
          <a:p>
            <a:pPr marL="271463" lvl="2" indent="0" latinLnBrk="1">
              <a:spcBef>
                <a:spcPct val="20000"/>
              </a:spcBef>
            </a:pP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ko-KR" altLang="en-US" sz="1600" dirty="0">
                <a:latin typeface="08서울남산체 M" pitchFamily="18" charset="-127"/>
                <a:ea typeface="08서울남산체 M" pitchFamily="18" charset="-127"/>
              </a:rPr>
              <a:t>▷ </a:t>
            </a:r>
            <a:r>
              <a:rPr lang="en-US" altLang="ko-KR" sz="1600" dirty="0">
                <a:latin typeface="08서울남산체 M" pitchFamily="18" charset="-127"/>
                <a:ea typeface="08서울남산체 M" pitchFamily="18" charset="-127"/>
              </a:rPr>
              <a:t>Account name : "${personal name}-${Agency's name</a:t>
            </a: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}“ (</a:t>
            </a:r>
            <a:r>
              <a:rPr lang="en-US" altLang="ko-KR" sz="1600" dirty="0">
                <a:latin typeface="08서울남산체 M" pitchFamily="18" charset="-127"/>
                <a:ea typeface="08서울남산체 M" pitchFamily="18" charset="-127"/>
              </a:rPr>
              <a:t>e.g. </a:t>
            </a: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JWOO-KMA)</a:t>
            </a:r>
          </a:p>
          <a:p>
            <a:pPr marL="271463" lvl="2" indent="0" latinLnBrk="1">
              <a:spcBef>
                <a:spcPct val="20000"/>
              </a:spcBef>
            </a:pPr>
            <a:r>
              <a:rPr lang="en-US" altLang="ko-KR" sz="1600" dirty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ko-KR" altLang="en-US" sz="1600" dirty="0">
                <a:latin typeface="08서울남산체 M" pitchFamily="18" charset="-127"/>
                <a:ea typeface="08서울남산체 M" pitchFamily="18" charset="-127"/>
              </a:rPr>
              <a:t>▷ </a:t>
            </a:r>
            <a:r>
              <a:rPr lang="en-US" altLang="ko-KR" sz="1600" dirty="0">
                <a:latin typeface="08서울남산체 M" pitchFamily="18" charset="-127"/>
                <a:ea typeface="08서울남산체 M" pitchFamily="18" charset="-127"/>
              </a:rPr>
              <a:t>Profile name : "${Agency's name}-GDWG" </a:t>
            </a: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(e.g. </a:t>
            </a:r>
            <a:r>
              <a:rPr lang="en-US" altLang="ko-KR" sz="1600" dirty="0">
                <a:latin typeface="08서울남산체 M" pitchFamily="18" charset="-127"/>
                <a:ea typeface="08서울남산체 M" pitchFamily="18" charset="-127"/>
              </a:rPr>
              <a:t>K</a:t>
            </a: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MA-GDWG)</a:t>
            </a:r>
            <a:endParaRPr lang="en-US" altLang="ko-KR" sz="2500" dirty="0" smtClean="0">
              <a:latin typeface="08서울남산체 M" pitchFamily="18" charset="-127"/>
              <a:ea typeface="08서울남산체 M" pitchFamily="18" charset="-127"/>
            </a:endParaRPr>
          </a:p>
          <a:p>
            <a:pPr marL="0" lvl="1" indent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2500" dirty="0"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ko-KR" altLang="en-US" sz="25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■ </a:t>
            </a:r>
            <a:r>
              <a:rPr lang="en-US" altLang="ko-KR" sz="2500" dirty="0" smtClean="0">
                <a:latin typeface="08서울남산체 M" pitchFamily="18" charset="-127"/>
                <a:ea typeface="08서울남산체 M" pitchFamily="18" charset="-127"/>
              </a:rPr>
              <a:t>Registration Plotting tool Project </a:t>
            </a:r>
            <a:r>
              <a:rPr lang="en-US" altLang="ko-KR" sz="2000" dirty="0" smtClean="0">
                <a:latin typeface="08서울남산체 M" pitchFamily="18" charset="-127"/>
                <a:ea typeface="08서울남산체 M" pitchFamily="18" charset="-127"/>
              </a:rPr>
              <a:t>[June </a:t>
            </a:r>
            <a:r>
              <a:rPr lang="en-US" altLang="ko-KR" sz="2000" dirty="0">
                <a:latin typeface="08서울남산체 M" pitchFamily="18" charset="-127"/>
                <a:ea typeface="08서울남산체 M" pitchFamily="18" charset="-127"/>
              </a:rPr>
              <a:t>8</a:t>
            </a:r>
            <a:r>
              <a:rPr lang="en-US" altLang="ko-KR" sz="2000" dirty="0" smtClean="0">
                <a:latin typeface="08서울남산체 M" pitchFamily="18" charset="-127"/>
                <a:ea typeface="08서울남산체 M" pitchFamily="18" charset="-127"/>
              </a:rPr>
              <a:t>, 2017</a:t>
            </a:r>
            <a:r>
              <a:rPr lang="en-US" altLang="ko-KR" sz="2000" dirty="0">
                <a:latin typeface="08서울남산체 M" pitchFamily="18" charset="-127"/>
                <a:ea typeface="08서울남산체 M" pitchFamily="18" charset="-127"/>
              </a:rPr>
              <a:t>]</a:t>
            </a:r>
            <a:endParaRPr lang="en-US" altLang="ko-KR" sz="2500" dirty="0" smtClean="0">
              <a:latin typeface="08서울남산체 M" pitchFamily="18" charset="-127"/>
              <a:ea typeface="08서울남산체 M" pitchFamily="18" charset="-127"/>
            </a:endParaRPr>
          </a:p>
          <a:p>
            <a:pPr marL="358775" indent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600" dirty="0">
                <a:latin typeface="08서울남산체 M" pitchFamily="18" charset="-127"/>
                <a:ea typeface="08서울남산체 M" pitchFamily="18" charset="-127"/>
              </a:rPr>
              <a:t>▷ </a:t>
            </a:r>
            <a:r>
              <a:rPr lang="en-US" altLang="ko-KR" sz="1600" dirty="0">
                <a:latin typeface="08서울남산체 M" pitchFamily="18" charset="-127"/>
                <a:ea typeface="08서울남산체 M" pitchFamily="18" charset="-127"/>
              </a:rPr>
              <a:t>By EUMETSAT(Pablo </a:t>
            </a:r>
            <a:r>
              <a:rPr lang="en-US" altLang="ko-KR" sz="1600" dirty="0" err="1" smtClean="0">
                <a:latin typeface="08서울남산체 M" pitchFamily="18" charset="-127"/>
                <a:ea typeface="08서울남산체 M" pitchFamily="18" charset="-127"/>
              </a:rPr>
              <a:t>Benedicto</a:t>
            </a:r>
            <a:r>
              <a:rPr lang="en-US" altLang="ko-KR" sz="1600" dirty="0" smtClean="0">
                <a:latin typeface="08서울남산체 M" pitchFamily="18" charset="-127"/>
                <a:ea typeface="08서울남산체 M" pitchFamily="18" charset="-127"/>
              </a:rPr>
              <a:t>)</a:t>
            </a:r>
            <a:endParaRPr lang="en-GB" altLang="ko-KR" sz="1600" dirty="0">
              <a:solidFill>
                <a:srgbClr val="FF000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82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3259248" y="306070"/>
            <a:ext cx="5427552" cy="87437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Status </a:t>
            </a:r>
            <a:r>
              <a:rPr lang="en-US" altLang="ko-KR" sz="3200" b="1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of </a:t>
            </a:r>
            <a:r>
              <a:rPr lang="en-US" altLang="ko-KR" sz="3200" b="1" dirty="0" err="1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GitHub</a:t>
            </a:r>
            <a:r>
              <a:rPr lang="en-US" altLang="ko-KR" sz="3200" b="1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 </a:t>
            </a:r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Activities</a:t>
            </a:r>
            <a:r>
              <a:rPr lang="en-US" altLang="ko-KR" sz="2400" b="1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2400" b="1" dirty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[Members]</a:t>
            </a:r>
            <a:endParaRPr lang="en-GB" sz="1800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pic>
        <p:nvPicPr>
          <p:cNvPr id="1026" name="Picture 2" descr="D:\6_천리안운영\GSICS\Github_webmeeting\Github프로젝트와멤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24" y="1255535"/>
            <a:ext cx="6417185" cy="500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59248" y="306070"/>
            <a:ext cx="5427552" cy="874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Plotting Tool Project</a:t>
            </a:r>
            <a: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[Repository]</a:t>
            </a:r>
            <a:endParaRPr lang="en-GB" sz="1800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pic>
        <p:nvPicPr>
          <p:cNvPr id="5122" name="Picture 2" descr="D:\6_천리안운영\GSICS\Github_webmeeting\Github_plottingtool_reposito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88" y="1235529"/>
            <a:ext cx="6436518" cy="50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59248" y="306070"/>
            <a:ext cx="5427552" cy="874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Plotting Tool Project</a:t>
            </a:r>
            <a: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[Readme]</a:t>
            </a:r>
            <a:endParaRPr lang="en-GB" sz="1800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pic>
        <p:nvPicPr>
          <p:cNvPr id="8194" name="Picture 2" descr="D:\6_천리안운영\GSICS\Github_webmeeting\Github_readm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51" y="1257562"/>
            <a:ext cx="6376024" cy="497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59248" y="306070"/>
            <a:ext cx="5427552" cy="874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ko-KR" sz="32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Plotting Tool Project</a:t>
            </a:r>
            <a: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/>
            </a:r>
            <a:br>
              <a:rPr lang="en-US" altLang="ko-KR" sz="2400" b="1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</a:br>
            <a:r>
              <a:rPr lang="en-US" altLang="ko-KR" sz="1800" dirty="0" smtClean="0">
                <a:solidFill>
                  <a:srgbClr val="0070C0"/>
                </a:solidFill>
                <a:latin typeface="08서울남산체 M" pitchFamily="18" charset="-127"/>
                <a:ea typeface="08서울남산체 M" pitchFamily="18" charset="-127"/>
              </a:rPr>
              <a:t>[Try it out]</a:t>
            </a:r>
            <a:endParaRPr lang="en-GB" sz="1800" dirty="0">
              <a:solidFill>
                <a:srgbClr val="0070C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pic>
        <p:nvPicPr>
          <p:cNvPr id="7170" name="Picture 2" descr="D:\6_천리안운영\GSICS\Github_webmeeting\Github_plottingtool_체험_try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2" y="1222660"/>
            <a:ext cx="6851019" cy="499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6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33545</TotalTime>
  <Words>355</Words>
  <Application>Microsoft Office PowerPoint</Application>
  <PresentationFormat>화면 슬라이드 쇼(4:3)</PresentationFormat>
  <Paragraphs>80</Paragraphs>
  <Slides>22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굴림</vt:lpstr>
      <vt:lpstr>Arial</vt:lpstr>
      <vt:lpstr>Wingdings</vt:lpstr>
      <vt:lpstr>08서울남산체 M</vt:lpstr>
      <vt:lpstr>맑은 고딕</vt:lpstr>
      <vt:lpstr>Default Design</vt:lpstr>
      <vt:lpstr>GitHub for GSICS GDWG   2017.11.8.</vt:lpstr>
      <vt:lpstr>Contents</vt:lpstr>
      <vt:lpstr>Operational Policy of GitHub  [Decisions made at 2017 GDWG meeting] </vt:lpstr>
      <vt:lpstr>PowerPoint 프레젠테이션</vt:lpstr>
      <vt:lpstr>Status of GitHub Activities [History]</vt:lpstr>
      <vt:lpstr>Status of GitHub Activities [Members]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NOAA / NESDIS / ORA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user</cp:lastModifiedBy>
  <cp:revision>942</cp:revision>
  <dcterms:created xsi:type="dcterms:W3CDTF">2004-06-10T15:46:18Z</dcterms:created>
  <dcterms:modified xsi:type="dcterms:W3CDTF">2017-11-07T11:11:57Z</dcterms:modified>
</cp:coreProperties>
</file>