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9"/>
  </p:notesMasterIdLst>
  <p:handoutMasterIdLst>
    <p:handoutMasterId r:id="rId10"/>
  </p:handoutMasterIdLst>
  <p:sldIdLst>
    <p:sldId id="551" r:id="rId2"/>
    <p:sldId id="953" r:id="rId3"/>
    <p:sldId id="951" r:id="rId4"/>
    <p:sldId id="947" r:id="rId5"/>
    <p:sldId id="945" r:id="rId6"/>
    <p:sldId id="952" r:id="rId7"/>
    <p:sldId id="948" r:id="rId8"/>
  </p:sldIdLst>
  <p:sldSz cx="9906000" cy="6858000" type="A4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6837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3673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0508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7346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4180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1018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197853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4689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>
          <p15:clr>
            <a:srgbClr val="A4A3A4"/>
          </p15:clr>
        </p15:guide>
        <p15:guide id="2" orient="horz" pos="1411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9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52A7"/>
    <a:srgbClr val="A2DADE"/>
    <a:srgbClr val="4E0B55"/>
    <a:srgbClr val="EE2D24"/>
    <a:srgbClr val="3333FF"/>
    <a:srgbClr val="FF9900"/>
    <a:srgbClr val="009900"/>
    <a:srgbClr val="C7A775"/>
    <a:srgbClr val="00B5EF"/>
    <a:srgbClr val="CDE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90" autoAdjust="0"/>
    <p:restoredTop sz="85323" autoAdjust="0"/>
  </p:normalViewPr>
  <p:slideViewPr>
    <p:cSldViewPr snapToGrid="0">
      <p:cViewPr varScale="1">
        <p:scale>
          <a:sx n="52" d="100"/>
          <a:sy n="52" d="100"/>
        </p:scale>
        <p:origin x="1704" y="48"/>
      </p:cViewPr>
      <p:guideLst>
        <p:guide orient="horz" pos="1164"/>
        <p:guide orient="horz" pos="1411"/>
        <p:guide orient="horz" pos="2715"/>
        <p:guide orient="horz" pos="2389"/>
        <p:guide orient="horz" pos="2064"/>
        <p:guide orient="horz" pos="1735"/>
        <p:guide orient="horz" pos="3369"/>
        <p:guide orient="horz" pos="3699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506" y="-78"/>
      </p:cViewPr>
      <p:guideLst>
        <p:guide orient="horz" pos="2928"/>
        <p:guide pos="2207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24396" y="0"/>
            <a:ext cx="10227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9BDA86A5-C3F8-4600-8CE3-C04B72EF9C2F}" type="datetime4">
              <a:rPr lang="en-GB" smtClean="0"/>
              <a:pPr>
                <a:defRPr/>
              </a:pPr>
              <a:t>07 November 2017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02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59562" y="9104302"/>
            <a:ext cx="1875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173C6697-A4F6-43B0-B68C-324E1280CA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871661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283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07 November 2017</a:t>
            </a:fld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695325"/>
            <a:ext cx="50355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829" y="4414824"/>
            <a:ext cx="5144742" cy="41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283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23812D3-E89D-4B71-A037-BF846B8DE2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6451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83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67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50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34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180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018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853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689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B869D-7AE8-45BD-AD5A-D0DA05E60C73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5325"/>
            <a:ext cx="5035550" cy="34861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4E8CFAD-6A94-4CB7-B32D-926ACF4E508E}" type="datetime4">
              <a:rPr lang="en-GB" smtClean="0"/>
              <a:pPr>
                <a:defRPr/>
              </a:pPr>
              <a:t>07 November 2017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515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694004"/>
            <a:ext cx="84201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64"/>
            <a:ext cx="4762500" cy="1933575"/>
          </a:xfrm>
          <a:prstGeom prst="rect">
            <a:avLst/>
          </a:prstGeom>
          <a:noFill/>
        </p:spPr>
      </p:pic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5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837" indent="0">
              <a:buNone/>
              <a:defRPr sz="2800"/>
            </a:lvl2pPr>
            <a:lvl3pPr marL="913673" indent="0">
              <a:buNone/>
              <a:defRPr sz="2300"/>
            </a:lvl3pPr>
            <a:lvl4pPr marL="1370508" indent="0">
              <a:buNone/>
              <a:defRPr sz="2000"/>
            </a:lvl4pPr>
            <a:lvl5pPr marL="1827346" indent="0">
              <a:buNone/>
              <a:defRPr sz="2000"/>
            </a:lvl5pPr>
            <a:lvl6pPr marL="2284180" indent="0">
              <a:buNone/>
              <a:defRPr sz="2000"/>
            </a:lvl6pPr>
            <a:lvl7pPr marL="2741018" indent="0">
              <a:buNone/>
              <a:defRPr sz="2000"/>
            </a:lvl7pPr>
            <a:lvl8pPr marL="3197853" indent="0">
              <a:buNone/>
              <a:defRPr sz="2000"/>
            </a:lvl8pPr>
            <a:lvl9pPr marL="3654689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49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6837" indent="0">
              <a:buNone/>
              <a:defRPr sz="1200"/>
            </a:lvl2pPr>
            <a:lvl3pPr marL="913673" indent="0">
              <a:buNone/>
              <a:defRPr sz="1100"/>
            </a:lvl3pPr>
            <a:lvl4pPr marL="1370508" indent="0">
              <a:buNone/>
              <a:defRPr sz="900"/>
            </a:lvl4pPr>
            <a:lvl5pPr marL="1827346" indent="0">
              <a:buNone/>
              <a:defRPr sz="900"/>
            </a:lvl5pPr>
            <a:lvl6pPr marL="2284180" indent="0">
              <a:buNone/>
              <a:defRPr sz="900"/>
            </a:lvl6pPr>
            <a:lvl7pPr marL="2741018" indent="0">
              <a:buNone/>
              <a:defRPr sz="900"/>
            </a:lvl7pPr>
            <a:lvl8pPr marL="3197853" indent="0">
              <a:buNone/>
              <a:defRPr sz="900"/>
            </a:lvl8pPr>
            <a:lvl9pPr marL="365468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63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63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6212"/>
            <a:ext cx="8915400" cy="6187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31220"/>
            <a:ext cx="8915400" cy="555665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300" b="1"/>
            </a:lvl1pPr>
            <a:lvl2pPr>
              <a:defRPr sz="2000" b="1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4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83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6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5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3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1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0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78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46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64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837" indent="0">
              <a:buNone/>
              <a:defRPr sz="2000" b="1"/>
            </a:lvl2pPr>
            <a:lvl3pPr marL="913673" indent="0">
              <a:buNone/>
              <a:defRPr sz="1800" b="1"/>
            </a:lvl3pPr>
            <a:lvl4pPr marL="1370508" indent="0">
              <a:buNone/>
              <a:defRPr sz="1600" b="1"/>
            </a:lvl4pPr>
            <a:lvl5pPr marL="1827346" indent="0">
              <a:buNone/>
              <a:defRPr sz="1600" b="1"/>
            </a:lvl5pPr>
            <a:lvl6pPr marL="2284180" indent="0">
              <a:buNone/>
              <a:defRPr sz="1600" b="1"/>
            </a:lvl6pPr>
            <a:lvl7pPr marL="2741018" indent="0">
              <a:buNone/>
              <a:defRPr sz="1600" b="1"/>
            </a:lvl7pPr>
            <a:lvl8pPr marL="3197853" indent="0">
              <a:buNone/>
              <a:defRPr sz="1600" b="1"/>
            </a:lvl8pPr>
            <a:lvl9pPr marL="365468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7"/>
            <a:ext cx="437859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837" indent="0">
              <a:buNone/>
              <a:defRPr sz="2000" b="1"/>
            </a:lvl2pPr>
            <a:lvl3pPr marL="913673" indent="0">
              <a:buNone/>
              <a:defRPr sz="1800" b="1"/>
            </a:lvl3pPr>
            <a:lvl4pPr marL="1370508" indent="0">
              <a:buNone/>
              <a:defRPr sz="1600" b="1"/>
            </a:lvl4pPr>
            <a:lvl5pPr marL="1827346" indent="0">
              <a:buNone/>
              <a:defRPr sz="1600" b="1"/>
            </a:lvl5pPr>
            <a:lvl6pPr marL="2284180" indent="0">
              <a:buNone/>
              <a:defRPr sz="1600" b="1"/>
            </a:lvl6pPr>
            <a:lvl7pPr marL="2741018" indent="0">
              <a:buNone/>
              <a:defRPr sz="1600" b="1"/>
            </a:lvl7pPr>
            <a:lvl8pPr marL="3197853" indent="0">
              <a:buNone/>
              <a:defRPr sz="1600" b="1"/>
            </a:lvl8pPr>
            <a:lvl9pPr marL="365468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2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86" y="1090649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3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8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37" indent="0">
              <a:buNone/>
              <a:defRPr sz="1200"/>
            </a:lvl2pPr>
            <a:lvl3pPr marL="913673" indent="0">
              <a:buNone/>
              <a:defRPr sz="1100"/>
            </a:lvl3pPr>
            <a:lvl4pPr marL="1370508" indent="0">
              <a:buNone/>
              <a:defRPr sz="900"/>
            </a:lvl4pPr>
            <a:lvl5pPr marL="1827346" indent="0">
              <a:buNone/>
              <a:defRPr sz="900"/>
            </a:lvl5pPr>
            <a:lvl6pPr marL="2284180" indent="0">
              <a:buNone/>
              <a:defRPr sz="900"/>
            </a:lvl6pPr>
            <a:lvl7pPr marL="2741018" indent="0">
              <a:buNone/>
              <a:defRPr sz="900"/>
            </a:lvl7pPr>
            <a:lvl8pPr marL="3197853" indent="0">
              <a:buNone/>
              <a:defRPr sz="900"/>
            </a:lvl8pPr>
            <a:lvl9pPr marL="365468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50368"/>
            <a:ext cx="8915400" cy="42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571499" y="573707"/>
            <a:ext cx="8839201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 lIns="91366" tIns="45682" rIns="91366" bIns="45682"/>
          <a:lstStyle/>
          <a:p>
            <a:pPr algn="ctr">
              <a:defRPr/>
            </a:pPr>
            <a:endParaRPr lang="en-US"/>
          </a:p>
        </p:txBody>
      </p:sp>
      <p:pic>
        <p:nvPicPr>
          <p:cNvPr id="2056" name="Picture 8" descr="H:\MY DOCUMENTS\GSICS\logo\GSICS180px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5" y="6162712"/>
            <a:ext cx="1714500" cy="695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90" r:id="rId2"/>
    <p:sldLayoutId id="2147484087" r:id="rId3"/>
    <p:sldLayoutId id="2147484078" r:id="rId4"/>
    <p:sldLayoutId id="2147484080" r:id="rId5"/>
    <p:sldLayoutId id="2147484079" r:id="rId6"/>
    <p:sldLayoutId id="2147484088" r:id="rId7"/>
    <p:sldLayoutId id="2147484089" r:id="rId8"/>
    <p:sldLayoutId id="2147484081" r:id="rId9"/>
    <p:sldLayoutId id="2147484082" r:id="rId10"/>
    <p:sldLayoutId id="2147484083" r:id="rId11"/>
    <p:sldLayoutId id="2147484084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5pPr>
      <a:lvl6pPr marL="456837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6pPr>
      <a:lvl7pPr marL="913673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7pPr>
      <a:lvl8pPr marL="1370508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8pPr>
      <a:lvl9pPr marL="1827346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9pPr>
    </p:titleStyle>
    <p:bodyStyle>
      <a:lvl1pPr marL="342627" indent="-3426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359" indent="-2855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2090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925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764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598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435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271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107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37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73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08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46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180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18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853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689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7cvpZK_fe-iB33eFw35QRS7s0k1T7BU1XwgRobfWqOY/edit#gid=0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://www.star.nesdis.noaa.gov/smcd/GCC/MeetingActions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1-U2XDE7J5cHYjksRsZ5WGFVXMyw_hgEz5XG1RG4BoY/edit#gid=177909671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3600" dirty="0"/>
              <a:t>The GSICS Actions Page</a:t>
            </a:r>
            <a:br>
              <a:rPr lang="en-GB" sz="3600" dirty="0"/>
            </a:br>
            <a:r>
              <a:rPr lang="en-GB" sz="3600" dirty="0"/>
              <a:t>Updates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1199213" y="4429125"/>
            <a:ext cx="7555043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002060"/>
                </a:solidFill>
              </a:rPr>
              <a:t> Manik Bali, Lori Brown and Lawrence E. Flynn 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b="0" dirty="0">
                <a:solidFill>
                  <a:srgbClr val="002060"/>
                </a:solidFill>
              </a:rPr>
              <a:t>Web Meeting 11/08/2017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A3D4977-4D97-4600-9BB0-532C084F1ABE}"/>
              </a:ext>
            </a:extLst>
          </p:cNvPr>
          <p:cNvSpPr txBox="1">
            <a:spLocks/>
          </p:cNvSpPr>
          <p:nvPr/>
        </p:nvSpPr>
        <p:spPr bwMode="auto">
          <a:xfrm>
            <a:off x="573958" y="1614"/>
            <a:ext cx="8915400" cy="618727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5pPr>
            <a:lvl6pPr marL="456837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6pPr>
            <a:lvl7pPr marL="913673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7pPr>
            <a:lvl8pPr marL="1370508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8pPr>
            <a:lvl9pPr marL="1827346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Outline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E7D3B20-A45F-4AF1-9540-CCE638420A0F}"/>
              </a:ext>
            </a:extLst>
          </p:cNvPr>
          <p:cNvSpPr txBox="1">
            <a:spLocks/>
          </p:cNvSpPr>
          <p:nvPr/>
        </p:nvSpPr>
        <p:spPr>
          <a:xfrm>
            <a:off x="573958" y="1067688"/>
            <a:ext cx="9228666" cy="4893263"/>
          </a:xfrm>
          <a:prstGeom prst="rect">
            <a:avLst/>
          </a:prstGeom>
        </p:spPr>
        <p:txBody>
          <a:bodyPr lIns="91419" tIns="45709" rIns="91419" bIns="45709">
            <a:normAutofit/>
          </a:bodyPr>
          <a:lstStyle/>
          <a:p>
            <a:pPr marL="342548" indent="-342548" defTabSz="914192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3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23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9633" lvl="1" indent="-342900" defTabSz="914192" eaLnBrk="0" hangingPunct="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3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</a:p>
          <a:p>
            <a:pPr marL="342548" indent="-342548" defTabSz="914192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3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Google Cloud Solution</a:t>
            </a:r>
          </a:p>
          <a:p>
            <a:pPr marL="342548" indent="-342548" defTabSz="914192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3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 Action Tracker</a:t>
            </a:r>
          </a:p>
          <a:p>
            <a:pPr marL="342548" indent="-342548" defTabSz="914192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3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 of New Features Added to the Action Tracker</a:t>
            </a:r>
          </a:p>
          <a:p>
            <a:pPr marL="342548" indent="-342548" defTabSz="914192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3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and Discussion</a:t>
            </a:r>
          </a:p>
          <a:p>
            <a:pPr marL="342548" indent="-342548" defTabSz="914192" eaLnBrk="0" hangingPunct="0">
              <a:lnSpc>
                <a:spcPct val="150000"/>
              </a:lnSpc>
              <a:spcBef>
                <a:spcPct val="20000"/>
              </a:spcBef>
              <a:defRPr/>
            </a:pPr>
            <a:endParaRPr lang="en-US" sz="2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548" indent="-342548" defTabSz="914192" eaLnBrk="0" hangingPunct="0">
              <a:spcBef>
                <a:spcPct val="20000"/>
              </a:spcBef>
              <a:defRPr/>
            </a:pPr>
            <a:endParaRPr lang="en-US" sz="2300" dirty="0">
              <a:solidFill>
                <a:schemeClr val="tx1"/>
              </a:solidFill>
              <a:latin typeface="+mn-lt"/>
            </a:endParaRPr>
          </a:p>
          <a:p>
            <a:pPr marL="342548" indent="-342548" defTabSz="914192" eaLnBrk="0" hangingPunct="0">
              <a:spcBef>
                <a:spcPct val="20000"/>
              </a:spcBef>
              <a:defRPr/>
            </a:pPr>
            <a:endParaRPr lang="en-US" sz="2300" dirty="0">
              <a:solidFill>
                <a:schemeClr val="tx1"/>
              </a:solidFill>
              <a:latin typeface="+mn-lt"/>
            </a:endParaRPr>
          </a:p>
          <a:p>
            <a:pPr marL="342548" indent="-342548" defTabSz="914192" eaLnBrk="0" hangingPunct="0">
              <a:spcBef>
                <a:spcPct val="20000"/>
              </a:spcBef>
              <a:defRPr/>
            </a:pPr>
            <a:endParaRPr lang="en-US" sz="2300" dirty="0">
              <a:solidFill>
                <a:schemeClr val="tx1"/>
              </a:solidFill>
              <a:latin typeface="+mn-lt"/>
            </a:endParaRPr>
          </a:p>
          <a:p>
            <a:pPr marL="342548" indent="-342548" defTabSz="914192" eaLnBrk="0" hangingPunct="0">
              <a:spcBef>
                <a:spcPct val="20000"/>
              </a:spcBef>
              <a:defRPr/>
            </a:pPr>
            <a:endParaRPr lang="en-US" sz="23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4437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57943" y="903668"/>
            <a:ext cx="9586065" cy="5357645"/>
          </a:xfrm>
          <a:prstGeom prst="rect">
            <a:avLst/>
          </a:prstGeom>
        </p:spPr>
        <p:txBody>
          <a:bodyPr/>
          <a:lstStyle/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altLang="en-US" sz="2000" dirty="0">
                <a:solidFill>
                  <a:schemeClr val="tx1"/>
                </a:solidFill>
                <a:latin typeface="Arial" charset="0"/>
              </a:rPr>
              <a:t>Each year actions are generated in GSICS community.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These actions were previously monitored on the GSICS Wiki Page</a:t>
            </a:r>
            <a:endParaRPr kumimoji="0" lang="en-GB" altLang="en-US" sz="2000" b="1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altLang="en-US" sz="20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Over the years activity in GSICS has increased as has the number of Actions generated in GSICS Annual, EP, UW and group and subgroup meetings.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altLang="en-US" sz="2000" dirty="0">
                <a:solidFill>
                  <a:schemeClr val="tx1"/>
                </a:solidFill>
                <a:latin typeface="Arial" charset="0"/>
              </a:rPr>
              <a:t>GRWG placed a request to GCC-NOAA-GDWG to provide an alternative to the wiki actions page. Features that were requested. </a:t>
            </a:r>
          </a:p>
          <a:p>
            <a:pPr marL="1256300" lvl="2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  <a:latin typeface="Arial" charset="0"/>
              </a:rPr>
              <a:t>Fast search.</a:t>
            </a:r>
          </a:p>
          <a:p>
            <a:pPr marL="1256300" lvl="2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  <a:latin typeface="Arial" charset="0"/>
              </a:rPr>
              <a:t>Easy Action writing. </a:t>
            </a:r>
          </a:p>
          <a:p>
            <a:pPr marL="1256300" lvl="2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  <a:latin typeface="Arial" charset="0"/>
              </a:rPr>
              <a:t>Easy updating.</a:t>
            </a:r>
          </a:p>
          <a:p>
            <a:pPr marL="1256300" lvl="2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  <a:latin typeface="Arial" charset="0"/>
              </a:rPr>
              <a:t>Easy to understand layout.</a:t>
            </a:r>
          </a:p>
          <a:p>
            <a:pPr marL="1256300" lvl="2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  <a:latin typeface="Arial" charset="0"/>
              </a:rPr>
              <a:t>New Category of actions ( For example, Lunar, Recommendation, Decision) </a:t>
            </a:r>
          </a:p>
          <a:p>
            <a:pPr marL="1256300" lvl="2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  <a:latin typeface="Arial" charset="0"/>
              </a:rPr>
              <a:t>Some level of automation.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altLang="en-US" sz="2000" b="1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1621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Image result for multiple use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multiple user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4722454"/>
            <a:ext cx="3196448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Actions are input into GOOGLE Sheet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99080" y="4679242"/>
            <a:ext cx="2945309" cy="83099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API communicates with Sheet. Fetches a CSV format file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3196448" y="3464014"/>
            <a:ext cx="805265" cy="6779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6358584" y="3529086"/>
            <a:ext cx="805265" cy="6779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925849" y="5510239"/>
            <a:ext cx="119337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95000"/>
                  </a:schemeClr>
                </a:solidFill>
                <a:hlinkClick r:id="rId2"/>
              </a:rPr>
              <a:t>Finish</a:t>
            </a: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730" y="5408049"/>
            <a:ext cx="119337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95000"/>
                  </a:schemeClr>
                </a:solidFill>
                <a:hlinkClick r:id="rId3"/>
              </a:rPr>
              <a:t>Start</a:t>
            </a: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30" y="3399986"/>
            <a:ext cx="2613684" cy="1185184"/>
          </a:xfrm>
          <a:prstGeom prst="rect">
            <a:avLst/>
          </a:prstGeom>
        </p:spPr>
      </p:pic>
      <p:pic>
        <p:nvPicPr>
          <p:cNvPr id="2060" name="Picture 12" descr="Image result for user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11" y="893226"/>
            <a:ext cx="19431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1714" y="3013970"/>
            <a:ext cx="2252380" cy="165174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16949" y="2965657"/>
            <a:ext cx="2811170" cy="1748370"/>
          </a:xfrm>
          <a:prstGeom prst="rect">
            <a:avLst/>
          </a:prstGeom>
        </p:spPr>
      </p:pic>
      <p:sp>
        <p:nvSpPr>
          <p:cNvPr id="23" name="Title 1"/>
          <p:cNvSpPr txBox="1">
            <a:spLocks/>
          </p:cNvSpPr>
          <p:nvPr/>
        </p:nvSpPr>
        <p:spPr bwMode="auto">
          <a:xfrm>
            <a:off x="628868" y="18530"/>
            <a:ext cx="8915400" cy="618727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5pPr>
            <a:lvl6pPr marL="456837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6pPr>
            <a:lvl7pPr marL="913673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7pPr>
            <a:lvl8pPr marL="1370508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8pPr>
            <a:lvl9pPr marL="1827346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Approach - Google Cloud + Web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764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How to Use the Action Tracker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1" y="1267746"/>
            <a:ext cx="9753599" cy="13922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000" dirty="0">
                <a:solidFill>
                  <a:schemeClr val="tx1"/>
                </a:solidFill>
                <a:latin typeface="Arial" charset="0"/>
              </a:rPr>
              <a:t>GCC creates a google Sheet for each type of action being tracked. The Sheet link is shared among GSICS members.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000" dirty="0">
                <a:solidFill>
                  <a:schemeClr val="tx1"/>
                </a:solidFill>
                <a:latin typeface="Arial" charset="0"/>
              </a:rPr>
              <a:t>The actions are grouped into pages by year, each different type viewable on a separate tab. The content of the tables on the tabs are sortable and searchable.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000" dirty="0">
                <a:solidFill>
                  <a:schemeClr val="tx1"/>
                </a:solidFill>
                <a:latin typeface="Arial" charset="0"/>
              </a:rPr>
              <a:t>If users need to add hyperlinks to any action sheet, users should use the ‘Activate Hyperlink’ button to activate it on the GCC Action Tracker website.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000" dirty="0">
                <a:solidFill>
                  <a:schemeClr val="tx1"/>
                </a:solidFill>
                <a:latin typeface="Arial" charset="0"/>
              </a:rPr>
              <a:t>When users’ changes are saved, they are dynamically updated onto the correct Action Tracker page.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altLang="en-US" sz="2000" dirty="0">
              <a:solidFill>
                <a:schemeClr val="tx1"/>
              </a:solidFill>
              <a:latin typeface="Arial" charset="0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altLang="en-US" sz="2000" b="1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66048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FAE32-72FE-4364-9526-9C5006570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1EAF122-FD86-4B9D-A1E8-4ED696537E53}"/>
              </a:ext>
            </a:extLst>
          </p:cNvPr>
          <p:cNvSpPr txBox="1">
            <a:spLocks/>
          </p:cNvSpPr>
          <p:nvPr/>
        </p:nvSpPr>
        <p:spPr bwMode="auto">
          <a:xfrm>
            <a:off x="495300" y="46212"/>
            <a:ext cx="8915400" cy="618727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5pPr>
            <a:lvl6pPr marL="456837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6pPr>
            <a:lvl7pPr marL="913673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7pPr>
            <a:lvl8pPr marL="1370508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8pPr>
            <a:lvl9pPr marL="1827346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Demo of New Features added to the Action Tracker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548DDAE-C929-4A5E-AE36-E0C2C6843230}"/>
              </a:ext>
            </a:extLst>
          </p:cNvPr>
          <p:cNvSpPr txBox="1">
            <a:spLocks/>
          </p:cNvSpPr>
          <p:nvPr/>
        </p:nvSpPr>
        <p:spPr>
          <a:xfrm>
            <a:off x="152401" y="1267746"/>
            <a:ext cx="9753599" cy="139224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altLang="en-US" sz="2000" dirty="0">
              <a:solidFill>
                <a:schemeClr val="tx1"/>
              </a:solidFill>
              <a:latin typeface="Arial" charset="0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altLang="en-US" sz="2000" b="1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645845-0DC6-460B-AEE6-293BC5B42F5F}"/>
              </a:ext>
            </a:extLst>
          </p:cNvPr>
          <p:cNvSpPr txBox="1"/>
          <p:nvPr/>
        </p:nvSpPr>
        <p:spPr>
          <a:xfrm>
            <a:off x="294968" y="1267746"/>
            <a:ext cx="961103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Summary of additions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Added new buttons. Each GSICS Meeting has a button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Added new Tabs on the Excel Sheet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Added the ability to import actions from Wiki Page and Webpages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Demo  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GB" altLang="en-US" sz="1800" dirty="0">
                <a:solidFill>
                  <a:schemeClr val="tx1"/>
                </a:solidFill>
                <a:latin typeface="Arial" charset="0"/>
                <a:hlinkClick r:id="rId2"/>
              </a:rPr>
              <a:t>https://docs.google.com/spreadsheets/d/11-U2XDE7J5cHYjksRsZ5WGFVXMyw_hgEz5XG1RG4BoY/edit#gid=1779096712</a:t>
            </a:r>
            <a:endParaRPr lang="en-GB" altLang="en-US" sz="1800" dirty="0">
              <a:solidFill>
                <a:schemeClr val="tx1"/>
              </a:solidFill>
              <a:latin typeface="Arial" charset="0"/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098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647700" y="0"/>
            <a:ext cx="8915400" cy="618727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5pPr>
            <a:lvl6pPr marL="456837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6pPr>
            <a:lvl7pPr marL="913673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7pPr>
            <a:lvl8pPr marL="1370508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8pPr>
            <a:lvl9pPr marL="1827346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14587" y="1112536"/>
            <a:ext cx="8448513" cy="13922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400" dirty="0">
                <a:solidFill>
                  <a:schemeClr val="tx1"/>
                </a:solidFill>
                <a:latin typeface="Arial" charset="0"/>
              </a:rPr>
              <a:t>A new Google based Action Tracker has been setup at NOAA.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400" dirty="0">
                <a:solidFill>
                  <a:schemeClr val="tx1"/>
                </a:solidFill>
                <a:latin typeface="Arial" charset="0"/>
              </a:rPr>
              <a:t>The action tracker utilizes key features of the google sheets ( versioning, projects)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400" dirty="0">
                <a:solidFill>
                  <a:schemeClr val="tx1"/>
                </a:solidFill>
                <a:latin typeface="Arial" charset="0"/>
              </a:rPr>
              <a:t>Tracker is fast and efficient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400" dirty="0">
                <a:solidFill>
                  <a:schemeClr val="tx1"/>
                </a:solidFill>
                <a:latin typeface="Arial" charset="0"/>
              </a:rPr>
              <a:t>New features have been added to the tracker that streamline generated actions.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400" dirty="0">
                <a:solidFill>
                  <a:schemeClr val="tx1"/>
                </a:solidFill>
                <a:latin typeface="Arial" charset="0"/>
              </a:rPr>
              <a:t>Utilizes the new Action naming convention.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400" dirty="0">
                <a:solidFill>
                  <a:schemeClr val="tx1"/>
                </a:solidFill>
                <a:latin typeface="Arial" charset="0"/>
              </a:rPr>
              <a:t>New categories of actions have been created ( such as lunar, EP, Recommendation, Decisions)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altLang="en-US" sz="2400" dirty="0">
              <a:solidFill>
                <a:schemeClr val="tx1"/>
              </a:solidFill>
              <a:latin typeface="Arial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altLang="en-US" sz="2400" dirty="0">
              <a:solidFill>
                <a:schemeClr val="tx1"/>
              </a:solidFill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altLang="en-US" sz="2400" dirty="0">
              <a:solidFill>
                <a:schemeClr val="tx1"/>
              </a:solidFill>
              <a:latin typeface="Arial" charset="0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altLang="en-US" sz="2400" b="1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54304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163188</TotalTime>
  <Words>413</Words>
  <Application>Microsoft Office PowerPoint</Application>
  <PresentationFormat>A4 Paper (210x297 mm)</PresentationFormat>
  <Paragraphs>71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</vt:lpstr>
      <vt:lpstr>Tahoma</vt:lpstr>
      <vt:lpstr>Times New Roman</vt:lpstr>
      <vt:lpstr>Office Theme</vt:lpstr>
      <vt:lpstr>The GSICS Actions Page Updates</vt:lpstr>
      <vt:lpstr>PowerPoint Presentation</vt:lpstr>
      <vt:lpstr>Introduction</vt:lpstr>
      <vt:lpstr>PowerPoint Presentation</vt:lpstr>
      <vt:lpstr>How to Use the Action Tracker</vt:lpstr>
      <vt:lpstr>PowerPoint Presentation</vt:lpstr>
      <vt:lpstr>PowerPoint Presentation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Manik Bali</cp:lastModifiedBy>
  <cp:revision>5489</cp:revision>
  <cp:lastPrinted>2006-03-06T14:11:17Z</cp:lastPrinted>
  <dcterms:created xsi:type="dcterms:W3CDTF">2010-09-10T00:53:07Z</dcterms:created>
  <dcterms:modified xsi:type="dcterms:W3CDTF">2017-11-08T02:33:16Z</dcterms:modified>
</cp:coreProperties>
</file>