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32"/>
  </p:notesMasterIdLst>
  <p:handoutMasterIdLst>
    <p:handoutMasterId r:id="rId33"/>
  </p:handoutMasterIdLst>
  <p:sldIdLst>
    <p:sldId id="256" r:id="rId2"/>
    <p:sldId id="350" r:id="rId3"/>
    <p:sldId id="377" r:id="rId4"/>
    <p:sldId id="379" r:id="rId5"/>
    <p:sldId id="369" r:id="rId6"/>
    <p:sldId id="370" r:id="rId7"/>
    <p:sldId id="371" r:id="rId8"/>
    <p:sldId id="382" r:id="rId9"/>
    <p:sldId id="372" r:id="rId10"/>
    <p:sldId id="373" r:id="rId11"/>
    <p:sldId id="374" r:id="rId12"/>
    <p:sldId id="375" r:id="rId13"/>
    <p:sldId id="376" r:id="rId14"/>
    <p:sldId id="348" r:id="rId15"/>
    <p:sldId id="368" r:id="rId16"/>
    <p:sldId id="378" r:id="rId17"/>
    <p:sldId id="351" r:id="rId18"/>
    <p:sldId id="358" r:id="rId19"/>
    <p:sldId id="367" r:id="rId20"/>
    <p:sldId id="355" r:id="rId21"/>
    <p:sldId id="354" r:id="rId22"/>
    <p:sldId id="384" r:id="rId23"/>
    <p:sldId id="383" r:id="rId24"/>
    <p:sldId id="380" r:id="rId25"/>
    <p:sldId id="336" r:id="rId26"/>
    <p:sldId id="333" r:id="rId27"/>
    <p:sldId id="337" r:id="rId28"/>
    <p:sldId id="335" r:id="rId29"/>
    <p:sldId id="334" r:id="rId30"/>
    <p:sldId id="338" r:id="rId31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orient="horz" pos="1410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8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4E0B55"/>
    <a:srgbClr val="3333FF"/>
    <a:srgbClr val="A2DADE"/>
    <a:srgbClr val="EE2D24"/>
    <a:srgbClr val="C7A775"/>
    <a:srgbClr val="00B5EF"/>
    <a:srgbClr val="CDE3A0"/>
    <a:srgbClr val="EFC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06" autoAdjust="0"/>
    <p:restoredTop sz="88511" autoAdjust="0"/>
  </p:normalViewPr>
  <p:slideViewPr>
    <p:cSldViewPr snapToGrid="0">
      <p:cViewPr varScale="1">
        <p:scale>
          <a:sx n="73" d="100"/>
          <a:sy n="73" d="100"/>
        </p:scale>
        <p:origin x="486" y="60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4EEF07B-51DE-4201-8CCF-20C10C04D12D}" type="datetime4">
              <a:rPr lang="en-GB"/>
              <a:pPr>
                <a:defRPr/>
              </a:pPr>
              <a:t>22 November 2017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BA05D423-9087-49C9-96CB-255EA4FB52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887039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56B6EBD-0252-48E9-9459-449BC2F074D7}" type="datetime4">
              <a:rPr lang="en-GB"/>
              <a:pPr>
                <a:defRPr/>
              </a:pPr>
              <a:t>22 November 2017</a:t>
            </a:fld>
            <a:endParaRPr lang="de-D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6BC23AE-E8F4-48C3-8980-9CBD96E2984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627470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BC7522-87BD-4DAC-97DA-A393404D2F52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379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2E66FA4-673E-4CDC-B085-D69FA40E3940}" type="datetime4">
              <a:rPr lang="en-GB" smtClean="0"/>
              <a:pPr/>
              <a:t>22 November 2017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810613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22/11/2017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25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02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22/11/2017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26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28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22/11/2017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27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58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22/11/2017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28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94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22/11/2017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29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35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22/11/2017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30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26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8" y="128588"/>
            <a:ext cx="8986837" cy="1090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(Doh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6054" y="76200"/>
            <a:ext cx="8543925" cy="551022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99060" y="735870"/>
            <a:ext cx="9187815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9055735" y="6652800"/>
            <a:ext cx="8502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DDF0A2-C106-43E5-8EA9-B1F17B7001B3}" type="slidenum">
              <a:rPr lang="ko-KR" altLang="en-US" sz="9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pPr algn="r"/>
              <a:t>‹#›</a:t>
            </a:fld>
            <a:endParaRPr lang="en-US" altLang="ko-KR" sz="90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 rot="16200000">
            <a:off x="9329103" y="6315622"/>
            <a:ext cx="1046480" cy="150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375" dirty="0" err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dohy</a:t>
            </a:r>
            <a:endParaRPr lang="en-US" altLang="ko-KR" sz="375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12175" y="914400"/>
            <a:ext cx="9267533" cy="5853816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1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1500" y="0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9586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9055735" y="6652800"/>
            <a:ext cx="8502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DDF0A2-C106-43E5-8EA9-B1F17B7001B3}" type="slidenum">
              <a:rPr lang="ko-KR" altLang="en-US" sz="9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pPr algn="r"/>
              <a:t>‹#›</a:t>
            </a:fld>
            <a:endParaRPr lang="en-US" altLang="ko-KR" sz="90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 rot="16200000">
            <a:off x="9329103" y="6315622"/>
            <a:ext cx="1046480" cy="150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375" dirty="0" err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dohy</a:t>
            </a:r>
            <a:endParaRPr lang="en-US" altLang="ko-KR" sz="375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99748" y="89919"/>
            <a:ext cx="8915400" cy="565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914400"/>
            <a:ext cx="89154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0" r:id="rId1"/>
    <p:sldLayoutId id="2147484461" r:id="rId2"/>
    <p:sldLayoutId id="2147484464" r:id="rId3"/>
    <p:sldLayoutId id="2147484452" r:id="rId4"/>
    <p:sldLayoutId id="2147484453" r:id="rId5"/>
    <p:sldLayoutId id="2147484454" r:id="rId6"/>
    <p:sldLayoutId id="2147484462" r:id="rId7"/>
    <p:sldLayoutId id="2147484463" r:id="rId8"/>
    <p:sldLayoutId id="2147484455" r:id="rId9"/>
    <p:sldLayoutId id="2147484456" r:id="rId10"/>
    <p:sldLayoutId id="2147484457" r:id="rId11"/>
    <p:sldLayoutId id="2147484458" r:id="rId12"/>
    <p:sldLayoutId id="2147484459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gsics.nesdis.noaa.gov/wiki/Development/2014032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6"/>
            <a:ext cx="8420100" cy="2186526"/>
          </a:xfrm>
        </p:spPr>
        <p:txBody>
          <a:bodyPr/>
          <a:lstStyle/>
          <a:p>
            <a:r>
              <a:rPr lang="en-IE" sz="5400" b="1" dirty="0" smtClean="0"/>
              <a:t>Outline Agenda</a:t>
            </a:r>
            <a:br>
              <a:rPr lang="en-IE" sz="5400" b="1" dirty="0" smtClean="0"/>
            </a:br>
            <a:r>
              <a:rPr lang="en-IE" sz="3200" b="1" dirty="0" smtClean="0"/>
              <a:t>2018 GSICS Annual </a:t>
            </a:r>
            <a:r>
              <a:rPr lang="en-IE" sz="3200" b="1" dirty="0"/>
              <a:t>M</a:t>
            </a:r>
            <a:r>
              <a:rPr lang="en-IE" sz="3200" b="1" dirty="0" smtClean="0"/>
              <a:t>eeting</a:t>
            </a:r>
            <a:r>
              <a:rPr lang="en-IE" sz="2800" smtClean="0"/>
              <a:t/>
            </a:r>
            <a:br>
              <a:rPr lang="en-IE" sz="2800" smtClean="0"/>
            </a:br>
            <a:r>
              <a:rPr lang="en-IE" sz="2800" smtClean="0"/>
              <a:t>Shanghai</a:t>
            </a:r>
            <a:r>
              <a:rPr lang="en-IE" sz="2800" dirty="0" smtClean="0"/>
              <a:t>, China</a:t>
            </a:r>
            <a:br>
              <a:rPr lang="en-IE" sz="2800" dirty="0" smtClean="0"/>
            </a:br>
            <a:r>
              <a:rPr lang="en-IE" sz="2800" dirty="0" smtClean="0"/>
              <a:t>19-23 March 2018</a:t>
            </a:r>
            <a:endParaRPr lang="en-GB" sz="5400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31126" y="559293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21 November 2017</a:t>
            </a:r>
            <a:endParaRPr lang="ko-KR" altLang="en-US" sz="20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ko-KR" dirty="0"/>
              <a:t>Wednesday (day-3)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606201"/>
              </p:ext>
            </p:extLst>
          </p:nvPr>
        </p:nvGraphicFramePr>
        <p:xfrm>
          <a:off x="228600" y="1044575"/>
          <a:ext cx="9398002" cy="50756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77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782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89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2233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330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726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Wed am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GRWG: MW Sub-Group</a:t>
                      </a:r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78"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 smtClean="0">
                          <a:effectLst/>
                        </a:rPr>
                        <a:t>Chair: Ralph</a:t>
                      </a:r>
                      <a:r>
                        <a:rPr lang="en-US" sz="1200" b="1" u="none" strike="noStrike" baseline="0" dirty="0" smtClean="0">
                          <a:effectLst/>
                        </a:rPr>
                        <a:t> Ferraro (Remote)</a:t>
                      </a:r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693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effectLst/>
                        </a:rPr>
                        <a:t>8:00</a:t>
                      </a:r>
                      <a:endParaRPr lang="en-US" altLang="ko-K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smtClean="0">
                          <a:effectLst/>
                        </a:rPr>
                        <a:t>Martin </a:t>
                      </a:r>
                      <a:r>
                        <a:rPr lang="en-US" altLang="ko-KR" sz="1200" u="none" strike="noStrike" dirty="0" err="1" smtClean="0">
                          <a:effectLst/>
                        </a:rPr>
                        <a:t>Burgdorf</a:t>
                      </a:r>
                      <a:r>
                        <a:rPr lang="en-US" altLang="ko-KR" sz="1200" u="none" strike="noStrike" dirty="0" smtClean="0">
                          <a:effectLst/>
                        </a:rPr>
                        <a:t> (Remote)</a:t>
                      </a:r>
                      <a:endParaRPr lang="en-US" altLang="ko-K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smtClean="0">
                          <a:effectLst/>
                        </a:rPr>
                        <a:t>Lunar Calibration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smtClean="0">
                          <a:effectLst/>
                        </a:rPr>
                        <a:t>0:25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5401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8:25</a:t>
                      </a:r>
                      <a:endParaRPr lang="en-US" altLang="ko-K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effectLst/>
                          <a:latin typeface="+mn-lt"/>
                          <a:ea typeface="함초롬돋움 확장" pitchFamily="18" charset="-127"/>
                          <a:cs typeface="함초롬돋움 확장" pitchFamily="18" charset="-127"/>
                        </a:rPr>
                        <a:t>Ed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  <a:ea typeface="함초롬돋움 확장" pitchFamily="18" charset="-127"/>
                          <a:cs typeface="함초롬돋움 확장" pitchFamily="18" charset="-127"/>
                        </a:rPr>
                        <a:t>  Kim</a:t>
                      </a:r>
                      <a:endParaRPr lang="en-US" sz="1200" b="0" i="0" u="none" strike="noStrike" dirty="0">
                        <a:effectLst/>
                        <a:latin typeface="+mn-lt"/>
                        <a:ea typeface="함초롬돋움 확장" pitchFamily="18" charset="-127"/>
                        <a:cs typeface="함초롬돋움 확장" pitchFamily="18" charset="-127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Update on JPSS-1 ATMS Calibration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>
                          <a:effectLst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smtClean="0">
                          <a:effectLst/>
                        </a:rPr>
                        <a:t>0:15</a:t>
                      </a:r>
                      <a:endParaRPr lang="en-US" altLang="ko-K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846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8:40</a:t>
                      </a:r>
                      <a:endParaRPr lang="en-US" altLang="ko-K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Karsten</a:t>
                      </a:r>
                      <a:r>
                        <a:rPr lang="en-US" altLang="ko-KR" sz="1200" dirty="0" smtClean="0"/>
                        <a:t> </a:t>
                      </a:r>
                      <a:r>
                        <a:rPr lang="en-US" altLang="ko-KR" sz="1200" dirty="0" err="1" smtClean="0"/>
                        <a:t>Fennig</a:t>
                      </a:r>
                      <a:r>
                        <a:rPr lang="en-US" altLang="ko-KR" sz="1200" dirty="0" smtClean="0"/>
                        <a:t> (Remote)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Candidate GSICS products - Window Channels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>
                          <a:effectLst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smtClean="0">
                          <a:effectLst/>
                        </a:rPr>
                        <a:t>0:25</a:t>
                      </a:r>
                      <a:endParaRPr lang="en-US" altLang="ko-K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05401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9:05</a:t>
                      </a:r>
                      <a:endParaRPr lang="en-US" altLang="ko-K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Cheng-</a:t>
                      </a:r>
                      <a:r>
                        <a:rPr lang="en-US" altLang="ko-KR" sz="1200" dirty="0" err="1" smtClean="0"/>
                        <a:t>Zhi</a:t>
                      </a:r>
                      <a:r>
                        <a:rPr lang="en-US" altLang="ko-KR" sz="1200" dirty="0" smtClean="0"/>
                        <a:t> </a:t>
                      </a:r>
                      <a:r>
                        <a:rPr lang="en-US" altLang="ko-KR" sz="1200" dirty="0" err="1" smtClean="0"/>
                        <a:t>Zou</a:t>
                      </a:r>
                      <a:r>
                        <a:rPr lang="en-US" altLang="ko-KR" sz="1200" dirty="0" smtClean="0"/>
                        <a:t> (Remote)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Candidate GSICS products - Oxygen Channels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>
                          <a:effectLst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smtClean="0">
                          <a:effectLst/>
                        </a:rPr>
                        <a:t>0:25</a:t>
                      </a:r>
                      <a:endParaRPr lang="en-US" altLang="ko-K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846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9:30</a:t>
                      </a:r>
                      <a:endParaRPr lang="en-US" altLang="ko-K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Derek </a:t>
                      </a:r>
                      <a:r>
                        <a:rPr lang="en-US" altLang="ko-KR" sz="1200" dirty="0" err="1" smtClean="0"/>
                        <a:t>Houtz</a:t>
                      </a:r>
                      <a:r>
                        <a:rPr lang="en-US" altLang="ko-KR" sz="1200" dirty="0" smtClean="0"/>
                        <a:t> </a:t>
                      </a:r>
                      <a:endParaRPr lang="ko-KR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smtClean="0">
                          <a:effectLst/>
                        </a:rPr>
                        <a:t>Blackbody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targets-Future Reference Standard?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smtClean="0">
                          <a:effectLst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846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10:00</a:t>
                      </a:r>
                      <a:endParaRPr lang="en-US" altLang="ko-K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i="0" u="none" strike="noStrike" dirty="0" smtClean="0">
                          <a:effectLst/>
                          <a:latin typeface="+mn-lt"/>
                        </a:rPr>
                        <a:t>Coffee break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smtClean="0">
                          <a:effectLst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948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u="none" strike="noStrike" dirty="0" smtClean="0">
                          <a:effectLst/>
                          <a:latin typeface="+mn-lt"/>
                          <a:ea typeface="+mn-ea"/>
                        </a:rPr>
                        <a:t>10:30</a:t>
                      </a:r>
                      <a:endParaRPr lang="en-US" altLang="ko-KR" sz="1200" b="0" i="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All-</a:t>
                      </a:r>
                      <a:r>
                        <a:rPr lang="en-US" altLang="ko-KR" sz="1200" dirty="0" err="1" smtClean="0"/>
                        <a:t>Manik</a:t>
                      </a:r>
                      <a:r>
                        <a:rPr lang="en-US" altLang="ko-KR" sz="1200" dirty="0" smtClean="0"/>
                        <a:t> Bali to lead discussion</a:t>
                      </a:r>
                      <a:endParaRPr lang="ko-KR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Discussion on in-orbit references - participants prepare a single slide on potential reference </a:t>
                      </a:r>
                      <a:r>
                        <a:rPr lang="en-US" altLang="ko-KR" sz="1200" dirty="0" err="1" smtClean="0"/>
                        <a:t>insturments</a:t>
                      </a:r>
                      <a:r>
                        <a:rPr lang="en-US" altLang="ko-KR" sz="1200" dirty="0" smtClean="0"/>
                        <a:t> to stimulate subsequent discussion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smtClean="0">
                          <a:effectLst/>
                        </a:rPr>
                        <a:t>1:00</a:t>
                      </a:r>
                      <a:endParaRPr lang="en-US" altLang="ko-K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  <a:ea typeface="+mn-ea"/>
                        </a:rPr>
                        <a:t>11:30</a:t>
                      </a:r>
                      <a:endParaRPr lang="en-US" altLang="ko-KR" sz="1200" b="0" i="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latin typeface="+mn-lt"/>
                        </a:rPr>
                        <a:t>All - Wes Berg to lead discussion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latin typeface="+mn-lt"/>
                        </a:rPr>
                        <a:t>Discussion on RTM Issues (emissivity models, water vapor bands, quality of input data, etc.) - participants prepare a single slide to stimulate subsequent discussion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  <a:ea typeface="+mn-ea"/>
                        </a:rPr>
                        <a:t>12:00</a:t>
                      </a:r>
                      <a:endParaRPr lang="en-US" altLang="ko-KR" sz="1200" b="0" i="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All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effectLst/>
                          <a:latin typeface="+mn-lt"/>
                        </a:rPr>
                        <a:t>Session Wrap Up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46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12:30</a:t>
                      </a:r>
                      <a:endParaRPr lang="en-US" altLang="ko-K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</a:rPr>
                        <a:t>　</a:t>
                      </a:r>
                      <a:endParaRPr lang="ko-KR" alt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1" u="none" strike="noStrike" dirty="0" smtClean="0">
                          <a:effectLst/>
                          <a:latin typeface="+mn-lt"/>
                        </a:rPr>
                        <a:t>Lunch Break (Lunch Box)</a:t>
                      </a:r>
                      <a:endParaRPr lang="en-US" altLang="ko-KR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</a:rPr>
                        <a:t>　</a:t>
                      </a:r>
                      <a:endParaRPr lang="ko-KR" alt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smtClean="0">
                          <a:effectLst/>
                        </a:rPr>
                        <a:t>0:30</a:t>
                      </a:r>
                      <a:endParaRPr lang="ko-KR" alt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3620249" y="6206671"/>
            <a:ext cx="6143349" cy="5038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Parallel Session with UV subgroup</a:t>
            </a:r>
            <a:endParaRPr lang="ko-KR" alt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36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ko-KR" dirty="0"/>
              <a:t>Thursday (day-4)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364468"/>
              </p:ext>
            </p:extLst>
          </p:nvPr>
        </p:nvGraphicFramePr>
        <p:xfrm>
          <a:off x="426563" y="806930"/>
          <a:ext cx="9117489" cy="6004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9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36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17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7545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09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4823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31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Thurs am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GRWG</a:t>
                      </a:r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:</a:t>
                      </a:r>
                      <a:r>
                        <a:rPr lang="ko-KR" altLang="en-US" sz="1100" b="1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1100" b="1" u="none" strike="noStrike" baseline="0" dirty="0" smtClean="0">
                          <a:effectLst/>
                          <a:latin typeface="+mn-lt"/>
                        </a:rPr>
                        <a:t>VIS/NIR</a:t>
                      </a:r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Sub-Group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3176"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Chair: </a:t>
                      </a:r>
                      <a:r>
                        <a:rPr lang="en-US" sz="1100" b="1" u="none" strike="noStrike" dirty="0" err="1" smtClean="0">
                          <a:effectLst/>
                          <a:latin typeface="+mn-lt"/>
                        </a:rPr>
                        <a:t>Sebastien</a:t>
                      </a:r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 Wagner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4745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8:30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X.</a:t>
                      </a:r>
                      <a:r>
                        <a:rPr lang="en-US" altLang="ko-KR" sz="11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1100" b="0" i="0" u="none" strike="noStrike" baseline="0" dirty="0" err="1" smtClean="0">
                          <a:effectLst/>
                          <a:latin typeface="+mn-lt"/>
                        </a:rPr>
                        <a:t>Xiong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NASA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dirty="0" smtClean="0">
                          <a:latin typeface="+mn-lt"/>
                        </a:rPr>
                        <a:t>Moving from Aqua MODIS to NPP VIIRS as a new GSICS reference for VNIR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317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8:50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dirty="0" smtClean="0">
                          <a:latin typeface="+mn-lt"/>
                        </a:rPr>
                        <a:t>Tom Stone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USGS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dirty="0" smtClean="0">
                          <a:latin typeface="+mn-lt"/>
                        </a:rPr>
                        <a:t>Update on lunar calibration development and applications 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317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9:10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dirty="0" smtClean="0">
                          <a:latin typeface="+mn-lt"/>
                        </a:rPr>
                        <a:t>A.K. </a:t>
                      </a:r>
                      <a:r>
                        <a:rPr lang="en-US" altLang="ko-KR" sz="1100" dirty="0" err="1" smtClean="0">
                          <a:latin typeface="+mn-lt"/>
                        </a:rPr>
                        <a:t>Mitra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IMD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lt"/>
                        </a:rPr>
                        <a:t>Progress on lunar calibration at IMD</a:t>
                      </a: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317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9:30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ko-KR" sz="1100" dirty="0" err="1" smtClean="0">
                          <a:latin typeface="+mn-lt"/>
                        </a:rPr>
                        <a:t>M.Takahashi</a:t>
                      </a:r>
                      <a:r>
                        <a:rPr lang="en-US" altLang="ko-KR" sz="1100" dirty="0" smtClean="0">
                          <a:latin typeface="+mn-lt"/>
                        </a:rPr>
                        <a:t>/ </a:t>
                      </a:r>
                      <a:r>
                        <a:rPr lang="en-US" altLang="ko-KR" sz="1100" dirty="0" err="1" smtClean="0">
                          <a:latin typeface="+mn-lt"/>
                        </a:rPr>
                        <a:t>A.Okuyama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JMA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dirty="0" smtClean="0">
                          <a:latin typeface="+mn-lt"/>
                        </a:rPr>
                        <a:t>Progress on Lunar calibration at JMA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317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9:50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Discussion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317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10:10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u="none" strike="noStrike" dirty="0" smtClean="0">
                          <a:effectLst/>
                          <a:latin typeface="+mn-lt"/>
                        </a:rPr>
                        <a:t>Coffee break</a:t>
                      </a:r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317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10:40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dirty="0" err="1" smtClean="0">
                          <a:latin typeface="+mn-lt"/>
                        </a:rPr>
                        <a:t>S.Wagner</a:t>
                      </a:r>
                      <a:r>
                        <a:rPr lang="en-US" altLang="ko-KR" sz="1100" dirty="0" smtClean="0">
                          <a:latin typeface="+mn-lt"/>
                        </a:rPr>
                        <a:t>/ </a:t>
                      </a:r>
                      <a:r>
                        <a:rPr lang="en-US" altLang="ko-KR" sz="1100" dirty="0" err="1" smtClean="0">
                          <a:latin typeface="+mn-lt"/>
                        </a:rPr>
                        <a:t>M.Takahashi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EUMETSAT/JMA</a:t>
                      </a:r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dirty="0" smtClean="0">
                          <a:latin typeface="+mn-lt"/>
                        </a:rPr>
                        <a:t>Moving toward inter-calibration using the Moon as a transfer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317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11:00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dirty="0" smtClean="0">
                          <a:latin typeface="+mn-lt"/>
                        </a:rPr>
                        <a:t>Lin Chen</a:t>
                      </a:r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CMA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dirty="0" err="1" smtClean="0">
                          <a:latin typeface="+mn-lt"/>
                        </a:rPr>
                        <a:t>Prelimilary</a:t>
                      </a:r>
                      <a:r>
                        <a:rPr lang="en-US" altLang="ko-KR" sz="1100" dirty="0" smtClean="0">
                          <a:latin typeface="+mn-lt"/>
                        </a:rPr>
                        <a:t> results of CMA ground-based Lunar observation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317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11:20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dirty="0" smtClean="0">
                          <a:latin typeface="+mn-lt"/>
                        </a:rPr>
                        <a:t>LCWS </a:t>
                      </a:r>
                      <a:r>
                        <a:rPr lang="en-US" altLang="ko-KR" sz="1100" dirty="0" err="1" smtClean="0">
                          <a:latin typeface="+mn-lt"/>
                        </a:rPr>
                        <a:t>organisers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GSICS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Workshop</a:t>
                      </a:r>
                      <a:r>
                        <a:rPr lang="en-US" altLang="ko-KR" sz="1100" b="0" i="0" u="none" strike="noStrike" baseline="0" dirty="0" smtClean="0">
                          <a:effectLst/>
                          <a:latin typeface="+mn-lt"/>
                        </a:rPr>
                        <a:t> activities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674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11:40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dirty="0" smtClean="0">
                          <a:latin typeface="+mn-lt"/>
                        </a:rPr>
                        <a:t>X. Hu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CMA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dirty="0" smtClean="0">
                          <a:latin typeface="+mn-lt"/>
                        </a:rPr>
                        <a:t>Some info about the venue (TBC)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0:10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6674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11:50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S. Wagner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EUMETSAT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Definition</a:t>
                      </a:r>
                      <a:r>
                        <a:rPr lang="en-US" altLang="ko-KR" sz="1100" b="0" i="0" u="none" strike="noStrike" baseline="0" dirty="0" smtClean="0">
                          <a:effectLst/>
                          <a:latin typeface="+mn-lt"/>
                        </a:rPr>
                        <a:t> of GIRO benchmark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0:10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6674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12:00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All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Discussion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317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12:30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Lunch Break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1:00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3176"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831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Thurs pm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GRWG: VIS/NIR Sub-Group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83176"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Chair: </a:t>
                      </a:r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Dave </a:t>
                      </a:r>
                      <a:r>
                        <a:rPr lang="en-US" sz="1100" b="1" u="none" strike="noStrike" dirty="0" err="1" smtClean="0">
                          <a:effectLst/>
                          <a:latin typeface="+mn-lt"/>
                        </a:rPr>
                        <a:t>Doelling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8317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>
                          <a:effectLst/>
                          <a:latin typeface="+mn-lt"/>
                        </a:rPr>
                        <a:t>13:30</a:t>
                      </a:r>
                      <a:endParaRPr lang="en-US" altLang="ko-KR" sz="1100" b="0" i="0" u="none" strike="noStrike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dirty="0" smtClean="0">
                          <a:latin typeface="+mn-lt"/>
                        </a:rPr>
                        <a:t>Raj Bhatt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NASA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dirty="0" err="1" smtClean="0">
                          <a:latin typeface="+mn-lt"/>
                        </a:rPr>
                        <a:t>Customising</a:t>
                      </a:r>
                      <a:r>
                        <a:rPr lang="en-US" altLang="ko-KR" sz="1100" dirty="0" smtClean="0">
                          <a:latin typeface="+mn-lt"/>
                        </a:rPr>
                        <a:t> DCC method to all AHI VIS/NIR channels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8317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13:50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dirty="0" err="1" smtClean="0">
                          <a:latin typeface="+mn-lt"/>
                        </a:rPr>
                        <a:t>Seb</a:t>
                      </a:r>
                      <a:r>
                        <a:rPr lang="en-US" altLang="ko-KR" sz="1100" dirty="0" smtClean="0">
                          <a:latin typeface="+mn-lt"/>
                        </a:rPr>
                        <a:t> Wagner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EUMETSAT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dirty="0" smtClean="0">
                          <a:latin typeface="+mn-lt"/>
                        </a:rPr>
                        <a:t>DCC Progress - extension to IODC?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8317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14:10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dirty="0" err="1" smtClean="0">
                          <a:latin typeface="+mn-lt"/>
                        </a:rPr>
                        <a:t>Ronghua</a:t>
                      </a:r>
                      <a:r>
                        <a:rPr lang="en-US" altLang="ko-KR" sz="1100" dirty="0" smtClean="0">
                          <a:latin typeface="+mn-lt"/>
                        </a:rPr>
                        <a:t>?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CMA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dirty="0" smtClean="0">
                          <a:latin typeface="+mn-lt"/>
                        </a:rPr>
                        <a:t>Using DCC and multiple sites to calibrate MERSI and VIRR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8317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14:30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dirty="0" err="1" smtClean="0">
                          <a:latin typeface="+mn-lt"/>
                        </a:rPr>
                        <a:t>Dohyeong</a:t>
                      </a:r>
                      <a:r>
                        <a:rPr lang="en-US" altLang="ko-KR" sz="1100" dirty="0" smtClean="0">
                          <a:latin typeface="+mn-lt"/>
                        </a:rPr>
                        <a:t> Kim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KMA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dirty="0" smtClean="0">
                          <a:latin typeface="+mn-lt"/>
                        </a:rPr>
                        <a:t>Sensitivity of BRDF model in RTM DCC calculation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0:10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8317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14:40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dirty="0" smtClean="0">
                          <a:latin typeface="+mn-lt"/>
                        </a:rPr>
                        <a:t>Ben </a:t>
                      </a:r>
                      <a:r>
                        <a:rPr lang="en-US" altLang="ko-KR" sz="1100" dirty="0" err="1" smtClean="0">
                          <a:latin typeface="+mn-lt"/>
                        </a:rPr>
                        <a:t>Scarino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NASA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lt"/>
                        </a:rPr>
                        <a:t>Update on SBAF Tool - including GOME2</a:t>
                      </a: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8317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15:00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dirty="0" smtClean="0">
                          <a:latin typeface="+mn-lt"/>
                        </a:rPr>
                        <a:t>Dave </a:t>
                      </a:r>
                      <a:r>
                        <a:rPr lang="en-US" altLang="ko-KR" sz="1100" dirty="0" err="1" smtClean="0">
                          <a:latin typeface="+mn-lt"/>
                        </a:rPr>
                        <a:t>Doelling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NASA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dirty="0" smtClean="0">
                          <a:latin typeface="+mn-lt"/>
                        </a:rPr>
                        <a:t>How to transfer DCC calibration MODIS-VIIRS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8317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15:20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Coffee break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8317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15:50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dirty="0" smtClean="0">
                          <a:latin typeface="+mn-lt"/>
                        </a:rPr>
                        <a:t>X. </a:t>
                      </a:r>
                      <a:r>
                        <a:rPr lang="en-US" altLang="ko-KR" sz="1100" dirty="0" err="1" smtClean="0">
                          <a:latin typeface="+mn-lt"/>
                        </a:rPr>
                        <a:t>Xiong</a:t>
                      </a:r>
                      <a:r>
                        <a:rPr lang="en-US" altLang="ko-KR" sz="1100" dirty="0" smtClean="0">
                          <a:latin typeface="+mn-lt"/>
                        </a:rPr>
                        <a:t>/Chiang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NASA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dirty="0" smtClean="0">
                          <a:latin typeface="+mn-lt"/>
                        </a:rPr>
                        <a:t>Status of S-NPP VIIRS L1B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8317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16:10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Kurt </a:t>
                      </a:r>
                      <a:r>
                        <a:rPr lang="en-US" altLang="ko-KR" sz="1100" b="0" i="0" u="none" strike="noStrike" dirty="0" err="1" smtClean="0">
                          <a:effectLst/>
                          <a:latin typeface="+mn-lt"/>
                        </a:rPr>
                        <a:t>Thome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100" dirty="0" smtClean="0">
                          <a:latin typeface="+mn-lt"/>
                        </a:rPr>
                        <a:t>NASA</a:t>
                      </a:r>
                      <a:endParaRPr lang="ko-KR" altLang="en-US" sz="1100" dirty="0"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100" dirty="0" smtClean="0">
                          <a:latin typeface="+mn-lt"/>
                        </a:rPr>
                        <a:t>Debrief on IVOS discussion on Reference Solar Spectrum</a:t>
                      </a:r>
                      <a:endParaRPr lang="ko-KR" altLang="en-US" sz="1100" dirty="0"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8317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16:30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lt"/>
                        </a:rPr>
                        <a:t>Bertrand </a:t>
                      </a:r>
                      <a:r>
                        <a:rPr lang="en-US" altLang="ko-KR" sz="1100" dirty="0" err="1" smtClean="0">
                          <a:latin typeface="+mn-lt"/>
                        </a:rPr>
                        <a:t>Fougnie</a:t>
                      </a:r>
                      <a:endParaRPr lang="ko-KR" altLang="en-US" sz="1100" b="0" i="0" u="none" strike="noStrike" dirty="0" smtClean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CNES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dirty="0" smtClean="0">
                          <a:latin typeface="+mn-lt"/>
                        </a:rPr>
                        <a:t>Vicarious Calibration for Sentinel-3 &amp; Blending methods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8317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17:00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All</a:t>
                      </a:r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dirty="0" smtClean="0">
                          <a:latin typeface="+mn-lt"/>
                        </a:rPr>
                        <a:t>Merging products </a:t>
                      </a:r>
                      <a:r>
                        <a:rPr lang="en-US" altLang="ko-KR" sz="1100" dirty="0" err="1" smtClean="0">
                          <a:latin typeface="+mn-lt"/>
                        </a:rPr>
                        <a:t>DCC+Lunar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8317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17:20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All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Discussion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18317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17:40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dirty="0" smtClean="0">
                          <a:latin typeface="+mn-lt"/>
                        </a:rPr>
                        <a:t>Dave </a:t>
                      </a:r>
                      <a:r>
                        <a:rPr lang="en-US" altLang="ko-KR" sz="1100" dirty="0" err="1" smtClean="0">
                          <a:latin typeface="+mn-lt"/>
                        </a:rPr>
                        <a:t>Doelling</a:t>
                      </a:r>
                      <a:r>
                        <a:rPr lang="en-US" altLang="ko-KR" sz="1100" dirty="0" smtClean="0">
                          <a:latin typeface="+mn-lt"/>
                        </a:rPr>
                        <a:t> 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NASA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dirty="0" smtClean="0">
                          <a:latin typeface="+mn-lt"/>
                        </a:rPr>
                        <a:t>Future Outlook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</a:rPr>
                        <a:t>0:50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18317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</a:rPr>
                        <a:t>18:30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END</a:t>
                      </a:r>
                      <a:endParaRPr lang="en-US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4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ko-KR" dirty="0"/>
              <a:t>Thursday (day-4)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9319"/>
              </p:ext>
            </p:extLst>
          </p:nvPr>
        </p:nvGraphicFramePr>
        <p:xfrm>
          <a:off x="385763" y="831070"/>
          <a:ext cx="9228136" cy="34442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584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24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7910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359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Thurs am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GDWG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Chair: Peter </a:t>
                      </a:r>
                      <a:r>
                        <a:rPr lang="en-US" sz="1200" b="1" u="none" strike="noStrike" dirty="0" err="1">
                          <a:effectLst/>
                          <a:latin typeface="+mn-lt"/>
                        </a:rPr>
                        <a:t>Miu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>
                          <a:effectLst/>
                          <a:latin typeface="+mn-lt"/>
                        </a:rPr>
                        <a:t>9:00</a:t>
                      </a: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Rob </a:t>
                      </a:r>
                      <a:r>
                        <a:rPr lang="en-US" altLang="ko-KR" sz="1200" dirty="0" err="1" smtClean="0"/>
                        <a:t>Roebeling</a:t>
                      </a:r>
                      <a:r>
                        <a:rPr lang="en-US" altLang="ko-KR" sz="1200" dirty="0" smtClean="0"/>
                        <a:t> (Remote)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EUMETSAT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Event logging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10:00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Manik</a:t>
                      </a:r>
                      <a:r>
                        <a:rPr lang="en-US" altLang="ko-KR" sz="1200" dirty="0" smtClean="0"/>
                        <a:t> Bali</a:t>
                      </a:r>
                      <a:endParaRPr lang="ko-KR" altLang="en-US" sz="1200" b="0" i="0" u="none" strike="noStrike" dirty="0" smtClean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NOAA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Action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Tracking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1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>
                          <a:effectLst/>
                          <a:latin typeface="+mn-lt"/>
                        </a:rPr>
                        <a:t>1:00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11:00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Coffee break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11:30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Masaya Takahashi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JMA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Requirements for GSICS Plotting Tool to support VIS/NIR products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1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12:00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Lunch Break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1:00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Thurs pm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GDWG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Chair: Masaya Takahashi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13:00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Peter</a:t>
                      </a:r>
                      <a:r>
                        <a:rPr lang="en-US" altLang="ko-KR" sz="12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1200" b="0" i="0" u="none" strike="noStrike" baseline="0" dirty="0" err="1" smtClean="0">
                          <a:effectLst/>
                          <a:latin typeface="+mn-lt"/>
                        </a:rPr>
                        <a:t>Miu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EUMETSAT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Revisit of GDWG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ToR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- an action at EP-17 last June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>
                          <a:effectLst/>
                          <a:latin typeface="+mn-lt"/>
                        </a:rPr>
                        <a:t>1:00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14:00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Peter</a:t>
                      </a:r>
                      <a:r>
                        <a:rPr lang="en-US" altLang="ko-KR" sz="12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1200" b="0" i="0" u="none" strike="noStrike" baseline="0" dirty="0" err="1" smtClean="0">
                          <a:effectLst/>
                          <a:latin typeface="+mn-lt"/>
                        </a:rPr>
                        <a:t>Miu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EUMETSAT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Future Chairing of the GDWG - overview, status and proposal to EP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>
                          <a:effectLst/>
                          <a:latin typeface="+mn-lt"/>
                        </a:rPr>
                        <a:t>14:30</a:t>
                      </a: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Coffee break</a:t>
                      </a: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15:00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Masaya Takahashi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JMA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Future products - VNIR+IR in one GSICS Correction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1" u="none" strike="noStrike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16:00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err="1" smtClean="0"/>
                        <a:t>Manik</a:t>
                      </a:r>
                      <a:r>
                        <a:rPr lang="en-US" altLang="ko-KR" sz="1200" dirty="0" smtClean="0"/>
                        <a:t> Bali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NOAA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Product versioning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1" u="none" strike="noStrike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16:30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All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All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Wrap-up: Plan activities for 2016/2017</a:t>
                      </a: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>
                          <a:effectLst/>
                          <a:latin typeface="+mn-lt"/>
                        </a:rPr>
                        <a:t>1</a:t>
                      </a:r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242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17:30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END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272" marR="9272" marT="9272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51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ko-KR" dirty="0"/>
              <a:t>Friday (day-5)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882708"/>
              </p:ext>
            </p:extLst>
          </p:nvPr>
        </p:nvGraphicFramePr>
        <p:xfrm>
          <a:off x="227445" y="908772"/>
          <a:ext cx="9461501" cy="5238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97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33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77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9434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211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0601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5371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Fri am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Plenary - Briefs and De-briefs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3715">
                <a:tc>
                  <a:txBody>
                    <a:bodyPr/>
                    <a:lstStyle/>
                    <a:p>
                      <a:pPr algn="ctr" fontAlgn="t"/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Chair: 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Larry Flynn 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979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8:30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Rob </a:t>
                      </a:r>
                      <a:r>
                        <a:rPr lang="en-US" altLang="ko-KR" sz="1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Roebeling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/Tim </a:t>
                      </a:r>
                      <a:r>
                        <a:rPr lang="en-US" altLang="ko-KR" sz="1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Hewison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EUMETSAT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Ongoing need for Re-Analysis Corrections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0:20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840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8:50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Peter </a:t>
                      </a:r>
                      <a:r>
                        <a:rPr lang="en-US" altLang="ko-KR" sz="1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Miu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EUMETSAT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GDWG Summary &amp; Agree Actions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840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9:20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GCC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Action tracking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979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9:50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Dohyeong</a:t>
                      </a:r>
                      <a:r>
                        <a:rPr lang="en-US" altLang="ko-K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Kim</a:t>
                      </a:r>
                      <a:r>
                        <a:rPr lang="ko-KR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KMA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GRWG Summary &amp; Agree Actions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979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10:20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Coffee break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0:20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979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10:40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Toshiyuki </a:t>
                      </a:r>
                      <a:r>
                        <a:rPr lang="en-US" altLang="ko-KR" sz="1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Kurino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WMO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WIGOS Vision/Space 2040 OSCAR/Space v.2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979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11:10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Ken Knapp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NOAA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Interaction with ISCCP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1:00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979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12:10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Lunch 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Break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1:00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97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Fri pm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Plenary - Wrap-up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9797"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Chair: 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Tim </a:t>
                      </a:r>
                      <a:r>
                        <a:rPr lang="en-US" altLang="ko-KR" sz="12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Hewison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9959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13:10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Dohyeong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Kim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KMA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Workshop on best practices on pre-flight and onboard calibration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0:20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2491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13:30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Manik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Bali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GCC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GSICS Quarterly Special Issues/Editors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0:20</a:t>
                      </a:r>
                      <a:endParaRPr lang="en-US" altLang="ko-KR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9959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13:50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Larry Flynn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EUMETSAT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Format for future GRWG/GDWG meetings + Users Workshops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0:45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4979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14:35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Topics &amp; Chairing next Web Meetings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0:20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2489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14:55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Date &amp; Place of Next WG Meetings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0:20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2489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15:15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Any Other Business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0:45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4979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16:00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altLang="ko-KR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END</a:t>
                      </a:r>
                      <a:endParaRPr lang="en-US" altLang="ko-KR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altLang="ko-K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786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Mini-conference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75" y="904875"/>
            <a:ext cx="9267533" cy="5853816"/>
          </a:xfrm>
        </p:spPr>
        <p:txBody>
          <a:bodyPr/>
          <a:lstStyle/>
          <a:p>
            <a:pPr marL="0" lvl="1" indent="0">
              <a:buNone/>
            </a:pPr>
            <a:r>
              <a:rPr lang="en-GB" sz="2400" b="1" i="1" dirty="0" smtClean="0">
                <a:solidFill>
                  <a:srgbClr val="C00000"/>
                </a:solidFill>
              </a:rPr>
              <a:t>MON (day-1) AM –Chair : </a:t>
            </a:r>
          </a:p>
          <a:p>
            <a:pPr marL="0" lvl="1" indent="0">
              <a:buNone/>
            </a:pPr>
            <a:endParaRPr lang="en-GB" altLang="ko-KR" dirty="0"/>
          </a:p>
          <a:p>
            <a:pPr marL="342900" lvl="1" indent="-342900">
              <a:buFont typeface="Arial" charset="0"/>
              <a:buChar char="•"/>
            </a:pPr>
            <a:r>
              <a:rPr lang="en-GB" altLang="ko-KR" dirty="0" smtClean="0"/>
              <a:t>CMA (host) (number of presenters?)</a:t>
            </a:r>
            <a:endParaRPr lang="en-GB" altLang="ko-KR" dirty="0"/>
          </a:p>
          <a:p>
            <a:pPr marL="342900" lvl="1" indent="-342900">
              <a:buFont typeface="Arial" charset="0"/>
              <a:buChar char="•"/>
            </a:pPr>
            <a:r>
              <a:rPr lang="en-GB" altLang="ko-KR" dirty="0" smtClean="0">
                <a:solidFill>
                  <a:schemeClr val="tx2"/>
                </a:solidFill>
              </a:rPr>
              <a:t>China’s SI traceable ref satellite ???</a:t>
            </a:r>
          </a:p>
          <a:p>
            <a:pPr marL="342900" lvl="1" indent="-342900">
              <a:buFont typeface="Arial" charset="0"/>
              <a:buChar char="•"/>
            </a:pPr>
            <a:r>
              <a:rPr lang="en-GB" altLang="ko-KR" dirty="0" smtClean="0">
                <a:solidFill>
                  <a:schemeClr val="tx2"/>
                </a:solidFill>
              </a:rPr>
              <a:t>Each </a:t>
            </a:r>
            <a:r>
              <a:rPr lang="en-GB" altLang="ko-KR" dirty="0">
                <a:solidFill>
                  <a:schemeClr val="tx2"/>
                </a:solidFill>
              </a:rPr>
              <a:t>subgroup </a:t>
            </a:r>
            <a:r>
              <a:rPr lang="en-GB" altLang="ko-KR" dirty="0" smtClean="0">
                <a:solidFill>
                  <a:schemeClr val="tx2"/>
                </a:solidFill>
              </a:rPr>
              <a:t>candidates?</a:t>
            </a:r>
            <a:endParaRPr lang="ko-KR" altLang="ko-KR" sz="1800" dirty="0"/>
          </a:p>
          <a:p>
            <a:r>
              <a:rPr lang="en-GB" altLang="ko-KR" sz="2800" dirty="0" smtClean="0">
                <a:solidFill>
                  <a:srgbClr val="3333FF"/>
                </a:solidFill>
              </a:rPr>
              <a:t>Volunteers and/or invitations?</a:t>
            </a:r>
            <a:endParaRPr lang="en-US" altLang="ko-KR" sz="28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 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GB" sz="2400" b="1" i="1" dirty="0" smtClean="0">
                <a:solidFill>
                  <a:srgbClr val="C00000"/>
                </a:solidFill>
              </a:rPr>
              <a:t>MON(day-1) PM ~ TUE(day-2) AM : </a:t>
            </a:r>
            <a:r>
              <a:rPr lang="en-GB" sz="2400" b="1" i="1" dirty="0" smtClean="0">
                <a:solidFill>
                  <a:srgbClr val="4E0B55"/>
                </a:solidFill>
              </a:rPr>
              <a:t>Reports and Briefs</a:t>
            </a:r>
          </a:p>
          <a:p>
            <a:pPr lvl="1"/>
            <a:endParaRPr lang="en-US" altLang="ko-KR" sz="1600" dirty="0"/>
          </a:p>
          <a:p>
            <a:pPr marL="342900" lvl="1" indent="-342900">
              <a:buFont typeface="Arial" charset="0"/>
              <a:buChar char="•"/>
            </a:pPr>
            <a:r>
              <a:rPr lang="en-GB" altLang="ko-KR" dirty="0" smtClean="0"/>
              <a:t>Agency Reports (20 min each agency)</a:t>
            </a:r>
          </a:p>
          <a:p>
            <a:pPr marL="857250" lvl="2" indent="-457200">
              <a:buFont typeface="Wingdings" pitchFamily="2" charset="2"/>
              <a:buChar char="ü"/>
            </a:pPr>
            <a:r>
              <a:rPr lang="en-GB" altLang="ko-KR" dirty="0" smtClean="0"/>
              <a:t>10 Agencies (including ? remote presenter)</a:t>
            </a:r>
            <a:endParaRPr lang="en-GB" altLang="ko-KR" dirty="0"/>
          </a:p>
          <a:p>
            <a:r>
              <a:rPr lang="en-US" altLang="ko-KR" sz="2800" dirty="0" smtClean="0"/>
              <a:t>GCC, GDWG reports (40 min)</a:t>
            </a:r>
          </a:p>
          <a:p>
            <a:r>
              <a:rPr lang="en-US" altLang="ko-KR" sz="2800" dirty="0" smtClean="0"/>
              <a:t>GRWG Subgroup Reports (80 min)</a:t>
            </a:r>
            <a:endParaRPr lang="en-US" altLang="ko-KR" sz="2800" dirty="0"/>
          </a:p>
          <a:p>
            <a:pPr marL="742950" lvl="2" indent="-342900">
              <a:buFont typeface="Wingdings" pitchFamily="2" charset="2"/>
              <a:buChar char="ü"/>
            </a:pPr>
            <a:r>
              <a:rPr lang="en-US" sz="2000" dirty="0" smtClean="0"/>
              <a:t>UV subgroup (Rose)</a:t>
            </a:r>
          </a:p>
          <a:p>
            <a:pPr marL="742950" lvl="2" indent="-342900">
              <a:buFont typeface="Wingdings" pitchFamily="2" charset="2"/>
              <a:buChar char="ü"/>
            </a:pPr>
            <a:r>
              <a:rPr lang="en-US" sz="2000" dirty="0" smtClean="0"/>
              <a:t>VIS/NIR subgroup (Dave)</a:t>
            </a:r>
          </a:p>
          <a:p>
            <a:pPr marL="742950" lvl="2" indent="-342900">
              <a:buFont typeface="Wingdings" pitchFamily="2" charset="2"/>
              <a:buChar char="ü"/>
            </a:pPr>
            <a:r>
              <a:rPr lang="en-US" sz="2000" dirty="0" smtClean="0"/>
              <a:t>IR subgroup (Tim)</a:t>
            </a:r>
          </a:p>
          <a:p>
            <a:pPr marL="742950" lvl="2" indent="-342900">
              <a:buFont typeface="Wingdings" pitchFamily="2" charset="2"/>
              <a:buChar char="ü"/>
            </a:pPr>
            <a:r>
              <a:rPr lang="en-US" sz="2000" dirty="0" smtClean="0"/>
              <a:t>MW subgroup (Ralph)</a:t>
            </a:r>
          </a:p>
        </p:txBody>
      </p:sp>
    </p:spTree>
    <p:extLst>
      <p:ext uri="{BB962C8B-B14F-4D97-AF65-F5344CB8AC3E}">
        <p14:creationId xmlns:p14="http://schemas.microsoft.com/office/powerpoint/2010/main" val="322849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Topics for </a:t>
            </a:r>
            <a:r>
              <a:rPr lang="en-GB" altLang="ko-KR" dirty="0" smtClean="0"/>
              <a:t>Plenary in 2018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742295"/>
              </p:ext>
            </p:extLst>
          </p:nvPr>
        </p:nvGraphicFramePr>
        <p:xfrm>
          <a:off x="870281" y="1517311"/>
          <a:ext cx="6613594" cy="1474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135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8620">
                <a:tc>
                  <a:txBody>
                    <a:bodyPr/>
                    <a:lstStyle/>
                    <a:p>
                      <a:pPr marL="342900" indent="-342900" algn="l" fontAlgn="t">
                        <a:buFont typeface="Wingdings" pitchFamily="2" charset="2"/>
                        <a:buChar char="ü"/>
                      </a:pPr>
                      <a:r>
                        <a:rPr lang="en-US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Defining GSICS Products, Deliverables, Maturity</a:t>
                      </a:r>
                      <a:endParaRPr lang="en-US" sz="20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620">
                <a:tc>
                  <a:txBody>
                    <a:bodyPr/>
                    <a:lstStyle/>
                    <a:p>
                      <a:pPr marL="342900" indent="-342900" algn="l" fontAlgn="t">
                        <a:buFont typeface="Wingdings" pitchFamily="2" charset="2"/>
                        <a:buChar char="ü"/>
                      </a:pPr>
                      <a:r>
                        <a:rPr lang="en-US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Naming convention of GSICS products</a:t>
                      </a:r>
                      <a:endParaRPr lang="en-US" sz="20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8620">
                <a:tc>
                  <a:txBody>
                    <a:bodyPr/>
                    <a:lstStyle/>
                    <a:p>
                      <a:pPr marL="342900" indent="-342900" algn="l" fontAlgn="t">
                        <a:buFont typeface="Wingdings" pitchFamily="2" charset="2"/>
                        <a:buChar char="ü"/>
                      </a:pPr>
                      <a:r>
                        <a:rPr lang="en-US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GSICS Procedure for Product Acceptance</a:t>
                      </a:r>
                      <a:endParaRPr lang="en-US" sz="20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620">
                <a:tc>
                  <a:txBody>
                    <a:bodyPr/>
                    <a:lstStyle/>
                    <a:p>
                      <a:pPr marL="342900" indent="-342900" algn="l" fontAlgn="t">
                        <a:buFont typeface="Wingdings" pitchFamily="2" charset="2"/>
                        <a:buChar char="ü"/>
                      </a:pPr>
                      <a:r>
                        <a:rPr lang="en-US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GSICS Websites' Requirements</a:t>
                      </a:r>
                      <a:endParaRPr lang="en-US" sz="20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390184"/>
              </p:ext>
            </p:extLst>
          </p:nvPr>
        </p:nvGraphicFramePr>
        <p:xfrm>
          <a:off x="848430" y="3817397"/>
          <a:ext cx="6955038" cy="25038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550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91950">
                <a:tc>
                  <a:txBody>
                    <a:bodyPr/>
                    <a:lstStyle/>
                    <a:p>
                      <a:pPr marL="285750" indent="-285750" algn="l" fontAlgn="t">
                        <a:buFont typeface="Wingdings" pitchFamily="2" charset="2"/>
                        <a:buChar char="ü"/>
                      </a:pPr>
                      <a:r>
                        <a:rPr lang="en-US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GEO-Ring Test </a:t>
                      </a:r>
                      <a:r>
                        <a:rPr lang="en-US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Dataset </a:t>
                      </a:r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-- IRSG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4663">
                <a:tc>
                  <a:txBody>
                    <a:bodyPr/>
                    <a:lstStyle/>
                    <a:p>
                      <a:pPr marL="742950" lvl="1" indent="-285750" algn="l" fontAlgn="t">
                        <a:buFont typeface="Arial" pitchFamily="34" charset="0"/>
                        <a:buChar char="•"/>
                      </a:pPr>
                      <a:r>
                        <a:rPr lang="en-US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Discussion: GEO-Ring dataset preparation</a:t>
                      </a:r>
                      <a:endParaRPr lang="en-US" sz="1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663">
                <a:tc>
                  <a:txBody>
                    <a:bodyPr/>
                    <a:lstStyle/>
                    <a:p>
                      <a:pPr marL="742950" lvl="1" indent="-285750" algn="l" fontAlgn="t">
                        <a:buFont typeface="Arial" pitchFamily="34" charset="0"/>
                        <a:buChar char="•"/>
                      </a:pPr>
                      <a:r>
                        <a:rPr lang="en-US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Discussion: GEO-Ring dataset analysis</a:t>
                      </a:r>
                      <a:endParaRPr lang="en-US" sz="1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1950">
                <a:tc>
                  <a:txBody>
                    <a:bodyPr/>
                    <a:lstStyle/>
                    <a:p>
                      <a:pPr marL="285750" indent="-285750" algn="l" fontAlgn="t">
                        <a:buFont typeface="Wingdings" pitchFamily="2" charset="2"/>
                        <a:buChar char="ü"/>
                      </a:pPr>
                      <a:r>
                        <a:rPr lang="en-US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SBAF Tool - including hyperspectral deserts</a:t>
                      </a:r>
                      <a:endParaRPr lang="en-US" sz="1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1950">
                <a:tc>
                  <a:txBody>
                    <a:bodyPr/>
                    <a:lstStyle/>
                    <a:p>
                      <a:pPr marL="285750" indent="-285750" algn="l" fontAlgn="t">
                        <a:buFont typeface="Wingdings" pitchFamily="2" charset="2"/>
                        <a:buChar char="ü"/>
                      </a:pPr>
                      <a:r>
                        <a:rPr lang="en-US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Selecting GSICS References: IR, VIS and MW</a:t>
                      </a:r>
                      <a:endParaRPr lang="en-US" sz="1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2087">
                <a:tc>
                  <a:txBody>
                    <a:bodyPr/>
                    <a:lstStyle/>
                    <a:p>
                      <a:pPr marL="285750" indent="-285750" algn="l" fontAlgn="t">
                        <a:buFont typeface="Wingdings" pitchFamily="2" charset="2"/>
                        <a:buChar char="ü"/>
                      </a:pPr>
                      <a:r>
                        <a:rPr lang="en-US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Primary GSICS or Key Comparison References?</a:t>
                      </a:r>
                      <a:endParaRPr lang="en-US" sz="1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4663">
                <a:tc>
                  <a:txBody>
                    <a:bodyPr/>
                    <a:lstStyle/>
                    <a:p>
                      <a:pPr marL="285750" indent="-285750" algn="l" fontAlgn="t">
                        <a:buFont typeface="Wingdings" pitchFamily="2" charset="2"/>
                        <a:buChar char="ü"/>
                      </a:pPr>
                      <a:r>
                        <a:rPr lang="en-US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Do we need to generate Prime GSICS NRTCs?</a:t>
                      </a:r>
                      <a:endParaRPr lang="en-US" sz="1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195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ü"/>
                      </a:pPr>
                      <a:r>
                        <a:rPr lang="en-US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Plans for AVHRR inter-calibration</a:t>
                      </a:r>
                      <a:endParaRPr lang="en-US" sz="18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9286" y="1012050"/>
            <a:ext cx="7102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altLang="ko-K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Topics for plenary in 2017</a:t>
            </a:r>
            <a:endParaRPr lang="ko-KR" alt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0760" y="3348438"/>
            <a:ext cx="7102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altLang="ko-K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Topics for GRWG plenary </a:t>
            </a:r>
            <a:r>
              <a:rPr lang="en-US" altLang="ko-KR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2017</a:t>
            </a:r>
            <a:endParaRPr lang="ko-KR" alt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94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 (GRWG+GDWG)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97" y="817529"/>
            <a:ext cx="9267533" cy="6001310"/>
          </a:xfrm>
        </p:spPr>
        <p:txBody>
          <a:bodyPr/>
          <a:lstStyle/>
          <a:p>
            <a:pPr marL="0" indent="0">
              <a:buNone/>
            </a:pPr>
            <a:r>
              <a:rPr lang="en-GB" altLang="ko-KR" sz="2400" b="1" i="1" dirty="0" smtClean="0">
                <a:solidFill>
                  <a:srgbClr val="C00000"/>
                </a:solidFill>
              </a:rPr>
              <a:t>TUE </a:t>
            </a:r>
            <a:r>
              <a:rPr lang="en-GB" altLang="ko-KR" sz="2400" b="1" i="1" dirty="0">
                <a:solidFill>
                  <a:srgbClr val="C00000"/>
                </a:solidFill>
              </a:rPr>
              <a:t>(day-2) </a:t>
            </a:r>
            <a:r>
              <a:rPr lang="en-GB" altLang="ko-KR" sz="2400" b="1" i="1" dirty="0" smtClean="0">
                <a:solidFill>
                  <a:srgbClr val="C00000"/>
                </a:solidFill>
              </a:rPr>
              <a:t>PM </a:t>
            </a:r>
            <a:endParaRPr lang="en-US" altLang="ko-KR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altLang="ko-KR" sz="1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/>
              <a:t>Ad</a:t>
            </a:r>
            <a:r>
              <a:rPr lang="ko-KR" altLang="ko-KR" sz="2400" dirty="0"/>
              <a:t>vanced next generation GEO </a:t>
            </a:r>
            <a:r>
              <a:rPr lang="ko-KR" altLang="ko-KR" sz="2400" dirty="0" smtClean="0"/>
              <a:t>imagers</a:t>
            </a:r>
            <a:r>
              <a:rPr lang="en-US" altLang="ko-KR" sz="2400" dirty="0" smtClean="0"/>
              <a:t>/sounder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ko-KR" sz="2400" dirty="0" smtClean="0"/>
              <a:t>FY-4A, GOES-16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o-KR" altLang="ko-KR" sz="2400" dirty="0" err="1" smtClean="0"/>
              <a:t>Strategy</a:t>
            </a:r>
            <a:r>
              <a:rPr lang="ko-KR" altLang="ko-KR" sz="2400" dirty="0" smtClean="0"/>
              <a:t> </a:t>
            </a:r>
            <a:r>
              <a:rPr lang="ko-KR" altLang="ko-KR" sz="2400" dirty="0"/>
              <a:t>for combining corrections for VIS/NIR+IR channels </a:t>
            </a:r>
            <a:endParaRPr lang="en-US" altLang="ko-K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altLang="ko-KR" sz="2400" dirty="0" smtClean="0"/>
              <a:t>Further </a:t>
            </a:r>
            <a:r>
              <a:rPr lang="en-GB" altLang="ko-KR" sz="2400" dirty="0"/>
              <a:t>evolution of the Prime GSICS Correction concept </a:t>
            </a:r>
            <a:endParaRPr lang="en-GB" altLang="ko-K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ko-KR" altLang="ko-KR" sz="2400" dirty="0" err="1" smtClean="0"/>
              <a:t>Update</a:t>
            </a:r>
            <a:r>
              <a:rPr lang="ko-KR" altLang="ko-KR" sz="2400" dirty="0" smtClean="0"/>
              <a:t> </a:t>
            </a:r>
            <a:r>
              <a:rPr lang="ko-KR" altLang="ko-KR" sz="2400" dirty="0" err="1"/>
              <a:t>on</a:t>
            </a:r>
            <a:r>
              <a:rPr lang="ko-KR" altLang="ko-KR" sz="2400" dirty="0"/>
              <a:t> FIDUCEO </a:t>
            </a:r>
            <a:r>
              <a:rPr lang="ko-KR" altLang="ko-KR" sz="2400" dirty="0" err="1"/>
              <a:t>to</a:t>
            </a:r>
            <a:r>
              <a:rPr lang="ko-KR" altLang="ko-KR" sz="2400" dirty="0"/>
              <a:t> </a:t>
            </a:r>
            <a:r>
              <a:rPr lang="ko-KR" altLang="ko-KR" sz="2400" dirty="0" err="1"/>
              <a:t>address</a:t>
            </a:r>
            <a:r>
              <a:rPr lang="ko-KR" altLang="ko-KR" sz="2400" dirty="0"/>
              <a:t> </a:t>
            </a:r>
            <a:r>
              <a:rPr lang="ko-KR" altLang="ko-KR" sz="2400" dirty="0" err="1"/>
              <a:t>inter-calibration</a:t>
            </a:r>
            <a:r>
              <a:rPr lang="ko-KR" altLang="ko-KR" sz="2400" dirty="0"/>
              <a:t> </a:t>
            </a:r>
            <a:r>
              <a:rPr lang="ko-KR" altLang="ko-KR" sz="2400" dirty="0" err="1"/>
              <a:t>requirements</a:t>
            </a:r>
            <a:r>
              <a:rPr lang="ko-KR" altLang="ko-KR" sz="2400" dirty="0"/>
              <a:t> &amp; </a:t>
            </a:r>
            <a:r>
              <a:rPr lang="ko-KR" altLang="ko-KR" sz="2400" dirty="0" err="1"/>
              <a:t>formats</a:t>
            </a:r>
            <a:endParaRPr lang="en-US" altLang="ko-K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>
                <a:solidFill>
                  <a:srgbClr val="0070C0"/>
                </a:solidFill>
              </a:rPr>
              <a:t>GEO-GEO approach (JMA, CMA …) – IRSG?</a:t>
            </a:r>
            <a:endParaRPr lang="en-GB" altLang="ko-KR" sz="24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ja-JP" sz="2400" dirty="0" smtClean="0">
                <a:solidFill>
                  <a:srgbClr val="0070C0"/>
                </a:solidFill>
              </a:rPr>
              <a:t>Gap filling method (AIRS and AHI)</a:t>
            </a:r>
            <a:endParaRPr lang="en-US" altLang="ja-JP" sz="24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ko-KR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/>
              <a:t>Discussion of Actions from CGMS-45 and GSICS-EP-18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o-KR" altLang="ko-KR" sz="2400" dirty="0" err="1" smtClean="0"/>
              <a:t>Anything</a:t>
            </a:r>
            <a:r>
              <a:rPr lang="ko-KR" altLang="ko-KR" sz="2400" dirty="0" smtClean="0"/>
              <a:t> </a:t>
            </a:r>
            <a:r>
              <a:rPr lang="ko-KR" altLang="ko-KR" sz="2400" dirty="0" err="1"/>
              <a:t>for</a:t>
            </a:r>
            <a:r>
              <a:rPr lang="ko-KR" altLang="ko-KR" sz="2400" dirty="0"/>
              <a:t> </a:t>
            </a:r>
            <a:r>
              <a:rPr lang="en-US" altLang="ko-KR" sz="2400" dirty="0" smtClean="0"/>
              <a:t>the </a:t>
            </a:r>
            <a:r>
              <a:rPr lang="ko-KR" altLang="ko-KR" sz="2400" dirty="0" smtClean="0"/>
              <a:t>CGMS</a:t>
            </a:r>
            <a:r>
              <a:rPr lang="en-US" altLang="ko-KR" sz="2400" dirty="0" smtClean="0"/>
              <a:t> report</a:t>
            </a:r>
            <a:r>
              <a:rPr lang="ko-KR" altLang="ko-KR" sz="2400" dirty="0" smtClean="0"/>
              <a:t>, </a:t>
            </a:r>
            <a:r>
              <a:rPr lang="ko-KR" altLang="ko-KR" sz="2400" dirty="0" err="1"/>
              <a:t>etc</a:t>
            </a:r>
            <a:endParaRPr lang="en-GB" altLang="ko-KR" sz="2400" dirty="0"/>
          </a:p>
          <a:p>
            <a:endParaRPr lang="en-GB" altLang="ko-KR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 for GRWG (UVSG)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75" y="1012050"/>
            <a:ext cx="9267533" cy="5578606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800" b="1" i="1" dirty="0" smtClean="0">
                <a:solidFill>
                  <a:srgbClr val="C00000"/>
                </a:solidFill>
              </a:rPr>
              <a:t>WED(day-3) </a:t>
            </a:r>
            <a:r>
              <a:rPr lang="en-US" altLang="ko-KR" sz="2800" b="1" i="1" dirty="0">
                <a:solidFill>
                  <a:srgbClr val="C00000"/>
                </a:solidFill>
              </a:rPr>
              <a:t>AM – parallel session with </a:t>
            </a:r>
            <a:r>
              <a:rPr lang="en-US" altLang="ko-KR" sz="2800" b="1" i="1" dirty="0" smtClean="0">
                <a:solidFill>
                  <a:srgbClr val="C00000"/>
                </a:solidFill>
              </a:rPr>
              <a:t>MWSG </a:t>
            </a:r>
            <a:r>
              <a:rPr lang="en-US" altLang="ko-KR" sz="2800" dirty="0" smtClean="0">
                <a:solidFill>
                  <a:srgbClr val="3333FF"/>
                </a:solidFill>
              </a:rPr>
              <a:t>(Rose)</a:t>
            </a:r>
          </a:p>
          <a:p>
            <a:pPr>
              <a:buFont typeface="Wingdings" pitchFamily="2" charset="2"/>
              <a:buChar char="ü"/>
            </a:pPr>
            <a:endParaRPr lang="en-US" altLang="ko-KR" sz="2800" dirty="0" smtClean="0"/>
          </a:p>
          <a:p>
            <a:pPr>
              <a:buFont typeface="Wingdings" pitchFamily="2" charset="2"/>
              <a:buChar char="§"/>
            </a:pPr>
            <a:r>
              <a:rPr lang="ko-KR" altLang="ko-KR" sz="2800" dirty="0" smtClean="0">
                <a:solidFill>
                  <a:schemeClr val="bg1">
                    <a:lumMod val="65000"/>
                  </a:schemeClr>
                </a:solidFill>
              </a:rPr>
              <a:t>Reference </a:t>
            </a:r>
            <a:r>
              <a:rPr lang="ko-KR" altLang="ko-KR" sz="2800" dirty="0">
                <a:solidFill>
                  <a:schemeClr val="bg1">
                    <a:lumMod val="65000"/>
                  </a:schemeClr>
                </a:solidFill>
              </a:rPr>
              <a:t>Solar Spectrum </a:t>
            </a:r>
            <a:endParaRPr lang="en-US" altLang="ko-KR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ko-KR" altLang="ko-KR" sz="2800" dirty="0" smtClean="0">
                <a:solidFill>
                  <a:schemeClr val="bg1">
                    <a:lumMod val="65000"/>
                  </a:schemeClr>
                </a:solidFill>
              </a:rPr>
              <a:t>Match-ups </a:t>
            </a:r>
            <a:r>
              <a:rPr lang="ko-KR" altLang="ko-KR" sz="2800" dirty="0">
                <a:solidFill>
                  <a:schemeClr val="bg1">
                    <a:lumMod val="65000"/>
                  </a:schemeClr>
                </a:solidFill>
              </a:rPr>
              <a:t>and Target </a:t>
            </a:r>
            <a:r>
              <a:rPr lang="ko-KR" altLang="ko-KR" sz="2800" dirty="0" smtClean="0">
                <a:solidFill>
                  <a:schemeClr val="bg1">
                    <a:lumMod val="65000"/>
                  </a:schemeClr>
                </a:solidFill>
              </a:rPr>
              <a:t>Sites</a:t>
            </a:r>
            <a:endParaRPr lang="en-US" altLang="ko-KR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ko-KR" altLang="ko-KR" sz="2800" dirty="0" smtClean="0">
                <a:solidFill>
                  <a:schemeClr val="bg1">
                    <a:lumMod val="65000"/>
                  </a:schemeClr>
                </a:solidFill>
              </a:rPr>
              <a:t>Cross-calibration </a:t>
            </a:r>
            <a:r>
              <a:rPr lang="ko-KR" altLang="ko-KR" sz="2800" dirty="0">
                <a:solidFill>
                  <a:schemeClr val="bg1">
                    <a:lumMod val="65000"/>
                  </a:schemeClr>
                </a:solidFill>
              </a:rPr>
              <a:t>below </a:t>
            </a:r>
            <a:r>
              <a:rPr lang="ko-KR" altLang="ko-KR" sz="2800" dirty="0" smtClean="0">
                <a:solidFill>
                  <a:schemeClr val="bg1">
                    <a:lumMod val="65000"/>
                  </a:schemeClr>
                </a:solidFill>
              </a:rPr>
              <a:t>300nm</a:t>
            </a:r>
            <a:endParaRPr lang="en-US" altLang="ko-KR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ko-KR" altLang="ko-KR" sz="2800" dirty="0" smtClean="0">
                <a:solidFill>
                  <a:schemeClr val="bg1">
                    <a:lumMod val="65000"/>
                  </a:schemeClr>
                </a:solidFill>
              </a:rPr>
              <a:t>White </a:t>
            </a:r>
            <a:r>
              <a:rPr lang="ko-KR" altLang="ko-KR" sz="2800" dirty="0">
                <a:solidFill>
                  <a:schemeClr val="bg1">
                    <a:lumMod val="65000"/>
                  </a:schemeClr>
                </a:solidFill>
              </a:rPr>
              <a:t>Paper on Ground-based Characterisation of UV/Vis/NIR/SWIR </a:t>
            </a:r>
            <a:r>
              <a:rPr lang="ko-KR" altLang="ko-KR" sz="2800" dirty="0" smtClean="0">
                <a:solidFill>
                  <a:schemeClr val="bg1">
                    <a:lumMod val="65000"/>
                  </a:schemeClr>
                </a:solidFill>
              </a:rPr>
              <a:t>spectrometers</a:t>
            </a:r>
            <a:endParaRPr lang="ko-KR" altLang="ko-KR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23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 for GRWG (MWSG)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75" y="861132"/>
            <a:ext cx="9267533" cy="5853816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400" b="1" i="1" dirty="0" smtClean="0">
                <a:solidFill>
                  <a:srgbClr val="C00000"/>
                </a:solidFill>
              </a:rPr>
              <a:t>WED(day-3) AM – parallel session with UVSG </a:t>
            </a:r>
            <a:r>
              <a:rPr lang="en-US" altLang="ko-KR" sz="2400" b="1" dirty="0" smtClean="0">
                <a:solidFill>
                  <a:srgbClr val="3333FF"/>
                </a:solidFill>
              </a:rPr>
              <a:t>(Ralph)</a:t>
            </a:r>
          </a:p>
          <a:p>
            <a:r>
              <a:rPr lang="en-US" altLang="ko-KR" sz="2400" dirty="0" smtClean="0"/>
              <a:t>Level </a:t>
            </a:r>
            <a:r>
              <a:rPr lang="en-US" altLang="ko-KR" sz="2400" dirty="0"/>
              <a:t>1 adjustments and corrections </a:t>
            </a:r>
            <a:r>
              <a:rPr lang="en-US" altLang="ko-KR" sz="2000" dirty="0"/>
              <a:t>(Result in Classical products)</a:t>
            </a:r>
            <a:endParaRPr lang="en-US" altLang="ko-KR" sz="2400" dirty="0"/>
          </a:p>
          <a:p>
            <a:r>
              <a:rPr lang="en-US" altLang="ko-KR" sz="2400" dirty="0"/>
              <a:t>–   Methods (e.g., SNO or double difference)</a:t>
            </a:r>
            <a:br>
              <a:rPr lang="en-US" altLang="ko-KR" sz="2400" dirty="0"/>
            </a:br>
            <a:r>
              <a:rPr lang="en-US" altLang="ko-KR" sz="2400" dirty="0"/>
              <a:t>–   Need to address</a:t>
            </a:r>
            <a:br>
              <a:rPr lang="en-US" altLang="ko-KR" sz="2400" dirty="0"/>
            </a:br>
            <a:r>
              <a:rPr lang="en-US" altLang="ko-KR" sz="2400" dirty="0"/>
              <a:t>    •   References, transfers, stability</a:t>
            </a:r>
            <a:br>
              <a:rPr lang="en-US" altLang="ko-KR" sz="2400" dirty="0"/>
            </a:br>
            <a:r>
              <a:rPr lang="en-US" altLang="ko-KR" sz="2400" dirty="0"/>
              <a:t>    •   Spectral region idiosyncrasies</a:t>
            </a:r>
            <a:br>
              <a:rPr lang="en-US" altLang="ko-KR" sz="2400" dirty="0"/>
            </a:br>
            <a:r>
              <a:rPr lang="en-US" altLang="ko-KR" sz="2400" dirty="0"/>
              <a:t> Satellite and Instrument Data Bases</a:t>
            </a:r>
          </a:p>
          <a:p>
            <a:pPr lvl="1"/>
            <a:r>
              <a:rPr lang="en-US" altLang="ko-KR" sz="2000" dirty="0"/>
              <a:t>OSCAR (SRF -&gt; product, etc.)</a:t>
            </a:r>
          </a:p>
          <a:p>
            <a:pPr lvl="1"/>
            <a:r>
              <a:rPr lang="en-US" altLang="ko-KR" sz="2000" dirty="0"/>
              <a:t>Provide Geolocation and FOVs</a:t>
            </a:r>
          </a:p>
          <a:p>
            <a:pPr lvl="1"/>
            <a:r>
              <a:rPr lang="en-US" altLang="ko-KR" sz="2000" dirty="0"/>
              <a:t>Identify and catalog anomalies and periods of </a:t>
            </a:r>
            <a:r>
              <a:rPr lang="en-US" altLang="ko-KR" sz="2000" dirty="0" smtClean="0"/>
              <a:t>coverage</a:t>
            </a:r>
            <a:endParaRPr lang="en-US" altLang="ko-KR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903393" y="5224310"/>
            <a:ext cx="8002463" cy="16004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0" dirty="0">
                <a:solidFill>
                  <a:schemeClr val="tx1"/>
                </a:solidFill>
              </a:rPr>
              <a:t>Visibility to Chinese/Asian(</a:t>
            </a:r>
            <a:r>
              <a:rPr lang="en-US" sz="1400" b="0" dirty="0" err="1">
                <a:solidFill>
                  <a:schemeClr val="tx1"/>
                </a:solidFill>
              </a:rPr>
              <a:t>JAXA+India</a:t>
            </a:r>
            <a:r>
              <a:rPr lang="en-US" sz="1400" b="0" dirty="0">
                <a:solidFill>
                  <a:schemeClr val="tx1"/>
                </a:solidFill>
              </a:rPr>
              <a:t>)  MW Program (SI Traceability China )+Gather User Needs</a:t>
            </a:r>
          </a:p>
          <a:p>
            <a:r>
              <a:rPr lang="en-US" sz="1400" b="0" dirty="0">
                <a:solidFill>
                  <a:schemeClr val="tx1"/>
                </a:solidFill>
              </a:rPr>
              <a:t>Can we collaborate on make the Window FCDR that can act as reference</a:t>
            </a:r>
          </a:p>
          <a:p>
            <a:r>
              <a:rPr lang="en-US" sz="1400" b="0" dirty="0">
                <a:solidFill>
                  <a:schemeClr val="tx1"/>
                </a:solidFill>
              </a:rPr>
              <a:t>MW Lunar Calibration</a:t>
            </a:r>
          </a:p>
          <a:p>
            <a:r>
              <a:rPr lang="en-US" sz="1400" b="0" dirty="0">
                <a:solidFill>
                  <a:schemeClr val="tx1"/>
                </a:solidFill>
              </a:rPr>
              <a:t>J1- ATMS and SNPP ATMS SDR Re-Processing</a:t>
            </a:r>
          </a:p>
          <a:p>
            <a:r>
              <a:rPr lang="en-US" sz="1400" b="0" dirty="0">
                <a:solidFill>
                  <a:schemeClr val="tx1"/>
                </a:solidFill>
              </a:rPr>
              <a:t>GPM-X Satellite reference and calibration</a:t>
            </a:r>
          </a:p>
          <a:p>
            <a:r>
              <a:rPr lang="en-US" sz="1400" b="0" dirty="0">
                <a:solidFill>
                  <a:schemeClr val="tx1"/>
                </a:solidFill>
              </a:rPr>
              <a:t>GSICS MW Products</a:t>
            </a:r>
          </a:p>
          <a:p>
            <a:r>
              <a:rPr lang="en-US" sz="1400" b="0" dirty="0">
                <a:solidFill>
                  <a:schemeClr val="tx1"/>
                </a:solidFill>
              </a:rPr>
              <a:t>GSICS-GNSS-GPSRO</a:t>
            </a:r>
          </a:p>
        </p:txBody>
      </p:sp>
      <p:sp>
        <p:nvSpPr>
          <p:cNvPr id="5" name="Rectangle 5"/>
          <p:cNvSpPr/>
          <p:nvPr/>
        </p:nvSpPr>
        <p:spPr>
          <a:xfrm>
            <a:off x="903393" y="4888000"/>
            <a:ext cx="2919389" cy="253916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en-US" sz="1050" dirty="0"/>
              <a:t>Potential Focus in the Shanghai meeting</a:t>
            </a:r>
          </a:p>
        </p:txBody>
      </p:sp>
    </p:spTree>
    <p:extLst>
      <p:ext uri="{BB962C8B-B14F-4D97-AF65-F5344CB8AC3E}">
        <p14:creationId xmlns:p14="http://schemas.microsoft.com/office/powerpoint/2010/main" val="64856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Agenda </a:t>
            </a:r>
            <a:r>
              <a:rPr lang="en-US" altLang="ko-KR" dirty="0" smtClean="0"/>
              <a:t>of</a:t>
            </a:r>
            <a:r>
              <a:rPr lang="ko-KR" altLang="en-US" dirty="0" smtClean="0"/>
              <a:t> </a:t>
            </a:r>
            <a:r>
              <a:rPr lang="en-US" altLang="ko-KR" dirty="0" smtClean="0"/>
              <a:t>web 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931" y="807864"/>
            <a:ext cx="9267533" cy="5853816"/>
          </a:xfrm>
        </p:spPr>
        <p:txBody>
          <a:bodyPr/>
          <a:lstStyle/>
          <a:p>
            <a:pPr fontAlgn="ctr"/>
            <a:r>
              <a:rPr lang="ko-KR" altLang="ko-KR" sz="2000" dirty="0" smtClean="0"/>
              <a:t>Planning </a:t>
            </a:r>
            <a:r>
              <a:rPr lang="ko-KR" altLang="ko-KR" sz="2000" dirty="0"/>
              <a:t>Agenda for meeting</a:t>
            </a:r>
          </a:p>
          <a:p>
            <a:pPr lvl="1" fontAlgn="ctr">
              <a:spcBef>
                <a:spcPts val="0"/>
              </a:spcBef>
            </a:pPr>
            <a:r>
              <a:rPr lang="ko-KR" altLang="ko-KR" sz="2000" dirty="0"/>
              <a:t>Outline agenda</a:t>
            </a:r>
          </a:p>
          <a:p>
            <a:pPr lvl="1" fontAlgn="ctr">
              <a:spcBef>
                <a:spcPts val="0"/>
              </a:spcBef>
            </a:pPr>
            <a:r>
              <a:rPr lang="ko-KR" altLang="ko-KR" sz="2000" dirty="0"/>
              <a:t>Topics for Plenary Discussions</a:t>
            </a:r>
          </a:p>
          <a:p>
            <a:pPr lvl="1" fontAlgn="ctr">
              <a:spcBef>
                <a:spcPts val="0"/>
              </a:spcBef>
            </a:pPr>
            <a:r>
              <a:rPr lang="ko-KR" altLang="ko-KR" sz="2000" dirty="0"/>
              <a:t>Parallel sessions</a:t>
            </a:r>
          </a:p>
          <a:p>
            <a:pPr fontAlgn="ctr"/>
            <a:r>
              <a:rPr lang="ko-KR" altLang="ko-KR" sz="2000" dirty="0"/>
              <a:t>Mini </a:t>
            </a:r>
            <a:r>
              <a:rPr lang="ko-KR" altLang="ko-KR" sz="2000" dirty="0" smtClean="0"/>
              <a:t>Conference</a:t>
            </a:r>
            <a:r>
              <a:rPr lang="en-US" altLang="ko-KR" sz="2000" dirty="0" smtClean="0"/>
              <a:t> (# of presentations)</a:t>
            </a:r>
            <a:endParaRPr lang="ko-KR" altLang="ko-KR" sz="2000" dirty="0"/>
          </a:p>
          <a:p>
            <a:pPr fontAlgn="ctr"/>
            <a:r>
              <a:rPr lang="ko-KR" altLang="ko-KR" sz="2000" dirty="0"/>
              <a:t>Poster </a:t>
            </a:r>
            <a:r>
              <a:rPr lang="ko-KR" altLang="ko-KR" sz="2000" dirty="0" err="1" smtClean="0"/>
              <a:t>session</a:t>
            </a:r>
            <a:r>
              <a:rPr lang="en-US" altLang="ko-KR" sz="2000" dirty="0" smtClean="0"/>
              <a:t>?? – Will we plan poster session??</a:t>
            </a:r>
            <a:endParaRPr lang="ko-KR" altLang="ko-KR" sz="2000" dirty="0"/>
          </a:p>
          <a:p>
            <a:pPr fontAlgn="ctr"/>
            <a:r>
              <a:rPr lang="ko-KR" altLang="ko-KR" sz="2000" dirty="0" smtClean="0"/>
              <a:t>Chairing</a:t>
            </a:r>
            <a:r>
              <a:rPr lang="en-US" altLang="ko-KR" sz="2000" dirty="0" smtClean="0"/>
              <a:t> : </a:t>
            </a:r>
            <a:r>
              <a:rPr lang="ko-KR" altLang="ko-KR" sz="2000" dirty="0" smtClean="0"/>
              <a:t>Session </a:t>
            </a:r>
            <a:r>
              <a:rPr lang="ko-KR" altLang="ko-KR" sz="2000" dirty="0"/>
              <a:t>chairs</a:t>
            </a:r>
          </a:p>
          <a:p>
            <a:pPr fontAlgn="ctr"/>
            <a:r>
              <a:rPr lang="ko-KR" altLang="ko-KR" sz="2000" dirty="0"/>
              <a:t>Minute Taking</a:t>
            </a:r>
          </a:p>
          <a:p>
            <a:pPr lvl="1" fontAlgn="ctr">
              <a:spcBef>
                <a:spcPts val="0"/>
              </a:spcBef>
            </a:pPr>
            <a:r>
              <a:rPr lang="ko-KR" altLang="ko-KR" sz="2000" dirty="0"/>
              <a:t>Agree minute takers</a:t>
            </a:r>
          </a:p>
          <a:p>
            <a:pPr lvl="1" fontAlgn="ctr">
              <a:spcBef>
                <a:spcPts val="0"/>
              </a:spcBef>
            </a:pPr>
            <a:r>
              <a:rPr lang="ko-KR" altLang="ko-KR" sz="2000" dirty="0"/>
              <a:t>Decide minute taking technology</a:t>
            </a:r>
          </a:p>
          <a:p>
            <a:pPr fontAlgn="ctr"/>
            <a:r>
              <a:rPr lang="ko-KR" altLang="ko-KR" sz="2000" dirty="0"/>
              <a:t>Logistics</a:t>
            </a:r>
          </a:p>
          <a:p>
            <a:pPr lvl="1" fontAlgn="ctr">
              <a:spcBef>
                <a:spcPts val="0"/>
              </a:spcBef>
            </a:pPr>
            <a:r>
              <a:rPr lang="ko-KR" altLang="ko-KR" sz="2000" dirty="0"/>
              <a:t>Lunches</a:t>
            </a:r>
          </a:p>
          <a:p>
            <a:pPr lvl="1" fontAlgn="ctr">
              <a:spcBef>
                <a:spcPts val="0"/>
              </a:spcBef>
            </a:pPr>
            <a:r>
              <a:rPr lang="ko-KR" altLang="ko-KR" sz="2000" dirty="0"/>
              <a:t>Group Dinner</a:t>
            </a:r>
          </a:p>
          <a:p>
            <a:pPr lvl="1" fontAlgn="ctr">
              <a:spcBef>
                <a:spcPts val="0"/>
              </a:spcBef>
            </a:pPr>
            <a:r>
              <a:rPr lang="ko-KR" altLang="ko-KR" sz="2000" dirty="0"/>
              <a:t>Registration</a:t>
            </a:r>
          </a:p>
          <a:p>
            <a:pPr lvl="1" fontAlgn="ctr">
              <a:spcBef>
                <a:spcPts val="0"/>
              </a:spcBef>
            </a:pPr>
            <a:r>
              <a:rPr lang="ko-KR" altLang="ko-KR" sz="2000" dirty="0"/>
              <a:t>Recommended Hotel</a:t>
            </a:r>
          </a:p>
          <a:p>
            <a:pPr lvl="1" fontAlgn="ctr">
              <a:spcBef>
                <a:spcPts val="0"/>
              </a:spcBef>
            </a:pPr>
            <a:r>
              <a:rPr lang="ko-KR" altLang="ko-KR" sz="2000" dirty="0"/>
              <a:t>Transport options</a:t>
            </a:r>
          </a:p>
          <a:p>
            <a:pPr lvl="1" fontAlgn="ctr">
              <a:spcBef>
                <a:spcPts val="0"/>
              </a:spcBef>
            </a:pPr>
            <a:r>
              <a:rPr lang="ko-KR" altLang="ko-KR" sz="2000" dirty="0"/>
              <a:t>Remote </a:t>
            </a:r>
            <a:r>
              <a:rPr lang="ko-KR" altLang="ko-KR" sz="2000" dirty="0" smtClean="0"/>
              <a:t>access</a:t>
            </a:r>
            <a:endParaRPr lang="ko-KR" altLang="ko-K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 for GRWG (IRSG)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75" y="914400"/>
            <a:ext cx="9104687" cy="5853816"/>
          </a:xfrm>
        </p:spPr>
        <p:txBody>
          <a:bodyPr/>
          <a:lstStyle/>
          <a:p>
            <a:pPr marL="0" indent="0">
              <a:buNone/>
            </a:pPr>
            <a:r>
              <a:rPr lang="en-GB" sz="2800" b="1" i="1" dirty="0" smtClean="0">
                <a:solidFill>
                  <a:srgbClr val="C00000"/>
                </a:solidFill>
              </a:rPr>
              <a:t>WED (day-3) AM+PM </a:t>
            </a:r>
            <a:r>
              <a:rPr lang="en-GB" sz="2800" dirty="0" smtClean="0">
                <a:solidFill>
                  <a:srgbClr val="3333FF"/>
                </a:solidFill>
              </a:rPr>
              <a:t>(Tim)</a:t>
            </a:r>
          </a:p>
          <a:p>
            <a:r>
              <a:rPr lang="ko-KR" altLang="ko-KR" sz="2400" dirty="0" smtClean="0"/>
              <a:t>GEO-ring </a:t>
            </a:r>
            <a:r>
              <a:rPr lang="ko-KR" altLang="ko-KR" sz="2400" dirty="0"/>
              <a:t>(actually cross-cutting): </a:t>
            </a:r>
            <a:endParaRPr lang="de-DE" altLang="ko-KR" sz="2400" dirty="0" smtClean="0"/>
          </a:p>
          <a:p>
            <a:pPr lvl="1"/>
            <a:r>
              <a:rPr lang="ko-KR" altLang="ko-KR" sz="2000" dirty="0" smtClean="0"/>
              <a:t>Data</a:t>
            </a:r>
            <a:r>
              <a:rPr lang="ko-KR" altLang="ko-KR" sz="2000" dirty="0"/>
              <a:t>, Analysis, </a:t>
            </a:r>
            <a:endParaRPr lang="de-DE" altLang="ko-KR" sz="2000" dirty="0" smtClean="0"/>
          </a:p>
          <a:p>
            <a:pPr lvl="1"/>
            <a:r>
              <a:rPr lang="ko-KR" altLang="ko-KR" sz="2000" dirty="0" smtClean="0"/>
              <a:t>User </a:t>
            </a:r>
            <a:r>
              <a:rPr lang="ko-KR" altLang="ko-KR" sz="2000" dirty="0"/>
              <a:t>Engagement (composite RGBs)</a:t>
            </a:r>
          </a:p>
          <a:p>
            <a:r>
              <a:rPr lang="ko-KR" altLang="ko-KR" sz="2400" dirty="0" smtClean="0"/>
              <a:t>GEO-LEO </a:t>
            </a:r>
            <a:r>
              <a:rPr lang="ko-KR" altLang="ko-KR" sz="2400" dirty="0"/>
              <a:t>IR: </a:t>
            </a:r>
            <a:endParaRPr lang="de-DE" altLang="ko-KR" sz="2400" dirty="0" smtClean="0"/>
          </a:p>
          <a:p>
            <a:pPr lvl="1"/>
            <a:r>
              <a:rPr lang="ko-KR" altLang="ko-KR" sz="2000" dirty="0" smtClean="0"/>
              <a:t>Product </a:t>
            </a:r>
            <a:r>
              <a:rPr lang="ko-KR" altLang="ko-KR" sz="2000" dirty="0"/>
              <a:t>progress, </a:t>
            </a:r>
            <a:endParaRPr lang="de-DE" altLang="ko-KR" sz="2000" dirty="0" smtClean="0"/>
          </a:p>
          <a:p>
            <a:pPr lvl="1"/>
            <a:r>
              <a:rPr lang="de-DE" altLang="ko-KR" sz="2000" dirty="0" smtClean="0"/>
              <a:t>H</a:t>
            </a:r>
            <a:r>
              <a:rPr lang="ko-KR" altLang="ko-KR" sz="2000" dirty="0" smtClean="0"/>
              <a:t>andling </a:t>
            </a:r>
            <a:r>
              <a:rPr lang="ko-KR" altLang="ko-KR" sz="2000" dirty="0"/>
              <a:t>diurnal </a:t>
            </a:r>
            <a:r>
              <a:rPr lang="ko-KR" altLang="ko-KR" sz="2000" dirty="0" smtClean="0"/>
              <a:t>variations</a:t>
            </a:r>
            <a:endParaRPr lang="de-DE" altLang="ko-KR" sz="2000" dirty="0" smtClean="0"/>
          </a:p>
          <a:p>
            <a:pPr lvl="1"/>
            <a:r>
              <a:rPr lang="de-DE" altLang="ko-KR" sz="2000" dirty="0" err="1" smtClean="0"/>
              <a:t>Application</a:t>
            </a:r>
            <a:r>
              <a:rPr lang="de-DE" altLang="ko-KR" sz="2000" dirty="0" smtClean="0"/>
              <a:t> </a:t>
            </a:r>
            <a:r>
              <a:rPr lang="de-DE" altLang="ko-KR" sz="2000" dirty="0" err="1" smtClean="0"/>
              <a:t>to</a:t>
            </a:r>
            <a:r>
              <a:rPr lang="de-DE" altLang="ko-KR" sz="2000" dirty="0" smtClean="0"/>
              <a:t> GEO </a:t>
            </a:r>
            <a:r>
              <a:rPr lang="de-DE" altLang="ko-KR" sz="2000" dirty="0" err="1" smtClean="0"/>
              <a:t>sounders</a:t>
            </a:r>
            <a:endParaRPr lang="ko-KR" altLang="ko-KR" sz="2000" dirty="0"/>
          </a:p>
          <a:p>
            <a:r>
              <a:rPr lang="en-GB" sz="2400" dirty="0"/>
              <a:t>LEO-LEO IR: algorithm development</a:t>
            </a:r>
          </a:p>
          <a:p>
            <a:r>
              <a:rPr lang="ko-KR" altLang="ko-KR" sz="2400" dirty="0" smtClean="0"/>
              <a:t>Reference </a:t>
            </a:r>
            <a:r>
              <a:rPr lang="ko-KR" altLang="ko-KR" sz="2400" dirty="0"/>
              <a:t>instrument migration: </a:t>
            </a:r>
            <a:endParaRPr lang="de-DE" altLang="ko-KR" sz="2400" dirty="0" smtClean="0"/>
          </a:p>
          <a:p>
            <a:pPr lvl="1"/>
            <a:r>
              <a:rPr lang="ko-KR" altLang="ko-KR" sz="2000" dirty="0" smtClean="0"/>
              <a:t>GEO-LEO </a:t>
            </a:r>
            <a:r>
              <a:rPr lang="ko-KR" altLang="ko-KR" sz="2000" dirty="0"/>
              <a:t>double differences with IASI-A/B/CrIS/AIRS/…</a:t>
            </a:r>
          </a:p>
          <a:p>
            <a:r>
              <a:rPr lang="ko-KR" altLang="ko-KR" sz="2400" dirty="0" smtClean="0"/>
              <a:t>Reference </a:t>
            </a:r>
            <a:r>
              <a:rPr lang="ko-KR" altLang="ko-KR" sz="2400" dirty="0"/>
              <a:t>Instrument Traceability and Uncertainty Report</a:t>
            </a:r>
          </a:p>
          <a:p>
            <a:r>
              <a:rPr lang="ko-KR" altLang="ko-KR" sz="2400" dirty="0" smtClean="0"/>
              <a:t>Inter-comparisons </a:t>
            </a:r>
            <a:r>
              <a:rPr lang="ko-KR" altLang="ko-KR" sz="2400" dirty="0"/>
              <a:t>of Hyperspectral instruments</a:t>
            </a:r>
          </a:p>
          <a:p>
            <a:r>
              <a:rPr lang="ko-KR" altLang="ko-KR" sz="2400" dirty="0" smtClean="0"/>
              <a:t>SRF </a:t>
            </a:r>
            <a:r>
              <a:rPr lang="ko-KR" altLang="ko-KR" sz="2400" dirty="0"/>
              <a:t>retrievals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 for GRWG (VIS/NIR)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i="1" dirty="0" smtClean="0">
                <a:solidFill>
                  <a:srgbClr val="C00000"/>
                </a:solidFill>
              </a:rPr>
              <a:t>THU(day-4) -- all day (Chairs : Dave and </a:t>
            </a:r>
            <a:r>
              <a:rPr lang="en-GB" sz="2400" b="1" i="1" u="sng" dirty="0" err="1" smtClean="0">
                <a:solidFill>
                  <a:srgbClr val="C00000"/>
                </a:solidFill>
              </a:rPr>
              <a:t>Seb</a:t>
            </a:r>
            <a:r>
              <a:rPr lang="en-GB" sz="2400" b="1" i="1" dirty="0" smtClean="0">
                <a:solidFill>
                  <a:srgbClr val="C00000"/>
                </a:solidFill>
              </a:rPr>
              <a:t>)</a:t>
            </a:r>
            <a:endParaRPr lang="en-GB" sz="1200" dirty="0" smtClean="0">
              <a:solidFill>
                <a:schemeClr val="accent3"/>
              </a:solidFill>
            </a:endParaRPr>
          </a:p>
          <a:p>
            <a:r>
              <a:rPr lang="en-GB" sz="2400" dirty="0" smtClean="0"/>
              <a:t>Lunar Inter-Calibration</a:t>
            </a:r>
          </a:p>
          <a:p>
            <a:pPr lvl="1"/>
            <a:r>
              <a:rPr lang="en-US" altLang="ko-KR" sz="2000" dirty="0" smtClean="0"/>
              <a:t>Summary </a:t>
            </a:r>
            <a:r>
              <a:rPr lang="en-US" altLang="ko-KR" sz="2000" dirty="0"/>
              <a:t>and outcome of the 2</a:t>
            </a:r>
            <a:r>
              <a:rPr lang="en-US" altLang="ko-KR" sz="2000" baseline="30000" dirty="0"/>
              <a:t>nd</a:t>
            </a:r>
            <a:r>
              <a:rPr lang="en-US" altLang="ko-KR" sz="2000" dirty="0"/>
              <a:t> Joint GSICS/IVOS Lunar Calibration Workshop (1 talk</a:t>
            </a:r>
            <a:r>
              <a:rPr lang="en-US" altLang="ko-KR" sz="2000" dirty="0" smtClean="0"/>
              <a:t>)</a:t>
            </a:r>
            <a:r>
              <a:rPr lang="en-US" altLang="ko-KR" sz="2000" dirty="0"/>
              <a:t>  </a:t>
            </a:r>
            <a:endParaRPr lang="en-US" altLang="ko-KR" sz="2000" dirty="0" smtClean="0"/>
          </a:p>
          <a:p>
            <a:pPr lvl="1"/>
            <a:r>
              <a:rPr lang="en-US" altLang="ko-KR" sz="2000" dirty="0" smtClean="0"/>
              <a:t>Traceability </a:t>
            </a:r>
            <a:r>
              <a:rPr lang="en-US" altLang="ko-KR" sz="2000" dirty="0"/>
              <a:t>of the GIRO to the ROLO using the GIRO benchmark (report on the progress) (probably 1 talk only)</a:t>
            </a:r>
          </a:p>
          <a:p>
            <a:pPr lvl="1"/>
            <a:r>
              <a:rPr lang="en-US" altLang="ko-KR" sz="2000" dirty="0" smtClean="0"/>
              <a:t>Update </a:t>
            </a:r>
            <a:r>
              <a:rPr lang="en-US" altLang="ko-KR" sz="2000" dirty="0"/>
              <a:t>on the inter-calibration using the Moon</a:t>
            </a:r>
          </a:p>
          <a:p>
            <a:pPr lvl="1"/>
            <a:r>
              <a:rPr lang="en-US" altLang="ko-KR" sz="2000" dirty="0" smtClean="0"/>
              <a:t>Using </a:t>
            </a:r>
            <a:r>
              <a:rPr lang="en-US" altLang="ko-KR" sz="2000" dirty="0"/>
              <a:t>the Moon for inter-band calibration</a:t>
            </a:r>
          </a:p>
          <a:p>
            <a:pPr lvl="1"/>
            <a:r>
              <a:rPr lang="en-US" altLang="ko-KR" sz="2000" dirty="0" smtClean="0"/>
              <a:t>Progress from </a:t>
            </a:r>
            <a:r>
              <a:rPr lang="en-US" altLang="ko-KR" sz="2000" dirty="0"/>
              <a:t>the various agencies (developments / data preparation / new datasets). </a:t>
            </a:r>
          </a:p>
          <a:p>
            <a:pPr lvl="1"/>
            <a:r>
              <a:rPr lang="en-US" altLang="ko-KR" sz="2000" dirty="0" smtClean="0"/>
              <a:t>Alternative </a:t>
            </a:r>
            <a:r>
              <a:rPr lang="en-US" altLang="ko-KR" sz="2000" dirty="0"/>
              <a:t>use of lunar </a:t>
            </a:r>
            <a:r>
              <a:rPr lang="en-US" altLang="ko-KR" sz="2000" dirty="0" smtClean="0"/>
              <a:t>images (post-launch </a:t>
            </a:r>
            <a:r>
              <a:rPr lang="en-US" altLang="ko-KR" sz="2000" dirty="0" err="1"/>
              <a:t>characterisation</a:t>
            </a:r>
            <a:r>
              <a:rPr lang="en-US" altLang="ko-KR" sz="2000" dirty="0"/>
              <a:t> of the </a:t>
            </a:r>
            <a:r>
              <a:rPr lang="en-US" altLang="ko-KR" sz="2000" dirty="0" smtClean="0"/>
              <a:t>MTFs</a:t>
            </a:r>
            <a:r>
              <a:rPr lang="en-US" altLang="ko-KR" sz="2000" dirty="0"/>
              <a:t>)</a:t>
            </a:r>
          </a:p>
          <a:p>
            <a:pPr lvl="1"/>
            <a:r>
              <a:rPr lang="en-US" altLang="ko-KR" sz="2000" dirty="0" smtClean="0"/>
              <a:t>Discussion items (evolution </a:t>
            </a:r>
            <a:r>
              <a:rPr lang="en-US" altLang="ko-KR" sz="2000" dirty="0"/>
              <a:t>of the GLOD, how to coordinate activities with IVOS (MTF for instance</a:t>
            </a:r>
            <a:r>
              <a:rPr lang="en-US" altLang="ko-KR" sz="2000" dirty="0" smtClean="0"/>
              <a:t>))</a:t>
            </a:r>
            <a:endParaRPr lang="en-GB" altLang="ko-KR" sz="2400" dirty="0">
              <a:solidFill>
                <a:schemeClr val="accent3"/>
              </a:solidFill>
            </a:endParaRPr>
          </a:p>
          <a:p>
            <a:pPr lvl="1"/>
            <a:endParaRPr lang="en-US" altLang="ko-K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 for GRWG (VIS/NIR)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75" y="869541"/>
            <a:ext cx="9267533" cy="5853816"/>
          </a:xfrm>
        </p:spPr>
        <p:txBody>
          <a:bodyPr/>
          <a:lstStyle/>
          <a:p>
            <a:pPr marL="0" indent="0">
              <a:buNone/>
            </a:pPr>
            <a:r>
              <a:rPr lang="en-GB" sz="2400" b="1" i="1" dirty="0" smtClean="0">
                <a:solidFill>
                  <a:srgbClr val="C00000"/>
                </a:solidFill>
              </a:rPr>
              <a:t>THU(day-4) -- all day (Chairs : </a:t>
            </a:r>
            <a:r>
              <a:rPr lang="en-GB" sz="2400" b="1" i="1" u="sng" dirty="0" smtClean="0">
                <a:solidFill>
                  <a:srgbClr val="C00000"/>
                </a:solidFill>
              </a:rPr>
              <a:t>Dave</a:t>
            </a:r>
            <a:r>
              <a:rPr lang="en-GB" sz="2400" b="1" i="1" dirty="0" smtClean="0">
                <a:solidFill>
                  <a:srgbClr val="C00000"/>
                </a:solidFill>
              </a:rPr>
              <a:t> and </a:t>
            </a:r>
            <a:r>
              <a:rPr lang="en-GB" sz="2400" b="1" i="1" dirty="0" err="1" smtClean="0">
                <a:solidFill>
                  <a:srgbClr val="C00000"/>
                </a:solidFill>
              </a:rPr>
              <a:t>Seb</a:t>
            </a:r>
            <a:r>
              <a:rPr lang="en-GB" sz="2400" b="1" i="1" dirty="0" smtClean="0">
                <a:solidFill>
                  <a:srgbClr val="C00000"/>
                </a:solidFill>
              </a:rPr>
              <a:t>)</a:t>
            </a:r>
            <a:endParaRPr lang="en-GB" sz="1200" dirty="0" smtClean="0">
              <a:solidFill>
                <a:schemeClr val="accent3"/>
              </a:solidFill>
            </a:endParaRPr>
          </a:p>
          <a:p>
            <a:r>
              <a:rPr lang="en-US" altLang="ko-KR" sz="1800" dirty="0" smtClean="0"/>
              <a:t>Migrate </a:t>
            </a:r>
            <a:r>
              <a:rPr lang="en-US" altLang="ko-KR" sz="1800" dirty="0"/>
              <a:t>to NPP-VIIRS as the calibration reference. Use NASA-</a:t>
            </a:r>
            <a:r>
              <a:rPr lang="en-US" altLang="ko-KR" sz="1800" dirty="0" err="1"/>
              <a:t>LandPEATE</a:t>
            </a:r>
            <a:r>
              <a:rPr lang="en-US" altLang="ko-KR" sz="1800" dirty="0"/>
              <a:t> V2, with VCST updates (</a:t>
            </a:r>
            <a:r>
              <a:rPr lang="en-US" altLang="ko-KR" sz="1800" dirty="0" err="1"/>
              <a:t>Xiong</a:t>
            </a:r>
            <a:r>
              <a:rPr lang="en-US" altLang="ko-KR" sz="1800" dirty="0"/>
              <a:t>)</a:t>
            </a:r>
          </a:p>
          <a:p>
            <a:r>
              <a:rPr lang="en-US" altLang="ko-KR" sz="1800" dirty="0"/>
              <a:t>Update on the JPSS-1 VIIRS instrument performance </a:t>
            </a:r>
            <a:r>
              <a:rPr lang="en-US" altLang="ko-KR" sz="1600" dirty="0"/>
              <a:t>(launched Nov 18, 2017)</a:t>
            </a:r>
            <a:r>
              <a:rPr lang="en-US" altLang="ko-KR" sz="1800" dirty="0"/>
              <a:t>.</a:t>
            </a:r>
          </a:p>
          <a:p>
            <a:r>
              <a:rPr lang="en-US" altLang="ko-KR" sz="1800" dirty="0"/>
              <a:t>DCC SWIR BRDFs for stability analysis of both VIIRS and GEOs.</a:t>
            </a:r>
          </a:p>
          <a:p>
            <a:r>
              <a:rPr lang="en-US" altLang="ko-KR" sz="1800" dirty="0"/>
              <a:t>GEO domain DCC invariant target uncertainty to transfer the VIIRS absolute calibration for VIS/NIR and SWIR bands.</a:t>
            </a:r>
          </a:p>
          <a:p>
            <a:r>
              <a:rPr lang="en-US" altLang="ko-KR" sz="1800" dirty="0"/>
              <a:t>SBAF tool progress on GOME-2, Hyperion, AIRS and discussion for new requirements.</a:t>
            </a:r>
          </a:p>
          <a:p>
            <a:r>
              <a:rPr lang="en-US" altLang="ko-KR" sz="1800" dirty="0"/>
              <a:t>Agency updates on DCC calibration and newly launched GEO visible imager performance.</a:t>
            </a:r>
          </a:p>
          <a:p>
            <a:r>
              <a:rPr lang="en-US" altLang="ko-KR" sz="1800" dirty="0"/>
              <a:t>Discussion of GSICS recommended observations or requirements for the CLARREO Pathfinder Mission in 2022. Pathfinder not required to perform benchmark sampling, but devoted to inter-calibration as its prime mission.</a:t>
            </a:r>
          </a:p>
          <a:p>
            <a:r>
              <a:rPr lang="en-US" altLang="ko-KR" sz="1800" dirty="0"/>
              <a:t>Discussion with UV group: Solar spectra, would like to create a link on the GSICS page with the recommended solar spectra.</a:t>
            </a:r>
          </a:p>
          <a:p>
            <a:r>
              <a:rPr lang="en-US" altLang="ko-KR" sz="1800" dirty="0"/>
              <a:t>Discussion of visible plotting tool, path to operational DCC products, and writing of DCC paper, and other topics such as new visible methods and combining lunar and DCC.</a:t>
            </a:r>
          </a:p>
          <a:p>
            <a:pPr marL="0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61404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Topics for GDWG Agenda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42615" y="852254"/>
            <a:ext cx="9259323" cy="5853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i="1" dirty="0">
                <a:solidFill>
                  <a:srgbClr val="C00000"/>
                </a:solidFill>
              </a:rPr>
              <a:t>WED(day-3) ~ THU(day-4)</a:t>
            </a:r>
          </a:p>
          <a:p>
            <a:pPr marL="0" indent="0">
              <a:buNone/>
            </a:pPr>
            <a:endParaRPr lang="en-GB" sz="1100" dirty="0"/>
          </a:p>
          <a:p>
            <a:r>
              <a:rPr lang="en-GB" sz="2800" dirty="0"/>
              <a:t>GDWG breakout session </a:t>
            </a:r>
          </a:p>
          <a:p>
            <a:pPr marL="536575" indent="-273050">
              <a:buFont typeface="Arial" panose="020B0604020202020204" pitchFamily="34" charset="0"/>
              <a:buChar char="–"/>
            </a:pPr>
            <a:r>
              <a:rPr lang="en-US" altLang="ja-JP" sz="2400" dirty="0"/>
              <a:t>GDWG baseline reviews - website, products metadata and structures</a:t>
            </a:r>
          </a:p>
          <a:p>
            <a:pPr marL="536575" indent="-273050">
              <a:buFont typeface="Arial" panose="020B0604020202020204" pitchFamily="34" charset="0"/>
              <a:buChar char="–"/>
            </a:pPr>
            <a:r>
              <a:rPr lang="en-US" altLang="ja-JP" sz="2400" dirty="0"/>
              <a:t>GDWG </a:t>
            </a:r>
            <a:r>
              <a:rPr lang="en-US" altLang="ja-JP" sz="2400" dirty="0" smtClean="0"/>
              <a:t>chairing – selection and terms</a:t>
            </a:r>
            <a:endParaRPr lang="en-US" altLang="ja-JP" sz="2400" dirty="0"/>
          </a:p>
          <a:p>
            <a:pPr marL="536575" indent="-273050">
              <a:buFont typeface="Arial" panose="020B0604020202020204" pitchFamily="34" charset="0"/>
              <a:buChar char="–"/>
            </a:pPr>
            <a:r>
              <a:rPr lang="en-US" altLang="ja-JP" sz="2400" dirty="0"/>
              <a:t>GSICS Collaboration Servers - synchronization of the servers, THREDDS configuration updates</a:t>
            </a:r>
          </a:p>
          <a:p>
            <a:pPr marL="536575" indent="-273050">
              <a:buFont typeface="Arial" panose="020B0604020202020204" pitchFamily="34" charset="0"/>
              <a:buChar char="–"/>
            </a:pPr>
            <a:r>
              <a:rPr lang="en-US" altLang="ja-JP" sz="2400" dirty="0"/>
              <a:t>Use of GitHub for GDWG activities – </a:t>
            </a:r>
            <a:r>
              <a:rPr lang="en-US" altLang="ja-JP" sz="2400" dirty="0" smtClean="0"/>
              <a:t>e.g. updating </a:t>
            </a:r>
            <a:r>
              <a:rPr lang="en-US" altLang="ja-JP" sz="2400" dirty="0"/>
              <a:t>GSICS Plotting Tool</a:t>
            </a:r>
          </a:p>
          <a:p>
            <a:pPr marL="536575" indent="-273050">
              <a:buFont typeface="Arial" panose="020B0604020202020204" pitchFamily="34" charset="0"/>
              <a:buChar char="–"/>
            </a:pPr>
            <a:r>
              <a:rPr lang="en-US" altLang="ja-JP" sz="2400" dirty="0"/>
              <a:t>Instrument event logging </a:t>
            </a:r>
          </a:p>
          <a:p>
            <a:pPr marL="536575" indent="-273050">
              <a:buFont typeface="Arial" panose="020B0604020202020204" pitchFamily="34" charset="0"/>
              <a:buChar char="–"/>
            </a:pPr>
            <a:r>
              <a:rPr lang="en-US" altLang="ja-JP" sz="2400" dirty="0"/>
              <a:t>GSCIS action tracking tool</a:t>
            </a:r>
          </a:p>
          <a:p>
            <a:pPr marL="536575" indent="-273050">
              <a:buFont typeface="Arial" panose="020B0604020202020204" pitchFamily="34" charset="0"/>
              <a:buChar char="–"/>
            </a:pPr>
            <a:r>
              <a:rPr lang="en-US" altLang="ja-JP" sz="2400" dirty="0"/>
              <a:t>New GSICS product convention</a:t>
            </a:r>
          </a:p>
        </p:txBody>
      </p:sp>
    </p:spTree>
    <p:extLst>
      <p:ext uri="{BB962C8B-B14F-4D97-AF65-F5344CB8AC3E}">
        <p14:creationId xmlns:p14="http://schemas.microsoft.com/office/powerpoint/2010/main" val="38205044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 for 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b="1" i="1" dirty="0" smtClean="0">
                <a:solidFill>
                  <a:srgbClr val="C00000"/>
                </a:solidFill>
              </a:rPr>
              <a:t>Fri(day-5) – Cross-cutting issues</a:t>
            </a:r>
            <a:endParaRPr lang="en-GB" sz="2400" dirty="0" smtClean="0">
              <a:solidFill>
                <a:schemeClr val="accent3"/>
              </a:solidFill>
            </a:endParaRPr>
          </a:p>
          <a:p>
            <a:endParaRPr lang="en-US" altLang="ko-KR" sz="1400" dirty="0" smtClean="0"/>
          </a:p>
          <a:p>
            <a:r>
              <a:rPr lang="en-US" altLang="ko-KR" sz="2400" dirty="0" smtClean="0"/>
              <a:t>Drafting </a:t>
            </a:r>
            <a:r>
              <a:rPr lang="en-US" altLang="ko-KR" sz="2400" dirty="0"/>
              <a:t>a template for each agency's GSICS Annual Report</a:t>
            </a:r>
            <a:endParaRPr lang="en-GB" altLang="ko-KR" sz="2400" dirty="0" smtClean="0">
              <a:solidFill>
                <a:srgbClr val="3333FF"/>
              </a:solidFill>
            </a:endParaRPr>
          </a:p>
          <a:p>
            <a:pPr marL="536575" indent="-273050">
              <a:buFont typeface="Arial" panose="020B0604020202020204" pitchFamily="34" charset="0"/>
              <a:buChar char="–"/>
            </a:pPr>
            <a:r>
              <a:rPr lang="en-US" altLang="ko-KR" sz="2400" dirty="0" smtClean="0"/>
              <a:t>GRWG/GDWG </a:t>
            </a:r>
            <a:r>
              <a:rPr lang="en-US" altLang="ko-KR" sz="2400" dirty="0"/>
              <a:t>joint action assigned at </a:t>
            </a:r>
            <a:r>
              <a:rPr lang="en-US" altLang="ko-KR" sz="2400" dirty="0" smtClean="0"/>
              <a:t>GSICS-EP-18</a:t>
            </a:r>
          </a:p>
          <a:p>
            <a:r>
              <a:rPr lang="en-US" altLang="ko-KR" sz="2400" dirty="0" smtClean="0"/>
              <a:t>Use of GitHub</a:t>
            </a:r>
            <a:endParaRPr lang="en-GB" altLang="ko-KR" sz="2400" dirty="0">
              <a:solidFill>
                <a:srgbClr val="3333FF"/>
              </a:solidFill>
            </a:endParaRPr>
          </a:p>
          <a:p>
            <a:pPr marL="536575" indent="-273050">
              <a:buFont typeface="Arial" panose="020B0604020202020204" pitchFamily="34" charset="0"/>
              <a:buChar char="–"/>
            </a:pPr>
            <a:r>
              <a:rPr lang="en-US" altLang="ja-JP" sz="2400" dirty="0" smtClean="0"/>
              <a:t>GDWG </a:t>
            </a:r>
            <a:r>
              <a:rPr lang="en-US" altLang="ko-KR" sz="2400" dirty="0"/>
              <a:t>would introduce GRWG a </a:t>
            </a:r>
            <a:r>
              <a:rPr lang="en-US" altLang="ko-KR" sz="2400" dirty="0" smtClean="0"/>
              <a:t>showcase</a:t>
            </a:r>
          </a:p>
          <a:p>
            <a:r>
              <a:rPr lang="en-US" altLang="ko-KR" sz="2400" dirty="0" smtClean="0"/>
              <a:t>Requirements </a:t>
            </a:r>
            <a:r>
              <a:rPr lang="en-US" altLang="ko-KR" sz="2400" dirty="0"/>
              <a:t>for updating GSICS Plotting Tool to support VNIR products</a:t>
            </a:r>
            <a:endParaRPr lang="en-GB" altLang="ko-KR" sz="2400" dirty="0">
              <a:solidFill>
                <a:srgbClr val="3333FF"/>
              </a:solidFill>
            </a:endParaRPr>
          </a:p>
          <a:p>
            <a:pPr marL="536575" indent="-273050">
              <a:buFont typeface="Arial" panose="020B0604020202020204" pitchFamily="34" charset="0"/>
              <a:buChar char="–"/>
            </a:pPr>
            <a:r>
              <a:rPr lang="en-US" altLang="ja-JP" sz="2400" dirty="0" smtClean="0"/>
              <a:t>Technical details will be discussed at the GDWG session</a:t>
            </a:r>
          </a:p>
          <a:p>
            <a:r>
              <a:rPr lang="en-US" altLang="ko-KR" sz="2400" dirty="0" smtClean="0"/>
              <a:t>Updates </a:t>
            </a:r>
            <a:r>
              <a:rPr lang="en-US" altLang="ko-KR" sz="2400" dirty="0"/>
              <a:t>of action tracking tool</a:t>
            </a:r>
            <a:endParaRPr lang="en-GB" altLang="ko-KR" sz="2400" dirty="0">
              <a:solidFill>
                <a:srgbClr val="3333FF"/>
              </a:solidFill>
            </a:endParaRPr>
          </a:p>
          <a:p>
            <a:pPr marL="536575" indent="-273050">
              <a:buFont typeface="Arial" panose="020B0604020202020204" pitchFamily="34" charset="0"/>
              <a:buChar char="–"/>
            </a:pPr>
            <a:r>
              <a:rPr lang="en-US" altLang="ko-KR" sz="2400" dirty="0" smtClean="0"/>
              <a:t>GCC+NOAA-GDWG </a:t>
            </a:r>
            <a:r>
              <a:rPr lang="en-US" altLang="ko-KR" sz="2400" dirty="0"/>
              <a:t>to implement </a:t>
            </a:r>
            <a:r>
              <a:rPr lang="en-US" altLang="ko-KR" sz="2400" dirty="0" smtClean="0"/>
              <a:t>GRWG/GDWG requirements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101004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27081" y="1294123"/>
            <a:ext cx="8923495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Now down to the </a:t>
            </a:r>
            <a:r>
              <a:rPr lang="en-GB" sz="2400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Work </a:t>
            </a: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part of the Working Group meeting!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Focus on the development of GSICS Products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Mostly items assigned </a:t>
            </a:r>
            <a:r>
              <a:rPr lang="en-GB" sz="2400" i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20 minute slots</a:t>
            </a:r>
          </a:p>
          <a:p>
            <a:pPr marL="798513" lvl="1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But this includes discussion time!</a:t>
            </a:r>
          </a:p>
          <a:p>
            <a:pPr marL="798513" lvl="1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 please keep presentations brief and to the point</a:t>
            </a:r>
          </a:p>
          <a:p>
            <a:pPr marL="798513" lvl="1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Presentations will be uploaded to the GSICS Wiki</a:t>
            </a:r>
          </a:p>
          <a:p>
            <a:pPr marL="1255713" lvl="2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Unless you tell me not to</a:t>
            </a:r>
          </a:p>
          <a:p>
            <a:pPr marL="1255713" lvl="2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Can include more background information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Please follow file naming convention:</a:t>
            </a:r>
            <a:b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4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1a_Hewison_Introduction.pptx/</a:t>
            </a:r>
            <a:r>
              <a:rPr lang="en-GB" sz="2400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pdf</a:t>
            </a:r>
            <a:r>
              <a:rPr lang="en-GB" sz="24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GB" sz="2400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ppt</a:t>
            </a:r>
            <a:endParaRPr lang="en-GB" sz="2400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Guideline for presentation</a:t>
            </a:r>
            <a:endParaRPr lang="ko-KR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95221" y="1412876"/>
            <a:ext cx="8923495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Detailed Agenda was prepared using </a:t>
            </a:r>
            <a:r>
              <a:rPr lang="en-IE" sz="2400" b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ZoHo</a:t>
            </a:r>
            <a:r>
              <a:rPr lang="en-IE" sz="2400" b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Doc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 hyperlinks added to presentations uploaded on Wiki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Exported as HTML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Embedded into GSICS Wiki:</a:t>
            </a:r>
            <a:endParaRPr lang="en-IE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hlinkClick r:id="rId3"/>
            </a:endParaRPr>
          </a:p>
          <a:p>
            <a:pPr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http</a:t>
            </a:r>
            <a:r>
              <a:rPr lang="en-IE" sz="24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://</a:t>
            </a:r>
            <a:r>
              <a:rPr lang="en-IE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gsics.atmos.umd.edu/bin/view/Development/20180319</a:t>
            </a:r>
            <a:endParaRPr lang="en-IE" sz="2400" b="0" dirty="0">
              <a:solidFill>
                <a:schemeClr val="tx1"/>
              </a:solidFill>
              <a:latin typeface="Arial" pitchFamily="34" charset="0"/>
              <a:cs typeface="Arial" pitchFamily="34" charset="0"/>
              <a:hlinkClick r:id="rId3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E" sz="2400" b="0" dirty="0" smtClean="0">
              <a:solidFill>
                <a:srgbClr val="4E0B55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E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Agenda</a:t>
            </a:r>
            <a:endParaRPr lang="ko-KR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95221" y="1412876"/>
            <a:ext cx="8923495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Need volunteers to take minutes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For each session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Must</a:t>
            </a:r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be there for full session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Should not be talking too much!</a:t>
            </a:r>
            <a:endParaRPr lang="en-GB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Minute Taking</a:t>
            </a:r>
            <a:endParaRPr lang="ko-KR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33075" y="1190926"/>
            <a:ext cx="8923495" cy="483540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ZoHo</a:t>
            </a: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Doc – 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Agenda pasted into GSICS Wiki</a:t>
            </a:r>
            <a:endParaRPr lang="en-GB" sz="2400" b="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798513" lvl="1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b="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Anyone with link can add short summary of their presentation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Minute Taker should write Actions in Bold, </a:t>
            </a:r>
          </a:p>
          <a:p>
            <a:pPr marL="800100" lvl="1" indent="-342900">
              <a:spcBef>
                <a:spcPts val="450"/>
              </a:spcBef>
              <a:buFont typeface="Wingdings" panose="05000000000000000000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precede with word </a:t>
            </a:r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ACTION:</a:t>
            </a:r>
          </a:p>
          <a:p>
            <a:pPr marL="800100" lvl="1" indent="-342900">
              <a:spcBef>
                <a:spcPts val="450"/>
              </a:spcBef>
              <a:buFont typeface="Wingdings" panose="05000000000000000000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Will number later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Will review new actions on Friday morning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GCC to enter into action tracking tool (GSICS Operations Plan?)</a:t>
            </a:r>
          </a:p>
          <a:p>
            <a:pPr marL="341313" lvl="1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1313" lvl="1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Google Doc or other </a:t>
            </a:r>
            <a:r>
              <a:rPr lang="en-GB" altLang="ko-K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GB" altLang="ko-K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China?</a:t>
            </a:r>
            <a:endParaRPr lang="en-GB" altLang="ko-KR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Minute Taking</a:t>
            </a:r>
            <a:endParaRPr lang="ko-KR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95221" y="1412876"/>
            <a:ext cx="8923495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solidFill>
                <a:srgbClr val="000000"/>
              </a:solidFill>
              <a:latin typeface="Calibri" pitchFamily="3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622271"/>
              </p:ext>
            </p:extLst>
          </p:nvPr>
        </p:nvGraphicFramePr>
        <p:xfrm>
          <a:off x="566245" y="1122168"/>
          <a:ext cx="878774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0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72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241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855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Session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Chair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Minute Taker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1: Plenary – Mini 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Day-1-AM</a:t>
                      </a:r>
                      <a:endParaRPr lang="en-GB" sz="1800" dirty="0" smtClean="0">
                        <a:solidFill>
                          <a:srgbClr val="000000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2: Plenary – Agencies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800" baseline="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Day-1-PM</a:t>
                      </a:r>
                      <a:endParaRPr lang="en-GB" altLang="ko-KR" sz="1800" dirty="0" smtClean="0">
                        <a:solidFill>
                          <a:srgbClr val="000000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80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2: Plenary – Chairs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800" baseline="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Day-2-AM</a:t>
                      </a:r>
                      <a:endParaRPr lang="en-GB" altLang="ko-KR" sz="1800" dirty="0" smtClean="0">
                        <a:solidFill>
                          <a:srgbClr val="000000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3: GRWG+GDWG</a:t>
                      </a:r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 plenary</a:t>
                      </a:r>
                      <a:endParaRPr lang="en-GB" sz="1800" dirty="0" smtClean="0">
                        <a:solidFill>
                          <a:srgbClr val="000000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800" baseline="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Day-2-PM</a:t>
                      </a:r>
                      <a:endParaRPr lang="en-GB" altLang="ko-KR" sz="1800" dirty="0" smtClean="0">
                        <a:solidFill>
                          <a:srgbClr val="000000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Dohy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4: GRWG –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 UV subgroup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800" baseline="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Day-3-AM</a:t>
                      </a:r>
                      <a:endParaRPr lang="en-GB" altLang="ko-KR" sz="1800" dirty="0" smtClean="0">
                        <a:solidFill>
                          <a:schemeClr val="tx1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mtClean="0">
                          <a:solidFill>
                            <a:schemeClr val="tx1"/>
                          </a:solidFill>
                        </a:rPr>
                        <a:t>Rose Munro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5: GRWG – Microwave Sub-Group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800" baseline="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Day-3-AM</a:t>
                      </a:r>
                      <a:endParaRPr lang="en-GB" altLang="ko-KR" sz="1800" dirty="0" smtClean="0">
                        <a:solidFill>
                          <a:schemeClr val="tx1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>
                          <a:solidFill>
                            <a:schemeClr val="tx1"/>
                          </a:solidFill>
                        </a:rPr>
                        <a:t>Ralph</a:t>
                      </a:r>
                      <a:r>
                        <a:rPr lang="en-GB" baseline="0" smtClean="0">
                          <a:solidFill>
                            <a:schemeClr val="tx1"/>
                          </a:solidFill>
                        </a:rPr>
                        <a:t> Ferraro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6: GRWG – IR Sub-Group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800" baseline="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Day-3-PM</a:t>
                      </a:r>
                      <a:endParaRPr lang="en-GB" altLang="ko-KR" sz="1800" dirty="0" smtClean="0">
                        <a:solidFill>
                          <a:schemeClr val="tx1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ko-KR" smtClean="0">
                          <a:solidFill>
                            <a:schemeClr val="tx1"/>
                          </a:solidFill>
                        </a:rPr>
                        <a:t>Tim Hewison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7: GRWG – VIS/NIR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 (1)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800" baseline="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Day-4-AM</a:t>
                      </a:r>
                      <a:endParaRPr lang="en-GB" altLang="ko-KR" sz="1800" dirty="0" smtClean="0">
                        <a:solidFill>
                          <a:schemeClr val="tx1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>
                          <a:solidFill>
                            <a:schemeClr val="tx1"/>
                          </a:solidFill>
                        </a:rPr>
                        <a:t>Seb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80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7: GRWG – VIS/NIR</a:t>
                      </a:r>
                      <a:r>
                        <a:rPr lang="en-GB" altLang="ko-KR" sz="1800" baseline="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 (2)</a:t>
                      </a:r>
                      <a:endParaRPr lang="en-GB" altLang="ko-KR" sz="1800" dirty="0" smtClean="0">
                        <a:solidFill>
                          <a:schemeClr val="tx1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800" baseline="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Day-4-PM</a:t>
                      </a:r>
                      <a:endParaRPr lang="en-GB" altLang="ko-KR" sz="1800" dirty="0" smtClean="0">
                        <a:solidFill>
                          <a:schemeClr val="tx1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mtClean="0">
                          <a:solidFill>
                            <a:schemeClr val="tx1"/>
                          </a:solidFill>
                        </a:rPr>
                        <a:t>Dave Doelling</a:t>
                      </a:r>
                      <a:endParaRPr lang="en-GB" altLang="ko-KR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8: GDWG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800" baseline="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Day-3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800" baseline="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Day-4</a:t>
                      </a:r>
                      <a:endParaRPr lang="en-GB" altLang="ko-KR" sz="1800" dirty="0" smtClean="0">
                        <a:solidFill>
                          <a:schemeClr val="tx1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Masaya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Peter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9: Plenary – Cross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 cutting issue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800" baseline="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Day-5-AM</a:t>
                      </a:r>
                      <a:endParaRPr lang="en-GB" altLang="ko-KR" sz="1800" dirty="0" smtClean="0">
                        <a:solidFill>
                          <a:schemeClr val="tx1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mtClean="0">
                          <a:solidFill>
                            <a:schemeClr val="tx1"/>
                          </a:solidFill>
                        </a:rPr>
                        <a:t>Larry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80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9: Plenary – Wrap-up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800" baseline="0" dirty="0" smtClean="0">
                          <a:solidFill>
                            <a:schemeClr val="tx1"/>
                          </a:solidFill>
                          <a:latin typeface="Calibri" pitchFamily="32" charset="0"/>
                        </a:rPr>
                        <a:t>Day-5-PM</a:t>
                      </a:r>
                      <a:endParaRPr lang="en-GB" altLang="ko-KR" sz="1800" dirty="0" smtClean="0">
                        <a:solidFill>
                          <a:schemeClr val="tx1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Minute Takers</a:t>
            </a:r>
            <a:endParaRPr lang="ko-KR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Outline of 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75" y="798986"/>
            <a:ext cx="9267533" cy="5853816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IE" sz="2400" b="1" dirty="0" smtClean="0"/>
              <a:t>Monday (day-1)</a:t>
            </a:r>
            <a:r>
              <a:rPr lang="en-IE" sz="2400" dirty="0" smtClean="0"/>
              <a:t> : </a:t>
            </a:r>
            <a:r>
              <a:rPr lang="en-IE" sz="2400" dirty="0" smtClean="0">
                <a:solidFill>
                  <a:srgbClr val="3333FF"/>
                </a:solidFill>
              </a:rPr>
              <a:t>Start time 09:00?</a:t>
            </a:r>
          </a:p>
          <a:p>
            <a:pPr marL="742950" lvl="2" indent="-342900">
              <a:spcBef>
                <a:spcPts val="0"/>
              </a:spcBef>
              <a:buFont typeface="Wingdings" pitchFamily="2" charset="2"/>
              <a:buChar char="ü"/>
            </a:pPr>
            <a:r>
              <a:rPr lang="en-IE" sz="2000" dirty="0" smtClean="0"/>
              <a:t>AM: “Mini Conference” (interesting items that are not yet directly linked to GSICS Products)</a:t>
            </a:r>
          </a:p>
          <a:p>
            <a:pPr marL="742950" lvl="2" indent="-342900">
              <a:spcBef>
                <a:spcPts val="0"/>
              </a:spcBef>
              <a:buFont typeface="Wingdings" pitchFamily="2" charset="2"/>
              <a:buChar char="ü"/>
            </a:pPr>
            <a:r>
              <a:rPr lang="en-IE" altLang="ko-KR" sz="2000" dirty="0" smtClean="0"/>
              <a:t>PM: Plenary </a:t>
            </a:r>
            <a:r>
              <a:rPr lang="en-IE" altLang="ko-KR" sz="2000" dirty="0"/>
              <a:t>Session – </a:t>
            </a:r>
            <a:r>
              <a:rPr lang="en-IE" altLang="ko-KR" sz="2000" dirty="0" smtClean="0"/>
              <a:t>Agency Reports</a:t>
            </a:r>
          </a:p>
          <a:p>
            <a:pPr marL="0">
              <a:spcBef>
                <a:spcPts val="0"/>
              </a:spcBef>
            </a:pPr>
            <a:r>
              <a:rPr lang="en-IE" sz="2400" b="1" dirty="0" smtClean="0"/>
              <a:t>Tuesday (day-2)</a:t>
            </a:r>
            <a:r>
              <a:rPr lang="en-IE" sz="2400" dirty="0" smtClean="0"/>
              <a:t> : </a:t>
            </a:r>
            <a:endParaRPr lang="en-IE" altLang="ko-KR" sz="2400" dirty="0"/>
          </a:p>
          <a:p>
            <a:pPr marL="742950" lvl="2" indent="-342900">
              <a:spcBef>
                <a:spcPts val="0"/>
              </a:spcBef>
              <a:buFont typeface="Wingdings" pitchFamily="2" charset="2"/>
              <a:buChar char="ü"/>
            </a:pPr>
            <a:r>
              <a:rPr lang="en-IE" altLang="ko-KR" sz="2000" dirty="0"/>
              <a:t>AM</a:t>
            </a:r>
            <a:r>
              <a:rPr lang="en-IE" altLang="ko-KR" sz="2000" dirty="0" smtClean="0"/>
              <a:t>: </a:t>
            </a:r>
            <a:r>
              <a:rPr lang="en-IE" sz="2000" dirty="0" smtClean="0"/>
              <a:t>Plenary Session – Subgroup Reports</a:t>
            </a:r>
          </a:p>
          <a:p>
            <a:pPr marL="742950" lvl="2" indent="-342900">
              <a:spcBef>
                <a:spcPts val="0"/>
              </a:spcBef>
              <a:buFont typeface="Wingdings" pitchFamily="2" charset="2"/>
              <a:buChar char="ü"/>
            </a:pPr>
            <a:r>
              <a:rPr lang="en-IE" sz="2000" dirty="0" smtClean="0"/>
              <a:t>PM: Plenary </a:t>
            </a:r>
            <a:r>
              <a:rPr lang="en-IE" sz="2000" dirty="0"/>
              <a:t>S</a:t>
            </a:r>
            <a:r>
              <a:rPr lang="en-IE" sz="2000" dirty="0" smtClean="0"/>
              <a:t>ession - continued with </a:t>
            </a:r>
            <a:r>
              <a:rPr lang="en-IE" sz="2000" u="sng" dirty="0" smtClean="0"/>
              <a:t>GRWG and GDWG</a:t>
            </a:r>
          </a:p>
          <a:p>
            <a:pPr marL="0">
              <a:spcBef>
                <a:spcPts val="0"/>
              </a:spcBef>
            </a:pPr>
            <a:r>
              <a:rPr lang="en-IE" sz="2400" b="1" dirty="0" smtClean="0"/>
              <a:t>Wednesday (day-3): </a:t>
            </a:r>
            <a:r>
              <a:rPr lang="en-IE" sz="2400" dirty="0" smtClean="0"/>
              <a:t>UV, MW, IR-subgroup, GDWG</a:t>
            </a:r>
            <a:endParaRPr lang="en-IE" altLang="ko-KR" sz="2400" dirty="0"/>
          </a:p>
          <a:p>
            <a:pPr marL="742950" lvl="2" indent="-342900">
              <a:spcBef>
                <a:spcPts val="0"/>
              </a:spcBef>
              <a:buFont typeface="Wingdings" pitchFamily="2" charset="2"/>
              <a:buChar char="ü"/>
            </a:pPr>
            <a:r>
              <a:rPr lang="en-IE" altLang="ko-KR" sz="2000" dirty="0"/>
              <a:t>AM: </a:t>
            </a:r>
            <a:r>
              <a:rPr lang="en-IE" altLang="ko-KR" sz="2000" dirty="0" smtClean="0"/>
              <a:t>parallel session (UV-Subgroup vs. MW-subgroup)</a:t>
            </a:r>
          </a:p>
          <a:p>
            <a:pPr marL="742950" lvl="2" indent="-342900">
              <a:spcBef>
                <a:spcPts val="0"/>
              </a:spcBef>
              <a:buFont typeface="Wingdings" pitchFamily="2" charset="2"/>
              <a:buChar char="ü"/>
            </a:pPr>
            <a:r>
              <a:rPr lang="en-IE" altLang="ko-KR" sz="2000" dirty="0" smtClean="0">
                <a:solidFill>
                  <a:srgbClr val="C00000"/>
                </a:solidFill>
              </a:rPr>
              <a:t>AM+PM: IR-subgroup session</a:t>
            </a:r>
            <a:endParaRPr lang="en-IE" sz="2400" dirty="0" smtClean="0">
              <a:solidFill>
                <a:srgbClr val="C00000"/>
              </a:solidFill>
            </a:endParaRPr>
          </a:p>
          <a:p>
            <a:pPr marL="0">
              <a:spcBef>
                <a:spcPts val="0"/>
              </a:spcBef>
            </a:pPr>
            <a:r>
              <a:rPr lang="en-IE" sz="2400" b="1" dirty="0" smtClean="0"/>
              <a:t>Thursday (day-4) </a:t>
            </a:r>
            <a:r>
              <a:rPr lang="en-IE" sz="2400" dirty="0" smtClean="0"/>
              <a:t>: VIS/NIR</a:t>
            </a:r>
            <a:r>
              <a:rPr lang="en-IE" altLang="ko-KR" sz="2400" dirty="0" smtClean="0"/>
              <a:t>-subgroup</a:t>
            </a:r>
            <a:r>
              <a:rPr lang="en-IE" altLang="ko-KR" sz="2400" dirty="0" smtClean="0">
                <a:solidFill>
                  <a:srgbClr val="C00000"/>
                </a:solidFill>
              </a:rPr>
              <a:t>(need all day?)</a:t>
            </a:r>
            <a:r>
              <a:rPr lang="en-IE" altLang="ko-KR" sz="2400" dirty="0" smtClean="0"/>
              <a:t>, </a:t>
            </a:r>
            <a:r>
              <a:rPr lang="en-IE" altLang="ko-KR" sz="2400" dirty="0"/>
              <a:t>GDWG </a:t>
            </a:r>
          </a:p>
          <a:p>
            <a:pPr marL="742950" lvl="2" indent="-342900">
              <a:spcBef>
                <a:spcPts val="0"/>
              </a:spcBef>
              <a:buFont typeface="Wingdings" pitchFamily="2" charset="2"/>
              <a:buChar char="ü"/>
            </a:pPr>
            <a:r>
              <a:rPr lang="en-IE" altLang="ko-KR" sz="2000" dirty="0" smtClean="0"/>
              <a:t>AM: VIS/NIR-subgroup session</a:t>
            </a:r>
          </a:p>
          <a:p>
            <a:pPr marL="742950" lvl="2" indent="-342900">
              <a:spcBef>
                <a:spcPts val="0"/>
              </a:spcBef>
              <a:buFont typeface="Wingdings" pitchFamily="2" charset="2"/>
              <a:buChar char="ü"/>
            </a:pPr>
            <a:r>
              <a:rPr lang="en-IE" sz="2000" dirty="0" smtClean="0"/>
              <a:t>PM: </a:t>
            </a:r>
            <a:r>
              <a:rPr lang="en-IE" altLang="ko-KR" sz="2000" dirty="0"/>
              <a:t>VIS/NIR-subgroup session</a:t>
            </a:r>
            <a:endParaRPr lang="en-IE" sz="2000" dirty="0" smtClean="0"/>
          </a:p>
          <a:p>
            <a:pPr marL="0">
              <a:spcBef>
                <a:spcPts val="0"/>
              </a:spcBef>
            </a:pPr>
            <a:r>
              <a:rPr lang="en-IE" sz="2400" b="1" dirty="0" smtClean="0"/>
              <a:t>Friday (day-5)</a:t>
            </a:r>
            <a:r>
              <a:rPr lang="en-IE" altLang="ko-KR" sz="2400" dirty="0" smtClean="0"/>
              <a:t> </a:t>
            </a:r>
            <a:r>
              <a:rPr lang="en-IE" altLang="ko-KR" sz="2400" dirty="0"/>
              <a:t>: </a:t>
            </a:r>
            <a:r>
              <a:rPr lang="en-IE" altLang="ko-KR" sz="2400" dirty="0" smtClean="0">
                <a:solidFill>
                  <a:srgbClr val="3333FF"/>
                </a:solidFill>
              </a:rPr>
              <a:t>End time 16:00 ?</a:t>
            </a:r>
            <a:endParaRPr lang="en-IE" altLang="ko-KR" sz="2400" dirty="0">
              <a:solidFill>
                <a:srgbClr val="3333FF"/>
              </a:solidFill>
            </a:endParaRPr>
          </a:p>
          <a:p>
            <a:pPr marL="742950" lvl="2" indent="-342900">
              <a:spcBef>
                <a:spcPts val="0"/>
              </a:spcBef>
              <a:buFont typeface="Wingdings" pitchFamily="2" charset="2"/>
              <a:buChar char="ü"/>
            </a:pPr>
            <a:r>
              <a:rPr lang="en-IE" altLang="ko-KR" sz="2000" dirty="0" smtClean="0"/>
              <a:t>AM: Cross-cutting issues, </a:t>
            </a:r>
            <a:r>
              <a:rPr lang="en-IE" sz="2000" dirty="0" smtClean="0"/>
              <a:t>GRWG &amp; GDWG wrap-up</a:t>
            </a:r>
          </a:p>
          <a:p>
            <a:pPr marL="742950" lvl="2" indent="-342900">
              <a:spcBef>
                <a:spcPts val="0"/>
              </a:spcBef>
              <a:buFont typeface="Wingdings" pitchFamily="2" charset="2"/>
              <a:buChar char="ü"/>
            </a:pPr>
            <a:r>
              <a:rPr lang="en-IE" sz="2000" dirty="0" smtClean="0"/>
              <a:t>PM: </a:t>
            </a:r>
            <a:r>
              <a:rPr lang="en-IE" altLang="ko-KR" sz="2000" dirty="0"/>
              <a:t>Reporting Outcomes &amp; Planning Future Meetings</a:t>
            </a:r>
            <a:endParaRPr lang="en-IE" sz="2000" dirty="0" smtClean="0"/>
          </a:p>
        </p:txBody>
      </p:sp>
    </p:spTree>
    <p:extLst>
      <p:ext uri="{BB962C8B-B14F-4D97-AF65-F5344CB8AC3E}">
        <p14:creationId xmlns:p14="http://schemas.microsoft.com/office/powerpoint/2010/main" val="114981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95221" y="1412876"/>
            <a:ext cx="8923495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Any </a:t>
            </a:r>
            <a:r>
              <a:rPr lang="en-US" altLang="ko-KR" dirty="0"/>
              <a:t>O</a:t>
            </a:r>
            <a:r>
              <a:rPr lang="en-US" altLang="ko-KR" dirty="0" smtClean="0"/>
              <a:t>ther Business?</a:t>
            </a:r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412175" y="914400"/>
            <a:ext cx="9267533" cy="5853816"/>
          </a:xfrm>
        </p:spPr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Outlook of Agenda</a:t>
            </a:r>
            <a:endParaRPr lang="en-GB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494932"/>
              </p:ext>
            </p:extLst>
          </p:nvPr>
        </p:nvGraphicFramePr>
        <p:xfrm>
          <a:off x="230810" y="1041234"/>
          <a:ext cx="9419213" cy="5615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5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92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38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359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512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1338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15762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Arial" pitchFamily="34" charset="0"/>
                          <a:cs typeface="Arial" pitchFamily="34" charset="0"/>
                        </a:rPr>
                        <a:t>Monday</a:t>
                      </a:r>
                    </a:p>
                    <a:p>
                      <a:pPr algn="ctr" latinLnBrk="1"/>
                      <a:r>
                        <a:rPr lang="en-US" altLang="ko-KR" dirty="0" smtClean="0">
                          <a:latin typeface="Arial" pitchFamily="34" charset="0"/>
                          <a:cs typeface="Arial" pitchFamily="34" charset="0"/>
                        </a:rPr>
                        <a:t>(19 March)</a:t>
                      </a:r>
                      <a:endParaRPr lang="ko-KR" alt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Arial" pitchFamily="34" charset="0"/>
                          <a:cs typeface="Arial" pitchFamily="34" charset="0"/>
                        </a:rPr>
                        <a:t>Tuesday</a:t>
                      </a:r>
                    </a:p>
                    <a:p>
                      <a:pPr algn="ctr" latinLnBrk="1"/>
                      <a:r>
                        <a:rPr lang="en-US" altLang="ko-KR" dirty="0" smtClean="0">
                          <a:latin typeface="Arial" pitchFamily="34" charset="0"/>
                          <a:cs typeface="Arial" pitchFamily="34" charset="0"/>
                        </a:rPr>
                        <a:t>(20 March)</a:t>
                      </a:r>
                      <a:endParaRPr lang="ko-KR" alt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Arial" pitchFamily="34" charset="0"/>
                          <a:cs typeface="Arial" pitchFamily="34" charset="0"/>
                        </a:rPr>
                        <a:t>Wednesday</a:t>
                      </a:r>
                    </a:p>
                    <a:p>
                      <a:pPr algn="ctr" latinLnBrk="1"/>
                      <a:r>
                        <a:rPr lang="en-US" altLang="ko-KR" dirty="0" smtClean="0">
                          <a:latin typeface="Arial" pitchFamily="34" charset="0"/>
                          <a:cs typeface="Arial" pitchFamily="34" charset="0"/>
                        </a:rPr>
                        <a:t>(21</a:t>
                      </a:r>
                      <a:r>
                        <a:rPr lang="en-US" altLang="ko-KR" baseline="0" dirty="0" smtClean="0">
                          <a:latin typeface="Arial" pitchFamily="34" charset="0"/>
                          <a:cs typeface="Arial" pitchFamily="34" charset="0"/>
                        </a:rPr>
                        <a:t> March)</a:t>
                      </a:r>
                      <a:endParaRPr lang="ko-KR" alt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Arial" pitchFamily="34" charset="0"/>
                          <a:cs typeface="Arial" pitchFamily="34" charset="0"/>
                        </a:rPr>
                        <a:t>Thursday</a:t>
                      </a:r>
                    </a:p>
                    <a:p>
                      <a:pPr algn="ctr" latinLnBrk="1"/>
                      <a:r>
                        <a:rPr lang="en-US" altLang="ko-KR" dirty="0" smtClean="0">
                          <a:latin typeface="Arial" pitchFamily="34" charset="0"/>
                          <a:cs typeface="Arial" pitchFamily="34" charset="0"/>
                        </a:rPr>
                        <a:t>(22 March)</a:t>
                      </a:r>
                      <a:endParaRPr lang="ko-KR" alt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Arial" pitchFamily="34" charset="0"/>
                          <a:cs typeface="Arial" pitchFamily="34" charset="0"/>
                        </a:rPr>
                        <a:t>Friday</a:t>
                      </a:r>
                    </a:p>
                    <a:p>
                      <a:pPr algn="ctr" latinLnBrk="1"/>
                      <a:r>
                        <a:rPr lang="en-US" altLang="ko-KR" dirty="0" smtClean="0">
                          <a:latin typeface="Arial" pitchFamily="34" charset="0"/>
                          <a:cs typeface="Arial" pitchFamily="34" charset="0"/>
                        </a:rPr>
                        <a:t>(23 March)</a:t>
                      </a:r>
                      <a:endParaRPr lang="ko-KR" alt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213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Arial" pitchFamily="34" charset="0"/>
                          <a:cs typeface="Arial" pitchFamily="34" charset="0"/>
                        </a:rPr>
                        <a:t>AM</a:t>
                      </a:r>
                      <a:endParaRPr lang="ko-KR" alt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IE" altLang="ko-KR" sz="1800" dirty="0" smtClean="0">
                          <a:latin typeface="Arial" pitchFamily="34" charset="0"/>
                          <a:cs typeface="Arial" pitchFamily="34" charset="0"/>
                        </a:rPr>
                        <a:t>“Mini Conference” </a:t>
                      </a:r>
                      <a:endParaRPr lang="ko-KR" alt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800" u="none" dirty="0" smtClean="0">
                          <a:latin typeface="Arial" pitchFamily="34" charset="0"/>
                          <a:cs typeface="Arial" pitchFamily="34" charset="0"/>
                        </a:rPr>
                        <a:t>Plenary: </a:t>
                      </a:r>
                      <a:r>
                        <a:rPr lang="en-IE" altLang="ko-KR" sz="1800" b="0" i="1" u="sng" dirty="0" smtClean="0">
                          <a:latin typeface="Arial" pitchFamily="34" charset="0"/>
                          <a:cs typeface="Arial" pitchFamily="34" charset="0"/>
                        </a:rPr>
                        <a:t>Subgroup Reports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800" b="1" dirty="0" smtClean="0"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Parallel Session</a:t>
                      </a:r>
                      <a:r>
                        <a:rPr lang="en-IE" altLang="ko-KR" sz="1800" dirty="0" smtClean="0">
                          <a:latin typeface="Arial" pitchFamily="34" charset="0"/>
                          <a:cs typeface="Arial" pitchFamily="34" charset="0"/>
                        </a:rPr>
                        <a:t> (UVSG vs. MWSG)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800" dirty="0" smtClean="0">
                          <a:latin typeface="Arial" pitchFamily="34" charset="0"/>
                          <a:cs typeface="Arial" pitchFamily="34" charset="0"/>
                        </a:rPr>
                        <a:t>VIS/NIR-subgroup session</a:t>
                      </a:r>
                    </a:p>
                    <a:p>
                      <a:pPr latinLnBrk="1"/>
                      <a:endParaRPr lang="ko-KR" alt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IE" altLang="ko-KR" sz="1800" b="1" i="1" dirty="0" smtClean="0">
                          <a:latin typeface="Arial" pitchFamily="34" charset="0"/>
                          <a:cs typeface="Arial" pitchFamily="34" charset="0"/>
                        </a:rPr>
                        <a:t>Cross-cutting issues</a:t>
                      </a:r>
                      <a:r>
                        <a:rPr lang="en-IE" altLang="ko-KR" sz="1800" dirty="0" smtClean="0">
                          <a:latin typeface="Arial" pitchFamily="34" charset="0"/>
                          <a:cs typeface="Arial" pitchFamily="34" charset="0"/>
                        </a:rPr>
                        <a:t>, GRWG &amp; GDWG wrap-up</a:t>
                      </a:r>
                      <a:endParaRPr lang="ko-KR" alt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465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Arial" pitchFamily="34" charset="0"/>
                          <a:cs typeface="Arial" pitchFamily="34" charset="0"/>
                        </a:rPr>
                        <a:t>PM</a:t>
                      </a:r>
                      <a:endParaRPr lang="ko-KR" alt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IE" altLang="ko-KR" sz="1800" dirty="0" smtClean="0">
                          <a:latin typeface="Arial" pitchFamily="34" charset="0"/>
                          <a:cs typeface="Arial" pitchFamily="34" charset="0"/>
                        </a:rPr>
                        <a:t>Plenary: </a:t>
                      </a:r>
                      <a:r>
                        <a:rPr lang="en-IE" altLang="ko-KR" sz="1800" i="1" u="sng" dirty="0" smtClean="0">
                          <a:latin typeface="Arial" pitchFamily="34" charset="0"/>
                          <a:cs typeface="Arial" pitchFamily="34" charset="0"/>
                        </a:rPr>
                        <a:t>Agency Reports</a:t>
                      </a:r>
                    </a:p>
                    <a:p>
                      <a:pPr latinLnBrk="1"/>
                      <a:endParaRPr lang="ko-KR" alt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800" dirty="0" smtClean="0">
                          <a:latin typeface="Arial" pitchFamily="34" charset="0"/>
                          <a:cs typeface="Arial" pitchFamily="34" charset="0"/>
                        </a:rPr>
                        <a:t>Plenary: </a:t>
                      </a:r>
                      <a:r>
                        <a:rPr lang="en-IE" altLang="ko-KR" sz="1800" i="1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IE" altLang="ko-KR" sz="1800" i="1" u="sng" dirty="0" smtClean="0">
                          <a:latin typeface="Arial" pitchFamily="34" charset="0"/>
                          <a:cs typeface="Arial" pitchFamily="34" charset="0"/>
                        </a:rPr>
                        <a:t>GRWG + GDWG)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altLang="ko-KR" sz="1800" u="none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800" dirty="0" smtClean="0">
                          <a:latin typeface="Arial" pitchFamily="34" charset="0"/>
                          <a:cs typeface="Arial" pitchFamily="34" charset="0"/>
                        </a:rPr>
                        <a:t>IR-subgroup session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800" b="1" dirty="0" smtClean="0"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(request all day meeting)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800" dirty="0" smtClean="0">
                          <a:latin typeface="Arial" pitchFamily="34" charset="0"/>
                          <a:cs typeface="Arial" pitchFamily="34" charset="0"/>
                        </a:rPr>
                        <a:t>VIS/NIR-subgroup session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800" b="1" dirty="0" smtClean="0"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(need all day?)</a:t>
                      </a:r>
                      <a:endParaRPr lang="en-IE" altLang="ko-KR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atinLnBrk="1"/>
                      <a:endParaRPr lang="ko-KR" alt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IE" altLang="ko-KR" sz="1800" dirty="0" smtClean="0">
                          <a:latin typeface="Arial" pitchFamily="34" charset="0"/>
                          <a:cs typeface="Arial" pitchFamily="34" charset="0"/>
                        </a:rPr>
                        <a:t>Reporting Outcomes &amp; Planning Future Meetings</a:t>
                      </a:r>
                      <a:endParaRPr lang="ko-KR" alt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56483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800" b="1" dirty="0" smtClean="0">
                          <a:latin typeface="Arial" pitchFamily="34" charset="0"/>
                          <a:cs typeface="Arial" pitchFamily="34" charset="0"/>
                        </a:rPr>
                        <a:t>Poster Session??</a:t>
                      </a:r>
                    </a:p>
                    <a:p>
                      <a:pPr latinLnBrk="1"/>
                      <a:r>
                        <a:rPr lang="en-US" altLang="ko-KR" sz="1800" dirty="0" smtClean="0">
                          <a:latin typeface="Arial" pitchFamily="34" charset="0"/>
                          <a:cs typeface="Arial" pitchFamily="34" charset="0"/>
                        </a:rPr>
                        <a:t>(Ice-break)??</a:t>
                      </a:r>
                      <a:endParaRPr lang="ko-KR" alt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800" u="none" dirty="0" smtClean="0">
                          <a:latin typeface="Arial" pitchFamily="34" charset="0"/>
                          <a:cs typeface="Arial" pitchFamily="34" charset="0"/>
                        </a:rPr>
                        <a:t>Working Groups’ Reception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GDWG</a:t>
                      </a:r>
                    </a:p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(breakout </a:t>
                      </a:r>
                    </a:p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session)</a:t>
                      </a:r>
                      <a:endParaRPr lang="ko-KR" altLang="en-US" sz="1600" b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GDWG</a:t>
                      </a:r>
                    </a:p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(breakout session)</a:t>
                      </a:r>
                      <a:endParaRPr lang="ko-KR" altLang="en-US" sz="1600" b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545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507062"/>
              </p:ext>
            </p:extLst>
          </p:nvPr>
        </p:nvGraphicFramePr>
        <p:xfrm>
          <a:off x="165100" y="435666"/>
          <a:ext cx="9652000" cy="6384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26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377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69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9746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2447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155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801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Mon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am </a:t>
                      </a:r>
                      <a:endParaRPr 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  <a:latin typeface="+mn-lt"/>
                          <a:cs typeface="Arial" pitchFamily="34" charset="0"/>
                        </a:rPr>
                        <a:t>Mini Conference</a:t>
                      </a:r>
                      <a:endParaRPr lang="en-US" sz="1100" b="1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2453"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  <a:latin typeface="+mn-lt"/>
                          <a:cs typeface="Arial" pitchFamily="34" charset="0"/>
                        </a:rPr>
                        <a:t>Chair: </a:t>
                      </a:r>
                      <a:r>
                        <a:rPr lang="en-US" sz="1100" b="1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 Dave Tobin</a:t>
                      </a:r>
                      <a:endParaRPr lang="en-US" sz="1100" b="1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245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8:45</a:t>
                      </a:r>
                      <a:endParaRPr lang="en-US" altLang="ko-KR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　</a:t>
                      </a:r>
                      <a:endParaRPr lang="ko-KR" altLang="en-US" sz="1100" b="1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Coffee and Registration</a:t>
                      </a:r>
                      <a:endParaRPr 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245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9:00</a:t>
                      </a:r>
                      <a:endParaRPr lang="en-US" altLang="ko-KR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 Tim </a:t>
                      </a:r>
                      <a:r>
                        <a:rPr lang="en-US" sz="1100" u="none" strike="noStrike" dirty="0" err="1">
                          <a:effectLst/>
                          <a:latin typeface="+mn-lt"/>
                          <a:cs typeface="Arial" pitchFamily="34" charset="0"/>
                        </a:rPr>
                        <a:t>Hewison</a:t>
                      </a:r>
                      <a:endParaRPr 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EUMETSAT</a:t>
                      </a:r>
                      <a:endParaRPr 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Introduction </a:t>
                      </a:r>
                      <a:r>
                        <a:rPr lang="en-US" sz="11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to Mini Conference &amp; GSICS</a:t>
                      </a:r>
                      <a:endParaRPr 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>
                          <a:effectLst/>
                          <a:latin typeface="+mn-lt"/>
                          <a:cs typeface="Arial" pitchFamily="34" charset="0"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FF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0:15</a:t>
                      </a:r>
                      <a:endParaRPr lang="en-US" altLang="ko-KR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245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9:15</a:t>
                      </a:r>
                      <a:endParaRPr lang="en-US" altLang="ko-KR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 Paul</a:t>
                      </a:r>
                      <a:r>
                        <a:rPr lang="en-US" altLang="ko-KR" sz="11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altLang="ko-KR" sz="1100" b="0" i="0" u="none" strike="noStrike" baseline="0" dirty="0" err="1" smtClean="0">
                          <a:effectLst/>
                          <a:latin typeface="+mn-lt"/>
                          <a:cs typeface="Arial" pitchFamily="34" charset="0"/>
                        </a:rPr>
                        <a:t>Menzel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CIMSS/SSEC</a:t>
                      </a:r>
                      <a:endParaRPr 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Welcome </a:t>
                      </a:r>
                      <a:r>
                        <a:rPr lang="en-US" sz="11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to SSEC</a:t>
                      </a:r>
                      <a:endParaRPr 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>
                          <a:effectLst/>
                          <a:latin typeface="+mn-lt"/>
                          <a:cs typeface="Arial" pitchFamily="34" charset="0"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0:10</a:t>
                      </a:r>
                      <a:endParaRPr lang="en-US" altLang="ko-KR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245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9:25</a:t>
                      </a:r>
                      <a:endParaRPr lang="en-US" altLang="ko-KR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 Dave Tobin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CIMSS/SSEC</a:t>
                      </a:r>
                      <a:endParaRPr 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Agenda,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Announcements, </a:t>
                      </a:r>
                      <a:r>
                        <a:rPr lang="en-US" sz="1100" b="0" i="0" u="none" strike="noStrike" baseline="0" dirty="0" err="1" smtClean="0">
                          <a:effectLst/>
                          <a:latin typeface="+mn-lt"/>
                          <a:cs typeface="Arial" pitchFamily="34" charset="0"/>
                        </a:rPr>
                        <a:t>etc</a:t>
                      </a:r>
                      <a:endParaRPr 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0:05</a:t>
                      </a:r>
                      <a:endParaRPr lang="en-US" altLang="ko-KR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295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9:30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 Constantine </a:t>
                      </a:r>
                      <a:r>
                        <a:rPr lang="en-US" altLang="ko-KR" sz="1100" u="none" strike="noStrike" dirty="0" err="1" smtClean="0">
                          <a:effectLst/>
                          <a:latin typeface="+mn-lt"/>
                          <a:cs typeface="Arial" pitchFamily="34" charset="0"/>
                        </a:rPr>
                        <a:t>Lukashin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NASA </a:t>
                      </a:r>
                      <a:r>
                        <a:rPr lang="en-US" altLang="ko-KR" sz="1100" u="none" strike="noStrike" dirty="0" err="1" smtClean="0">
                          <a:effectLst/>
                          <a:latin typeface="+mn-lt"/>
                          <a:cs typeface="Arial" pitchFamily="34" charset="0"/>
                        </a:rPr>
                        <a:t>LaRC</a:t>
                      </a:r>
                      <a:r>
                        <a:rPr lang="ko-KR" altLang="en-US" sz="11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CLARREO Pathfinder inter-calibration in reflected solar: project status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0:20</a:t>
                      </a:r>
                      <a:r>
                        <a:rPr lang="ko-KR" altLang="en-US" sz="11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245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9:50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 Joe Taylor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CIMSS/SSEC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CLARREO IR Sensor, Calibration </a:t>
                      </a:r>
                      <a:r>
                        <a:rPr lang="en-US" altLang="ko-KR" sz="1100" b="0" i="0" u="none" strike="noStrike" dirty="0" err="1" smtClean="0">
                          <a:effectLst/>
                          <a:latin typeface="+mn-lt"/>
                          <a:cs typeface="Arial" pitchFamily="34" charset="0"/>
                        </a:rPr>
                        <a:t>Accuracyand</a:t>
                      </a:r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 Traceability</a:t>
                      </a:r>
                      <a:endParaRPr lang="ko-KR" altLang="en-US" sz="1100" b="0" i="0" u="none" strike="noStrike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0:20</a:t>
                      </a:r>
                      <a:endParaRPr lang="en-US" altLang="ko-KR" sz="1100" b="0" i="0" u="none" strike="noStrike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245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10:10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 Dave Tobin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CIMSS/SSEC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CLARREO IR </a:t>
                      </a:r>
                      <a:r>
                        <a:rPr lang="en-US" altLang="ko-KR" sz="1100" b="0" i="0" u="none" strike="noStrike" baseline="0" dirty="0" err="1" smtClean="0">
                          <a:effectLst/>
                          <a:latin typeface="+mn-lt"/>
                          <a:cs typeface="Arial" pitchFamily="34" charset="0"/>
                        </a:rPr>
                        <a:t>Intercalibration</a:t>
                      </a:r>
                      <a:endParaRPr lang="ko-KR" altLang="en-US" sz="1100" b="0" i="0" u="none" strike="noStrike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>
                          <a:effectLst/>
                          <a:latin typeface="+mn-lt"/>
                          <a:cs typeface="Arial" pitchFamily="34" charset="0"/>
                        </a:rPr>
                        <a:t>　</a:t>
                      </a:r>
                      <a:endParaRPr lang="ko-KR" altLang="en-US" sz="1100" b="0" i="0" u="none" strike="noStrike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0:20</a:t>
                      </a:r>
                      <a:r>
                        <a:rPr lang="ko-KR" altLang="en-US" sz="11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245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10:30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ko-KR" altLang="en-US" sz="11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i="0" u="none" strike="noStrike" dirty="0" smtClean="0">
                          <a:effectLst/>
                          <a:latin typeface="+mn-lt"/>
                        </a:rPr>
                        <a:t>Coffee break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0:20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245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10:50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 Tony </a:t>
                      </a:r>
                      <a:r>
                        <a:rPr lang="en-US" altLang="ko-KR" sz="1100" u="none" strike="noStrike" dirty="0" err="1" smtClean="0">
                          <a:effectLst/>
                          <a:latin typeface="+mn-lt"/>
                          <a:cs typeface="Arial" pitchFamily="34" charset="0"/>
                        </a:rPr>
                        <a:t>Reale</a:t>
                      </a:r>
                      <a:r>
                        <a:rPr lang="en-US" altLang="ko-KR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 (Remote)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NOAA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GRUAN</a:t>
                      </a:r>
                      <a:r>
                        <a:rPr lang="en-US" altLang="ko-KR" sz="11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and GSICS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0:20</a:t>
                      </a:r>
                      <a:r>
                        <a:rPr lang="ko-KR" altLang="en-US" sz="11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1475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11:10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 Wes Berg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CSU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GPM(TBD)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0:20</a:t>
                      </a:r>
                      <a:r>
                        <a:rPr lang="ko-KR" altLang="en-US" sz="11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61475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11:3</a:t>
                      </a:r>
                      <a:r>
                        <a:rPr lang="en-US" altLang="ko-KR" sz="1100" b="0" i="0" u="none" strike="noStrike" dirty="0">
                          <a:effectLst/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altLang="ko-KR" sz="1100" b="0" i="0" u="none" strike="noStrike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 Bob </a:t>
                      </a:r>
                      <a:r>
                        <a:rPr lang="en-US" altLang="ko-KR" sz="1100" b="0" i="0" u="none" strike="noStrike" dirty="0" err="1" smtClean="0">
                          <a:effectLst/>
                          <a:latin typeface="+mn-lt"/>
                          <a:cs typeface="Arial" pitchFamily="34" charset="0"/>
                        </a:rPr>
                        <a:t>Holz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 UW/SSEC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err="1" smtClean="0">
                          <a:effectLst/>
                          <a:latin typeface="+mn-lt"/>
                          <a:cs typeface="Arial" pitchFamily="34" charset="0"/>
                        </a:rPr>
                        <a:t>Intercal</a:t>
                      </a:r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 activities</a:t>
                      </a:r>
                      <a:r>
                        <a:rPr lang="en-US" altLang="ko-KR" sz="11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and products within the Atmospheres SIPs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0:20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61475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11:50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 Andy </a:t>
                      </a:r>
                      <a:r>
                        <a:rPr lang="en-US" altLang="ko-KR" sz="1100" b="0" i="0" u="none" strike="noStrike" dirty="0" err="1" smtClean="0">
                          <a:effectLst/>
                          <a:latin typeface="+mn-lt"/>
                          <a:cs typeface="Arial" pitchFamily="34" charset="0"/>
                        </a:rPr>
                        <a:t>Heidinger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 NOAA ASPB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Update on PATMOS-X</a:t>
                      </a:r>
                      <a:r>
                        <a:rPr lang="en-US" altLang="ko-KR" sz="1100" b="0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products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0:20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7245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12:10</a:t>
                      </a:r>
                      <a:endParaRPr lang="en-US" altLang="ko-KR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  <a:latin typeface="+mn-lt"/>
                          <a:cs typeface="Arial" pitchFamily="34" charset="0"/>
                        </a:rPr>
                        <a:t>Lunch Break</a:t>
                      </a:r>
                      <a:endParaRPr lang="en-US" sz="1100" b="1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1:05</a:t>
                      </a:r>
                      <a:endParaRPr lang="en-US" altLang="ko-KR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7245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Mon pm</a:t>
                      </a:r>
                      <a:endParaRPr 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  <a:latin typeface="+mn-lt"/>
                          <a:cs typeface="Arial" pitchFamily="34" charset="0"/>
                        </a:rPr>
                        <a:t>Plenary - Reports</a:t>
                      </a:r>
                      <a:endParaRPr lang="en-US" sz="1100" b="1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72453"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100" u="none" strike="noStrike" dirty="0">
                          <a:effectLst/>
                          <a:latin typeface="+mn-lt"/>
                          <a:cs typeface="Arial" pitchFamily="34" charset="0"/>
                        </a:rPr>
                        <a:t>　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  <a:latin typeface="+mn-lt"/>
                          <a:cs typeface="Arial" pitchFamily="34" charset="0"/>
                        </a:rPr>
                        <a:t>Chair: </a:t>
                      </a:r>
                      <a:r>
                        <a:rPr lang="en-US" sz="1100" b="1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Tim </a:t>
                      </a:r>
                      <a:r>
                        <a:rPr lang="en-US" sz="1100" b="1" u="none" strike="noStrike" dirty="0" err="1" smtClean="0">
                          <a:effectLst/>
                          <a:latin typeface="+mn-lt"/>
                          <a:cs typeface="Arial" pitchFamily="34" charset="0"/>
                        </a:rPr>
                        <a:t>Hewison</a:t>
                      </a:r>
                      <a:endParaRPr lang="en-US" sz="1100" b="1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7245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13:15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All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Round Table Introductions + Logistics Info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7245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13:35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effectLst/>
                          <a:latin typeface="+mn-lt"/>
                        </a:rPr>
                        <a:t>Dohyeong</a:t>
                      </a:r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Kim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KMA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Agree Agenda &amp; Minute Taking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0:15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7245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13:50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Fred Wu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NOAA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NOAA </a:t>
                      </a:r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Agency Report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7245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14:10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Bertrand</a:t>
                      </a:r>
                      <a:r>
                        <a:rPr lang="en-US" altLang="ko-KR" sz="11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1100" b="0" i="0" u="none" strike="noStrike" baseline="0" dirty="0" err="1" smtClean="0">
                          <a:effectLst/>
                          <a:latin typeface="+mn-lt"/>
                        </a:rPr>
                        <a:t>Fougnie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CNES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CNES </a:t>
                      </a:r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Agency Report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7245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14:30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Scott Hu(</a:t>
                      </a:r>
                      <a:r>
                        <a:rPr lang="en-US" altLang="ko-KR" sz="1100" b="0" i="0" u="none" strike="noStrike" dirty="0" err="1" smtClean="0">
                          <a:effectLst/>
                          <a:latin typeface="+mn-lt"/>
                        </a:rPr>
                        <a:t>Romote</a:t>
                      </a:r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)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CMA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CMA Agency Report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7245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>
                          <a:effectLst/>
                          <a:latin typeface="+mn-lt"/>
                        </a:rPr>
                        <a:t>14:50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Rose Munro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EUMETSAT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EUMETSAT </a:t>
                      </a:r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Agency Report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7245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>
                          <a:effectLst/>
                          <a:latin typeface="+mn-lt"/>
                        </a:rPr>
                        <a:t>15:10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Masaya Takahashi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JMA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JMA </a:t>
                      </a:r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Agency Report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7245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>
                          <a:effectLst/>
                          <a:latin typeface="+mn-lt"/>
                        </a:rPr>
                        <a:t>15:30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i="0" u="none" strike="noStrike" dirty="0" smtClean="0">
                          <a:effectLst/>
                          <a:latin typeface="+mn-lt"/>
                        </a:rPr>
                        <a:t>Coffee break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32295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16:00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err="1" smtClean="0">
                          <a:effectLst/>
                          <a:latin typeface="+mn-lt"/>
                        </a:rPr>
                        <a:t>Arata</a:t>
                      </a:r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1100" b="0" i="0" u="none" strike="noStrike" dirty="0" err="1" smtClean="0">
                          <a:effectLst/>
                          <a:latin typeface="+mn-lt"/>
                        </a:rPr>
                        <a:t>Okuyama</a:t>
                      </a:r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 –on behalf</a:t>
                      </a:r>
                      <a:r>
                        <a:rPr lang="en-US" altLang="ko-KR" sz="1100" b="0" i="0" u="none" strike="noStrike" baseline="0" dirty="0" smtClean="0">
                          <a:effectLst/>
                          <a:latin typeface="+mn-lt"/>
                        </a:rPr>
                        <a:t> of JAXA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JMA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JAXA Agency Report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29642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16:20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Ashim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Mitra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IMD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IMD Agency </a:t>
                      </a:r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Report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7245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16:40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Munn </a:t>
                      </a:r>
                      <a:r>
                        <a:rPr lang="en-US" altLang="ko-KR" sz="1100" b="0" i="0" u="none" strike="noStrike" dirty="0" err="1" smtClean="0">
                          <a:effectLst/>
                          <a:latin typeface="+mn-lt"/>
                        </a:rPr>
                        <a:t>Shulkla</a:t>
                      </a:r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(Remote)</a:t>
                      </a:r>
                      <a:endParaRPr lang="ko-KR" alt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ISRO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ISRO</a:t>
                      </a:r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Agency Report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7245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17:00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100" dirty="0" err="1" smtClean="0">
                          <a:latin typeface="+mn-lt"/>
                        </a:rPr>
                        <a:t>Hyesook</a:t>
                      </a:r>
                      <a:r>
                        <a:rPr lang="en-US" altLang="ko-KR" sz="1100" baseline="0" dirty="0" smtClean="0">
                          <a:latin typeface="+mn-lt"/>
                        </a:rPr>
                        <a:t> Lee</a:t>
                      </a:r>
                      <a:endParaRPr lang="ko-KR" altLang="en-US" sz="11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KMA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KMA </a:t>
                      </a:r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Agency Report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7245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17:20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Jack </a:t>
                      </a:r>
                      <a:r>
                        <a:rPr lang="en-US" altLang="ko-KR" sz="1100" b="0" i="0" u="none" strike="noStrike" dirty="0" err="1" smtClean="0">
                          <a:effectLst/>
                          <a:latin typeface="+mn-lt"/>
                          <a:cs typeface="Arial" pitchFamily="34" charset="0"/>
                        </a:rPr>
                        <a:t>Xiong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NASA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effectLst/>
                          <a:latin typeface="+mn-lt"/>
                        </a:rPr>
                        <a:t>NASA </a:t>
                      </a:r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Agency Report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16393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17:40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Tom Stone</a:t>
                      </a:r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USGS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USGS Agency Report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32295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18:00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 smtClean="0">
                          <a:effectLst/>
                          <a:latin typeface="+mn-lt"/>
                          <a:cs typeface="Arial" pitchFamily="34" charset="0"/>
                        </a:rPr>
                        <a:t>Reception</a:t>
                      </a:r>
                      <a:r>
                        <a:rPr lang="en-US" sz="1100" b="1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 (Bar Service)</a:t>
                      </a:r>
                    </a:p>
                    <a:p>
                      <a:pPr algn="ctr" fontAlgn="t"/>
                      <a:r>
                        <a:rPr lang="en-US" sz="1100" b="1" i="0" u="none" strike="noStrike" baseline="0" dirty="0" smtClean="0">
                          <a:effectLst/>
                          <a:latin typeface="+mn-lt"/>
                          <a:cs typeface="Arial" pitchFamily="34" charset="0"/>
                        </a:rPr>
                        <a:t>Chair: Dave Tobin</a:t>
                      </a:r>
                      <a:endParaRPr lang="en-US" sz="1100" b="1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2:00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17245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effectLst/>
                          <a:latin typeface="+mn-lt"/>
                        </a:rPr>
                        <a:t>20:00</a:t>
                      </a:r>
                      <a:endParaRPr lang="en-US" altLang="ko-KR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  <a:latin typeface="+mn-lt"/>
                          <a:cs typeface="Arial" pitchFamily="34" charset="0"/>
                        </a:rPr>
                        <a:t>END</a:t>
                      </a:r>
                      <a:endParaRPr lang="en-US" sz="1100" b="1" i="0" u="none" strike="noStrike" dirty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32"/>
                  </a:ext>
                </a:extLst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46054" y="31810"/>
            <a:ext cx="8543925" cy="385439"/>
          </a:xfrm>
        </p:spPr>
        <p:txBody>
          <a:bodyPr/>
          <a:lstStyle/>
          <a:p>
            <a:r>
              <a:rPr lang="en-IE" altLang="ko-KR" dirty="0"/>
              <a:t>Monday (day-1)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9171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ko-KR" dirty="0"/>
              <a:t>Tuesday (day-2)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571777"/>
              </p:ext>
            </p:extLst>
          </p:nvPr>
        </p:nvGraphicFramePr>
        <p:xfrm>
          <a:off x="203200" y="962508"/>
          <a:ext cx="9448799" cy="58637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1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990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909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1553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8995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173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Tues </a:t>
                      </a:r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am 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Plenary - Reports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Chair</a:t>
                      </a:r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: 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8:30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Larry </a:t>
                      </a:r>
                      <a:r>
                        <a:rPr lang="en-US" sz="1200" b="0" i="0" u="none" strike="noStrike" dirty="0" smtClean="0">
                          <a:effectLst/>
                          <a:latin typeface="+mn-lt"/>
                        </a:rPr>
                        <a:t>Flynn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NOAA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GCC Report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 dirty="0"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815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9:00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Masaya Takahashi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JMA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GDWG Report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9:30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dirty="0" err="1" smtClean="0">
                          <a:latin typeface="+mn-lt"/>
                        </a:rPr>
                        <a:t>Dohyeong</a:t>
                      </a:r>
                      <a:r>
                        <a:rPr lang="en-US" altLang="ko-KR" sz="1200" dirty="0" smtClean="0">
                          <a:latin typeface="+mn-lt"/>
                        </a:rPr>
                        <a:t> Kim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dirty="0" smtClean="0">
                          <a:latin typeface="+mn-lt"/>
                        </a:rPr>
                        <a:t>KMA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effectLst/>
                          <a:latin typeface="+mn-lt"/>
                        </a:rPr>
                        <a:t>GRWG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effectLst/>
                          <a:latin typeface="+mn-lt"/>
                        </a:rPr>
                        <a:t>Teport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10:00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Tim </a:t>
                      </a:r>
                      <a:r>
                        <a:rPr lang="en-US" sz="1200" b="0" i="0" u="none" strike="noStrike" dirty="0" err="1">
                          <a:effectLst/>
                          <a:latin typeface="+mn-lt"/>
                        </a:rPr>
                        <a:t>Hewison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EUMETSAT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GRWG + IR Sub-Group Briefing Report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10:20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Dave </a:t>
                      </a:r>
                      <a:r>
                        <a:rPr lang="en-US" sz="1200" b="0" i="0" u="none" strike="noStrike" dirty="0" err="1">
                          <a:effectLst/>
                          <a:latin typeface="+mn-lt"/>
                        </a:rPr>
                        <a:t>Doelling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NASA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GRWG VIS-NIR Sub-Group Briefing Report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10:40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+mn-lt"/>
                        </a:rPr>
                        <a:t>Coffee break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2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>
                          <a:effectLst/>
                          <a:latin typeface="+mn-lt"/>
                        </a:rPr>
                        <a:t>0:30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11:10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Rose Munro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EUMETSAT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GRWG UV Sub-Group Briefing Report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0:20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08699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11:30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Ralph </a:t>
                      </a:r>
                      <a:r>
                        <a:rPr lang="en-US" sz="1200" b="0" i="0" u="none" strike="noStrike" dirty="0" smtClean="0">
                          <a:effectLst/>
                          <a:latin typeface="+mn-lt"/>
                        </a:rPr>
                        <a:t>Ferraro(Remote)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effectLst/>
                          <a:latin typeface="+mn-lt"/>
                        </a:rPr>
                        <a:t>NOAA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GRWG Microwave Sub-Group Briefing Report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0:20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11:50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Discussion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0:10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12:00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Lunch Break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1:10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Tues </a:t>
                      </a:r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pm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Plenary Briefings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0799"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Chair: 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13:10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Fred Wu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NOAA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Advanced next generation GEO imagers 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13:40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Rob </a:t>
                      </a:r>
                      <a:r>
                        <a:rPr lang="en-US" altLang="ko-KR" sz="1200" u="none" strike="noStrike" dirty="0" err="1" smtClean="0">
                          <a:effectLst/>
                          <a:latin typeface="+mn-lt"/>
                        </a:rPr>
                        <a:t>Roebeling</a:t>
                      </a:r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(Remote)</a:t>
                      </a:r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EUMETSAT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GEO-Ring test dataset – including VIS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1:00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14:40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Frank</a:t>
                      </a:r>
                      <a:r>
                        <a:rPr lang="en-US" altLang="ko-KR" sz="12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1200" b="0" i="0" u="none" strike="noStrike" baseline="0" dirty="0" err="1" smtClean="0">
                          <a:effectLst/>
                          <a:latin typeface="+mn-lt"/>
                        </a:rPr>
                        <a:t>Reuthrich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EUMETSAT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Update on FIDUCEO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to address inter-calibration requirements &amp; formats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0:20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15:00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All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CGMS-45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working paper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0:20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15:20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Coffee break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15:50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err="1" smtClean="0">
                          <a:effectLst/>
                          <a:latin typeface="+mn-lt"/>
                        </a:rPr>
                        <a:t>Seb</a:t>
                      </a:r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 Wagner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EUMETSAT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Strategy for combining corrections for VIS/NIR+IR channels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and plotting tool</a:t>
                      </a: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16:20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Tim</a:t>
                      </a:r>
                      <a:r>
                        <a:rPr lang="en-US" altLang="ko-KR" sz="12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1200" b="0" i="0" u="none" strike="noStrike" dirty="0" err="1" smtClean="0">
                          <a:effectLst/>
                          <a:latin typeface="+mn-lt"/>
                        </a:rPr>
                        <a:t>Hewison</a:t>
                      </a:r>
                      <a:endParaRPr lang="en-US" altLang="ko-KR" sz="1200" b="0" i="0" u="none" strike="noStrike" dirty="0" smtClean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EUMETSAT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Use of NWP+RTM as inter-calibration tool – with MWSG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0:20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16:40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Masaya Takahashi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GDWG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Spectral Response Function file towards “GSICS Standard </a:t>
                      </a:r>
                      <a:r>
                        <a:rPr lang="en-US" altLang="ko-KR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netCDF</a:t>
                      </a:r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”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0:20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17:00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Tim</a:t>
                      </a:r>
                      <a:r>
                        <a:rPr lang="en-US" altLang="ko-KR" sz="12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1200" b="0" i="0" u="none" strike="noStrike" dirty="0" err="1" smtClean="0">
                          <a:effectLst/>
                          <a:latin typeface="+mn-lt"/>
                        </a:rPr>
                        <a:t>Hewison</a:t>
                      </a:r>
                      <a:endParaRPr lang="en-US" altLang="ko-KR" sz="1200" b="0" i="0" u="none" strike="noStrike" dirty="0" smtClean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EUMETSAT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Aid Users Selection of GSICS Products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0:40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17:40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END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1" u="none" strike="noStrike" dirty="0">
                          <a:effectLst/>
                          <a:latin typeface="+mn-lt"/>
                        </a:rPr>
                        <a:t>18:00</a:t>
                      </a:r>
                      <a:endParaRPr lang="en-US" altLang="ko-KR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Working Groups' Reception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2:15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85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ko-KR" dirty="0"/>
              <a:t>Wednesday (day-3)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083302"/>
              </p:ext>
            </p:extLst>
          </p:nvPr>
        </p:nvGraphicFramePr>
        <p:xfrm>
          <a:off x="342900" y="881063"/>
          <a:ext cx="9296399" cy="50853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49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700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35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2820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88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7076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299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Wed am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GRWG: </a:t>
                      </a:r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UV 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Sub-Group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9933"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Chair: </a:t>
                      </a:r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Rose Munro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993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8:30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L.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Flynn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NOAA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Using Version 8 Ozone Profile algorithm initial and final residuals to track calibration drift and estimate biases between instruments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0:15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993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8:45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L.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Flynn</a:t>
                      </a:r>
                      <a:endParaRPr lang="ko-KR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NOAA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Match-ups and </a:t>
                      </a:r>
                      <a:r>
                        <a:rPr lang="en-US" altLang="ko-KR" sz="1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Tagets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Sites: Vicarious calibration by using statistical properties for ozone, reflectivity and aerosol index products in a latitude/longitude box over the equatorial Pacific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0:15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993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9:00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Discussion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0:15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993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9:15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S. </a:t>
                      </a:r>
                      <a:r>
                        <a:rPr lang="en-US" altLang="ko-KR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Marchenko</a:t>
                      </a: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SSAI</a:t>
                      </a: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Project on Consistency of OMI and GOME-2 HCHO retrievals: overview and preliminary results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0:15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993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9:30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R.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Lang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EUMETSAT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White Paper on Ground-based </a:t>
                      </a:r>
                      <a:r>
                        <a:rPr lang="en-US" altLang="ko-KR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Characterisation</a:t>
                      </a:r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of UV/Vis/NIR/SWIR spectrometers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0:15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993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9:45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Discussion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0:15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98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10:00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Coffee break</a:t>
                      </a:r>
                      <a:r>
                        <a:rPr lang="ko-KR" altLang="en-US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– Reference Solar Spectrum</a:t>
                      </a:r>
                      <a:endParaRPr lang="en-US" altLang="ko-KR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0:30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641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10:30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L. Flynn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NOAA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Modeling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OMPS Nadir Profiler solar measurements and comparisons to reference measurements</a:t>
                      </a:r>
                      <a:endParaRPr lang="en-US" altLang="ko-KR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0:15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10:45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R. Lang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EUMETSAT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UVN hyper-spectral Solar reference spectra: Comparison to GOME-2 BOL and </a:t>
                      </a:r>
                      <a:r>
                        <a:rPr lang="en-US" altLang="ko-KR" sz="1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Modelling</a:t>
                      </a:r>
                      <a:endParaRPr lang="en-US" altLang="ko-KR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0:15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M. Kang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Ewha</a:t>
                      </a:r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Women’s </a:t>
                      </a:r>
                      <a:r>
                        <a:rPr lang="en-US" altLang="ko-KR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Uni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High resolution reference solar spectrum for GEMS and TEMPO</a:t>
                      </a:r>
                      <a:endParaRPr lang="en-US" altLang="ko-KR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0:15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9620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11:15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K. Sun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Harvard SAO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Deriving the Instrument Transfer Function from OMI Solar Observations and its Implications for Ozone Retrievals</a:t>
                      </a:r>
                      <a:endParaRPr lang="en-US" altLang="ko-KR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0:15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11:30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Discussion and Wrap-up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0:30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993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12:00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Lunch 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Break (Lunch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Box)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3" name="직사각형 2"/>
          <p:cNvSpPr/>
          <p:nvPr/>
        </p:nvSpPr>
        <p:spPr>
          <a:xfrm>
            <a:off x="3444494" y="6085708"/>
            <a:ext cx="6214370" cy="519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Parallel Session with MW subgroup</a:t>
            </a:r>
            <a:endParaRPr lang="ko-KR" alt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52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3288105"/>
              </p:ext>
            </p:extLst>
          </p:nvPr>
        </p:nvGraphicFramePr>
        <p:xfrm>
          <a:off x="412750" y="914400"/>
          <a:ext cx="9296399" cy="49394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49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700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35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2820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88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7076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299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Wed pm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GRWG: </a:t>
                      </a:r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IR 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Sub-Group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9933"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Chair: </a:t>
                      </a:r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Tim</a:t>
                      </a:r>
                      <a:r>
                        <a:rPr lang="en-US" sz="12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Hewison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548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Tim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1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Hewison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EUMETSAT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Development of inter-calibration products for GEO 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imagers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1:20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algn="ctr" fontAlgn="t"/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Fred Wu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NOAA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including diurnal cycles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algn="ctr" fontAlgn="t"/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Dohyeong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Kim</a:t>
                      </a:r>
                      <a:endParaRPr lang="ko-KR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KMA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- accounting for seasonal variations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algn="ctr" fontAlgn="t"/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 </a:t>
                      </a:r>
                      <a:r>
                        <a:rPr lang="en-US" altLang="ko-KR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Xu</a:t>
                      </a:r>
                      <a:endParaRPr lang="ko-KR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CMA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CMA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Plans for GEO-LEO IR products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7643">
                <a:tc>
                  <a:txBody>
                    <a:bodyPr/>
                    <a:lstStyle/>
                    <a:p>
                      <a:pPr algn="ctr" fontAlgn="t"/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Arata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1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Okuyama</a:t>
                      </a:r>
                      <a:endParaRPr lang="ko-KR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JMA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- AHI IR bias diurnal &amp; low temperature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algn="ctr" fontAlgn="t"/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New algorithms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93821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13:50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Tim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1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Hewison</a:t>
                      </a: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EUMETSAT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Development of inter-calibration products for broadband LEO 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imagers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0:40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1464">
                <a:tc>
                  <a:txBody>
                    <a:bodyPr/>
                    <a:lstStyle/>
                    <a:p>
                      <a:pPr algn="ctr" fontAlgn="t"/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chemeClr val="tx1"/>
                          </a:solidFill>
                        </a:rPr>
                        <a:t>Aisheng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 Wu (Remote)</a:t>
                      </a:r>
                      <a:endParaRPr lang="ko-KR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NASA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including VIIRS, MODIS, SLSTR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7643">
                <a:tc>
                  <a:txBody>
                    <a:bodyPr/>
                    <a:lstStyle/>
                    <a:p>
                      <a:pPr algn="ctr" fontAlgn="t"/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Na </a:t>
                      </a:r>
                      <a:r>
                        <a:rPr lang="en-US" altLang="ko-KR" sz="1200" dirty="0" err="1" smtClean="0">
                          <a:solidFill>
                            <a:schemeClr val="tx1"/>
                          </a:solidFill>
                        </a:rPr>
                        <a:t>Xu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CMA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- progress of FY3 GSICS System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Tim + Igor</a:t>
                      </a:r>
                      <a:endParaRPr lang="ko-KR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EUMETSAT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Including SLSTR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993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14:30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Coffee break</a:t>
                      </a:r>
                      <a:r>
                        <a:rPr lang="ko-KR" altLang="en-US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93821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15:00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Tim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1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Hewison</a:t>
                      </a:r>
                      <a:endParaRPr lang="ko-KR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Reference Traceability and Uncertainty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1:00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1464">
                <a:tc>
                  <a:txBody>
                    <a:bodyPr/>
                    <a:lstStyle/>
                    <a:p>
                      <a:pPr algn="ctr" fontAlgn="t"/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Authors</a:t>
                      </a:r>
                      <a:endParaRPr lang="ko-KR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- Developing Report - review actions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7643">
                <a:tc>
                  <a:txBody>
                    <a:bodyPr/>
                    <a:lstStyle/>
                    <a:p>
                      <a:pPr algn="ctr" fontAlgn="t"/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Tony </a:t>
                      </a:r>
                      <a:r>
                        <a:rPr lang="en-US" altLang="ko-KR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Reale</a:t>
                      </a:r>
                      <a:endParaRPr lang="ko-KR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- Comparisons with GRUAN </a:t>
                      </a:r>
                      <a:r>
                        <a:rPr lang="en-US" altLang="ko-KR" sz="1200" dirty="0" err="1" smtClean="0"/>
                        <a:t>sondes</a:t>
                      </a:r>
                      <a:r>
                        <a:rPr lang="en-US" altLang="ko-KR" sz="1200" dirty="0" smtClean="0"/>
                        <a:t>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Steve </a:t>
                      </a:r>
                      <a:r>
                        <a:rPr lang="en-US" altLang="ko-KR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Broberg</a:t>
                      </a:r>
                      <a:endParaRPr lang="ko-KR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JPL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- AIRS error analysis ongoing activities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2993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16:00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Chengli</a:t>
                      </a:r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Qi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CMA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FY-3D/HIRAS Pre-launch </a:t>
                      </a:r>
                      <a:r>
                        <a:rPr lang="en-US" altLang="ko-KR" sz="1200" dirty="0" err="1" smtClean="0"/>
                        <a:t>Characterisation</a:t>
                      </a:r>
                      <a:r>
                        <a:rPr lang="en-US" altLang="ko-KR" sz="1200" dirty="0" smtClean="0"/>
                        <a:t>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2993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16:30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Tim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1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Hewison</a:t>
                      </a:r>
                      <a:endParaRPr lang="ko-KR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EUMETSAT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Spectral Corrections - SRF retrievals 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1496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17:00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Na </a:t>
                      </a:r>
                      <a:r>
                        <a:rPr lang="en-US" altLang="ko-KR" sz="1200" dirty="0" err="1" smtClean="0">
                          <a:solidFill>
                            <a:schemeClr val="tx1"/>
                          </a:solidFill>
                        </a:rPr>
                        <a:t>Xu</a:t>
                      </a:r>
                      <a:endParaRPr lang="ko-KR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CMA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Prelaunch SRF evaluation and correction 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0:15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17:15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Discussion - Plan product development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2993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17:45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END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146054" y="76200"/>
            <a:ext cx="8543925" cy="551022"/>
          </a:xfrm>
        </p:spPr>
        <p:txBody>
          <a:bodyPr/>
          <a:lstStyle/>
          <a:p>
            <a:r>
              <a:rPr lang="en-IE" altLang="ko-KR" dirty="0"/>
              <a:t>Wednesday (day-3)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8206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ko-KR" dirty="0"/>
              <a:t>Wednesday (day-3)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709403"/>
              </p:ext>
            </p:extLst>
          </p:nvPr>
        </p:nvGraphicFramePr>
        <p:xfrm>
          <a:off x="188739" y="844891"/>
          <a:ext cx="9490052" cy="51153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59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3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80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1470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66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8897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5961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Wed am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GDWG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9616"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Chair: Masaya Takahashi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0151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9:00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Jin</a:t>
                      </a:r>
                      <a:r>
                        <a:rPr lang="en-US" altLang="ko-KR" sz="1200" b="0" i="0" u="none" strike="noStrike" baseline="0" dirty="0" smtClean="0">
                          <a:effectLst/>
                          <a:latin typeface="+mn-lt"/>
                        </a:rPr>
                        <a:t> Woo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KMA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GDWG Baseline Reviews - website, products metadata and structures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1:00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319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10:00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All</a:t>
                      </a:r>
                      <a:r>
                        <a:rPr lang="ko-KR" altLang="en-US" sz="1200" u="none" strike="noStrike" dirty="0" smtClean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All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dirty="0" smtClean="0"/>
                        <a:t>GSICS Documentation Discussion, classification and storage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961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10:30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i="0" u="none" strike="noStrike" dirty="0" smtClean="0">
                          <a:effectLst/>
                          <a:latin typeface="+mn-lt"/>
                        </a:rPr>
                        <a:t>Coffee break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319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11:00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Peter </a:t>
                      </a:r>
                      <a:r>
                        <a:rPr lang="en-US" altLang="ko-KR" sz="1200" dirty="0" err="1" smtClean="0"/>
                        <a:t>Miu</a:t>
                      </a:r>
                      <a:r>
                        <a:rPr lang="en-US" altLang="ko-KR" sz="1200" dirty="0" smtClean="0"/>
                        <a:t> 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EUMETSAT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GSICS Collaboration GSICS servers, configuration, products meta-data pages and data access services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961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11:30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Thomas </a:t>
                      </a:r>
                      <a:r>
                        <a:rPr lang="en-US" altLang="ko-KR" sz="1200" dirty="0" err="1" smtClean="0"/>
                        <a:t>Xu</a:t>
                      </a:r>
                      <a:r>
                        <a:rPr lang="en-US" altLang="ko-KR" sz="1200" dirty="0" smtClean="0"/>
                        <a:t> 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CMA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GSICS Collaboration Servers </a:t>
                      </a:r>
                      <a:r>
                        <a:rPr lang="en-US" altLang="ko-KR" sz="1200" dirty="0" err="1" smtClean="0"/>
                        <a:t>Synchronisation</a:t>
                      </a:r>
                      <a:r>
                        <a:rPr lang="en-US" altLang="ko-KR" sz="1200" dirty="0" smtClean="0"/>
                        <a:t> and discussion of the </a:t>
                      </a:r>
                      <a:r>
                        <a:rPr lang="en-US" altLang="ko-KR" sz="1200" dirty="0" err="1" smtClean="0"/>
                        <a:t>netCDF</a:t>
                      </a:r>
                      <a:r>
                        <a:rPr lang="en-US" altLang="ko-KR" sz="1200" dirty="0" smtClean="0"/>
                        <a:t> generation framework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1</a:t>
                      </a:r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5961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12:30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Lunch </a:t>
                      </a:r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Break (Lunch Box)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5961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Wed pm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Chair: Peter </a:t>
                      </a:r>
                      <a:r>
                        <a:rPr lang="en-US" sz="1200" b="1" u="none" strike="noStrike" dirty="0" err="1">
                          <a:effectLst/>
                          <a:latin typeface="+mn-lt"/>
                        </a:rPr>
                        <a:t>Miu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319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13:00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Masaya Takahashi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JMA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Spectral Response Function file towards "GSICS Standard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netCDF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": requirements from GRWG and EUMETSAT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1:00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0151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14:00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Jordan Yao (Remote)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NOAA</a:t>
                      </a:r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GSICS Wiki Implementation overview, enhancements and future requirements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1:00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780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15:00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i="0" u="none" strike="noStrike" dirty="0" smtClean="0">
                          <a:effectLst/>
                          <a:latin typeface="+mn-lt"/>
                        </a:rPr>
                        <a:t>Coffee break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6319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15:30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err="1" smtClean="0"/>
                        <a:t>Manik</a:t>
                      </a:r>
                      <a:r>
                        <a:rPr lang="en-US" altLang="ko-KR" sz="1200" dirty="0" smtClean="0"/>
                        <a:t> </a:t>
                      </a:r>
                      <a:r>
                        <a:rPr lang="en-US" altLang="ko-KR" sz="1200" dirty="0" err="1" smtClean="0"/>
                        <a:t>Balli</a:t>
                      </a:r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NOAA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New GSICS product convention - MW 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1:00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6319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16:30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err="1" smtClean="0"/>
                        <a:t>Manik</a:t>
                      </a:r>
                      <a:r>
                        <a:rPr lang="en-US" altLang="ko-KR" sz="1200" dirty="0" smtClean="0"/>
                        <a:t> </a:t>
                      </a:r>
                      <a:r>
                        <a:rPr lang="en-US" altLang="ko-KR" sz="1200" dirty="0" err="1" smtClean="0"/>
                        <a:t>Balli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b="0" i="0" u="none" strike="noStrike" dirty="0" smtClean="0">
                          <a:effectLst/>
                          <a:latin typeface="+mn-lt"/>
                        </a:rPr>
                        <a:t>NOAA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GSICS Convention for FCDR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>
                          <a:effectLst/>
                          <a:latin typeface="+mn-lt"/>
                        </a:rPr>
                        <a:t>1</a:t>
                      </a:r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0879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17:30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Jin Woo</a:t>
                      </a:r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KMA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dirty="0" smtClean="0"/>
                        <a:t>Use of </a:t>
                      </a:r>
                      <a:r>
                        <a:rPr lang="en-US" altLang="ko-KR" sz="1200" dirty="0" err="1" smtClean="0"/>
                        <a:t>gitHub</a:t>
                      </a:r>
                      <a:r>
                        <a:rPr lang="en-US" altLang="ko-KR" sz="1200" dirty="0" smtClean="0"/>
                        <a:t> for GSICS developments </a:t>
                      </a:r>
                      <a:endParaRPr lang="ko-KR" alt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200" u="none" strike="noStrike">
                          <a:effectLst/>
                          <a:latin typeface="+mn-lt"/>
                        </a:rPr>
                        <a:t>　</a:t>
                      </a:r>
                      <a:endParaRPr lang="ko-KR" altLang="en-US" sz="1200" b="0" i="0" u="none" strike="noStrike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0:30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5961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200" u="none" strike="noStrike" dirty="0" smtClean="0">
                          <a:effectLst/>
                          <a:latin typeface="+mn-lt"/>
                        </a:rPr>
                        <a:t>18:00</a:t>
                      </a:r>
                      <a:endParaRPr lang="en-US" altLang="ko-K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u="none" strike="noStrike" dirty="0" smtClean="0">
                          <a:effectLst/>
                          <a:latin typeface="+mn-lt"/>
                        </a:rPr>
                        <a:t>END</a:t>
                      </a:r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o-KR" altLang="en-US" sz="12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ko-KR" alt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275" marR="8275" marT="8275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38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3409</TotalTime>
  <Words>3011</Words>
  <Application>Microsoft Office PowerPoint</Application>
  <PresentationFormat>A4 Paper (210x297 mm)</PresentationFormat>
  <Paragraphs>1171</Paragraphs>
  <Slides>30</Slides>
  <Notes>7</Notes>
  <HiddenSlides>9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맑은 고딕</vt:lpstr>
      <vt:lpstr>ＭＳ Ｐゴシック</vt:lpstr>
      <vt:lpstr>Arial</vt:lpstr>
      <vt:lpstr>Calibri</vt:lpstr>
      <vt:lpstr>Helvetica</vt:lpstr>
      <vt:lpstr>Tahoma</vt:lpstr>
      <vt:lpstr>Times New Roman</vt:lpstr>
      <vt:lpstr>Wingdings</vt:lpstr>
      <vt:lpstr>함초롬돋움 확장</vt:lpstr>
      <vt:lpstr>Office Theme</vt:lpstr>
      <vt:lpstr>Outline Agenda 2018 GSICS Annual Meeting Shanghai, China 19-23 March 2018</vt:lpstr>
      <vt:lpstr>Agenda of web meeting</vt:lpstr>
      <vt:lpstr>Outline of Agenda</vt:lpstr>
      <vt:lpstr>Outlook of Agenda</vt:lpstr>
      <vt:lpstr>Monday (day-1)</vt:lpstr>
      <vt:lpstr>Tuesday (day-2)</vt:lpstr>
      <vt:lpstr>Wednesday (day-3)</vt:lpstr>
      <vt:lpstr>Wednesday (day-3)</vt:lpstr>
      <vt:lpstr>Wednesday (day-3)</vt:lpstr>
      <vt:lpstr>Wednesday (day-3)</vt:lpstr>
      <vt:lpstr>Thursday (day-4)</vt:lpstr>
      <vt:lpstr>Thursday (day-4)</vt:lpstr>
      <vt:lpstr>Friday (day-5)</vt:lpstr>
      <vt:lpstr>Mini-conference</vt:lpstr>
      <vt:lpstr>Plenary Session</vt:lpstr>
      <vt:lpstr>Topics for Plenary in 2018</vt:lpstr>
      <vt:lpstr>Plenary (GRWG+GDWG)</vt:lpstr>
      <vt:lpstr>Topics for GRWG (UVSG)</vt:lpstr>
      <vt:lpstr>Topics for GRWG (MWSG)</vt:lpstr>
      <vt:lpstr>Topics for GRWG (IRSG)</vt:lpstr>
      <vt:lpstr>Topics for GRWG (VIS/NIR)</vt:lpstr>
      <vt:lpstr>Topics for GRWG (VIS/NIR)</vt:lpstr>
      <vt:lpstr>Topics for GDWG Agenda</vt:lpstr>
      <vt:lpstr>Topics for Plenary</vt:lpstr>
      <vt:lpstr>Guideline for presentation</vt:lpstr>
      <vt:lpstr>Agenda</vt:lpstr>
      <vt:lpstr>Minute Taking</vt:lpstr>
      <vt:lpstr>Minute Taking</vt:lpstr>
      <vt:lpstr>Minute Takers</vt:lpstr>
      <vt:lpstr>Any Other Business?</vt:lpstr>
    </vt:vector>
  </TitlesOfParts>
  <Company>Eumetsat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Tim Hewison</cp:lastModifiedBy>
  <cp:revision>1291</cp:revision>
  <cp:lastPrinted>2006-03-06T14:11:17Z</cp:lastPrinted>
  <dcterms:created xsi:type="dcterms:W3CDTF">1997-07-23T08:21:02Z</dcterms:created>
  <dcterms:modified xsi:type="dcterms:W3CDTF">2017-11-22T09:02:58Z</dcterms:modified>
</cp:coreProperties>
</file>