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0"/>
  </p:notesMasterIdLst>
  <p:handoutMasterIdLst>
    <p:handoutMasterId r:id="rId11"/>
  </p:handoutMasterIdLst>
  <p:sldIdLst>
    <p:sldId id="256" r:id="rId2"/>
    <p:sldId id="604" r:id="rId3"/>
    <p:sldId id="629" r:id="rId4"/>
    <p:sldId id="630" r:id="rId5"/>
    <p:sldId id="633" r:id="rId6"/>
    <p:sldId id="631" r:id="rId7"/>
    <p:sldId id="635" r:id="rId8"/>
    <p:sldId id="615" r:id="rId9"/>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xmlns="">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3333FF"/>
    <a:srgbClr val="009900"/>
    <a:srgbClr val="FF00FF"/>
    <a:srgbClr val="EE2D24"/>
    <a:srgbClr val="FF9900"/>
    <a:srgbClr val="A2DADE"/>
    <a:srgbClr val="4E0B55"/>
    <a:srgbClr val="C7A775"/>
    <a:srgbClr val="00B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54" autoAdjust="0"/>
    <p:restoredTop sz="90110" autoAdjust="0"/>
  </p:normalViewPr>
  <p:slideViewPr>
    <p:cSldViewPr snapToGrid="0">
      <p:cViewPr>
        <p:scale>
          <a:sx n="84" d="100"/>
          <a:sy n="84" d="100"/>
        </p:scale>
        <p:origin x="-90" y="-354"/>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73" d="100"/>
          <a:sy n="73" d="100"/>
        </p:scale>
        <p:origin x="-2490" y="-96"/>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20 November 2017</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23213646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20 November 2017</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28617200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20 November 2017</a:t>
            </a:fld>
            <a:endParaRPr lang="de-DE"/>
          </a:p>
        </p:txBody>
      </p:sp>
    </p:spTree>
    <p:extLst>
      <p:ext uri="{BB962C8B-B14F-4D97-AF65-F5344CB8AC3E}">
        <p14:creationId xmlns:p14="http://schemas.microsoft.com/office/powerpoint/2010/main" val="26621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20 November 2017</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2</a:t>
            </a:fld>
            <a:endParaRPr lang="de-DE"/>
          </a:p>
        </p:txBody>
      </p:sp>
    </p:spTree>
    <p:extLst>
      <p:ext uri="{BB962C8B-B14F-4D97-AF65-F5344CB8AC3E}">
        <p14:creationId xmlns:p14="http://schemas.microsoft.com/office/powerpoint/2010/main" val="276562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20 November 2017</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3</a:t>
            </a:fld>
            <a:endParaRPr lang="de-DE"/>
          </a:p>
        </p:txBody>
      </p:sp>
    </p:spTree>
    <p:extLst>
      <p:ext uri="{BB962C8B-B14F-4D97-AF65-F5344CB8AC3E}">
        <p14:creationId xmlns:p14="http://schemas.microsoft.com/office/powerpoint/2010/main" val="87653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20 November 2017</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4</a:t>
            </a:fld>
            <a:endParaRPr lang="de-DE"/>
          </a:p>
        </p:txBody>
      </p:sp>
    </p:spTree>
    <p:extLst>
      <p:ext uri="{BB962C8B-B14F-4D97-AF65-F5344CB8AC3E}">
        <p14:creationId xmlns:p14="http://schemas.microsoft.com/office/powerpoint/2010/main" val="3355396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43"/>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8" y="27464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74" y="109063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lvl1pPr>
              <a:defRPr sz="2800"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a:t>Click to edit Master text styles</a:t>
            </a:r>
          </a:p>
          <a:p>
            <a:pPr lvl="1"/>
            <a:r>
              <a:rPr lang="en-US" dirty="0"/>
              <a:t>Second level</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27"/>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2"/>
            <a:ext cx="89154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74" y="109063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74" y="109063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42"/>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8" name="TextBox 17"/>
          <p:cNvSpPr txBox="1"/>
          <p:nvPr userDrawn="1"/>
        </p:nvSpPr>
        <p:spPr>
          <a:xfrm>
            <a:off x="11" y="6488115"/>
            <a:ext cx="6272213" cy="369332"/>
          </a:xfrm>
          <a:prstGeom prst="rect">
            <a:avLst/>
          </a:prstGeom>
          <a:noFill/>
        </p:spPr>
        <p:txBody>
          <a:bodyPr>
            <a:spAutoFit/>
          </a:bodyPr>
          <a:lstStyle/>
          <a:p>
            <a:pPr>
              <a:defRPr/>
            </a:pPr>
            <a:r>
              <a:rPr lang="en-GB" baseline="0" dirty="0" smtClean="0">
                <a:solidFill>
                  <a:schemeClr val="tx1"/>
                </a:solidFill>
              </a:rPr>
              <a:t>GSICS Preparatory Meeting </a:t>
            </a:r>
            <a:endParaRPr lang="en-GB" baseline="0" dirty="0">
              <a:solidFill>
                <a:schemeClr val="tx1"/>
              </a:solidFill>
            </a:endParaRPr>
          </a:p>
          <a:p>
            <a:pPr>
              <a:defRPr/>
            </a:pPr>
            <a:endParaRPr lang="en-GB" dirty="0">
              <a:solidFill>
                <a:schemeClr val="tx1"/>
              </a:solidFill>
            </a:endParaRPr>
          </a:p>
        </p:txBody>
      </p:sp>
      <p:sp>
        <p:nvSpPr>
          <p:cNvPr id="19" name="Line 8"/>
          <p:cNvSpPr>
            <a:spLocks noChangeShapeType="1"/>
          </p:cNvSpPr>
          <p:nvPr userDrawn="1"/>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userDrawn="1"/>
        </p:nvPicPr>
        <p:blipFill>
          <a:blip r:embed="rId14"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timing>
    <p:tnLst>
      <p:par>
        <p:cTn id="1" dur="indefinite" restart="never" nodeType="tmRoot"/>
      </p:par>
    </p:tnLst>
  </p:timing>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gsics.atmos.umd.edu/bin/view/Development/2017110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idx="4294967295"/>
          </p:nvPr>
        </p:nvSpPr>
        <p:spPr>
          <a:xfrm>
            <a:off x="742950" y="2693991"/>
            <a:ext cx="8420100" cy="1470025"/>
          </a:xfrm>
        </p:spPr>
        <p:style>
          <a:lnRef idx="0">
            <a:schemeClr val="accent3"/>
          </a:lnRef>
          <a:fillRef idx="3">
            <a:schemeClr val="accent3"/>
          </a:fillRef>
          <a:effectRef idx="3">
            <a:schemeClr val="accent3"/>
          </a:effectRef>
          <a:fontRef idx="minor">
            <a:schemeClr val="lt1"/>
          </a:fontRef>
        </p:style>
        <p:txBody>
          <a:bodyPr/>
          <a:lstStyle/>
          <a:p>
            <a:pPr eaLnBrk="1" hangingPunct="1"/>
            <a:r>
              <a:rPr lang="en-GB" sz="3600" b="1" dirty="0" smtClean="0"/>
              <a:t>Preparatory  Web meeting for </a:t>
            </a:r>
            <a:br>
              <a:rPr lang="en-GB" sz="3600" b="1" dirty="0" smtClean="0"/>
            </a:br>
            <a:r>
              <a:rPr lang="en-GB" sz="3600" b="1" dirty="0" smtClean="0"/>
              <a:t>2018 Annual Meeting </a:t>
            </a:r>
            <a:br>
              <a:rPr lang="en-GB" sz="3600" b="1" dirty="0" smtClean="0"/>
            </a:br>
            <a:r>
              <a:rPr lang="en-GB" sz="3600" b="1" dirty="0" smtClean="0"/>
              <a:t>in Shanghai, China</a:t>
            </a:r>
            <a:endParaRPr lang="en-GB" sz="3600" b="1" dirty="0"/>
          </a:p>
        </p:txBody>
      </p:sp>
      <p:sp>
        <p:nvSpPr>
          <p:cNvPr id="5" name="Rectangle 43"/>
          <p:cNvSpPr>
            <a:spLocks noGrp="1" noChangeArrowheads="1"/>
          </p:cNvSpPr>
          <p:nvPr>
            <p:ph type="subTitle" idx="1"/>
          </p:nvPr>
        </p:nvSpPr>
        <p:spPr>
          <a:xfrm>
            <a:off x="6426200" y="5384800"/>
            <a:ext cx="3162300" cy="969108"/>
          </a:xfrm>
        </p:spPr>
        <p:style>
          <a:lnRef idx="0">
            <a:schemeClr val="accent2"/>
          </a:lnRef>
          <a:fillRef idx="3">
            <a:schemeClr val="accent2"/>
          </a:fillRef>
          <a:effectRef idx="3">
            <a:schemeClr val="accent2"/>
          </a:effectRef>
          <a:fontRef idx="minor">
            <a:schemeClr val="lt1"/>
          </a:fontRef>
        </p:style>
        <p:txBody>
          <a:bodyPr/>
          <a:lstStyle/>
          <a:p>
            <a:pPr eaLnBrk="1" hangingPunct="1">
              <a:defRPr/>
            </a:pPr>
            <a:r>
              <a:rPr lang="en-US" sz="1600" dirty="0" smtClean="0">
                <a:solidFill>
                  <a:schemeClr val="bg1"/>
                </a:solidFill>
              </a:rPr>
              <a:t>Larry </a:t>
            </a:r>
            <a:r>
              <a:rPr lang="en-US" sz="1600" dirty="0">
                <a:solidFill>
                  <a:schemeClr val="bg1"/>
                </a:solidFill>
              </a:rPr>
              <a:t>Flynn </a:t>
            </a:r>
            <a:r>
              <a:rPr lang="en-US" sz="1600" dirty="0" smtClean="0">
                <a:solidFill>
                  <a:schemeClr val="bg1"/>
                </a:solidFill>
              </a:rPr>
              <a:t>and </a:t>
            </a:r>
            <a:r>
              <a:rPr lang="en-US" sz="1600" dirty="0" err="1" smtClean="0">
                <a:solidFill>
                  <a:schemeClr val="bg1"/>
                </a:solidFill>
              </a:rPr>
              <a:t>Manik</a:t>
            </a:r>
            <a:r>
              <a:rPr lang="en-US" sz="1600" dirty="0" smtClean="0">
                <a:solidFill>
                  <a:schemeClr val="bg1"/>
                </a:solidFill>
              </a:rPr>
              <a:t> Bali</a:t>
            </a:r>
            <a:endParaRPr lang="en-US" sz="1600" dirty="0">
              <a:solidFill>
                <a:schemeClr val="bg1"/>
              </a:solidFill>
            </a:endParaRPr>
          </a:p>
          <a:p>
            <a:pPr eaLnBrk="1" hangingPunct="1">
              <a:defRPr/>
            </a:pPr>
            <a:r>
              <a:rPr lang="en-US" sz="1600" dirty="0">
                <a:solidFill>
                  <a:schemeClr val="bg1"/>
                </a:solidFill>
              </a:rPr>
              <a:t>GSICS Coordination Center, </a:t>
            </a:r>
            <a:r>
              <a:rPr lang="en-US" sz="1600" dirty="0" smtClean="0">
                <a:solidFill>
                  <a:schemeClr val="bg1"/>
                </a:solidFill>
              </a:rPr>
              <a:t>NOAA</a:t>
            </a:r>
          </a:p>
          <a:p>
            <a:pPr eaLnBrk="1" hangingPunct="1">
              <a:defRPr/>
            </a:pPr>
            <a:r>
              <a:rPr lang="en-US" sz="1600" b="1" dirty="0" smtClean="0">
                <a:solidFill>
                  <a:schemeClr val="bg1"/>
                </a:solidFill>
              </a:rPr>
              <a:t>NOAA GDWG</a:t>
            </a:r>
            <a:endParaRPr lang="en-US" sz="1600" b="1" dirty="0">
              <a:solidFill>
                <a:schemeClr val="bg1"/>
              </a:solidFill>
            </a:endParaRPr>
          </a:p>
          <a:p>
            <a:pPr eaLnBrk="1" hangingPunct="1">
              <a:buFont typeface="Arial" pitchFamily="34" charset="0"/>
              <a:buNone/>
              <a:defRPr/>
            </a:pPr>
            <a:endParaRPr lang="en-US" sz="2400" dirty="0">
              <a:solidFill>
                <a:srgbClr val="00206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3"/>
            <a:ext cx="8915400" cy="709205"/>
          </a:xfrm>
        </p:spPr>
        <p:style>
          <a:lnRef idx="0">
            <a:schemeClr val="accent3"/>
          </a:lnRef>
          <a:fillRef idx="3">
            <a:schemeClr val="accent3"/>
          </a:fillRef>
          <a:effectRef idx="3">
            <a:schemeClr val="accent3"/>
          </a:effectRef>
          <a:fontRef idx="minor">
            <a:schemeClr val="lt1"/>
          </a:fontRef>
        </p:style>
        <p:txBody>
          <a:bodyPr/>
          <a:lstStyle/>
          <a:p>
            <a:r>
              <a:rPr lang="en-US" sz="3200" dirty="0"/>
              <a:t>TABLE OF CONTENT</a:t>
            </a:r>
          </a:p>
        </p:txBody>
      </p:sp>
      <p:sp>
        <p:nvSpPr>
          <p:cNvPr id="3" name="TextBox 2"/>
          <p:cNvSpPr txBox="1"/>
          <p:nvPr/>
        </p:nvSpPr>
        <p:spPr>
          <a:xfrm>
            <a:off x="731520" y="1533465"/>
            <a:ext cx="7785295" cy="5324535"/>
          </a:xfrm>
          <a:prstGeom prst="rect">
            <a:avLst/>
          </a:prstGeom>
          <a:noFill/>
        </p:spPr>
        <p:txBody>
          <a:bodyPr wrap="square" rtlCol="0">
            <a:spAutoFit/>
          </a:bodyPr>
          <a:lstStyle/>
          <a:p>
            <a:pPr>
              <a:lnSpc>
                <a:spcPct val="250000"/>
              </a:lnSpc>
              <a:buFont typeface="Arial" pitchFamily="34" charset="0"/>
              <a:buChar char="•"/>
            </a:pPr>
            <a:r>
              <a:rPr lang="en-US" sz="2400" dirty="0" smtClean="0">
                <a:solidFill>
                  <a:schemeClr val="tx1"/>
                </a:solidFill>
                <a:latin typeface="Arial" pitchFamily="34" charset="0"/>
                <a:cs typeface="Arial" pitchFamily="34" charset="0"/>
              </a:rPr>
              <a:t> Proposed topics for GSICS Coordination Center</a:t>
            </a:r>
          </a:p>
          <a:p>
            <a:pPr>
              <a:lnSpc>
                <a:spcPct val="250000"/>
              </a:lnSpc>
              <a:buFont typeface="Arial" pitchFamily="34" charset="0"/>
              <a:buChar char="•"/>
            </a:pPr>
            <a:r>
              <a:rPr lang="en-US" sz="2400" dirty="0" smtClean="0">
                <a:solidFill>
                  <a:schemeClr val="tx1"/>
                </a:solidFill>
                <a:latin typeface="Arial" pitchFamily="34" charset="0"/>
                <a:cs typeface="Arial" pitchFamily="34" charset="0"/>
              </a:rPr>
              <a:t> Actions </a:t>
            </a:r>
            <a:r>
              <a:rPr lang="en-US" sz="2400" dirty="0">
                <a:solidFill>
                  <a:schemeClr val="tx1"/>
                </a:solidFill>
                <a:latin typeface="Arial" pitchFamily="34" charset="0"/>
                <a:cs typeface="Arial" pitchFamily="34" charset="0"/>
              </a:rPr>
              <a:t>on GCC</a:t>
            </a:r>
          </a:p>
          <a:p>
            <a:pPr>
              <a:lnSpc>
                <a:spcPct val="250000"/>
              </a:lnSpc>
              <a:buFont typeface="Arial" pitchFamily="34" charset="0"/>
              <a:buChar char="•"/>
            </a:pPr>
            <a:r>
              <a:rPr lang="en-US" sz="2400" dirty="0" smtClean="0">
                <a:solidFill>
                  <a:schemeClr val="tx1"/>
                </a:solidFill>
                <a:latin typeface="Arial" pitchFamily="34" charset="0"/>
                <a:cs typeface="Arial" pitchFamily="34" charset="0"/>
              </a:rPr>
              <a:t> Proposed topics for NOAA-GDWG</a:t>
            </a:r>
          </a:p>
          <a:p>
            <a:pPr>
              <a:lnSpc>
                <a:spcPct val="250000"/>
              </a:lnSpc>
              <a:buFont typeface="Arial" pitchFamily="34" charset="0"/>
              <a:buChar char="•"/>
            </a:pPr>
            <a:r>
              <a:rPr lang="en-US" sz="2400" dirty="0" smtClean="0">
                <a:solidFill>
                  <a:schemeClr val="tx1"/>
                </a:solidFill>
                <a:latin typeface="Arial" pitchFamily="34" charset="0"/>
                <a:cs typeface="Arial" pitchFamily="34" charset="0"/>
              </a:rPr>
              <a:t> Actions </a:t>
            </a:r>
            <a:r>
              <a:rPr lang="en-US" sz="2400" dirty="0">
                <a:solidFill>
                  <a:schemeClr val="tx1"/>
                </a:solidFill>
                <a:latin typeface="Arial" pitchFamily="34" charset="0"/>
                <a:cs typeface="Arial" pitchFamily="34" charset="0"/>
              </a:rPr>
              <a:t>on </a:t>
            </a:r>
            <a:r>
              <a:rPr lang="en-US" sz="2400" dirty="0" smtClean="0">
                <a:solidFill>
                  <a:schemeClr val="tx1"/>
                </a:solidFill>
                <a:latin typeface="Arial" pitchFamily="34" charset="0"/>
                <a:cs typeface="Arial" pitchFamily="34" charset="0"/>
              </a:rPr>
              <a:t>NOAA-GDWG</a:t>
            </a:r>
          </a:p>
          <a:p>
            <a:pPr>
              <a:lnSpc>
                <a:spcPct val="250000"/>
              </a:lnSpc>
              <a:buFont typeface="Arial" pitchFamily="34" charset="0"/>
              <a:buChar char="•"/>
            </a:pPr>
            <a:r>
              <a:rPr lang="en-US" sz="2400" dirty="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Proposed topic for GRWSG-UV</a:t>
            </a:r>
            <a:endParaRPr lang="en-US" sz="2400" dirty="0">
              <a:solidFill>
                <a:schemeClr val="tx1"/>
              </a:solidFill>
              <a:latin typeface="Arial" pitchFamily="34" charset="0"/>
              <a:cs typeface="Arial" pitchFamily="34" charset="0"/>
            </a:endParaRPr>
          </a:p>
          <a:p>
            <a:pPr>
              <a:lnSpc>
                <a:spcPct val="250000"/>
              </a:lnSpc>
              <a:buFont typeface="Arial" pitchFamily="34" charset="0"/>
              <a:buChar char="•"/>
            </a:pP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sz="3200" dirty="0" smtClean="0"/>
              <a:t>Topics-GSICS Coordination Center</a:t>
            </a:r>
            <a:endParaRPr lang="en-US" sz="3200" dirty="0"/>
          </a:p>
        </p:txBody>
      </p:sp>
      <p:sp>
        <p:nvSpPr>
          <p:cNvPr id="4" name="TextBox 3"/>
          <p:cNvSpPr txBox="1"/>
          <p:nvPr/>
        </p:nvSpPr>
        <p:spPr>
          <a:xfrm>
            <a:off x="949317" y="1333610"/>
            <a:ext cx="6910086" cy="5401479"/>
          </a:xfrm>
          <a:prstGeom prst="rect">
            <a:avLst/>
          </a:prstGeom>
          <a:noFill/>
        </p:spPr>
        <p:txBody>
          <a:bodyPr wrap="square" rtlCol="0">
            <a:spAutoFit/>
          </a:bodyPr>
          <a:lstStyle/>
          <a:p>
            <a:pPr>
              <a:buFont typeface="Arial" pitchFamily="34" charset="0"/>
              <a:buChar char="•"/>
            </a:pPr>
            <a:r>
              <a:rPr lang="en-US" sz="1500" dirty="0">
                <a:solidFill>
                  <a:schemeClr val="tx1"/>
                </a:solidFill>
                <a:latin typeface="Arial" pitchFamily="34" charset="0"/>
                <a:cs typeface="Arial" pitchFamily="34" charset="0"/>
              </a:rPr>
              <a:t> Updates on Actions</a:t>
            </a:r>
          </a:p>
          <a:p>
            <a:endParaRPr lang="en-US" sz="1500" dirty="0" smtClean="0">
              <a:solidFill>
                <a:schemeClr val="tx1"/>
              </a:solidFill>
              <a:latin typeface="Arial" pitchFamily="34" charset="0"/>
              <a:cs typeface="Arial" pitchFamily="34" charset="0"/>
            </a:endParaRPr>
          </a:p>
          <a:p>
            <a:pPr>
              <a:buFont typeface="Arial" pitchFamily="34" charset="0"/>
              <a:buChar char="•"/>
            </a:pPr>
            <a:r>
              <a:rPr lang="en-US" sz="1500" dirty="0" smtClean="0">
                <a:solidFill>
                  <a:schemeClr val="tx1"/>
                </a:solidFill>
                <a:latin typeface="Arial" pitchFamily="34" charset="0"/>
                <a:cs typeface="Arial" pitchFamily="34" charset="0"/>
              </a:rPr>
              <a:t> Updates on New Products and Product Promotion</a:t>
            </a:r>
          </a:p>
          <a:p>
            <a:pPr lvl="1">
              <a:buFont typeface="Arial" pitchFamily="34" charset="0"/>
              <a:buChar char="•"/>
            </a:pPr>
            <a:r>
              <a:rPr lang="en-US" sz="1500" dirty="0" smtClean="0">
                <a:solidFill>
                  <a:schemeClr val="tx1"/>
                </a:solidFill>
                <a:latin typeface="Arial" pitchFamily="34" charset="0"/>
                <a:cs typeface="Arial" pitchFamily="34" charset="0"/>
              </a:rPr>
              <a:t> </a:t>
            </a:r>
            <a:r>
              <a:rPr lang="en-US" sz="1500" dirty="0">
                <a:solidFill>
                  <a:schemeClr val="tx1"/>
                </a:solidFill>
                <a:latin typeface="Arial" pitchFamily="34" charset="0"/>
                <a:cs typeface="Arial" pitchFamily="34" charset="0"/>
              </a:rPr>
              <a:t>R</a:t>
            </a:r>
            <a:r>
              <a:rPr lang="en-US" sz="1500" dirty="0" smtClean="0">
                <a:solidFill>
                  <a:schemeClr val="tx1"/>
                </a:solidFill>
                <a:latin typeface="Arial" pitchFamily="34" charset="0"/>
                <a:cs typeface="Arial" pitchFamily="34" charset="0"/>
              </a:rPr>
              <a:t>eview status</a:t>
            </a:r>
          </a:p>
          <a:p>
            <a:pPr lvl="1">
              <a:buFont typeface="Arial" pitchFamily="34" charset="0"/>
              <a:buChar char="•"/>
            </a:pPr>
            <a:r>
              <a:rPr lang="en-US" sz="1500" dirty="0">
                <a:solidFill>
                  <a:schemeClr val="tx1"/>
                </a:solidFill>
                <a:latin typeface="Arial" pitchFamily="34" charset="0"/>
                <a:cs typeface="Arial" pitchFamily="34" charset="0"/>
              </a:rPr>
              <a:t> </a:t>
            </a:r>
            <a:r>
              <a:rPr lang="en-US" sz="1500" dirty="0" smtClean="0">
                <a:solidFill>
                  <a:schemeClr val="tx1"/>
                </a:solidFill>
                <a:latin typeface="Arial" pitchFamily="34" charset="0"/>
                <a:cs typeface="Arial" pitchFamily="34" charset="0"/>
              </a:rPr>
              <a:t>Product types (E.g., SRFs)</a:t>
            </a:r>
          </a:p>
          <a:p>
            <a:pPr>
              <a:buFont typeface="Arial" pitchFamily="34" charset="0"/>
              <a:buChar char="•"/>
            </a:pPr>
            <a:endParaRPr lang="en-US" sz="1500" dirty="0" smtClean="0">
              <a:solidFill>
                <a:schemeClr val="tx1"/>
              </a:solidFill>
              <a:latin typeface="Arial" pitchFamily="34" charset="0"/>
              <a:cs typeface="Arial" pitchFamily="34" charset="0"/>
            </a:endParaRPr>
          </a:p>
          <a:p>
            <a:pPr>
              <a:buFont typeface="Arial" pitchFamily="34" charset="0"/>
              <a:buChar char="•"/>
            </a:pPr>
            <a:r>
              <a:rPr lang="en-US" sz="1500" dirty="0" smtClean="0">
                <a:solidFill>
                  <a:schemeClr val="tx1"/>
                </a:solidFill>
                <a:latin typeface="Arial" pitchFamily="34" charset="0"/>
                <a:cs typeface="Arial" pitchFamily="34" charset="0"/>
              </a:rPr>
              <a:t> New Action Tracker</a:t>
            </a:r>
          </a:p>
          <a:p>
            <a:pPr lvl="1">
              <a:buFont typeface="Arial" pitchFamily="34" charset="0"/>
              <a:buChar char="•"/>
            </a:pPr>
            <a:r>
              <a:rPr lang="en-US" sz="1500" dirty="0" smtClean="0">
                <a:solidFill>
                  <a:schemeClr val="tx1"/>
                </a:solidFill>
                <a:latin typeface="Arial" pitchFamily="34" charset="0"/>
                <a:cs typeface="Arial" pitchFamily="34" charset="0"/>
              </a:rPr>
              <a:t>Updates on Action Tracker</a:t>
            </a:r>
          </a:p>
          <a:p>
            <a:pPr>
              <a:buFont typeface="Arial" pitchFamily="34" charset="0"/>
              <a:buChar char="•"/>
            </a:pPr>
            <a:endParaRPr lang="en-US" sz="1500" dirty="0" smtClean="0">
              <a:solidFill>
                <a:schemeClr val="tx1"/>
              </a:solidFill>
              <a:latin typeface="Arial" pitchFamily="34" charset="0"/>
              <a:cs typeface="Arial" pitchFamily="34" charset="0"/>
            </a:endParaRPr>
          </a:p>
          <a:p>
            <a:pPr>
              <a:buFont typeface="Arial" pitchFamily="34" charset="0"/>
              <a:buChar char="•"/>
            </a:pPr>
            <a:r>
              <a:rPr lang="en-US" sz="1500" dirty="0">
                <a:solidFill>
                  <a:schemeClr val="tx1"/>
                </a:solidFill>
                <a:latin typeface="Arial" pitchFamily="34" charset="0"/>
                <a:cs typeface="Arial" pitchFamily="34" charset="0"/>
              </a:rPr>
              <a:t> GUW </a:t>
            </a:r>
            <a:endParaRPr lang="en-US" sz="1500" dirty="0" smtClean="0">
              <a:solidFill>
                <a:schemeClr val="tx1"/>
              </a:solidFill>
              <a:latin typeface="Arial" pitchFamily="34" charset="0"/>
              <a:cs typeface="Arial" pitchFamily="34" charset="0"/>
            </a:endParaRPr>
          </a:p>
          <a:p>
            <a:pPr lvl="1">
              <a:buFont typeface="Arial" pitchFamily="34" charset="0"/>
              <a:buChar char="•"/>
            </a:pPr>
            <a:r>
              <a:rPr lang="en-US" sz="1500" dirty="0">
                <a:solidFill>
                  <a:schemeClr val="tx1"/>
                </a:solidFill>
                <a:latin typeface="Arial" pitchFamily="34" charset="0"/>
                <a:cs typeface="Arial" pitchFamily="34" charset="0"/>
              </a:rPr>
              <a:t> </a:t>
            </a:r>
            <a:r>
              <a:rPr lang="en-US" sz="1500" dirty="0" smtClean="0">
                <a:solidFill>
                  <a:schemeClr val="tx1"/>
                </a:solidFill>
                <a:latin typeface="Arial" pitchFamily="34" charset="0"/>
                <a:cs typeface="Arial" pitchFamily="34" charset="0"/>
              </a:rPr>
              <a:t>2017 Report on Vladivostok</a:t>
            </a:r>
          </a:p>
          <a:p>
            <a:pPr lvl="1">
              <a:buFont typeface="Arial" pitchFamily="34" charset="0"/>
              <a:buChar char="•"/>
            </a:pPr>
            <a:r>
              <a:rPr lang="en-US" sz="1500" dirty="0" smtClean="0">
                <a:solidFill>
                  <a:schemeClr val="tx1"/>
                </a:solidFill>
                <a:latin typeface="Arial" pitchFamily="34" charset="0"/>
                <a:cs typeface="Arial" pitchFamily="34" charset="0"/>
              </a:rPr>
              <a:t> </a:t>
            </a:r>
            <a:r>
              <a:rPr lang="en-US" sz="1500" dirty="0">
                <a:solidFill>
                  <a:schemeClr val="tx1"/>
                </a:solidFill>
                <a:latin typeface="Arial" pitchFamily="34" charset="0"/>
                <a:cs typeface="Arial" pitchFamily="34" charset="0"/>
              </a:rPr>
              <a:t>2018 </a:t>
            </a:r>
            <a:r>
              <a:rPr lang="en-US" sz="1500" dirty="0" smtClean="0">
                <a:solidFill>
                  <a:schemeClr val="tx1"/>
                </a:solidFill>
                <a:latin typeface="Arial" pitchFamily="34" charset="0"/>
                <a:cs typeface="Arial" pitchFamily="34" charset="0"/>
              </a:rPr>
              <a:t>Announcement for </a:t>
            </a:r>
            <a:r>
              <a:rPr lang="en-US" sz="1500" dirty="0" err="1" smtClean="0">
                <a:solidFill>
                  <a:schemeClr val="tx1"/>
                </a:solidFill>
                <a:latin typeface="Arial" pitchFamily="34" charset="0"/>
                <a:cs typeface="Arial" pitchFamily="34" charset="0"/>
              </a:rPr>
              <a:t>Tallin</a:t>
            </a:r>
            <a:endParaRPr lang="en-US" sz="1500" dirty="0" smtClean="0">
              <a:solidFill>
                <a:schemeClr val="tx1"/>
              </a:solidFill>
              <a:latin typeface="Arial" pitchFamily="34" charset="0"/>
              <a:cs typeface="Arial" pitchFamily="34" charset="0"/>
            </a:endParaRPr>
          </a:p>
          <a:p>
            <a:pPr lvl="2">
              <a:buFont typeface="Arial" pitchFamily="34" charset="0"/>
              <a:buChar char="•"/>
            </a:pPr>
            <a:r>
              <a:rPr lang="en-US" sz="1500" dirty="0">
                <a:solidFill>
                  <a:schemeClr val="tx1"/>
                </a:solidFill>
                <a:latin typeface="Arial" pitchFamily="34" charset="0"/>
                <a:cs typeface="Arial" pitchFamily="34" charset="0"/>
              </a:rPr>
              <a:t> </a:t>
            </a:r>
            <a:r>
              <a:rPr lang="en-US" sz="1500" dirty="0" smtClean="0">
                <a:solidFill>
                  <a:schemeClr val="tx1"/>
                </a:solidFill>
                <a:latin typeface="Arial" pitchFamily="34" charset="0"/>
                <a:cs typeface="Arial" pitchFamily="34" charset="0"/>
              </a:rPr>
              <a:t>Focused session on ??</a:t>
            </a:r>
          </a:p>
          <a:p>
            <a:pPr lvl="2">
              <a:buFont typeface="Arial" pitchFamily="34" charset="0"/>
              <a:buChar char="•"/>
            </a:pPr>
            <a:r>
              <a:rPr lang="en-US" sz="1500" dirty="0">
                <a:solidFill>
                  <a:schemeClr val="tx1"/>
                </a:solidFill>
                <a:latin typeface="Arial" pitchFamily="34" charset="0"/>
                <a:cs typeface="Arial" pitchFamily="34" charset="0"/>
              </a:rPr>
              <a:t> </a:t>
            </a:r>
            <a:r>
              <a:rPr lang="en-US" sz="1500" dirty="0" smtClean="0">
                <a:solidFill>
                  <a:schemeClr val="tx1"/>
                </a:solidFill>
                <a:latin typeface="Arial" pitchFamily="34" charset="0"/>
                <a:cs typeface="Arial" pitchFamily="34" charset="0"/>
              </a:rPr>
              <a:t>Ourselves and ECV developers as Users?</a:t>
            </a:r>
          </a:p>
          <a:p>
            <a:pPr>
              <a:buFont typeface="Arial" pitchFamily="34" charset="0"/>
              <a:buChar char="•"/>
            </a:pPr>
            <a:endParaRPr lang="en-US" sz="1500" dirty="0">
              <a:solidFill>
                <a:schemeClr val="tx1"/>
              </a:solidFill>
              <a:latin typeface="Arial" pitchFamily="34" charset="0"/>
              <a:cs typeface="Arial" pitchFamily="34" charset="0"/>
            </a:endParaRPr>
          </a:p>
          <a:p>
            <a:pPr>
              <a:buFont typeface="Arial" pitchFamily="34" charset="0"/>
              <a:buChar char="•"/>
            </a:pPr>
            <a:r>
              <a:rPr lang="en-US" sz="1500" dirty="0" smtClean="0">
                <a:solidFill>
                  <a:schemeClr val="tx1"/>
                </a:solidFill>
                <a:latin typeface="Arial" pitchFamily="34" charset="0"/>
                <a:cs typeface="Arial" pitchFamily="34" charset="0"/>
              </a:rPr>
              <a:t> Instrument and Level 1 Monitoring</a:t>
            </a:r>
          </a:p>
          <a:p>
            <a:pPr lvl="1">
              <a:buFont typeface="Arial" pitchFamily="34" charset="0"/>
              <a:buChar char="•"/>
            </a:pPr>
            <a:r>
              <a:rPr lang="en-US" sz="1500" dirty="0">
                <a:solidFill>
                  <a:schemeClr val="tx1"/>
                </a:solidFill>
                <a:latin typeface="Arial" pitchFamily="34" charset="0"/>
                <a:cs typeface="Arial" pitchFamily="34" charset="0"/>
              </a:rPr>
              <a:t> </a:t>
            </a:r>
            <a:r>
              <a:rPr lang="en-US" sz="1500" dirty="0" smtClean="0">
                <a:solidFill>
                  <a:schemeClr val="tx1"/>
                </a:solidFill>
                <a:latin typeface="Arial" pitchFamily="34" charset="0"/>
                <a:cs typeface="Arial" pitchFamily="34" charset="0"/>
              </a:rPr>
              <a:t>OSCAR, Landing Pages, GPRCs, and ICVS</a:t>
            </a:r>
          </a:p>
          <a:p>
            <a:pPr>
              <a:buFont typeface="Arial" pitchFamily="34" charset="0"/>
              <a:buChar char="•"/>
            </a:pPr>
            <a:endParaRPr lang="en-US" sz="1500" dirty="0" smtClean="0">
              <a:solidFill>
                <a:schemeClr val="tx1"/>
              </a:solidFill>
              <a:latin typeface="Arial" pitchFamily="34" charset="0"/>
              <a:cs typeface="Arial" pitchFamily="34" charset="0"/>
            </a:endParaRPr>
          </a:p>
          <a:p>
            <a:pPr>
              <a:buFont typeface="Arial" pitchFamily="34" charset="0"/>
              <a:buChar char="•"/>
            </a:pPr>
            <a:r>
              <a:rPr lang="en-US" sz="1500" dirty="0">
                <a:solidFill>
                  <a:schemeClr val="tx1"/>
                </a:solidFill>
                <a:latin typeface="Arial" pitchFamily="34" charset="0"/>
                <a:cs typeface="Arial" pitchFamily="34" charset="0"/>
              </a:rPr>
              <a:t> </a:t>
            </a:r>
            <a:r>
              <a:rPr lang="en-US" sz="1500" dirty="0" smtClean="0">
                <a:solidFill>
                  <a:schemeClr val="tx1"/>
                </a:solidFill>
                <a:latin typeface="Arial" pitchFamily="34" charset="0"/>
                <a:cs typeface="Arial" pitchFamily="34" charset="0"/>
              </a:rPr>
              <a:t>Newsletter-Towards collaboration with contemporary journals</a:t>
            </a:r>
          </a:p>
          <a:p>
            <a:pPr lvl="1">
              <a:buFont typeface="Arial" pitchFamily="34" charset="0"/>
              <a:buChar char="•"/>
            </a:pPr>
            <a:r>
              <a:rPr lang="en-US" sz="1500" dirty="0" smtClean="0">
                <a:solidFill>
                  <a:schemeClr val="tx1"/>
                </a:solidFill>
                <a:latin typeface="Arial" pitchFamily="34" charset="0"/>
                <a:cs typeface="Arial" pitchFamily="34" charset="0"/>
              </a:rPr>
              <a:t>Membership</a:t>
            </a:r>
          </a:p>
          <a:p>
            <a:pPr lvl="1">
              <a:buFont typeface="Arial" pitchFamily="34" charset="0"/>
              <a:buChar char="•"/>
            </a:pPr>
            <a:r>
              <a:rPr lang="en-US" sz="1500" dirty="0" smtClean="0">
                <a:solidFill>
                  <a:schemeClr val="tx1"/>
                </a:solidFill>
                <a:latin typeface="Arial" pitchFamily="34" charset="0"/>
                <a:cs typeface="Arial" pitchFamily="34" charset="0"/>
              </a:rPr>
              <a:t>Upcoming Special Issues</a:t>
            </a:r>
            <a:endParaRPr lang="en-US" sz="1500" dirty="0">
              <a:solidFill>
                <a:schemeClr val="tx1"/>
              </a:solidFill>
              <a:latin typeface="Arial" pitchFamily="34" charset="0"/>
              <a:cs typeface="Arial" pitchFamily="34" charset="0"/>
            </a:endParaRPr>
          </a:p>
          <a:p>
            <a:endParaRPr lang="en-US" sz="1500" dirty="0" smtClean="0">
              <a:solidFill>
                <a:schemeClr val="tx1"/>
              </a:solidFill>
              <a:latin typeface="Arial" pitchFamily="34" charset="0"/>
              <a:cs typeface="Arial" pitchFamily="34" charset="0"/>
            </a:endParaRPr>
          </a:p>
          <a:p>
            <a:endParaRPr lang="en-US" sz="1500" dirty="0">
              <a:solidFill>
                <a:schemeClr val="tx1"/>
              </a:solidFill>
            </a:endParaRPr>
          </a:p>
        </p:txBody>
      </p:sp>
      <p:sp>
        <p:nvSpPr>
          <p:cNvPr id="2" name="TextBox 1"/>
          <p:cNvSpPr txBox="1"/>
          <p:nvPr/>
        </p:nvSpPr>
        <p:spPr>
          <a:xfrm>
            <a:off x="2567355" y="6304201"/>
            <a:ext cx="5029200" cy="400110"/>
          </a:xfrm>
          <a:prstGeom prst="rect">
            <a:avLst/>
          </a:prstGeom>
          <a:solidFill>
            <a:srgbClr val="0070C0"/>
          </a:solidFill>
        </p:spPr>
        <p:txBody>
          <a:bodyPr wrap="square" rtlCol="0">
            <a:spAutoFit/>
          </a:bodyPr>
          <a:lstStyle/>
          <a:p>
            <a:r>
              <a:rPr lang="en-US" sz="2000" dirty="0" smtClean="0"/>
              <a:t>Welcome to Suggest topics for GCC</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51904"/>
            <a:ext cx="8915400" cy="954087"/>
          </a:xfrm>
        </p:spPr>
        <p:txBody>
          <a:bodyPr/>
          <a:lstStyle/>
          <a:p>
            <a:r>
              <a:rPr lang="en-US" dirty="0" smtClean="0"/>
              <a:t>GCC- Actions Status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70957768"/>
              </p:ext>
            </p:extLst>
          </p:nvPr>
        </p:nvGraphicFramePr>
        <p:xfrm>
          <a:off x="1488831" y="1163013"/>
          <a:ext cx="6928337" cy="5694987"/>
        </p:xfrm>
        <a:graphic>
          <a:graphicData uri="http://schemas.openxmlformats.org/drawingml/2006/table">
            <a:tbl>
              <a:tblPr/>
              <a:tblGrid>
                <a:gridCol w="1266042"/>
                <a:gridCol w="4956865"/>
                <a:gridCol w="705430"/>
              </a:tblGrid>
              <a:tr h="98780">
                <a:tc>
                  <a:txBody>
                    <a:bodyPr/>
                    <a:lstStyle/>
                    <a:p>
                      <a:pPr algn="ctr" rtl="0" fontAlgn="b"/>
                      <a:r>
                        <a:rPr lang="en-US" sz="1400" b="1" dirty="0">
                          <a:solidFill>
                            <a:srgbClr val="000000"/>
                          </a:solidFill>
                          <a:effectLst/>
                          <a:latin typeface="Calibri" panose="020F0502020204030204" pitchFamily="34" charset="0"/>
                        </a:rPr>
                        <a:t>Action Id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algn="ctr" rtl="0" fontAlgn="b"/>
                      <a:r>
                        <a:rPr lang="en-US" sz="1400" b="1" dirty="0">
                          <a:solidFill>
                            <a:srgbClr val="000000"/>
                          </a:solidFill>
                          <a:effectLst/>
                          <a:latin typeface="Calibri" panose="020F0502020204030204" pitchFamily="34" charset="0"/>
                        </a:rPr>
                        <a:t>Summary</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CE6F1"/>
                    </a:solidFill>
                  </a:tcPr>
                </a:tc>
                <a:tc>
                  <a:txBody>
                    <a:bodyPr/>
                    <a:lstStyle/>
                    <a:p>
                      <a:pPr algn="ctr" rtl="0" fontAlgn="b"/>
                      <a:r>
                        <a:rPr lang="en-US" sz="1400" b="1">
                          <a:solidFill>
                            <a:srgbClr val="000000"/>
                          </a:solidFill>
                          <a:effectLst/>
                          <a:latin typeface="Calibri" panose="020F0502020204030204" pitchFamily="34" charset="0"/>
                        </a:rPr>
                        <a:t>Status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CE6F1"/>
                    </a:solidFill>
                  </a:tcPr>
                </a:tc>
              </a:tr>
              <a:tr h="281705">
                <a:tc>
                  <a:txBody>
                    <a:bodyPr/>
                    <a:lstStyle/>
                    <a:p>
                      <a:pPr rtl="0" fontAlgn="b"/>
                      <a:r>
                        <a:rPr lang="en-US" sz="1400">
                          <a:effectLst/>
                        </a:rPr>
                        <a:t>A.GCC.2017.2c.2</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interact with EUMETSAT for IASI readers.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81705">
                <a:tc>
                  <a:txBody>
                    <a:bodyPr/>
                    <a:lstStyle/>
                    <a:p>
                      <a:pPr rtl="0" fontAlgn="b"/>
                      <a:r>
                        <a:rPr lang="en-US" sz="1400">
                          <a:effectLst/>
                        </a:rPr>
                        <a:t>A.GCC.2017.2j.1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and KMA to check the status of KMA’s products in the GPPA.</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281705">
                <a:tc>
                  <a:txBody>
                    <a:bodyPr/>
                    <a:lstStyle/>
                    <a:p>
                      <a:pPr rtl="0" fontAlgn="b"/>
                      <a:r>
                        <a:rPr lang="en-US" sz="1400">
                          <a:effectLst/>
                        </a:rPr>
                        <a:t>A.GCC.2017.3a.2</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organise a web meeting before the User’s workshop.</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413411">
                <a:tc>
                  <a:txBody>
                    <a:bodyPr/>
                    <a:lstStyle/>
                    <a:p>
                      <a:pPr rtl="0" fontAlgn="b"/>
                      <a:r>
                        <a:rPr lang="en-US" sz="1400">
                          <a:effectLst/>
                        </a:rPr>
                        <a:t>A.GCC.2017.3a.3</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Each agency should indicate who should represent the users on their side. Manik to coordinate.</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281705">
                <a:tc>
                  <a:txBody>
                    <a:bodyPr/>
                    <a:lstStyle/>
                    <a:p>
                      <a:pPr rtl="0" fontAlgn="b"/>
                      <a:r>
                        <a:rPr lang="en-US" sz="1400">
                          <a:effectLst/>
                        </a:rPr>
                        <a:t>A.GCC.2017.6b.1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update the action tracking page in response to GRWG/GDWG proposal.</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676823">
                <a:tc>
                  <a:txBody>
                    <a:bodyPr/>
                    <a:lstStyle/>
                    <a:p>
                      <a:pPr rtl="0" fontAlgn="b"/>
                      <a:r>
                        <a:rPr lang="en-US" sz="1400" dirty="0">
                          <a:effectLst/>
                        </a:rPr>
                        <a:t>A.GCC.2017.6c.1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survey from the GSICS users (e.g. during the GSICS User’s Workshop), which </a:t>
                      </a:r>
                      <a:r>
                        <a:rPr lang="en-US" sz="1400" dirty="0" err="1">
                          <a:effectLst/>
                        </a:rPr>
                        <a:t>netCDF</a:t>
                      </a:r>
                      <a:r>
                        <a:rPr lang="en-US" sz="1400" dirty="0">
                          <a:effectLst/>
                        </a:rPr>
                        <a:t> models they are using; classic or enhanced. If enhanced, what features they are using in this model; chunking,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808530">
                <a:tc>
                  <a:txBody>
                    <a:bodyPr/>
                    <a:lstStyle/>
                    <a:p>
                      <a:pPr rtl="0" fontAlgn="b"/>
                      <a:r>
                        <a:rPr lang="en-US" sz="1400" dirty="0">
                          <a:effectLst/>
                        </a:rPr>
                        <a:t>A.GCC.2017.9f.1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coordinate provision of GSICS Corrected test data from the 0.6µm and 11µm channels of all available GEO imagers during Dec 2009 to Ken Knapp to assess the impact of the corrections on ISCCP products.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413411">
                <a:tc>
                  <a:txBody>
                    <a:bodyPr/>
                    <a:lstStyle/>
                    <a:p>
                      <a:pPr rtl="0" fontAlgn="b"/>
                      <a:r>
                        <a:rPr lang="en-US" sz="1400">
                          <a:effectLst/>
                        </a:rPr>
                        <a:t>A.GCC.2017.9g.1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get the names of POC of agencies for pre-launch characterization workshop. In touch with CEOS.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545118">
                <a:tc>
                  <a:txBody>
                    <a:bodyPr/>
                    <a:lstStyle/>
                    <a:p>
                      <a:pPr rtl="0" fontAlgn="b"/>
                      <a:r>
                        <a:rPr lang="en-US" sz="1400">
                          <a:effectLst/>
                        </a:rPr>
                        <a:t>A.GCC.2017.9i.1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follow up with Andy Heidinger and Tim Hewison on to send a GSICS Rep to ITOVS and Users NWP Meetings, Cloud Working Group CGMS working groups.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413411">
                <a:tc>
                  <a:txBody>
                    <a:bodyPr/>
                    <a:lstStyle/>
                    <a:p>
                      <a:pPr rtl="0" fontAlgn="b"/>
                      <a:r>
                        <a:rPr lang="en-US" sz="1400">
                          <a:effectLst/>
                        </a:rPr>
                        <a:t>A.GCC.2017.9k.1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coordinate a preparatory web meeting on clarreo and send out invitations to members to attend the webmeeting.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81705">
                <a:tc>
                  <a:txBody>
                    <a:bodyPr/>
                    <a:lstStyle/>
                    <a:p>
                      <a:pPr rtl="0" fontAlgn="b"/>
                      <a:r>
                        <a:rPr lang="en-US" sz="1400">
                          <a:effectLst/>
                        </a:rPr>
                        <a:t>R.GCC.2017.2b.1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check with NOAA the status of the IR code . GCC to follow up with IMD.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105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659423" y="87072"/>
            <a:ext cx="8915400" cy="954087"/>
          </a:xfrm>
          <a:prstGeom prst="rect">
            <a:avLst/>
          </a:prstGeom>
          <a:ln w="9525">
            <a:noFill/>
            <a:miter lim="800000"/>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US" sz="3200" dirty="0" smtClean="0"/>
              <a:t>Topics-NOAA-GDWG</a:t>
            </a:r>
            <a:endParaRPr lang="en-US" sz="3200" dirty="0"/>
          </a:p>
        </p:txBody>
      </p:sp>
      <p:sp>
        <p:nvSpPr>
          <p:cNvPr id="4" name="TextBox 3"/>
          <p:cNvSpPr txBox="1"/>
          <p:nvPr/>
        </p:nvSpPr>
        <p:spPr>
          <a:xfrm>
            <a:off x="1268419" y="1898601"/>
            <a:ext cx="6910086" cy="2308324"/>
          </a:xfrm>
          <a:prstGeom prst="rect">
            <a:avLst/>
          </a:prstGeom>
          <a:noFill/>
        </p:spPr>
        <p:txBody>
          <a:bodyPr wrap="square" rtlCol="0">
            <a:spAutoFit/>
          </a:bodyPr>
          <a:lstStyle/>
          <a:p>
            <a:pPr>
              <a:buFont typeface="Arial" pitchFamily="34" charset="0"/>
              <a:buChar char="•"/>
            </a:pPr>
            <a:r>
              <a:rPr lang="en-US" sz="1500" b="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Mirroring GSICS Product </a:t>
            </a:r>
          </a:p>
          <a:p>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smtClean="0">
                <a:solidFill>
                  <a:schemeClr val="tx1"/>
                </a:solidFill>
                <a:latin typeface="Arial" pitchFamily="34" charset="0"/>
                <a:cs typeface="Arial" pitchFamily="34" charset="0"/>
              </a:rPr>
              <a:t> New Action Tracker-&gt; Action Tracking on Cloud</a:t>
            </a:r>
          </a:p>
          <a:p>
            <a:pPr lvl="1">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Updates on Action Tracker</a:t>
            </a:r>
          </a:p>
          <a:p>
            <a:pPr>
              <a:buFont typeface="Arial" pitchFamily="34" charset="0"/>
              <a:buChar char="•"/>
            </a:pPr>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smtClean="0">
                <a:solidFill>
                  <a:schemeClr val="tx1"/>
                </a:solidFill>
                <a:latin typeface="Arial" pitchFamily="34" charset="0"/>
                <a:cs typeface="Arial" pitchFamily="34" charset="0"/>
              </a:rPr>
              <a:t> Product Monitoring Tool (A.GDWG.20171108.1)</a:t>
            </a:r>
          </a:p>
          <a:p>
            <a:pPr>
              <a:buFont typeface="Arial" pitchFamily="34" charset="0"/>
              <a:buChar char="•"/>
            </a:pPr>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Updates on GSICS Wiki/THREDDS </a:t>
            </a:r>
            <a:endParaRPr lang="en-US" sz="1800"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1697250" y="5064368"/>
            <a:ext cx="6333058" cy="400110"/>
          </a:xfrm>
          <a:prstGeom prst="rect">
            <a:avLst/>
          </a:prstGeom>
          <a:solidFill>
            <a:srgbClr val="0070C0"/>
          </a:solidFill>
        </p:spPr>
        <p:txBody>
          <a:bodyPr wrap="square" rtlCol="0">
            <a:spAutoFit/>
          </a:bodyPr>
          <a:lstStyle/>
          <a:p>
            <a:r>
              <a:rPr lang="en-US" sz="2000" dirty="0" smtClean="0"/>
              <a:t>Welcome to Suggest topics for NOAA-GDWG</a:t>
            </a:r>
            <a:endParaRPr lang="en-US" sz="2000" dirty="0"/>
          </a:p>
        </p:txBody>
      </p:sp>
    </p:spTree>
    <p:extLst>
      <p:ext uri="{BB962C8B-B14F-4D97-AF65-F5344CB8AC3E}">
        <p14:creationId xmlns:p14="http://schemas.microsoft.com/office/powerpoint/2010/main" val="440242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NOAA-GDWG Action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95548604"/>
              </p:ext>
            </p:extLst>
          </p:nvPr>
        </p:nvGraphicFramePr>
        <p:xfrm>
          <a:off x="390153" y="1594489"/>
          <a:ext cx="8915402" cy="495300"/>
        </p:xfrm>
        <a:graphic>
          <a:graphicData uri="http://schemas.openxmlformats.org/drawingml/2006/table">
            <a:tbl>
              <a:tblPr/>
              <a:tblGrid>
                <a:gridCol w="2036519"/>
                <a:gridCol w="2274277"/>
                <a:gridCol w="3704492"/>
                <a:gridCol w="900114"/>
              </a:tblGrid>
              <a:tr h="200025">
                <a:tc>
                  <a:txBody>
                    <a:bodyPr/>
                    <a:lstStyle/>
                    <a:p>
                      <a:pPr rtl="0" fontAlgn="b"/>
                      <a:r>
                        <a:rPr lang="en-US" sz="1500" dirty="0">
                          <a:effectLst/>
                        </a:rPr>
                        <a:t>A.GDWG.2017.5a.3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500" b="0" dirty="0">
                          <a:solidFill>
                            <a:srgbClr val="000000"/>
                          </a:solidFill>
                          <a:effectLst/>
                          <a:latin typeface="Arial" panose="020B0604020202020204" pitchFamily="34" charset="0"/>
                        </a:rPr>
                        <a:t>Baseline </a:t>
                      </a:r>
                      <a:r>
                        <a:rPr lang="en-US" sz="1500" b="0" dirty="0" smtClean="0">
                          <a:solidFill>
                            <a:srgbClr val="000000"/>
                          </a:solidFill>
                          <a:effectLst/>
                          <a:latin typeface="Arial" panose="020B0604020202020204" pitchFamily="34" charset="0"/>
                        </a:rPr>
                        <a:t>Review</a:t>
                      </a:r>
                      <a:endParaRPr lang="en-US" sz="1500" b="0" dirty="0">
                        <a:solidFill>
                          <a:srgbClr val="000000"/>
                        </a:solidFill>
                        <a:effectLst/>
                        <a:latin typeface="Arial" panose="020B0604020202020204" pitchFamily="34" charset="0"/>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dirty="0">
                          <a:effectLst/>
                        </a:rPr>
                        <a:t>NOAA to inform WMO of the new GSICS website URL: http://gsicswiki.net/wiki/GPRC/</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dirty="0" smtClean="0">
                          <a:effectLst/>
                        </a:rPr>
                        <a:t>Closed</a:t>
                      </a:r>
                      <a:endParaRPr lang="en-US" sz="15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B05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04239420"/>
              </p:ext>
            </p:extLst>
          </p:nvPr>
        </p:nvGraphicFramePr>
        <p:xfrm>
          <a:off x="390158" y="2089789"/>
          <a:ext cx="8915400" cy="495300"/>
        </p:xfrm>
        <a:graphic>
          <a:graphicData uri="http://schemas.openxmlformats.org/drawingml/2006/table">
            <a:tbl>
              <a:tblPr/>
              <a:tblGrid>
                <a:gridCol w="2036519"/>
                <a:gridCol w="2274277"/>
                <a:gridCol w="3727937"/>
                <a:gridCol w="876667"/>
              </a:tblGrid>
              <a:tr h="200025">
                <a:tc>
                  <a:txBody>
                    <a:bodyPr/>
                    <a:lstStyle/>
                    <a:p>
                      <a:pPr rtl="0" fontAlgn="b"/>
                      <a:r>
                        <a:rPr lang="en-US" sz="1500" dirty="0">
                          <a:effectLst/>
                        </a:rPr>
                        <a:t>A.GDWG.2017.5a.7</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500" b="0" dirty="0">
                          <a:solidFill>
                            <a:srgbClr val="000000"/>
                          </a:solidFill>
                          <a:effectLst/>
                          <a:latin typeface="Arial" panose="020B0604020202020204" pitchFamily="34" charset="0"/>
                        </a:rPr>
                        <a:t>Baseline </a:t>
                      </a:r>
                      <a:r>
                        <a:rPr lang="en-US" sz="1500" b="0" dirty="0" smtClean="0">
                          <a:solidFill>
                            <a:srgbClr val="000000"/>
                          </a:solidFill>
                          <a:effectLst/>
                          <a:latin typeface="Arial" panose="020B0604020202020204" pitchFamily="34" charset="0"/>
                        </a:rPr>
                        <a:t>Review</a:t>
                      </a:r>
                      <a:endParaRPr lang="en-US" sz="1500" b="0" dirty="0">
                        <a:solidFill>
                          <a:srgbClr val="000000"/>
                        </a:solidFill>
                        <a:effectLst/>
                        <a:latin typeface="Arial" panose="020B0604020202020204" pitchFamily="34" charset="0"/>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dirty="0">
                          <a:effectLst/>
                        </a:rPr>
                        <a:t>KMA to review NOAA website contents and update website reviewing slides. </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dirty="0" smtClean="0">
                          <a:effectLst/>
                        </a:rPr>
                        <a:t>Open</a:t>
                      </a:r>
                      <a:endParaRPr lang="en-US" sz="1500" dirty="0">
                        <a:effectLst/>
                      </a:endParaRP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31381825"/>
              </p:ext>
            </p:extLst>
          </p:nvPr>
        </p:nvGraphicFramePr>
        <p:xfrm>
          <a:off x="390157" y="2585089"/>
          <a:ext cx="9020543" cy="1098982"/>
        </p:xfrm>
        <a:graphic>
          <a:graphicData uri="http://schemas.openxmlformats.org/drawingml/2006/table">
            <a:tbl>
              <a:tblPr/>
              <a:tblGrid>
                <a:gridCol w="2036519"/>
                <a:gridCol w="2250831"/>
                <a:gridCol w="3704492"/>
                <a:gridCol w="1028701"/>
              </a:tblGrid>
              <a:tr h="1098982">
                <a:tc>
                  <a:txBody>
                    <a:bodyPr/>
                    <a:lstStyle/>
                    <a:p>
                      <a:pPr rtl="0" fontAlgn="b"/>
                      <a:r>
                        <a:rPr lang="en-US" sz="1500" dirty="0">
                          <a:effectLst/>
                        </a:rPr>
                        <a:t>A.GDWG.2017.5c.1</a:t>
                      </a: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500" b="0" dirty="0">
                          <a:solidFill>
                            <a:srgbClr val="000000"/>
                          </a:solidFill>
                          <a:effectLst/>
                          <a:latin typeface="Arial" panose="020B0604020202020204" pitchFamily="34" charset="0"/>
                        </a:rPr>
                        <a:t>GSICS </a:t>
                      </a:r>
                      <a:r>
                        <a:rPr lang="en-US" sz="1500" b="0" dirty="0" smtClean="0">
                          <a:solidFill>
                            <a:srgbClr val="000000"/>
                          </a:solidFill>
                          <a:effectLst/>
                          <a:latin typeface="Arial" panose="020B0604020202020204" pitchFamily="34" charset="0"/>
                        </a:rPr>
                        <a:t>Collaboration</a:t>
                      </a:r>
                      <a:endParaRPr lang="en-US" sz="1500" b="0" dirty="0">
                        <a:solidFill>
                          <a:srgbClr val="000000"/>
                        </a:solidFill>
                        <a:effectLst/>
                        <a:latin typeface="Arial" panose="020B0604020202020204" pitchFamily="34" charset="0"/>
                      </a:endParaRP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a:effectLst/>
                        </a:rPr>
                        <a:t>NOAA to confirm whether their THREDDS configuration follows the latest one which was proposed by EUMETSAT. </a:t>
                      </a: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b="0" dirty="0" smtClean="0">
                          <a:solidFill>
                            <a:srgbClr val="000000"/>
                          </a:solidFill>
                          <a:effectLst/>
                          <a:latin typeface="Arial" panose="020B0604020202020204" pitchFamily="34" charset="0"/>
                        </a:rPr>
                        <a:t>Open</a:t>
                      </a:r>
                      <a:endParaRPr lang="en-US" sz="1500" b="0" dirty="0">
                        <a:solidFill>
                          <a:srgbClr val="000000"/>
                        </a:solidFill>
                        <a:effectLst/>
                        <a:latin typeface="Arial" panose="020B0604020202020204" pitchFamily="34" charset="0"/>
                      </a:endParaRP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87954002"/>
              </p:ext>
            </p:extLst>
          </p:nvPr>
        </p:nvGraphicFramePr>
        <p:xfrm>
          <a:off x="390155" y="3684071"/>
          <a:ext cx="8915401" cy="1098982"/>
        </p:xfrm>
        <a:graphic>
          <a:graphicData uri="http://schemas.openxmlformats.org/drawingml/2006/table">
            <a:tbl>
              <a:tblPr/>
              <a:tblGrid>
                <a:gridCol w="2024796"/>
                <a:gridCol w="2274277"/>
                <a:gridCol w="3694363"/>
                <a:gridCol w="921965"/>
              </a:tblGrid>
              <a:tr h="1098982">
                <a:tc>
                  <a:txBody>
                    <a:bodyPr/>
                    <a:lstStyle/>
                    <a:p>
                      <a:pPr rtl="0" fontAlgn="b"/>
                      <a:r>
                        <a:rPr lang="en-US" sz="1500" dirty="0">
                          <a:effectLst/>
                        </a:rPr>
                        <a:t>A.GDWG.2017.5f.1</a:t>
                      </a: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500" b="0" dirty="0" smtClean="0">
                          <a:solidFill>
                            <a:srgbClr val="000000"/>
                          </a:solidFill>
                          <a:effectLst/>
                          <a:latin typeface="Arial" panose="020B0604020202020204" pitchFamily="34" charset="0"/>
                        </a:rPr>
                        <a:t>GSICS servers</a:t>
                      </a:r>
                    </a:p>
                    <a:p>
                      <a:pPr rtl="0" fontAlgn="b"/>
                      <a:endParaRPr lang="en-US" sz="1500" b="0" dirty="0">
                        <a:solidFill>
                          <a:srgbClr val="000000"/>
                        </a:solidFill>
                        <a:effectLst/>
                        <a:latin typeface="Arial" panose="020B0604020202020204" pitchFamily="34" charset="0"/>
                      </a:endParaRP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a:effectLst/>
                        </a:rPr>
                        <a:t>GDWG(Manik) to support the testing of why some KMA products are size 0 bytes. He can offer a FTP account from university and/or NOAA servers.</a:t>
                      </a: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b="0" dirty="0" smtClean="0">
                          <a:solidFill>
                            <a:srgbClr val="000000"/>
                          </a:solidFill>
                          <a:effectLst/>
                          <a:latin typeface="Arial" panose="020B0604020202020204" pitchFamily="34" charset="0"/>
                        </a:rPr>
                        <a:t>Open</a:t>
                      </a:r>
                      <a:endParaRPr lang="en-US" sz="1500" b="0" dirty="0">
                        <a:solidFill>
                          <a:srgbClr val="000000"/>
                        </a:solidFill>
                        <a:effectLst/>
                        <a:latin typeface="Arial" panose="020B0604020202020204" pitchFamily="34" charset="0"/>
                      </a:endParaRP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7067198"/>
              </p:ext>
            </p:extLst>
          </p:nvPr>
        </p:nvGraphicFramePr>
        <p:xfrm>
          <a:off x="390154" y="4783053"/>
          <a:ext cx="8915401" cy="1364508"/>
        </p:xfrm>
        <a:graphic>
          <a:graphicData uri="http://schemas.openxmlformats.org/drawingml/2006/table">
            <a:tbl>
              <a:tblPr/>
              <a:tblGrid>
                <a:gridCol w="2013075"/>
                <a:gridCol w="2250831"/>
                <a:gridCol w="3729530"/>
                <a:gridCol w="921965"/>
              </a:tblGrid>
              <a:tr h="1364508">
                <a:tc>
                  <a:txBody>
                    <a:bodyPr/>
                    <a:lstStyle/>
                    <a:p>
                      <a:pPr rtl="0" fontAlgn="b"/>
                      <a:r>
                        <a:rPr lang="en-US" sz="1500" dirty="0">
                          <a:effectLst/>
                        </a:rPr>
                        <a:t>A.GDWG.20171108.1</a:t>
                      </a: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500" b="0" u="sng" dirty="0" smtClean="0">
                          <a:solidFill>
                            <a:srgbClr val="000000"/>
                          </a:solidFill>
                          <a:effectLst/>
                          <a:latin typeface="Arial" panose="020B0604020202020204" pitchFamily="34" charset="0"/>
                          <a:hlinkClick r:id="rId2"/>
                        </a:rPr>
                        <a:t>http</a:t>
                      </a:r>
                      <a:r>
                        <a:rPr lang="en-US" sz="1500" b="0" u="sng" dirty="0">
                          <a:solidFill>
                            <a:srgbClr val="000000"/>
                          </a:solidFill>
                          <a:effectLst/>
                          <a:latin typeface="Arial" panose="020B0604020202020204" pitchFamily="34" charset="0"/>
                          <a:hlinkClick r:id="rId2"/>
                        </a:rPr>
                        <a:t>://gsics.atmos.umd.edu/bin/view/Development/20171108</a:t>
                      </a:r>
                      <a:endParaRPr lang="en-US" sz="1500" b="0" u="sng" dirty="0">
                        <a:solidFill>
                          <a:srgbClr val="000000"/>
                        </a:solidFill>
                        <a:effectLst/>
                        <a:latin typeface="Arial" panose="020B0604020202020204" pitchFamily="34" charset="0"/>
                      </a:endParaRP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a:effectLst/>
                        </a:rPr>
                        <a:t>Manik Bali (NOAA) to provide script that can chek uptime of thredds serversand product updates on the thredds servers that are shared via the collaboration server</a:t>
                      </a: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500" dirty="0" smtClean="0">
                          <a:effectLst/>
                        </a:rPr>
                        <a:t>Open</a:t>
                      </a:r>
                      <a:endParaRPr lang="en-US" sz="1500" dirty="0">
                        <a:effectLst/>
                      </a:endParaRPr>
                    </a:p>
                  </a:txBody>
                  <a:tcPr marL="27659" marR="27659" marT="18439" marB="1843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976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NOAA Suggestions for UV Session</a:t>
            </a:r>
            <a:endParaRPr lang="en-US" dirty="0"/>
          </a:p>
        </p:txBody>
      </p:sp>
      <p:sp>
        <p:nvSpPr>
          <p:cNvPr id="4" name="TextBox 3"/>
          <p:cNvSpPr txBox="1"/>
          <p:nvPr/>
        </p:nvSpPr>
        <p:spPr>
          <a:xfrm>
            <a:off x="1094683" y="1775139"/>
            <a:ext cx="6910086" cy="3693319"/>
          </a:xfrm>
          <a:prstGeom prst="rect">
            <a:avLst/>
          </a:prstGeom>
          <a:noFill/>
        </p:spPr>
        <p:txBody>
          <a:bodyPr wrap="square" rtlCol="0">
            <a:spAutoFit/>
          </a:bodyPr>
          <a:lstStyle/>
          <a:p>
            <a:pPr>
              <a:buFont typeface="Arial" pitchFamily="34" charset="0"/>
              <a:buChar char="•"/>
            </a:pPr>
            <a:r>
              <a:rPr lang="en-US" sz="1500" b="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UV Project Reports</a:t>
            </a:r>
          </a:p>
          <a:p>
            <a:pPr lvl="1">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Solar</a:t>
            </a:r>
          </a:p>
          <a:p>
            <a:pPr lvl="1">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Reflectivity</a:t>
            </a:r>
          </a:p>
          <a:p>
            <a:pPr lvl="1">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Initial Residuals</a:t>
            </a:r>
          </a:p>
          <a:p>
            <a:pPr lvl="1">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Calibration Best </a:t>
            </a:r>
            <a:r>
              <a:rPr lang="en-US" sz="1800" dirty="0">
                <a:solidFill>
                  <a:schemeClr val="tx1"/>
                </a:solidFill>
                <a:latin typeface="Arial" pitchFamily="34" charset="0"/>
                <a:cs typeface="Arial" pitchFamily="34" charset="0"/>
              </a:rPr>
              <a:t>P</a:t>
            </a:r>
            <a:r>
              <a:rPr lang="en-US" sz="1800" dirty="0" smtClean="0">
                <a:solidFill>
                  <a:schemeClr val="tx1"/>
                </a:solidFill>
                <a:latin typeface="Arial" pitchFamily="34" charset="0"/>
                <a:cs typeface="Arial" pitchFamily="34" charset="0"/>
              </a:rPr>
              <a:t>ractices</a:t>
            </a:r>
          </a:p>
          <a:p>
            <a:pPr lvl="1">
              <a:buFont typeface="Arial" pitchFamily="34" charset="0"/>
              <a:buChar char="•"/>
            </a:pPr>
            <a:endParaRPr lang="en-US" sz="1800" b="0" dirty="0" smtClean="0">
              <a:solidFill>
                <a:srgbClr val="222222"/>
              </a:solidFill>
              <a:latin typeface="arial" panose="020B0604020202020204" pitchFamily="34" charset="0"/>
            </a:endParaRPr>
          </a:p>
          <a:p>
            <a:pPr>
              <a:buFont typeface="Arial" pitchFamily="34" charset="0"/>
              <a:buChar char="•"/>
            </a:pPr>
            <a:r>
              <a:rPr lang="en-US" sz="1800" dirty="0" smtClean="0">
                <a:solidFill>
                  <a:schemeClr val="tx1"/>
                </a:solidFill>
                <a:latin typeface="Arial" pitchFamily="34" charset="0"/>
                <a:cs typeface="Arial" pitchFamily="34" charset="0"/>
              </a:rPr>
              <a:t> Sentinel 5P </a:t>
            </a:r>
            <a:r>
              <a:rPr lang="en-US" sz="1800" dirty="0" err="1" smtClean="0">
                <a:solidFill>
                  <a:schemeClr val="tx1"/>
                </a:solidFill>
                <a:latin typeface="Arial" pitchFamily="34" charset="0"/>
                <a:cs typeface="Arial" pitchFamily="34" charset="0"/>
              </a:rPr>
              <a:t>TropOMI</a:t>
            </a:r>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smtClean="0">
                <a:solidFill>
                  <a:schemeClr val="tx1"/>
                </a:solidFill>
                <a:latin typeface="Arial" pitchFamily="34" charset="0"/>
                <a:cs typeface="Arial" pitchFamily="34" charset="0"/>
              </a:rPr>
              <a:t> </a:t>
            </a:r>
            <a:r>
              <a:rPr lang="en-US" sz="1800" dirty="0">
                <a:solidFill>
                  <a:srgbClr val="222222"/>
                </a:solidFill>
                <a:latin typeface="arial" panose="020B0604020202020204" pitchFamily="34" charset="0"/>
              </a:rPr>
              <a:t>NOAA-20 OMPS</a:t>
            </a:r>
          </a:p>
          <a:p>
            <a:pPr>
              <a:buFont typeface="Arial" pitchFamily="34" charset="0"/>
              <a:buChar char="•"/>
            </a:pPr>
            <a:r>
              <a:rPr lang="en-US" sz="18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Metop</a:t>
            </a:r>
            <a:r>
              <a:rPr lang="en-US" sz="1800" dirty="0" smtClean="0">
                <a:solidFill>
                  <a:schemeClr val="tx1"/>
                </a:solidFill>
                <a:latin typeface="Arial" pitchFamily="34" charset="0"/>
                <a:cs typeface="Arial" pitchFamily="34" charset="0"/>
              </a:rPr>
              <a:t>-C GOME-2</a:t>
            </a:r>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smtClean="0">
                <a:solidFill>
                  <a:srgbClr val="222222"/>
                </a:solidFill>
                <a:latin typeface="arial" panose="020B0604020202020204" pitchFamily="34" charset="0"/>
              </a:rPr>
              <a:t> GF-5 EMI, </a:t>
            </a:r>
          </a:p>
          <a:p>
            <a:pPr>
              <a:buFont typeface="Arial" pitchFamily="34" charset="0"/>
              <a:buChar char="•"/>
            </a:pPr>
            <a:r>
              <a:rPr lang="en-US" sz="1800" dirty="0">
                <a:solidFill>
                  <a:srgbClr val="222222"/>
                </a:solidFill>
                <a:latin typeface="arial" panose="020B0604020202020204" pitchFamily="34" charset="0"/>
              </a:rPr>
              <a:t> </a:t>
            </a:r>
            <a:r>
              <a:rPr lang="en-US" sz="1800" dirty="0" smtClean="0">
                <a:solidFill>
                  <a:srgbClr val="222222"/>
                </a:solidFill>
                <a:latin typeface="arial" panose="020B0604020202020204" pitchFamily="34" charset="0"/>
              </a:rPr>
              <a:t>FY-3F OMS-N &amp; OMS-L</a:t>
            </a:r>
            <a:endParaRPr lang="en-US" sz="1800" dirty="0" smtClean="0">
              <a:solidFill>
                <a:srgbClr val="222222"/>
              </a:solidFill>
              <a:latin typeface="arial" panose="020B0604020202020204" pitchFamily="34" charset="0"/>
            </a:endParaRPr>
          </a:p>
          <a:p>
            <a:pPr>
              <a:buFont typeface="Arial" pitchFamily="34" charset="0"/>
              <a:buChar char="•"/>
            </a:pPr>
            <a:r>
              <a:rPr lang="en-US" sz="1800" dirty="0">
                <a:solidFill>
                  <a:srgbClr val="222222"/>
                </a:solidFill>
                <a:latin typeface="arial" panose="020B0604020202020204" pitchFamily="34" charset="0"/>
              </a:rPr>
              <a:t> </a:t>
            </a:r>
            <a:r>
              <a:rPr lang="en-US" sz="1800" dirty="0" smtClean="0">
                <a:solidFill>
                  <a:srgbClr val="222222"/>
                </a:solidFill>
                <a:latin typeface="arial" panose="020B0604020202020204" pitchFamily="34" charset="0"/>
              </a:rPr>
              <a:t>UV in GEO Orbits</a:t>
            </a:r>
            <a:endParaRPr lang="en-US" sz="1800" dirty="0">
              <a:solidFill>
                <a:srgbClr val="222222"/>
              </a:solidFill>
              <a:latin typeface="arial" panose="020B0604020202020204" pitchFamily="34" charset="0"/>
            </a:endParaRPr>
          </a:p>
          <a:p>
            <a:pPr>
              <a:buFont typeface="Arial" pitchFamily="34" charset="0"/>
              <a:buChar char="•"/>
            </a:pPr>
            <a:endParaRPr lang="en-US" sz="1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3195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1600" y="2679700"/>
            <a:ext cx="3403600" cy="990601"/>
          </a:xfrm>
        </p:spPr>
        <p:style>
          <a:lnRef idx="0">
            <a:schemeClr val="accent6"/>
          </a:lnRef>
          <a:fillRef idx="3">
            <a:schemeClr val="accent6"/>
          </a:fillRef>
          <a:effectRef idx="3">
            <a:schemeClr val="accent6"/>
          </a:effectRef>
          <a:fontRef idx="minor">
            <a:schemeClr val="lt1"/>
          </a:fontRef>
        </p:style>
        <p:txBody>
          <a:bodyPr/>
          <a:lstStyle/>
          <a:p>
            <a:pPr algn="ctr">
              <a:buNone/>
            </a:pPr>
            <a:r>
              <a:rPr lang="en-US" sz="4000" dirty="0"/>
              <a:t>Thank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62217</TotalTime>
  <Words>609</Words>
  <Application>Microsoft Office PowerPoint</Application>
  <PresentationFormat>A4 Paper (210x297 mm)</PresentationFormat>
  <Paragraphs>123</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Preparatory  Web meeting for  2018 Annual Meeting  in Shanghai, China</vt:lpstr>
      <vt:lpstr>TABLE OF CONTENT</vt:lpstr>
      <vt:lpstr>Topics-GSICS Coordination Center</vt:lpstr>
      <vt:lpstr>GCC- Actions Status</vt:lpstr>
      <vt:lpstr>PowerPoint Presentation</vt:lpstr>
      <vt:lpstr>NOAA-GDWG Action</vt:lpstr>
      <vt:lpstr>NOAA Suggestions for UV Session</vt:lpstr>
      <vt:lpstr>PowerPoint Presentation</vt:lpstr>
    </vt:vector>
  </TitlesOfParts>
  <Company>Eumetsat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Larry</cp:lastModifiedBy>
  <cp:revision>2710</cp:revision>
  <cp:lastPrinted>2006-03-06T14:11:17Z</cp:lastPrinted>
  <dcterms:created xsi:type="dcterms:W3CDTF">2010-09-10T00:53:07Z</dcterms:created>
  <dcterms:modified xsi:type="dcterms:W3CDTF">2017-11-21T11:25:11Z</dcterms:modified>
</cp:coreProperties>
</file>