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0" r:id="rId2"/>
    <p:sldId id="276" r:id="rId3"/>
    <p:sldId id="279" r:id="rId4"/>
    <p:sldId id="261" r:id="rId5"/>
    <p:sldId id="277" r:id="rId6"/>
    <p:sldId id="278" r:id="rId7"/>
    <p:sldId id="281" r:id="rId8"/>
    <p:sldId id="282" r:id="rId9"/>
    <p:sldId id="280" r:id="rId10"/>
    <p:sldId id="271" r:id="rId11"/>
    <p:sldId id="270" r:id="rId12"/>
    <p:sldId id="269" r:id="rId13"/>
    <p:sldId id="268" r:id="rId14"/>
    <p:sldId id="267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80" y="-90"/>
      </p:cViewPr>
      <p:guideLst>
        <p:guide orient="horz" pos="3475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D833-9DCE-45C2-B146-9D12A88E09B8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A5688-6F4E-4683-BBB9-83217559EA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058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F6E6-E106-4C38-81B6-03A2460C71FA}" type="datetime1">
              <a:rPr lang="en-US" altLang="ja-JP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5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9B8C-F63E-4D2D-B5C9-E2F9A480AC08}" type="datetime1">
              <a:rPr lang="en-US" altLang="ja-JP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2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3F62-4608-4B66-8B6B-265F7329D0DB}" type="datetime1">
              <a:rPr lang="en-US" altLang="ja-JP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8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A427-9697-45D1-B39F-FC3620149432}" type="datetime1">
              <a:rPr lang="en-US" altLang="ja-JP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4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32C8-A9A8-4014-8A95-48E93A7E1C77}" type="datetime1">
              <a:rPr lang="en-US" altLang="ja-JP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3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E9A1-69CD-43B3-9D24-1567C49030A6}" type="datetime1">
              <a:rPr lang="en-US" altLang="ja-JP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02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98FB8-A992-4203-BCF8-952B9309E4E4}" type="datetime1">
              <a:rPr lang="en-US" altLang="ja-JP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7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4688-C233-4D04-AC75-EFD0D1A70466}" type="datetime1">
              <a:rPr lang="en-US" altLang="ja-JP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3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F114-D3F2-472C-89C5-2727AABD581B}" type="datetime1">
              <a:rPr lang="en-US" altLang="ja-JP" smtClean="0"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2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CD1F-DC47-4ED0-B344-0263EDDCFC05}" type="datetime1">
              <a:rPr lang="en-US" altLang="ja-JP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D1B6-11C5-435B-AC44-7ECC6AB99ACE}" type="datetime1">
              <a:rPr lang="en-US" altLang="ja-JP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0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C8BAD-C597-4DEA-80ED-728A712390F4}" type="datetime1">
              <a:rPr lang="en-US" altLang="ja-JP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E9508-E863-4E37-9B5A-AD1A635AE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6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microsoft.com/office/2007/relationships/hdphoto" Target="../media/hdphoto3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microsoft.com/office/2007/relationships/hdphoto" Target="../media/hdphoto2.wdp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1124744"/>
            <a:ext cx="72008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Double differencing of </a:t>
            </a:r>
            <a:r>
              <a:rPr lang="en-US" sz="4000" b="1" dirty="0" smtClean="0">
                <a:solidFill>
                  <a:schemeClr val="tx2"/>
                </a:solidFill>
              </a:rPr>
              <a:t>IASI-A/B (+ AIRS and </a:t>
            </a:r>
            <a:r>
              <a:rPr lang="en-US" sz="4000" b="1" dirty="0" err="1" smtClean="0">
                <a:solidFill>
                  <a:schemeClr val="tx2"/>
                </a:solidFill>
              </a:rPr>
              <a:t>CrIS</a:t>
            </a:r>
            <a:r>
              <a:rPr lang="en-US" sz="4000" b="1" dirty="0" smtClean="0">
                <a:solidFill>
                  <a:schemeClr val="tx2"/>
                </a:solidFill>
              </a:rPr>
              <a:t>) </a:t>
            </a:r>
            <a:r>
              <a:rPr lang="en-US" sz="4000" b="1" dirty="0">
                <a:solidFill>
                  <a:schemeClr val="tx2"/>
                </a:solidFill>
              </a:rPr>
              <a:t>against </a:t>
            </a:r>
            <a:r>
              <a:rPr lang="en-US" sz="4000" b="1" dirty="0" smtClean="0">
                <a:solidFill>
                  <a:schemeClr val="tx2"/>
                </a:solidFill>
              </a:rPr>
              <a:t>Himawari-8/AHI IR </a:t>
            </a:r>
            <a:r>
              <a:rPr lang="en-US" sz="4000" b="1" dirty="0">
                <a:solidFill>
                  <a:schemeClr val="tx2"/>
                </a:solidFill>
              </a:rPr>
              <a:t>Channels </a:t>
            </a:r>
            <a:endParaRPr lang="en-US" sz="3200" b="1" dirty="0" smtClean="0">
              <a:solidFill>
                <a:schemeClr val="tx2"/>
              </a:solidFill>
            </a:endParaRPr>
          </a:p>
          <a:p>
            <a:pPr algn="ctr"/>
            <a:endParaRPr lang="en-US" sz="2400" b="1" dirty="0" smtClean="0">
              <a:solidFill>
                <a:schemeClr val="tx2"/>
              </a:solidFill>
            </a:endParaRPr>
          </a:p>
          <a:p>
            <a:pPr algn="ctr"/>
            <a:endParaRPr lang="en-US" sz="2400" b="1" dirty="0" smtClean="0">
              <a:solidFill>
                <a:schemeClr val="tx2"/>
              </a:solidFill>
            </a:endParaRPr>
          </a:p>
          <a:p>
            <a:pPr algn="ctr"/>
            <a:endParaRPr lang="en-US" sz="2400" b="1" dirty="0">
              <a:solidFill>
                <a:schemeClr val="tx2"/>
              </a:solidFill>
            </a:endParaRPr>
          </a:p>
          <a:p>
            <a:pPr algn="ctr"/>
            <a:endParaRPr lang="en-US" sz="2400" b="1" dirty="0">
              <a:solidFill>
                <a:schemeClr val="tx2"/>
              </a:solidFill>
            </a:endParaRPr>
          </a:p>
          <a:p>
            <a:pPr algn="ctr"/>
            <a:r>
              <a:rPr lang="en-US" sz="3600" b="1" dirty="0">
                <a:solidFill>
                  <a:schemeClr val="tx2"/>
                </a:solidFill>
              </a:rPr>
              <a:t>Masaya </a:t>
            </a:r>
            <a:r>
              <a:rPr lang="en-US" sz="3600" b="1" dirty="0" smtClean="0">
                <a:solidFill>
                  <a:schemeClr val="tx2"/>
                </a:solidFill>
              </a:rPr>
              <a:t>Takahashi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Meteorological Satellite Center,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Japan Meteorological Agency</a:t>
            </a: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="" xmlns:a16="http://schemas.microsoft.com/office/drawing/2014/main" id="{66CB2629-DA35-4C53-94EA-9CFB66B06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GRWG Web Meeting, 14 December 2017</a:t>
            </a:r>
            <a:endParaRPr 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="" xmlns:a16="http://schemas.microsoft.com/office/drawing/2014/main" id="{82447729-053D-4333-9E5E-E72EB8AF6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87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10</a:t>
            </a:fld>
            <a:endParaRPr lang="en-US"/>
          </a:p>
        </p:txBody>
      </p:sp>
      <p:pic>
        <p:nvPicPr>
          <p:cNvPr id="11266" name="Picture 2" descr="D:\2015-MSC\高橋行端\開発\GSICS\IR\20171211_AhiDoubleDiff\TbDd_Hima8B08_IASIA_IASIB_RAC_n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00278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331162" y="260648"/>
            <a:ext cx="6253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IASI-A – IASI-B for Himawari-8/AHI 6.2 </a:t>
            </a:r>
            <a:r>
              <a:rPr kumimoji="1" lang="el-GR" altLang="ja-JP" sz="2400" b="1" dirty="0" smtClean="0"/>
              <a:t>μ</a:t>
            </a:r>
            <a:r>
              <a:rPr kumimoji="1" lang="en-US" altLang="ja-JP" sz="2400" b="1" dirty="0" smtClean="0"/>
              <a:t>m Band</a:t>
            </a:r>
            <a:endParaRPr kumimoji="1" lang="ja-JP" altLang="en-US" sz="2400" b="1" dirty="0"/>
          </a:p>
        </p:txBody>
      </p:sp>
      <p:pic>
        <p:nvPicPr>
          <p:cNvPr id="6" name="Picture 2" descr="D:\2015-MSC\高橋行端\開発\GSICS\IR\20171211_AhiDoubleDiff\TbDd_Hima8B16_IASIA_IASIB_RAC_nigh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19773" y="3284984"/>
            <a:ext cx="444715" cy="265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438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11</a:t>
            </a:fld>
            <a:endParaRPr lang="en-US"/>
          </a:p>
        </p:txBody>
      </p:sp>
      <p:pic>
        <p:nvPicPr>
          <p:cNvPr id="10242" name="Picture 2" descr="D:\2015-MSC\高橋行端\開発\GSICS\IR\20171211_AhiDoubleDiff\TbDd_Hima8B09_IASIA_IASIB_RAC_n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00278"/>
            <a:ext cx="7620001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331162" y="260648"/>
            <a:ext cx="6253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IASI-A – IASI-B for Himawari-8/AHI 6.9 </a:t>
            </a:r>
            <a:r>
              <a:rPr kumimoji="1" lang="el-GR" altLang="ja-JP" sz="2400" b="1" dirty="0" smtClean="0"/>
              <a:t>μ</a:t>
            </a:r>
            <a:r>
              <a:rPr kumimoji="1" lang="en-US" altLang="ja-JP" sz="2400" b="1" dirty="0" smtClean="0"/>
              <a:t>m Band</a:t>
            </a:r>
            <a:endParaRPr kumimoji="1" lang="ja-JP" altLang="en-US" sz="2400" b="1" dirty="0"/>
          </a:p>
        </p:txBody>
      </p:sp>
      <p:pic>
        <p:nvPicPr>
          <p:cNvPr id="6" name="Picture 2" descr="D:\2015-MSC\高橋行端\開発\GSICS\IR\20171211_AhiDoubleDiff\TbDd_Hima8B16_IASIA_IASIB_RAC_nigh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19773" y="3284984"/>
            <a:ext cx="444715" cy="265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20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12</a:t>
            </a:fld>
            <a:endParaRPr lang="en-US"/>
          </a:p>
        </p:txBody>
      </p:sp>
      <p:pic>
        <p:nvPicPr>
          <p:cNvPr id="9218" name="Picture 2" descr="D:\2015-MSC\高橋行端\開発\GSICS\IR\20171211_AhiDoubleDiff\TbDd_Hima8B10_IASIA_IASIB_RAC_n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97911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331162" y="260648"/>
            <a:ext cx="6253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IASI-A – IASI-B for Himawari-8/AHI 7.3 </a:t>
            </a:r>
            <a:r>
              <a:rPr kumimoji="1" lang="el-GR" altLang="ja-JP" sz="2400" b="1" dirty="0" smtClean="0"/>
              <a:t>μ</a:t>
            </a:r>
            <a:r>
              <a:rPr kumimoji="1" lang="en-US" altLang="ja-JP" sz="2400" b="1" dirty="0" smtClean="0"/>
              <a:t>m Band</a:t>
            </a:r>
            <a:endParaRPr kumimoji="1" lang="ja-JP" altLang="en-US" sz="2400" b="1" dirty="0"/>
          </a:p>
        </p:txBody>
      </p:sp>
      <p:pic>
        <p:nvPicPr>
          <p:cNvPr id="6" name="Picture 2" descr="D:\2015-MSC\高橋行端\開発\GSICS\IR\20171211_AhiDoubleDiff\TbDd_Hima8B16_IASIA_IASIB_RAC_nigh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19773" y="3284984"/>
            <a:ext cx="444715" cy="265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959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13</a:t>
            </a:fld>
            <a:endParaRPr lang="en-US"/>
          </a:p>
        </p:txBody>
      </p:sp>
      <p:pic>
        <p:nvPicPr>
          <p:cNvPr id="8194" name="Picture 2" descr="D:\2015-MSC\高橋行端\開発\GSICS\IR\20171211_AhiDoubleDiff\TbDd_Hima8B11_IASIA_IASIB_RAC_n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98706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331162" y="260648"/>
            <a:ext cx="6253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IASI-A – IASI-B for Himawari-8/AHI 8.6 </a:t>
            </a:r>
            <a:r>
              <a:rPr kumimoji="1" lang="el-GR" altLang="ja-JP" sz="2400" b="1" dirty="0" smtClean="0"/>
              <a:t>μ</a:t>
            </a:r>
            <a:r>
              <a:rPr kumimoji="1" lang="en-US" altLang="ja-JP" sz="2400" b="1" dirty="0" smtClean="0"/>
              <a:t>m Band</a:t>
            </a:r>
            <a:endParaRPr kumimoji="1" lang="ja-JP" altLang="en-US" sz="2400" b="1" dirty="0"/>
          </a:p>
        </p:txBody>
      </p:sp>
      <p:pic>
        <p:nvPicPr>
          <p:cNvPr id="6" name="Picture 2" descr="D:\2015-MSC\高橋行端\開発\GSICS\IR\20171211_AhiDoubleDiff\TbDd_Hima8B16_IASIA_IASIB_RAC_nigh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19773" y="3284984"/>
            <a:ext cx="444715" cy="265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34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14</a:t>
            </a:fld>
            <a:endParaRPr lang="en-US"/>
          </a:p>
        </p:txBody>
      </p:sp>
      <p:pic>
        <p:nvPicPr>
          <p:cNvPr id="7170" name="Picture 2" descr="D:\2015-MSC\高橋行端\開発\GSICS\IR\20171211_AhiDoubleDiff\TbDd_Hima8B12_IASIA_IASIB_RAC_n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78" y="493595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331162" y="260648"/>
            <a:ext cx="6253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IASI-A – IASI-B for Himawari-8/AHI 9.6 </a:t>
            </a:r>
            <a:r>
              <a:rPr kumimoji="1" lang="el-GR" altLang="ja-JP" sz="2400" b="1" dirty="0" smtClean="0"/>
              <a:t>μ</a:t>
            </a:r>
            <a:r>
              <a:rPr kumimoji="1" lang="en-US" altLang="ja-JP" sz="2400" b="1" dirty="0" smtClean="0"/>
              <a:t>m Band</a:t>
            </a:r>
            <a:endParaRPr kumimoji="1" lang="ja-JP" altLang="en-US" sz="2400" b="1" dirty="0"/>
          </a:p>
        </p:txBody>
      </p:sp>
      <p:pic>
        <p:nvPicPr>
          <p:cNvPr id="6" name="Picture 2" descr="D:\2015-MSC\高橋行端\開発\GSICS\IR\20171211_AhiDoubleDiff\TbDd_Hima8B16_IASIA_IASIB_RAC_nigh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19773" y="3284984"/>
            <a:ext cx="444715" cy="265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592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15</a:t>
            </a:fld>
            <a:endParaRPr lang="en-US"/>
          </a:p>
        </p:txBody>
      </p:sp>
      <p:pic>
        <p:nvPicPr>
          <p:cNvPr id="6146" name="Picture 2" descr="D:\2015-MSC\高橋行端\開発\GSICS\IR\20171211_AhiDoubleDiff\TbDd_Hima8B13_IASIA_IASIB_RAC_n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78" y="493595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331162" y="260648"/>
            <a:ext cx="6409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IASI-A – IASI-B for Himawari-8/AHI 10.4 </a:t>
            </a:r>
            <a:r>
              <a:rPr kumimoji="1" lang="el-GR" altLang="ja-JP" sz="2400" b="1" dirty="0" smtClean="0"/>
              <a:t>μ</a:t>
            </a:r>
            <a:r>
              <a:rPr kumimoji="1" lang="en-US" altLang="ja-JP" sz="2400" b="1" dirty="0" smtClean="0"/>
              <a:t>m Band</a:t>
            </a:r>
            <a:endParaRPr kumimoji="1" lang="ja-JP" altLang="en-US" sz="2400" b="1" dirty="0"/>
          </a:p>
        </p:txBody>
      </p:sp>
      <p:pic>
        <p:nvPicPr>
          <p:cNvPr id="6" name="Picture 2" descr="D:\2015-MSC\高橋行端\開発\GSICS\IR\20171211_AhiDoubleDiff\TbDd_Hima8B16_IASIA_IASIB_RAC_nigh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19773" y="3284984"/>
            <a:ext cx="444715" cy="265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176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16</a:t>
            </a:fld>
            <a:endParaRPr lang="en-US"/>
          </a:p>
        </p:txBody>
      </p:sp>
      <p:pic>
        <p:nvPicPr>
          <p:cNvPr id="5122" name="Picture 2" descr="D:\2015-MSC\高橋行端\開発\GSICS\IR\20171211_AhiDoubleDiff\TbDd_Hima8B14_IASIA_IASIB_RAC_n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78" y="500278"/>
            <a:ext cx="7620001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331162" y="260648"/>
            <a:ext cx="6409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IASI-A – IASI-B for Himawari-8/AHI 11.2 </a:t>
            </a:r>
            <a:r>
              <a:rPr kumimoji="1" lang="el-GR" altLang="ja-JP" sz="2400" b="1" dirty="0" smtClean="0"/>
              <a:t>μ</a:t>
            </a:r>
            <a:r>
              <a:rPr kumimoji="1" lang="en-US" altLang="ja-JP" sz="2400" b="1" dirty="0" smtClean="0"/>
              <a:t>m Band</a:t>
            </a:r>
            <a:endParaRPr kumimoji="1" lang="ja-JP" altLang="en-US" sz="2400" b="1" dirty="0"/>
          </a:p>
        </p:txBody>
      </p:sp>
      <p:pic>
        <p:nvPicPr>
          <p:cNvPr id="6" name="Picture 2" descr="D:\2015-MSC\高橋行端\開発\GSICS\IR\20171211_AhiDoubleDiff\TbDd_Hima8B16_IASIA_IASIB_RAC_nigh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19773" y="3284984"/>
            <a:ext cx="444715" cy="265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9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17</a:t>
            </a:fld>
            <a:endParaRPr lang="en-US"/>
          </a:p>
        </p:txBody>
      </p:sp>
      <p:pic>
        <p:nvPicPr>
          <p:cNvPr id="4098" name="Picture 2" descr="D:\2015-MSC\高橋行端\開発\GSICS\IR\20171211_AhiDoubleDiff\TbDd_Hima8B15_IASIA_IASIB_RAC_n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98706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331162" y="260648"/>
            <a:ext cx="6409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IASI-A – IASI-B for Himawari-8/AHI 12.4 </a:t>
            </a:r>
            <a:r>
              <a:rPr kumimoji="1" lang="el-GR" altLang="ja-JP" sz="2400" b="1" dirty="0" smtClean="0"/>
              <a:t>μ</a:t>
            </a:r>
            <a:r>
              <a:rPr kumimoji="1" lang="en-US" altLang="ja-JP" sz="2400" b="1" dirty="0" smtClean="0"/>
              <a:t>m Band</a:t>
            </a:r>
            <a:endParaRPr kumimoji="1" lang="ja-JP" altLang="en-US" sz="2400" b="1" dirty="0"/>
          </a:p>
        </p:txBody>
      </p:sp>
      <p:pic>
        <p:nvPicPr>
          <p:cNvPr id="6" name="Picture 2" descr="D:\2015-MSC\高橋行端\開発\GSICS\IR\20171211_AhiDoubleDiff\TbDd_Hima8B16_IASIA_IASIB_RAC_nigh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19773" y="3284984"/>
            <a:ext cx="444715" cy="265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912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13" descr="D:\2015-MSC\高橋行端\開発\GSICS\IR\SuperChan比較\AhiSrfOverlappCris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 bwMode="auto">
          <a:xfrm>
            <a:off x="1187624" y="2207775"/>
            <a:ext cx="6786674" cy="40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1763688" y="266700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/>
              <a:t>Spectral Coverage of Reference Instruments vs. Himawari-8/AHI IR Bands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64780" y="1168400"/>
            <a:ext cx="511723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 indent="-1778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IASI covers almost all the AHI spectra</a:t>
            </a:r>
          </a:p>
          <a:p>
            <a:pPr marL="177800" indent="-1778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en-US" altLang="ja-JP" sz="2000" dirty="0" err="1" smtClean="0"/>
              <a:t>CrIS</a:t>
            </a:r>
            <a:r>
              <a:rPr kumimoji="1" lang="en-US" altLang="ja-JP" sz="2000" dirty="0" smtClean="0"/>
              <a:t>/AIRS do not fully cover several AHI bands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86725" y="5283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#7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73424" y="5283200"/>
            <a:ext cx="5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#11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17924" y="45974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#10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61911" y="4877832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#9   #8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91958" y="3203059"/>
            <a:ext cx="3903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#16     #15        #14       #13        #12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041531" y="2379702"/>
            <a:ext cx="902811" cy="120032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>
                <a:solidFill>
                  <a:srgbClr val="FF00FF"/>
                </a:solidFill>
              </a:rPr>
              <a:t>CrIS</a:t>
            </a:r>
            <a:endParaRPr kumimoji="1" lang="en-US" altLang="ja-JP" sz="2400" dirty="0" smtClean="0">
              <a:solidFill>
                <a:srgbClr val="FF00FF"/>
              </a:solidFill>
            </a:endParaRPr>
          </a:p>
          <a:p>
            <a:r>
              <a:rPr kumimoji="1" lang="en-US" altLang="ja-JP" sz="2400" dirty="0" smtClean="0">
                <a:solidFill>
                  <a:srgbClr val="0000FF"/>
                </a:solidFill>
              </a:rPr>
              <a:t>AIRS</a:t>
            </a:r>
          </a:p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IASI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87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2015-MSC\高橋行端\開発\GSICS\IR\20171211_AhiDoubleDiff\TbDd_Hima8B08_IASIA_IASIB_RAC_night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1" t="14281" r="8644" b="52464"/>
          <a:stretch/>
        </p:blipFill>
        <p:spPr bwMode="auto">
          <a:xfrm>
            <a:off x="4828232" y="620688"/>
            <a:ext cx="4224788" cy="120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2015-MSC\高橋行端\開発\GSICS\IR\20171211_AhiDoubleDiff\TbDd_Hima8B09_IASIA_IASIB_RAC_nigh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3" t="13012" r="8490" b="52063"/>
          <a:stretch/>
        </p:blipFill>
        <p:spPr bwMode="auto">
          <a:xfrm>
            <a:off x="4814044" y="1819893"/>
            <a:ext cx="4253782" cy="126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2015-MSC\高橋行端\開発\GSICS\IR\20171211_AhiDoubleDiff\TbDd_Hima8B10_IASIA_IASIB_RAC_night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6" t="13673" r="8490" b="51625"/>
          <a:stretch/>
        </p:blipFill>
        <p:spPr bwMode="auto">
          <a:xfrm>
            <a:off x="327847" y="1860365"/>
            <a:ext cx="4250249" cy="1253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2015-MSC\高橋行端\開発\GSICS\IR\20171211_AhiDoubleDiff\TbDd_Hima8B11_IASIA_IASIB_RAC_night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5" t="14483" r="8639" b="51739"/>
          <a:stretch/>
        </p:blipFill>
        <p:spPr bwMode="auto">
          <a:xfrm>
            <a:off x="331168" y="3099142"/>
            <a:ext cx="4234523" cy="122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2015-MSC\高橋行端\開発\GSICS\IR\20171211_AhiDoubleDiff\TbDd_Hima8B12_IASIA_IASIB_RAC_night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9" t="13971" r="8710" b="51651"/>
          <a:stretch/>
        </p:blipFill>
        <p:spPr bwMode="auto">
          <a:xfrm>
            <a:off x="4806852" y="3086716"/>
            <a:ext cx="4252096" cy="124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2015-MSC\高橋行端\開発\GSICS\IR\20171211_AhiDoubleDiff\TbDd_Hima8B13_IASIA_IASIB_RAC_night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1" t="14256" r="7821" b="51650"/>
          <a:stretch/>
        </p:blipFill>
        <p:spPr bwMode="auto">
          <a:xfrm>
            <a:off x="323528" y="4320721"/>
            <a:ext cx="4283745" cy="1232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2015-MSC\高橋行端\開発\GSICS\IR\20171211_AhiDoubleDiff\TbDd_Hima8B14_IASIA_IASIB_RAC_night.pn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" t="14377" r="8265" b="51766"/>
          <a:stretch/>
        </p:blipFill>
        <p:spPr bwMode="auto">
          <a:xfrm>
            <a:off x="4809659" y="4329284"/>
            <a:ext cx="4258167" cy="122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2015-MSC\高橋行端\開発\GSICS\IR\20171211_AhiDoubleDiff\TbDd_Hima8B15_IASIA_IASIB_RAC_night.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2" t="14386" r="8490" b="51738"/>
          <a:stretch/>
        </p:blipFill>
        <p:spPr bwMode="auto">
          <a:xfrm>
            <a:off x="336725" y="5562606"/>
            <a:ext cx="4240347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2015-MSC\高橋行端\開発\GSICS\IR\20171211_AhiDoubleDiff\TbDd_Hima8B16_IASIA_IASIB_RAC_night.pn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8" t="14199" r="8099" b="51696"/>
          <a:stretch/>
        </p:blipFill>
        <p:spPr bwMode="auto">
          <a:xfrm>
            <a:off x="4809492" y="5554372"/>
            <a:ext cx="4271853" cy="123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 descr="D:\2015-MSC\高橋行端\開発\GSICS\IR\20171211_AhiDoubleDiff\TbDd_Hima8B07_IASIA_IASIB_RAC_night.pn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" t="14016" r="8376" b="52160"/>
          <a:stretch/>
        </p:blipFill>
        <p:spPr bwMode="auto">
          <a:xfrm>
            <a:off x="355464" y="620688"/>
            <a:ext cx="4230191" cy="1222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16071" y="125685"/>
            <a:ext cx="9110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Time Series of Double Difference (IASI-B – IASI-A) using Himawari-8/AHI GEO-LEO-IR</a:t>
            </a:r>
            <a:endParaRPr kumimoji="1" lang="ja-JP" altLang="en-US" sz="2000" b="1" dirty="0"/>
          </a:p>
        </p:txBody>
      </p:sp>
      <p:sp>
        <p:nvSpPr>
          <p:cNvPr id="13" name="テキスト ボックス 12"/>
          <p:cNvSpPr txBox="1"/>
          <p:nvPr/>
        </p:nvSpPr>
        <p:spPr>
          <a:xfrm rot="16200000">
            <a:off x="-356565" y="1003697"/>
            <a:ext cx="11897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IASI-B – IASI-A [K]</a:t>
            </a:r>
            <a:endParaRPr kumimoji="1" lang="ja-JP" altLang="en-US" sz="1100" dirty="0"/>
          </a:p>
        </p:txBody>
      </p:sp>
      <p:sp>
        <p:nvSpPr>
          <p:cNvPr id="16" name="テキスト ボックス 15"/>
          <p:cNvSpPr txBox="1"/>
          <p:nvPr/>
        </p:nvSpPr>
        <p:spPr>
          <a:xfrm rot="16200000">
            <a:off x="-356565" y="2236886"/>
            <a:ext cx="11897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IASI-B – IASI-A [K]</a:t>
            </a:r>
            <a:endParaRPr kumimoji="1" lang="ja-JP" altLang="en-US" sz="1100" dirty="0"/>
          </a:p>
        </p:txBody>
      </p:sp>
      <p:sp>
        <p:nvSpPr>
          <p:cNvPr id="17" name="テキスト ボックス 16"/>
          <p:cNvSpPr txBox="1"/>
          <p:nvPr/>
        </p:nvSpPr>
        <p:spPr>
          <a:xfrm rot="16200000">
            <a:off x="-356565" y="3459196"/>
            <a:ext cx="11897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IASI-B – IASI-A [K]</a:t>
            </a:r>
            <a:endParaRPr kumimoji="1" lang="ja-JP" altLang="en-US" sz="1100" dirty="0"/>
          </a:p>
        </p:txBody>
      </p:sp>
      <p:sp>
        <p:nvSpPr>
          <p:cNvPr id="18" name="テキスト ボックス 17"/>
          <p:cNvSpPr txBox="1"/>
          <p:nvPr/>
        </p:nvSpPr>
        <p:spPr>
          <a:xfrm rot="16200000">
            <a:off x="-356565" y="4667052"/>
            <a:ext cx="11897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IASI-B – IASI-A [K]</a:t>
            </a:r>
            <a:endParaRPr kumimoji="1" lang="ja-JP" altLang="en-US" sz="1100" dirty="0"/>
          </a:p>
        </p:txBody>
      </p:sp>
      <p:sp>
        <p:nvSpPr>
          <p:cNvPr id="19" name="テキスト ボックス 18"/>
          <p:cNvSpPr txBox="1"/>
          <p:nvPr/>
        </p:nvSpPr>
        <p:spPr>
          <a:xfrm rot="16200000">
            <a:off x="-356565" y="5898415"/>
            <a:ext cx="11897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IASI-B – IASI-A [K]</a:t>
            </a:r>
            <a:endParaRPr kumimoji="1" lang="ja-JP" altLang="en-US" sz="1100" dirty="0"/>
          </a:p>
        </p:txBody>
      </p:sp>
      <p:sp>
        <p:nvSpPr>
          <p:cNvPr id="20" name="テキスト ボックス 19"/>
          <p:cNvSpPr txBox="1"/>
          <p:nvPr/>
        </p:nvSpPr>
        <p:spPr>
          <a:xfrm rot="16200000">
            <a:off x="4125715" y="1003697"/>
            <a:ext cx="11897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IASI-B – IASI-A [K]</a:t>
            </a:r>
            <a:endParaRPr kumimoji="1" lang="ja-JP" altLang="en-US" sz="1100" dirty="0"/>
          </a:p>
        </p:txBody>
      </p:sp>
      <p:sp>
        <p:nvSpPr>
          <p:cNvPr id="21" name="テキスト ボックス 20"/>
          <p:cNvSpPr txBox="1"/>
          <p:nvPr/>
        </p:nvSpPr>
        <p:spPr>
          <a:xfrm rot="16200000">
            <a:off x="4125715" y="2236886"/>
            <a:ext cx="11897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IASI-B – IASI-A [K]</a:t>
            </a:r>
            <a:endParaRPr kumimoji="1" lang="ja-JP" altLang="en-US" sz="1100" dirty="0"/>
          </a:p>
        </p:txBody>
      </p:sp>
      <p:sp>
        <p:nvSpPr>
          <p:cNvPr id="22" name="テキスト ボックス 21"/>
          <p:cNvSpPr txBox="1"/>
          <p:nvPr/>
        </p:nvSpPr>
        <p:spPr>
          <a:xfrm rot="16200000">
            <a:off x="4125715" y="3459196"/>
            <a:ext cx="11897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IASI-B – IASI-A [K]</a:t>
            </a:r>
            <a:endParaRPr kumimoji="1" lang="ja-JP" altLang="en-US" sz="1100" dirty="0"/>
          </a:p>
        </p:txBody>
      </p:sp>
      <p:sp>
        <p:nvSpPr>
          <p:cNvPr id="23" name="テキスト ボックス 22"/>
          <p:cNvSpPr txBox="1"/>
          <p:nvPr/>
        </p:nvSpPr>
        <p:spPr>
          <a:xfrm rot="16200000">
            <a:off x="4125715" y="4667052"/>
            <a:ext cx="11897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IASI-B – IASI-A [K]</a:t>
            </a:r>
            <a:endParaRPr kumimoji="1" lang="ja-JP" altLang="en-US" sz="1100" dirty="0"/>
          </a:p>
        </p:txBody>
      </p:sp>
      <p:sp>
        <p:nvSpPr>
          <p:cNvPr id="24" name="テキスト ボックス 23"/>
          <p:cNvSpPr txBox="1"/>
          <p:nvPr/>
        </p:nvSpPr>
        <p:spPr>
          <a:xfrm rot="16200000">
            <a:off x="4125715" y="5898415"/>
            <a:ext cx="11897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IASI-B – IASI-A [K]</a:t>
            </a:r>
            <a:endParaRPr kumimoji="1" lang="ja-JP" altLang="en-US" sz="11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58043" y="1251070"/>
            <a:ext cx="1459301" cy="276999"/>
          </a:xfrm>
          <a:prstGeom prst="rect">
            <a:avLst/>
          </a:prstGeom>
          <a:solidFill>
            <a:srgbClr val="0000FF"/>
          </a:solidFill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3.9 </a:t>
            </a:r>
            <a:r>
              <a:rPr kumimoji="1" lang="el-GR" altLang="ja-JP" dirty="0" smtClean="0">
                <a:solidFill>
                  <a:schemeClr val="bg1"/>
                </a:solidFill>
              </a:rPr>
              <a:t>μ</a:t>
            </a:r>
            <a:r>
              <a:rPr kumimoji="1" lang="en-US" altLang="ja-JP" dirty="0" smtClean="0">
                <a:solidFill>
                  <a:schemeClr val="bg1"/>
                </a:solidFill>
              </a:rPr>
              <a:t>m@286 K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57658" y="2503929"/>
            <a:ext cx="1459301" cy="276999"/>
          </a:xfrm>
          <a:prstGeom prst="rect">
            <a:avLst/>
          </a:prstGeom>
          <a:solidFill>
            <a:srgbClr val="0000FF"/>
          </a:solidFill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6.9 </a:t>
            </a:r>
            <a:r>
              <a:rPr kumimoji="1" lang="el-GR" altLang="ja-JP" dirty="0" smtClean="0">
                <a:solidFill>
                  <a:schemeClr val="bg1"/>
                </a:solidFill>
              </a:rPr>
              <a:t>μ</a:t>
            </a:r>
            <a:r>
              <a:rPr kumimoji="1" lang="en-US" altLang="ja-JP" dirty="0" smtClean="0">
                <a:solidFill>
                  <a:schemeClr val="bg1"/>
                </a:solidFill>
              </a:rPr>
              <a:t>m@244 K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48605" y="3719012"/>
            <a:ext cx="1459301" cy="276999"/>
          </a:xfrm>
          <a:prstGeom prst="rect">
            <a:avLst/>
          </a:prstGeom>
          <a:solidFill>
            <a:srgbClr val="FF0000"/>
          </a:solidFill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8.6 </a:t>
            </a:r>
            <a:r>
              <a:rPr kumimoji="1" lang="el-GR" altLang="ja-JP" dirty="0" smtClean="0">
                <a:solidFill>
                  <a:schemeClr val="bg1"/>
                </a:solidFill>
              </a:rPr>
              <a:t>μ</a:t>
            </a:r>
            <a:r>
              <a:rPr kumimoji="1" lang="en-US" altLang="ja-JP" dirty="0" smtClean="0">
                <a:solidFill>
                  <a:schemeClr val="bg1"/>
                </a:solidFill>
              </a:rPr>
              <a:t>m@284 K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57658" y="4934095"/>
            <a:ext cx="1576320" cy="276999"/>
          </a:xfrm>
          <a:prstGeom prst="rect">
            <a:avLst/>
          </a:prstGeom>
          <a:solidFill>
            <a:srgbClr val="FF0000"/>
          </a:solidFill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10.4 </a:t>
            </a:r>
            <a:r>
              <a:rPr kumimoji="1" lang="el-GR" altLang="ja-JP" dirty="0" smtClean="0">
                <a:solidFill>
                  <a:schemeClr val="bg1"/>
                </a:solidFill>
              </a:rPr>
              <a:t>μ</a:t>
            </a:r>
            <a:r>
              <a:rPr kumimoji="1" lang="en-US" altLang="ja-JP" dirty="0" smtClean="0">
                <a:solidFill>
                  <a:schemeClr val="bg1"/>
                </a:solidFill>
              </a:rPr>
              <a:t>m@286 K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57242" y="6176337"/>
            <a:ext cx="1576320" cy="276999"/>
          </a:xfrm>
          <a:prstGeom prst="rect">
            <a:avLst/>
          </a:prstGeom>
          <a:solidFill>
            <a:srgbClr val="FF0000"/>
          </a:solidFill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12.4 </a:t>
            </a:r>
            <a:r>
              <a:rPr kumimoji="1" lang="el-GR" altLang="ja-JP" dirty="0" smtClean="0">
                <a:solidFill>
                  <a:schemeClr val="bg1"/>
                </a:solidFill>
              </a:rPr>
              <a:t>μ</a:t>
            </a:r>
            <a:r>
              <a:rPr kumimoji="1" lang="en-US" altLang="ja-JP" dirty="0" smtClean="0">
                <a:solidFill>
                  <a:schemeClr val="bg1"/>
                </a:solidFill>
              </a:rPr>
              <a:t>m@284 K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041061" y="1260123"/>
            <a:ext cx="1459301" cy="276999"/>
          </a:xfrm>
          <a:prstGeom prst="rect">
            <a:avLst/>
          </a:prstGeom>
          <a:solidFill>
            <a:srgbClr val="0000FF"/>
          </a:solidFill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6.2 </a:t>
            </a:r>
            <a:r>
              <a:rPr kumimoji="1" lang="el-GR" altLang="ja-JP" dirty="0" smtClean="0">
                <a:solidFill>
                  <a:schemeClr val="bg1"/>
                </a:solidFill>
              </a:rPr>
              <a:t>μ</a:t>
            </a:r>
            <a:r>
              <a:rPr kumimoji="1" lang="en-US" altLang="ja-JP" dirty="0" smtClean="0">
                <a:solidFill>
                  <a:schemeClr val="bg1"/>
                </a:solidFill>
              </a:rPr>
              <a:t>m@235 K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040676" y="2512982"/>
            <a:ext cx="1459301" cy="276999"/>
          </a:xfrm>
          <a:prstGeom prst="rect">
            <a:avLst/>
          </a:prstGeom>
          <a:solidFill>
            <a:srgbClr val="0000FF"/>
          </a:solidFill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7.3 </a:t>
            </a:r>
            <a:r>
              <a:rPr kumimoji="1" lang="el-GR" altLang="ja-JP" dirty="0" smtClean="0">
                <a:solidFill>
                  <a:schemeClr val="bg1"/>
                </a:solidFill>
              </a:rPr>
              <a:t>μ</a:t>
            </a:r>
            <a:r>
              <a:rPr kumimoji="1" lang="en-US" altLang="ja-JP" dirty="0" smtClean="0">
                <a:solidFill>
                  <a:schemeClr val="bg1"/>
                </a:solidFill>
              </a:rPr>
              <a:t>m@255 K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031623" y="3728065"/>
            <a:ext cx="1459301" cy="276999"/>
          </a:xfrm>
          <a:prstGeom prst="rect">
            <a:avLst/>
          </a:prstGeom>
          <a:solidFill>
            <a:srgbClr val="FF0000"/>
          </a:solidFill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9.6 </a:t>
            </a:r>
            <a:r>
              <a:rPr kumimoji="1" lang="el-GR" altLang="ja-JP" dirty="0" smtClean="0">
                <a:solidFill>
                  <a:schemeClr val="bg1"/>
                </a:solidFill>
              </a:rPr>
              <a:t>μ</a:t>
            </a:r>
            <a:r>
              <a:rPr kumimoji="1" lang="en-US" altLang="ja-JP" dirty="0" smtClean="0">
                <a:solidFill>
                  <a:schemeClr val="bg1"/>
                </a:solidFill>
              </a:rPr>
              <a:t>m@259 K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040676" y="4943148"/>
            <a:ext cx="1576320" cy="276999"/>
          </a:xfrm>
          <a:prstGeom prst="rect">
            <a:avLst/>
          </a:prstGeom>
          <a:solidFill>
            <a:srgbClr val="FF0000"/>
          </a:solidFill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11.2 </a:t>
            </a:r>
            <a:r>
              <a:rPr kumimoji="1" lang="el-GR" altLang="ja-JP" dirty="0" smtClean="0">
                <a:solidFill>
                  <a:schemeClr val="bg1"/>
                </a:solidFill>
              </a:rPr>
              <a:t>μ</a:t>
            </a:r>
            <a:r>
              <a:rPr kumimoji="1" lang="en-US" altLang="ja-JP" dirty="0" smtClean="0">
                <a:solidFill>
                  <a:schemeClr val="bg1"/>
                </a:solidFill>
              </a:rPr>
              <a:t>m@286 K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040260" y="6185390"/>
            <a:ext cx="1576320" cy="276999"/>
          </a:xfrm>
          <a:prstGeom prst="rect">
            <a:avLst/>
          </a:prstGeom>
          <a:solidFill>
            <a:srgbClr val="FF0000"/>
          </a:solidFill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13.3 </a:t>
            </a:r>
            <a:r>
              <a:rPr kumimoji="1" lang="el-GR" altLang="ja-JP" dirty="0" smtClean="0">
                <a:solidFill>
                  <a:schemeClr val="bg1"/>
                </a:solidFill>
              </a:rPr>
              <a:t>μ</a:t>
            </a:r>
            <a:r>
              <a:rPr kumimoji="1" lang="en-US" altLang="ja-JP" dirty="0" smtClean="0">
                <a:solidFill>
                  <a:schemeClr val="bg1"/>
                </a:solidFill>
              </a:rPr>
              <a:t>m@270 K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8244408" y="3123387"/>
            <a:ext cx="720080" cy="8816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8244408" y="4347523"/>
            <a:ext cx="720080" cy="8816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8244408" y="5580712"/>
            <a:ext cx="720080" cy="8816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角丸四角形 38"/>
          <p:cNvSpPr/>
          <p:nvPr/>
        </p:nvSpPr>
        <p:spPr>
          <a:xfrm>
            <a:off x="3779912" y="3114225"/>
            <a:ext cx="720080" cy="8816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角丸四角形 39"/>
          <p:cNvSpPr/>
          <p:nvPr/>
        </p:nvSpPr>
        <p:spPr>
          <a:xfrm>
            <a:off x="3779912" y="4338361"/>
            <a:ext cx="720080" cy="8816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3779912" y="5571550"/>
            <a:ext cx="720080" cy="8816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178560" y="1844824"/>
            <a:ext cx="5256584" cy="738664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2400" b="1" dirty="0" smtClean="0">
                <a:solidFill>
                  <a:srgbClr val="FF0000"/>
                </a:solidFill>
              </a:rPr>
              <a:t>Consistent double difference result that was validated using SEVIRI GEO-LEO-IR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3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 descr="D:\2015-MSC\高橋行端\開発\GSICS\IR\20171211_AhiDoubleDiff\TbDd_Hima8B16_IASIA_IASIB_RAC_night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2" t="13131" r="9156"/>
          <a:stretch/>
        </p:blipFill>
        <p:spPr bwMode="auto">
          <a:xfrm>
            <a:off x="1093966" y="1246726"/>
            <a:ext cx="6660000" cy="4964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331162" y="260648"/>
            <a:ext cx="6409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IASI-B – </a:t>
            </a:r>
            <a:r>
              <a:rPr kumimoji="1" lang="en-US" altLang="ja-JP" sz="2400" b="1" dirty="0" smtClean="0">
                <a:solidFill>
                  <a:srgbClr val="0000FF"/>
                </a:solidFill>
              </a:rPr>
              <a:t>IASI-A</a:t>
            </a:r>
            <a:r>
              <a:rPr kumimoji="1" lang="en-US" altLang="ja-JP" sz="2400" b="1" dirty="0" smtClean="0"/>
              <a:t> for Himawari-8/AHI 13.3 </a:t>
            </a:r>
            <a:r>
              <a:rPr kumimoji="1" lang="el-GR" altLang="ja-JP" sz="2400" b="1" dirty="0" smtClean="0"/>
              <a:t>μ</a:t>
            </a:r>
            <a:r>
              <a:rPr kumimoji="1" lang="en-US" altLang="ja-JP" sz="2400" b="1" dirty="0" smtClean="0"/>
              <a:t>m Band</a:t>
            </a:r>
            <a:endParaRPr kumimoji="1" lang="ja-JP" altLang="en-US" sz="24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31840" y="980728"/>
            <a:ext cx="2559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TB bias at standard scene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-117645" y="1997966"/>
            <a:ext cx="182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IASI-B – IASI-A [K]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 rot="16200000">
            <a:off x="-117645" y="4662262"/>
            <a:ext cx="182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IASI-B – IASI-A [K]</a:t>
            </a:r>
            <a:endParaRPr kumimoji="1" lang="ja-JP" altLang="en-US" dirty="0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7884368" y="1362802"/>
            <a:ext cx="0" cy="115212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7983511" y="1691516"/>
            <a:ext cx="764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~0.1 K</a:t>
            </a:r>
          </a:p>
          <a:p>
            <a:pPr algn="ctr"/>
            <a:r>
              <a:rPr kumimoji="1" lang="en-US" altLang="ja-JP" dirty="0" smtClean="0"/>
              <a:t>Jump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35696" y="3689092"/>
            <a:ext cx="576555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              TB bias at various brightness temperatures                 </a:t>
            </a:r>
            <a:endParaRPr kumimoji="1" lang="ja-JP" altLang="en-US" dirty="0"/>
          </a:p>
        </p:txBody>
      </p:sp>
      <p:pic>
        <p:nvPicPr>
          <p:cNvPr id="14" name="Picture 2" descr="D:\2015-MSC\高橋行端\開発\GSICS\IR\20171211_AhiDoubleDiff\TbDd_Hima8B16_IASIA_IASIB_RAC_nigh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19773" y="3284984"/>
            <a:ext cx="444715" cy="265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直線矢印コネクタ 20"/>
          <p:cNvCxnSpPr/>
          <p:nvPr/>
        </p:nvCxnSpPr>
        <p:spPr>
          <a:xfrm>
            <a:off x="7884368" y="4077072"/>
            <a:ext cx="0" cy="76985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5783333" y="5002159"/>
            <a:ext cx="274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~0.5 K Jump at cold scenes</a:t>
            </a:r>
            <a:endParaRPr kumimoji="1" lang="ja-JP" altLang="en-US" dirty="0"/>
          </a:p>
        </p:txBody>
      </p:sp>
      <p:sp>
        <p:nvSpPr>
          <p:cNvPr id="24" name="角丸四角形 23"/>
          <p:cNvSpPr/>
          <p:nvPr/>
        </p:nvSpPr>
        <p:spPr>
          <a:xfrm>
            <a:off x="6732240" y="4058424"/>
            <a:ext cx="942506" cy="10267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218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5</a:t>
            </a:fld>
            <a:endParaRPr lang="en-US"/>
          </a:p>
        </p:txBody>
      </p:sp>
      <p:pic>
        <p:nvPicPr>
          <p:cNvPr id="2050" name="Picture 2" descr="D:\2015-MSC\高橋行端\開発\GSICS\IR\20171211_AhiDoubleDiff\TbDd_Hima8B16_AIRS_IASIB_RAC_night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8" t="12954" r="9078"/>
          <a:stretch/>
        </p:blipFill>
        <p:spPr bwMode="auto">
          <a:xfrm>
            <a:off x="1057619" y="1233889"/>
            <a:ext cx="6698256" cy="497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2015-MSC\高橋行端\開発\GSICS\IR\20171211_AhiDoubleDiff\TbDd_Hima8B16_IASIA_IASIB_RAC_nigh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19773" y="3284984"/>
            <a:ext cx="444715" cy="265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1331162" y="260648"/>
            <a:ext cx="6225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IASI-B – </a:t>
            </a:r>
            <a:r>
              <a:rPr kumimoji="1" lang="en-US" altLang="ja-JP" sz="2400" b="1" dirty="0" smtClean="0">
                <a:solidFill>
                  <a:srgbClr val="0000FF"/>
                </a:solidFill>
              </a:rPr>
              <a:t>AIRS</a:t>
            </a:r>
            <a:r>
              <a:rPr kumimoji="1" lang="en-US" altLang="ja-JP" sz="2400" b="1" dirty="0" smtClean="0"/>
              <a:t> for Himawari-8/AHI 13.3 </a:t>
            </a:r>
            <a:r>
              <a:rPr kumimoji="1" lang="el-GR" altLang="ja-JP" sz="2400" b="1" dirty="0" smtClean="0"/>
              <a:t>μ</a:t>
            </a:r>
            <a:r>
              <a:rPr kumimoji="1" lang="en-US" altLang="ja-JP" sz="2400" b="1" dirty="0" smtClean="0"/>
              <a:t>m Band</a:t>
            </a:r>
            <a:endParaRPr kumimoji="1" lang="ja-JP" altLang="en-US" sz="2400" b="1" dirty="0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7884368" y="1362802"/>
            <a:ext cx="0" cy="115212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7983511" y="1691516"/>
            <a:ext cx="764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~0.1 K</a:t>
            </a:r>
          </a:p>
          <a:p>
            <a:pPr algn="ctr"/>
            <a:r>
              <a:rPr kumimoji="1" lang="en-US" altLang="ja-JP" dirty="0" smtClean="0"/>
              <a:t>Jump</a:t>
            </a:r>
            <a:endParaRPr kumimoji="1" lang="ja-JP" altLang="en-US" dirty="0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7884368" y="4642119"/>
            <a:ext cx="0" cy="533689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783333" y="5125866"/>
            <a:ext cx="274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~0.5 K Jump at cold scenes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6732240" y="4058424"/>
            <a:ext cx="942506" cy="10267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 rot="16200000">
            <a:off x="-48012" y="1856324"/>
            <a:ext cx="1688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IASI-B – AIRS [K]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 rot="16200000">
            <a:off x="-48012" y="4662262"/>
            <a:ext cx="1688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IASI-B – AIRS [K]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5213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6</a:t>
            </a:fld>
            <a:endParaRPr lang="en-US"/>
          </a:p>
        </p:txBody>
      </p:sp>
      <p:pic>
        <p:nvPicPr>
          <p:cNvPr id="3074" name="Picture 2" descr="D:\2015-MSC\高橋行端\開発\GSICS\IR\20171211_AhiDoubleDiff\TbDd_Hima8B16_CRISN_IASIB_RAC_night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8" t="13176" r="9020"/>
          <a:stretch/>
        </p:blipFill>
        <p:spPr bwMode="auto">
          <a:xfrm>
            <a:off x="1065320" y="1251750"/>
            <a:ext cx="6696000" cy="4961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2015-MSC\高橋行端\開発\GSICS\IR\20171211_AhiDoubleDiff\TbDd_Hima8B16_IASIA_IASIB_RAC_nigh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19773" y="3284984"/>
            <a:ext cx="444715" cy="265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円/楕円 3"/>
          <p:cNvSpPr/>
          <p:nvPr/>
        </p:nvSpPr>
        <p:spPr>
          <a:xfrm>
            <a:off x="3696887" y="4105013"/>
            <a:ext cx="432048" cy="136748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4704999" y="4066055"/>
            <a:ext cx="554030" cy="136748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03648" y="4149080"/>
            <a:ext cx="2310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70C0"/>
                </a:solidFill>
              </a:rPr>
              <a:t>Outliers are probably contained in the stats, need to be reprocessed</a:t>
            </a:r>
            <a:endParaRPr kumimoji="1" lang="ja-JP" altLang="en-US" sz="1200" dirty="0">
              <a:solidFill>
                <a:srgbClr val="0070C0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7020272" y="4610745"/>
            <a:ext cx="576064" cy="5464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08267" y="4057908"/>
            <a:ext cx="2432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Systematic change of TB biases from negative to positive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31162" y="260648"/>
            <a:ext cx="6154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IASI-B – </a:t>
            </a:r>
            <a:r>
              <a:rPr kumimoji="1" lang="en-US" altLang="ja-JP" sz="2400" b="1" dirty="0" err="1" smtClean="0">
                <a:solidFill>
                  <a:srgbClr val="0000FF"/>
                </a:solidFill>
              </a:rPr>
              <a:t>CrIS</a:t>
            </a:r>
            <a:r>
              <a:rPr kumimoji="1" lang="en-US" altLang="ja-JP" sz="2400" b="1" dirty="0" smtClean="0"/>
              <a:t> for Himawari-8/AHI 13.3 </a:t>
            </a:r>
            <a:r>
              <a:rPr kumimoji="1" lang="el-GR" altLang="ja-JP" sz="2400" b="1" dirty="0" smtClean="0"/>
              <a:t>μ</a:t>
            </a:r>
            <a:r>
              <a:rPr kumimoji="1" lang="en-US" altLang="ja-JP" sz="2400" b="1" dirty="0" smtClean="0"/>
              <a:t>m Band</a:t>
            </a:r>
            <a:endParaRPr kumimoji="1" lang="ja-JP" altLang="en-US" sz="2400" b="1" dirty="0"/>
          </a:p>
        </p:txBody>
      </p:sp>
      <p:sp>
        <p:nvSpPr>
          <p:cNvPr id="12" name="テキスト ボックス 11"/>
          <p:cNvSpPr txBox="1"/>
          <p:nvPr/>
        </p:nvSpPr>
        <p:spPr>
          <a:xfrm rot="16200000">
            <a:off x="-22267" y="1830580"/>
            <a:ext cx="163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IASI-B – </a:t>
            </a:r>
            <a:r>
              <a:rPr kumimoji="1" lang="en-US" altLang="ja-JP" dirty="0" err="1" smtClean="0"/>
              <a:t>CrIS</a:t>
            </a:r>
            <a:r>
              <a:rPr kumimoji="1" lang="en-US" altLang="ja-JP" dirty="0" smtClean="0"/>
              <a:t> [K]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 rot="16200000">
            <a:off x="-22267" y="4638892"/>
            <a:ext cx="163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IASI-B – </a:t>
            </a:r>
            <a:r>
              <a:rPr kumimoji="1" lang="en-US" altLang="ja-JP" dirty="0" err="1" smtClean="0"/>
              <a:t>CrIS</a:t>
            </a:r>
            <a:r>
              <a:rPr kumimoji="1" lang="en-US" altLang="ja-JP" dirty="0" smtClean="0"/>
              <a:t> [K]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3141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2015-MSC\高橋行端\開発\GSICS\IR\20170925_RefSenDoubleDiff\save\TbDdStat_MSG3_MetopBIASI_MetopAIASI_RAC_night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39" r="67408" b="48366"/>
          <a:stretch/>
        </p:blipFill>
        <p:spPr bwMode="auto">
          <a:xfrm>
            <a:off x="5159080" y="1020259"/>
            <a:ext cx="3150059" cy="2609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D:\2015-MSC\高橋行端\開発\GSICS\IR\20170925_RefSenDoubleDiff\save\TbDdStat_Hima8_MetopBIASI_MetopAIASI_RAC_nigh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08" r="67219" b="48046"/>
          <a:stretch/>
        </p:blipFill>
        <p:spPr bwMode="auto">
          <a:xfrm>
            <a:off x="1702697" y="1020259"/>
            <a:ext cx="3168352" cy="261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790929" y="740957"/>
            <a:ext cx="2477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Mean Difference </a:t>
            </a:r>
            <a:r>
              <a:rPr kumimoji="1" lang="en-US" altLang="ja-JP" dirty="0" err="1" smtClean="0"/>
              <a:t>dTb</a:t>
            </a:r>
            <a:r>
              <a:rPr kumimoji="1" lang="en-US" altLang="ja-JP" dirty="0" smtClean="0"/>
              <a:t> [K]</a:t>
            </a:r>
            <a:endParaRPr kumimoji="1" lang="ja-JP" altLang="en-US" dirty="0"/>
          </a:p>
        </p:txBody>
      </p:sp>
      <p:pic>
        <p:nvPicPr>
          <p:cNvPr id="7" name="Picture 3" descr="D:\2015-MSC\高橋行端\開発\GSICS\IR\20170925_RefSenDoubleDiff\save\TbDdStat_Hima8_MetopBIASI_MetopAIASI_RAC_nigh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83" r="67219" b="1869"/>
          <a:stretch/>
        </p:blipFill>
        <p:spPr bwMode="auto">
          <a:xfrm>
            <a:off x="1691680" y="4040311"/>
            <a:ext cx="3168352" cy="2573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2015-MSC\高橋行端\開発\GSICS\IR\20170925_RefSenDoubleDiff\save\TbDdStat_MSG3_MetopBIASI_MetopAIASI_RAC_night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902" r="67408" b="1835"/>
          <a:stretch/>
        </p:blipFill>
        <p:spPr bwMode="auto">
          <a:xfrm>
            <a:off x="5226253" y="4019957"/>
            <a:ext cx="3150059" cy="259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2825464" y="3726587"/>
            <a:ext cx="4637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Uncertainty on Mean Difference u(</a:t>
            </a:r>
            <a:r>
              <a:rPr kumimoji="1" lang="en-US" altLang="ja-JP" dirty="0" err="1" smtClean="0"/>
              <a:t>dTb</a:t>
            </a:r>
            <a:r>
              <a:rPr kumimoji="1" lang="en-US" altLang="ja-JP" dirty="0" smtClean="0"/>
              <a:t>) [K], k=1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7544" y="116632"/>
            <a:ext cx="8375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IASI-B – IASI-A Stats – Inter-comparison between 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AHI</a:t>
            </a:r>
            <a:r>
              <a:rPr kumimoji="1" lang="en-US" altLang="ja-JP" sz="2400" b="1" dirty="0" smtClean="0"/>
              <a:t> and </a:t>
            </a:r>
            <a:r>
              <a:rPr kumimoji="1" lang="en-US" altLang="ja-JP" sz="2400" b="1" dirty="0" smtClean="0">
                <a:solidFill>
                  <a:srgbClr val="0000FF"/>
                </a:solidFill>
              </a:rPr>
              <a:t>SEVIRI</a:t>
            </a:r>
            <a:endParaRPr kumimoji="1" lang="ja-JP" altLang="en-US" sz="2400" b="1" dirty="0">
              <a:solidFill>
                <a:srgbClr val="0000FF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380" y="1196752"/>
            <a:ext cx="1584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Color: Spectral Bands of AHI and SEVIRI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99792" y="2613822"/>
            <a:ext cx="18710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Himawari-8/AHI</a:t>
            </a:r>
          </a:p>
          <a:p>
            <a:pPr algn="ctr"/>
            <a:r>
              <a:rPr kumimoji="1" lang="en-US" altLang="ja-JP" sz="1200" b="1" dirty="0" smtClean="0">
                <a:solidFill>
                  <a:srgbClr val="FF0000"/>
                </a:solidFill>
              </a:rPr>
              <a:t>(2015-07-01 – 2017-06-30)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940152" y="2620837"/>
            <a:ext cx="20671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0000FF"/>
                </a:solidFill>
              </a:rPr>
              <a:t>Meteosat-10/SEVIRI</a:t>
            </a:r>
          </a:p>
          <a:p>
            <a:pPr algn="ctr"/>
            <a:r>
              <a:rPr kumimoji="1" lang="en-US" altLang="ja-JP" sz="1200" b="1" dirty="0" smtClean="0">
                <a:solidFill>
                  <a:srgbClr val="0000FF"/>
                </a:solidFill>
              </a:rPr>
              <a:t>(2013-03-01 – 2017-03-01)</a:t>
            </a:r>
            <a:endParaRPr kumimoji="1" lang="ja-JP" altLang="en-US" sz="1200" b="1" dirty="0">
              <a:solidFill>
                <a:srgbClr val="0000FF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940152" y="4138639"/>
            <a:ext cx="20671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0000FF"/>
                </a:solidFill>
              </a:rPr>
              <a:t>Meteosat-10/SEVIRI</a:t>
            </a:r>
          </a:p>
          <a:p>
            <a:pPr algn="ctr"/>
            <a:r>
              <a:rPr kumimoji="1" lang="en-US" altLang="ja-JP" sz="1200" b="1" dirty="0" smtClean="0">
                <a:solidFill>
                  <a:srgbClr val="0000FF"/>
                </a:solidFill>
              </a:rPr>
              <a:t>(2013-03-01 – 2017-03-01)</a:t>
            </a:r>
            <a:endParaRPr kumimoji="1" lang="ja-JP" altLang="en-US" sz="1200" b="1" dirty="0">
              <a:solidFill>
                <a:srgbClr val="0000FF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99792" y="4111787"/>
            <a:ext cx="18710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Himawari-8/AHI</a:t>
            </a:r>
          </a:p>
          <a:p>
            <a:pPr algn="ctr"/>
            <a:r>
              <a:rPr kumimoji="1" lang="en-US" altLang="ja-JP" sz="1200" b="1" dirty="0" smtClean="0">
                <a:solidFill>
                  <a:srgbClr val="FF0000"/>
                </a:solidFill>
              </a:rPr>
              <a:t>(2015-07-01 – 2017-06-30)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pic>
        <p:nvPicPr>
          <p:cNvPr id="19" name="Picture 3" descr="D:\2015-MSC\高橋行端\開発\GSICS\IR\20170925_RefSenDoubleDiff\save\TbDdStat_Hima8_MetopBIASI_MetopAIASI_RAC_night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83017" y="1096982"/>
            <a:ext cx="500909" cy="194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D:\2015-MSC\高橋行端\開発\GSICS\IR\20170925_RefSenDoubleDiff\save\TbDdStat_MSG3_MetopBIASI_MetopAIASI_RAC_night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032386" y="1107820"/>
            <a:ext cx="478020" cy="159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D:\2015-MSC\高橋行端\開発\GSICS\IR\20170925_RefSenDoubleDiff\save\TbDdStat_Hima8_MetopBIASI_MetopAIASI_RAC_night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66889" y="4110646"/>
            <a:ext cx="500909" cy="194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D:\2015-MSC\高橋行端\開発\GSICS\IR\20170925_RefSenDoubleDiff\save\TbDdStat_MSG3_MetopBIASI_MetopAIASI_RAC_night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093377" y="4121484"/>
            <a:ext cx="478020" cy="159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564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8</a:t>
            </a:fld>
            <a:endParaRPr 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3885" y="272842"/>
            <a:ext cx="22179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 smtClean="0"/>
              <a:t>Summary</a:t>
            </a:r>
            <a:endParaRPr kumimoji="1" lang="ja-JP" altLang="en-US" sz="4000" b="1" dirty="0">
              <a:solidFill>
                <a:srgbClr val="0000FF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1351679"/>
            <a:ext cx="8820472" cy="481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kumimoji="1" lang="en-US" altLang="ja-JP" sz="2400" dirty="0" smtClean="0"/>
              <a:t>TB biases of GSICS reference instruments were validated based on double difference approach, using Himawari-8/AHI GEO-LEO-IR</a:t>
            </a:r>
          </a:p>
          <a:p>
            <a:pPr marL="541338" indent="-269875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en-US" altLang="ja-JP" sz="2200" dirty="0" smtClean="0"/>
              <a:t>IASI-B – IASI-A, IASI-B – AIRS, IASI-B – </a:t>
            </a:r>
            <a:r>
              <a:rPr kumimoji="1" lang="en-US" altLang="ja-JP" sz="2200" dirty="0" err="1" smtClean="0"/>
              <a:t>CrIS</a:t>
            </a:r>
            <a:r>
              <a:rPr kumimoji="1" lang="en-US" altLang="ja-JP" sz="2200" dirty="0" smtClean="0"/>
              <a:t>, …</a:t>
            </a:r>
          </a:p>
          <a:p>
            <a:pPr marL="361950" indent="-3619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kumimoji="1" lang="en-US" altLang="ja-JP" sz="2400" dirty="0" smtClean="0"/>
              <a:t>Double differences detected IASI-B on-board processing change on 2017-08-02</a:t>
            </a:r>
          </a:p>
          <a:p>
            <a:pPr marL="539750" indent="-274638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en-US" altLang="ja-JP" sz="2200" dirty="0" smtClean="0"/>
              <a:t>Larger impacts on cold scenes (~0.5 K jump@200 K)</a:t>
            </a:r>
          </a:p>
          <a:p>
            <a:pPr marL="361950" indent="-3619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kumimoji="1" lang="en-US" altLang="ja-JP" sz="2400" dirty="0" smtClean="0"/>
              <a:t>Himawari-8/AHI double difference statistics generally shows good agreement with that of Meteosat-10/SEVIRI</a:t>
            </a:r>
          </a:p>
          <a:p>
            <a:pPr marL="361950" indent="-361950">
              <a:lnSpc>
                <a:spcPct val="130000"/>
              </a:lnSpc>
              <a:buFont typeface="Wingdings" panose="05000000000000000000" pitchFamily="2" charset="2"/>
              <a:buChar char="Ø"/>
            </a:pPr>
            <a:endParaRPr kumimoji="1" lang="en-US" altLang="ja-JP" sz="2400" dirty="0"/>
          </a:p>
          <a:p>
            <a:pPr marL="457200" indent="-457200">
              <a:lnSpc>
                <a:spcPct val="130000"/>
              </a:lnSpc>
              <a:buFont typeface="Wingdings" panose="05000000000000000000" pitchFamily="2" charset="2"/>
              <a:buChar char="Ø"/>
            </a:pP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1436792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GRWG Web Meeting, 14 December 2017</a:t>
            </a:r>
            <a:endParaRPr 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9508-E863-4E37-9B5A-AD1A635AE0CE}" type="slidenum">
              <a:rPr lang="en-US" smtClean="0"/>
              <a:t>9</a:t>
            </a:fld>
            <a:endParaRPr 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43808" y="2276872"/>
            <a:ext cx="33749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i="1" dirty="0" smtClean="0"/>
              <a:t>Thank You!</a:t>
            </a:r>
            <a:endParaRPr kumimoji="1" lang="ja-JP" altLang="en-US" sz="5400" b="1" i="1" dirty="0"/>
          </a:p>
        </p:txBody>
      </p:sp>
    </p:spTree>
    <p:extLst>
      <p:ext uri="{BB962C8B-B14F-4D97-AF65-F5344CB8AC3E}">
        <p14:creationId xmlns:p14="http://schemas.microsoft.com/office/powerpoint/2010/main" val="2385696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627</Words>
  <Application>Microsoft Office PowerPoint</Application>
  <PresentationFormat>画面に合わせる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Toshiyuki Kurino</dc:creator>
  <cp:lastModifiedBy>Masaya Takahashi</cp:lastModifiedBy>
  <cp:revision>48</cp:revision>
  <dcterms:created xsi:type="dcterms:W3CDTF">2017-07-11T09:54:18Z</dcterms:created>
  <dcterms:modified xsi:type="dcterms:W3CDTF">2017-12-11T12:29:01Z</dcterms:modified>
</cp:coreProperties>
</file>