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675" r:id="rId2"/>
    <p:sldId id="683" r:id="rId3"/>
    <p:sldId id="684" r:id="rId4"/>
    <p:sldId id="685" r:id="rId5"/>
    <p:sldId id="686" r:id="rId6"/>
    <p:sldId id="688" r:id="rId7"/>
    <p:sldId id="682" r:id="rId8"/>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9900"/>
    <a:srgbClr val="0033CC"/>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53" autoAdjust="0"/>
    <p:restoredTop sz="94660"/>
  </p:normalViewPr>
  <p:slideViewPr>
    <p:cSldViewPr snapToGrid="0">
      <p:cViewPr varScale="1">
        <p:scale>
          <a:sx n="84" d="100"/>
          <a:sy n="84" d="100"/>
        </p:scale>
        <p:origin x="-90" y="-744"/>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0A9A18-5243-4DDA-9B66-D1315D0F74EB}" type="datetimeFigureOut">
              <a:rPr lang="ko-KR" altLang="en-US" smtClean="0"/>
              <a:pPr/>
              <a:t>2018-01-29</a:t>
            </a:fld>
            <a:endParaRPr lang="ko-KR" altLang="en-US"/>
          </a:p>
        </p:txBody>
      </p:sp>
      <p:sp>
        <p:nvSpPr>
          <p:cNvPr id="4" name="슬라이드 이미지 개체 틀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64BC84-10ED-4392-B4D8-448A5B253FAA}" type="slidenum">
              <a:rPr lang="ko-KR" altLang="en-US" smtClean="0"/>
              <a:pPr/>
              <a:t>‹#›</a:t>
            </a:fld>
            <a:endParaRPr lang="ko-KR" altLang="en-US"/>
          </a:p>
        </p:txBody>
      </p:sp>
    </p:spTree>
    <p:extLst>
      <p:ext uri="{BB962C8B-B14F-4D97-AF65-F5344CB8AC3E}">
        <p14:creationId xmlns:p14="http://schemas.microsoft.com/office/powerpoint/2010/main" val="3886283935"/>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pic>
        <p:nvPicPr>
          <p:cNvPr id="5" name="그림 19" descr="천리안위성111.png"/>
          <p:cNvPicPr>
            <a:picLocks noChangeAspect="1"/>
          </p:cNvPicPr>
          <p:nvPr userDrawn="1"/>
        </p:nvPicPr>
        <p:blipFill>
          <a:blip r:embed="rId2" cstate="print"/>
          <a:srcRect l="53481" t="34000" r="8511" b="10767"/>
          <a:stretch>
            <a:fillRect/>
          </a:stretch>
        </p:blipFill>
        <p:spPr bwMode="auto">
          <a:xfrm>
            <a:off x="0" y="759495"/>
            <a:ext cx="4802717" cy="4906962"/>
          </a:xfrm>
          <a:prstGeom prst="rect">
            <a:avLst/>
          </a:prstGeom>
          <a:noFill/>
          <a:ln w="9525">
            <a:noFill/>
            <a:miter lim="800000"/>
            <a:headEnd/>
            <a:tailEnd/>
          </a:ln>
        </p:spPr>
      </p:pic>
      <p:sp>
        <p:nvSpPr>
          <p:cNvPr id="6" name="TextBox 5"/>
          <p:cNvSpPr txBox="1"/>
          <p:nvPr userDrawn="1"/>
        </p:nvSpPr>
        <p:spPr>
          <a:xfrm>
            <a:off x="11145520" y="6652800"/>
            <a:ext cx="1046480" cy="230832"/>
          </a:xfrm>
          <a:prstGeom prst="rect">
            <a:avLst/>
          </a:prstGeom>
          <a:noFill/>
        </p:spPr>
        <p:txBody>
          <a:bodyPr wrap="square" rtlCol="0">
            <a:spAutoFit/>
          </a:bodyPr>
          <a:lstStyle/>
          <a:p>
            <a:pPr algn="r"/>
            <a:fld id="{81DDF0A2-C106-43E5-8EA9-B1F17B7001B3}" type="slidenum">
              <a:rPr lang="ko-KR" altLang="en-US" sz="900" smtClean="0">
                <a:solidFill>
                  <a:schemeClr val="bg1">
                    <a:lumMod val="50000"/>
                  </a:schemeClr>
                </a:solidFill>
                <a:latin typeface="맑은 고딕" pitchFamily="50" charset="-127"/>
              </a:rPr>
              <a:pPr algn="r"/>
              <a:t>‹#›</a:t>
            </a:fld>
            <a:endParaRPr lang="en-US" altLang="ko-KR" sz="900" dirty="0" smtClean="0">
              <a:solidFill>
                <a:schemeClr val="bg1">
                  <a:lumMod val="50000"/>
                </a:schemeClr>
              </a:solidFill>
              <a:latin typeface="맑은 고딕" pitchFamily="50" charset="-127"/>
            </a:endParaRPr>
          </a:p>
        </p:txBody>
      </p:sp>
      <p:sp>
        <p:nvSpPr>
          <p:cNvPr id="7" name="TextBox 6"/>
          <p:cNvSpPr txBox="1"/>
          <p:nvPr userDrawn="1"/>
        </p:nvSpPr>
        <p:spPr>
          <a:xfrm rot="16200000">
            <a:off x="11602720" y="6315621"/>
            <a:ext cx="1046480" cy="150041"/>
          </a:xfrm>
          <a:prstGeom prst="rect">
            <a:avLst/>
          </a:prstGeom>
          <a:noFill/>
        </p:spPr>
        <p:txBody>
          <a:bodyPr wrap="square" rtlCol="0">
            <a:spAutoFit/>
          </a:bodyPr>
          <a:lstStyle/>
          <a:p>
            <a:pPr algn="l"/>
            <a:r>
              <a:rPr lang="en-US" altLang="ko-KR" sz="375" dirty="0" err="1" smtClean="0">
                <a:solidFill>
                  <a:schemeClr val="bg1">
                    <a:lumMod val="50000"/>
                  </a:schemeClr>
                </a:solidFill>
                <a:latin typeface="맑은 고딕" pitchFamily="50" charset="-127"/>
              </a:rPr>
              <a:t>dohy</a:t>
            </a:r>
            <a:endParaRPr lang="en-US" altLang="ko-KR" sz="375" dirty="0" smtClean="0">
              <a:solidFill>
                <a:schemeClr val="bg1">
                  <a:lumMod val="50000"/>
                </a:schemeClr>
              </a:solidFill>
              <a:latin typeface="맑은 고딕" pitchFamily="50" charset="-127"/>
            </a:endParaRPr>
          </a:p>
        </p:txBody>
      </p:sp>
    </p:spTree>
    <p:extLst>
      <p:ext uri="{BB962C8B-B14F-4D97-AF65-F5344CB8AC3E}">
        <p14:creationId xmlns:p14="http://schemas.microsoft.com/office/powerpoint/2010/main" val="369538305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1_제목(Dohy)">
    <p:spTree>
      <p:nvGrpSpPr>
        <p:cNvPr id="1" name=""/>
        <p:cNvGrpSpPr/>
        <p:nvPr/>
      </p:nvGrpSpPr>
      <p:grpSpPr>
        <a:xfrm>
          <a:off x="0" y="0"/>
          <a:ext cx="0" cy="0"/>
          <a:chOff x="0" y="0"/>
          <a:chExt cx="0" cy="0"/>
        </a:xfrm>
      </p:grpSpPr>
      <p:sp>
        <p:nvSpPr>
          <p:cNvPr id="2" name="제목 1"/>
          <p:cNvSpPr>
            <a:spLocks noGrp="1"/>
          </p:cNvSpPr>
          <p:nvPr>
            <p:ph type="title"/>
          </p:nvPr>
        </p:nvSpPr>
        <p:spPr>
          <a:xfrm>
            <a:off x="304800" y="76200"/>
            <a:ext cx="10515600" cy="551022"/>
          </a:xfrm>
        </p:spPr>
        <p:txBody>
          <a:bodyPr/>
          <a:lstStyle/>
          <a:p>
            <a:r>
              <a:rPr lang="ko-KR" altLang="en-US" smtClean="0"/>
              <a:t>마스터 제목 스타일 편집</a:t>
            </a:r>
            <a:endParaRPr lang="ko-KR" altLang="en-US"/>
          </a:p>
        </p:txBody>
      </p:sp>
      <p:cxnSp>
        <p:nvCxnSpPr>
          <p:cNvPr id="6" name="직선 연결선 5"/>
          <p:cNvCxnSpPr/>
          <p:nvPr userDrawn="1"/>
        </p:nvCxnSpPr>
        <p:spPr>
          <a:xfrm>
            <a:off x="121920" y="735870"/>
            <a:ext cx="11308080"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11145520" y="6652800"/>
            <a:ext cx="1046480" cy="230832"/>
          </a:xfrm>
          <a:prstGeom prst="rect">
            <a:avLst/>
          </a:prstGeom>
          <a:noFill/>
        </p:spPr>
        <p:txBody>
          <a:bodyPr wrap="square" rtlCol="0">
            <a:spAutoFit/>
          </a:bodyPr>
          <a:lstStyle/>
          <a:p>
            <a:pPr algn="r"/>
            <a:fld id="{81DDF0A2-C106-43E5-8EA9-B1F17B7001B3}" type="slidenum">
              <a:rPr lang="ko-KR" altLang="en-US" sz="900" smtClean="0">
                <a:solidFill>
                  <a:schemeClr val="bg1">
                    <a:lumMod val="50000"/>
                  </a:schemeClr>
                </a:solidFill>
                <a:latin typeface="맑은 고딕" pitchFamily="50" charset="-127"/>
              </a:rPr>
              <a:pPr algn="r"/>
              <a:t>‹#›</a:t>
            </a:fld>
            <a:endParaRPr lang="en-US" altLang="ko-KR" sz="900" dirty="0" smtClean="0">
              <a:solidFill>
                <a:schemeClr val="bg1">
                  <a:lumMod val="50000"/>
                </a:schemeClr>
              </a:solidFill>
              <a:latin typeface="맑은 고딕" pitchFamily="50" charset="-127"/>
            </a:endParaRPr>
          </a:p>
        </p:txBody>
      </p:sp>
      <p:sp>
        <p:nvSpPr>
          <p:cNvPr id="9" name="TextBox 8"/>
          <p:cNvSpPr txBox="1"/>
          <p:nvPr userDrawn="1"/>
        </p:nvSpPr>
        <p:spPr>
          <a:xfrm rot="16200000">
            <a:off x="11602720" y="6315621"/>
            <a:ext cx="1046480" cy="150041"/>
          </a:xfrm>
          <a:prstGeom prst="rect">
            <a:avLst/>
          </a:prstGeom>
          <a:noFill/>
        </p:spPr>
        <p:txBody>
          <a:bodyPr wrap="square" rtlCol="0">
            <a:spAutoFit/>
          </a:bodyPr>
          <a:lstStyle/>
          <a:p>
            <a:pPr algn="l"/>
            <a:r>
              <a:rPr lang="en-US" altLang="ko-KR" sz="375" dirty="0" err="1" smtClean="0">
                <a:solidFill>
                  <a:schemeClr val="bg1">
                    <a:lumMod val="50000"/>
                  </a:schemeClr>
                </a:solidFill>
                <a:latin typeface="맑은 고딕" pitchFamily="50" charset="-127"/>
              </a:rPr>
              <a:t>dohy</a:t>
            </a:r>
            <a:endParaRPr lang="en-US" altLang="ko-KR" sz="375" dirty="0" smtClean="0">
              <a:solidFill>
                <a:schemeClr val="bg1">
                  <a:lumMod val="50000"/>
                </a:schemeClr>
              </a:solidFill>
              <a:latin typeface="맑은 고딕" pitchFamily="50" charset="-127"/>
            </a:endParaRPr>
          </a:p>
        </p:txBody>
      </p:sp>
    </p:spTree>
    <p:extLst>
      <p:ext uri="{BB962C8B-B14F-4D97-AF65-F5344CB8AC3E}">
        <p14:creationId xmlns:p14="http://schemas.microsoft.com/office/powerpoint/2010/main" val="159134170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914400" y="2130426"/>
            <a:ext cx="103632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02137D04-0573-4036-A13F-DF38F1508757}" type="datetime1">
              <a:rPr lang="ko-KR" altLang="en-US" smtClean="0"/>
              <a:pPr/>
              <a:t>2018-01-29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273A13E0-CAA0-48C7-A1BB-9FADCF9E43F8}" type="slidenum">
              <a:rPr lang="ko-KR" altLang="en-US" smtClean="0"/>
              <a:pPr/>
              <a:t>‹#›</a:t>
            </a:fld>
            <a:endParaRPr lang="ko-KR" altLang="en-US"/>
          </a:p>
        </p:txBody>
      </p:sp>
    </p:spTree>
    <p:extLst>
      <p:ext uri="{BB962C8B-B14F-4D97-AF65-F5344CB8AC3E}">
        <p14:creationId xmlns:p14="http://schemas.microsoft.com/office/powerpoint/2010/main" val="16287391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ko-KR" altLang="en-US" dirty="0" smtClean="0"/>
              <a:t>마스터 제목 스타일 편집</a:t>
            </a:r>
            <a:endParaRPr lang="ko-KR" altLang="en-US" dirty="0"/>
          </a:p>
        </p:txBody>
      </p:sp>
      <p:sp>
        <p:nvSpPr>
          <p:cNvPr id="3" name="텍스트 개체 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날짜 개체 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맑은 고딕" pitchFamily="50" charset="-127"/>
              </a:defRPr>
            </a:lvl1pPr>
          </a:lstStyle>
          <a:p>
            <a:fld id="{0F36550C-3AC6-4783-B98F-9FA82B6093B4}" type="datetimeFigureOut">
              <a:rPr lang="ko-KR" altLang="en-US" smtClean="0"/>
              <a:pPr/>
              <a:t>2018-01-29</a:t>
            </a:fld>
            <a:endParaRPr lang="ko-KR" altLang="en-US" dirty="0"/>
          </a:p>
        </p:txBody>
      </p:sp>
      <p:sp>
        <p:nvSpPr>
          <p:cNvPr id="5" name="바닥글 개체 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맑은 고딕" pitchFamily="50" charset="-127"/>
              </a:defRPr>
            </a:lvl1pPr>
          </a:lstStyle>
          <a:p>
            <a:endParaRPr lang="ko-KR" altLang="en-US" dirty="0"/>
          </a:p>
        </p:txBody>
      </p:sp>
      <p:sp>
        <p:nvSpPr>
          <p:cNvPr id="6" name="슬라이드 번호 개체 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맑은 고딕" pitchFamily="50" charset="-127"/>
              </a:defRPr>
            </a:lvl1pPr>
          </a:lstStyle>
          <a:p>
            <a:fld id="{E76B95D1-0BB8-464B-AF0D-79AFE2BBFBD4}" type="slidenum">
              <a:rPr lang="ko-KR" altLang="en-US" smtClean="0"/>
              <a:pPr/>
              <a:t>‹#›</a:t>
            </a:fld>
            <a:endParaRPr lang="ko-KR" altLang="en-US" dirty="0"/>
          </a:p>
        </p:txBody>
      </p:sp>
    </p:spTree>
    <p:extLst>
      <p:ext uri="{BB962C8B-B14F-4D97-AF65-F5344CB8AC3E}">
        <p14:creationId xmlns:p14="http://schemas.microsoft.com/office/powerpoint/2010/main" val="253046761"/>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67" r:id="rId3"/>
  </p:sldLayoutIdLst>
  <p:txStyles>
    <p:titleStyle>
      <a:lvl1pPr algn="l" defTabSz="914400" rtl="0" eaLnBrk="1" latinLnBrk="1" hangingPunct="1">
        <a:lnSpc>
          <a:spcPct val="90000"/>
        </a:lnSpc>
        <a:spcBef>
          <a:spcPct val="0"/>
        </a:spcBef>
        <a:buNone/>
        <a:defRPr sz="4400" kern="1200">
          <a:solidFill>
            <a:schemeClr val="tx1"/>
          </a:solidFill>
          <a:latin typeface="맑은 고딕" pitchFamily="50" charset="-127"/>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맑은 고딕" pitchFamily="50" charset="-127"/>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맑은 고딕" pitchFamily="50" charset="-127"/>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맑은 고딕" pitchFamily="50" charset="-127"/>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맑은 고딕" pitchFamily="50" charset="-127"/>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맑은 고딕" pitchFamily="50" charset="-127"/>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idx="4294967295"/>
          </p:nvPr>
        </p:nvSpPr>
        <p:spPr>
          <a:xfrm>
            <a:off x="4463820" y="2276873"/>
            <a:ext cx="7682249" cy="2016125"/>
          </a:xfrm>
        </p:spPr>
        <p:txBody>
          <a:bodyPr rtlCol="0">
            <a:noAutofit/>
          </a:bodyPr>
          <a:lstStyle/>
          <a:p>
            <a:pPr algn="ctr" eaLnBrk="1" fontAlgn="auto" hangingPunct="1">
              <a:spcAft>
                <a:spcPts val="0"/>
              </a:spcAft>
              <a:defRPr/>
            </a:pPr>
            <a:r>
              <a:rPr lang="en-US" altLang="ko-KR" sz="5400" b="1" dirty="0" smtClean="0">
                <a:latin typeface="맑은 고딕" pitchFamily="50" charset="-127"/>
                <a:ea typeface="맑은 고딕" pitchFamily="50" charset="-127"/>
              </a:rPr>
              <a:t>GRWG Actions</a:t>
            </a:r>
            <a:endParaRPr lang="ko-KR" altLang="en-US" sz="5400" b="1" dirty="0" smtClean="0">
              <a:latin typeface="맑은 고딕" pitchFamily="50" charset="-127"/>
              <a:ea typeface="맑은 고딕" pitchFamily="50" charset="-127"/>
            </a:endParaRPr>
          </a:p>
        </p:txBody>
      </p:sp>
    </p:spTree>
    <p:extLst>
      <p:ext uri="{BB962C8B-B14F-4D97-AF65-F5344CB8AC3E}">
        <p14:creationId xmlns:p14="http://schemas.microsoft.com/office/powerpoint/2010/main" val="36583879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GB" altLang="ko-KR" b="1" dirty="0">
                <a:latin typeface="Arial" pitchFamily="34" charset="0"/>
                <a:cs typeface="Arial" pitchFamily="34" charset="0"/>
              </a:rPr>
              <a:t>Actions on G</a:t>
            </a:r>
            <a:r>
              <a:rPr lang="en-US" altLang="ko-KR" b="1" dirty="0">
                <a:latin typeface="Arial" pitchFamily="34" charset="0"/>
                <a:cs typeface="Arial" pitchFamily="34" charset="0"/>
              </a:rPr>
              <a:t>RWG</a:t>
            </a:r>
            <a:r>
              <a:rPr lang="en-GB" altLang="ko-KR" b="1" dirty="0">
                <a:latin typeface="Arial" pitchFamily="34" charset="0"/>
                <a:cs typeface="Arial" pitchFamily="34" charset="0"/>
              </a:rPr>
              <a:t> during </a:t>
            </a:r>
            <a:r>
              <a:rPr lang="en-GB" altLang="ko-KR" b="1" dirty="0" smtClean="0">
                <a:latin typeface="Arial" pitchFamily="34" charset="0"/>
                <a:cs typeface="Arial" pitchFamily="34" charset="0"/>
              </a:rPr>
              <a:t>2017/18</a:t>
            </a:r>
            <a:endParaRPr lang="ko-KR" altLang="en-US" dirty="0"/>
          </a:p>
        </p:txBody>
      </p:sp>
      <p:graphicFrame>
        <p:nvGraphicFramePr>
          <p:cNvPr id="3" name="Content Placeholder 3"/>
          <p:cNvGraphicFramePr>
            <a:graphicFrameLocks/>
          </p:cNvGraphicFramePr>
          <p:nvPr>
            <p:extLst>
              <p:ext uri="{D42A27DB-BD31-4B8C-83A1-F6EECF244321}">
                <p14:modId xmlns:p14="http://schemas.microsoft.com/office/powerpoint/2010/main" val="2114129191"/>
              </p:ext>
            </p:extLst>
          </p:nvPr>
        </p:nvGraphicFramePr>
        <p:xfrm>
          <a:off x="96257" y="922766"/>
          <a:ext cx="11848608" cy="5769673"/>
        </p:xfrm>
        <a:graphic>
          <a:graphicData uri="http://schemas.openxmlformats.org/drawingml/2006/table">
            <a:tbl>
              <a:tblPr firstRow="1" bandRow="1">
                <a:tableStyleId>{F5AB1C69-6EDB-4FF4-983F-18BD219EF322}</a:tableStyleId>
              </a:tblPr>
              <a:tblGrid>
                <a:gridCol w="1558923">
                  <a:extLst>
                    <a:ext uri="{9D8B030D-6E8A-4147-A177-3AD203B41FA5}">
                      <a16:colId xmlns="" xmlns:a16="http://schemas.microsoft.com/office/drawing/2014/main" val="20000"/>
                    </a:ext>
                  </a:extLst>
                </a:gridCol>
                <a:gridCol w="7014258">
                  <a:extLst>
                    <a:ext uri="{9D8B030D-6E8A-4147-A177-3AD203B41FA5}">
                      <a16:colId xmlns="" xmlns:a16="http://schemas.microsoft.com/office/drawing/2014/main" val="20001"/>
                    </a:ext>
                  </a:extLst>
                </a:gridCol>
                <a:gridCol w="1357757">
                  <a:extLst>
                    <a:ext uri="{9D8B030D-6E8A-4147-A177-3AD203B41FA5}">
                      <a16:colId xmlns="" xmlns:a16="http://schemas.microsoft.com/office/drawing/2014/main" val="20002"/>
                    </a:ext>
                  </a:extLst>
                </a:gridCol>
                <a:gridCol w="1041139">
                  <a:extLst>
                    <a:ext uri="{9D8B030D-6E8A-4147-A177-3AD203B41FA5}">
                      <a16:colId xmlns="" xmlns:a16="http://schemas.microsoft.com/office/drawing/2014/main" val="20003"/>
                    </a:ext>
                  </a:extLst>
                </a:gridCol>
                <a:gridCol w="876531">
                  <a:extLst>
                    <a:ext uri="{9D8B030D-6E8A-4147-A177-3AD203B41FA5}">
                      <a16:colId xmlns="" xmlns:a16="http://schemas.microsoft.com/office/drawing/2014/main" val="20004"/>
                    </a:ext>
                  </a:extLst>
                </a:gridCol>
              </a:tblGrid>
              <a:tr h="370840">
                <a:tc>
                  <a:txBody>
                    <a:bodyPr/>
                    <a:lstStyle/>
                    <a:p>
                      <a:pPr algn="ctr"/>
                      <a:r>
                        <a:rPr lang="en-US" sz="1400" dirty="0" smtClean="0">
                          <a:latin typeface="+mn-lt"/>
                        </a:rPr>
                        <a:t>Action Id</a:t>
                      </a:r>
                      <a:endParaRPr lang="en-US" sz="1400" dirty="0">
                        <a:solidFill>
                          <a:schemeClr val="tx1"/>
                        </a:solidFill>
                        <a:latin typeface="+mn-lt"/>
                      </a:endParaRPr>
                    </a:p>
                  </a:txBody>
                  <a:tcPr marL="112542" marR="112542" anchor="ctr"/>
                </a:tc>
                <a:tc>
                  <a:txBody>
                    <a:bodyPr/>
                    <a:lstStyle/>
                    <a:p>
                      <a:pPr algn="ctr"/>
                      <a:r>
                        <a:rPr lang="en-US" sz="1400" dirty="0" smtClean="0">
                          <a:solidFill>
                            <a:schemeClr val="lt1"/>
                          </a:solidFill>
                          <a:latin typeface="+mn-lt"/>
                        </a:rPr>
                        <a:t>Summary</a:t>
                      </a:r>
                      <a:endParaRPr lang="en-US" sz="1400" dirty="0">
                        <a:solidFill>
                          <a:schemeClr val="tx1"/>
                        </a:solidFill>
                        <a:latin typeface="+mn-lt"/>
                      </a:endParaRPr>
                    </a:p>
                  </a:txBody>
                  <a:tcPr marL="112542" marR="112542" anchor="ctr"/>
                </a:tc>
                <a:tc>
                  <a:txBody>
                    <a:bodyPr/>
                    <a:lstStyle/>
                    <a:p>
                      <a:pPr algn="ctr"/>
                      <a:r>
                        <a:rPr lang="en-US" sz="1400" dirty="0" smtClean="0">
                          <a:solidFill>
                            <a:schemeClr val="lt1"/>
                          </a:solidFill>
                          <a:latin typeface="+mn-lt"/>
                        </a:rPr>
                        <a:t>Lead</a:t>
                      </a:r>
                      <a:endParaRPr lang="en-US" sz="1400" dirty="0">
                        <a:solidFill>
                          <a:schemeClr val="tx1"/>
                        </a:solidFill>
                        <a:latin typeface="+mn-lt"/>
                      </a:endParaRPr>
                    </a:p>
                  </a:txBody>
                  <a:tcPr marL="112542" marR="112542" anchor="ctr"/>
                </a:tc>
                <a:tc>
                  <a:txBody>
                    <a:bodyPr/>
                    <a:lstStyle/>
                    <a:p>
                      <a:pPr algn="ctr"/>
                      <a:r>
                        <a:rPr lang="en-US" sz="1400" dirty="0" smtClean="0">
                          <a:solidFill>
                            <a:schemeClr val="lt1"/>
                          </a:solidFill>
                          <a:latin typeface="+mn-lt"/>
                        </a:rPr>
                        <a:t>Due</a:t>
                      </a:r>
                      <a:r>
                        <a:rPr lang="en-US" sz="1400" baseline="0" dirty="0" smtClean="0">
                          <a:solidFill>
                            <a:schemeClr val="lt1"/>
                          </a:solidFill>
                          <a:latin typeface="+mn-lt"/>
                        </a:rPr>
                        <a:t> Date</a:t>
                      </a:r>
                      <a:endParaRPr lang="en-US" sz="1400" dirty="0">
                        <a:solidFill>
                          <a:schemeClr val="tx1"/>
                        </a:solidFill>
                        <a:latin typeface="+mn-lt"/>
                      </a:endParaRPr>
                    </a:p>
                  </a:txBody>
                  <a:tcPr marL="112542" marR="112542" anchor="ctr"/>
                </a:tc>
                <a:tc>
                  <a:txBody>
                    <a:bodyPr/>
                    <a:lstStyle/>
                    <a:p>
                      <a:pPr algn="ctr"/>
                      <a:r>
                        <a:rPr lang="en-US" altLang="ko-KR" sz="1400" dirty="0" smtClean="0">
                          <a:solidFill>
                            <a:schemeClr val="lt1"/>
                          </a:solidFill>
                          <a:latin typeface="+mn-lt"/>
                        </a:rPr>
                        <a:t>Status</a:t>
                      </a:r>
                      <a:endParaRPr lang="en-US" sz="1400" dirty="0">
                        <a:solidFill>
                          <a:schemeClr val="tx1"/>
                        </a:solidFill>
                        <a:latin typeface="+mn-lt"/>
                      </a:endParaRPr>
                    </a:p>
                  </a:txBody>
                  <a:tcPr marL="112542" marR="112542" anchor="ctr"/>
                </a:tc>
                <a:extLst>
                  <a:ext uri="{0D108BD9-81ED-4DB2-BD59-A6C34878D82A}">
                    <a16:rowId xmlns="" xmlns:a16="http://schemas.microsoft.com/office/drawing/2014/main" val="10000"/>
                  </a:ext>
                </a:extLst>
              </a:tr>
              <a:tr h="648398">
                <a:tc>
                  <a:txBody>
                    <a:bodyPr/>
                    <a:lstStyle/>
                    <a:p>
                      <a:pPr algn="l" fontAlgn="ctr"/>
                      <a:r>
                        <a:rPr lang="en-US" sz="1400" b="0" i="0" u="none" strike="noStrike" dirty="0" smtClean="0">
                          <a:solidFill>
                            <a:srgbClr val="000000"/>
                          </a:solidFill>
                          <a:effectLst/>
                          <a:latin typeface="+mn-lt"/>
                        </a:rPr>
                        <a:t>A.GWG.2017.1e.1</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GRWG to coordinate with B. </a:t>
                      </a:r>
                      <a:r>
                        <a:rPr lang="en-US" sz="1400" b="0" i="0" u="none" strike="noStrike" dirty="0" err="1" smtClean="0">
                          <a:solidFill>
                            <a:srgbClr val="000000"/>
                          </a:solidFill>
                          <a:effectLst/>
                          <a:latin typeface="+mn-lt"/>
                        </a:rPr>
                        <a:t>Wielicki</a:t>
                      </a:r>
                      <a:r>
                        <a:rPr lang="en-US" sz="1400" b="0" i="0" u="none" strike="noStrike" dirty="0" smtClean="0">
                          <a:solidFill>
                            <a:srgbClr val="000000"/>
                          </a:solidFill>
                          <a:effectLst/>
                          <a:latin typeface="+mn-lt"/>
                        </a:rPr>
                        <a:t> + Exec panel the writing of a white paper to support the CLARREO project</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GRWG Chair</a:t>
                      </a:r>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sz="1400" b="0" i="0" u="none" strike="noStrike" dirty="0" smtClean="0">
                          <a:solidFill>
                            <a:srgbClr val="000000"/>
                          </a:solidFill>
                          <a:effectLst/>
                          <a:latin typeface="+mn-lt"/>
                        </a:rPr>
                        <a:t>2018-03-21</a:t>
                      </a:r>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sz="1400" b="0" i="0" u="none" strike="noStrike" dirty="0" smtClean="0">
                          <a:solidFill>
                            <a:srgbClr val="0000FF"/>
                          </a:solidFill>
                          <a:effectLst/>
                          <a:latin typeface="+mn-lt"/>
                        </a:rPr>
                        <a:t>closed</a:t>
                      </a:r>
                    </a:p>
                    <a:p>
                      <a:pPr algn="ctr" fontAlgn="ctr" latinLnBrk="0"/>
                      <a:r>
                        <a:rPr lang="en-US" sz="1400" b="0" i="0" u="none" strike="noStrike" dirty="0" smtClean="0">
                          <a:solidFill>
                            <a:srgbClr val="0000FF"/>
                          </a:solidFill>
                          <a:effectLst/>
                          <a:latin typeface="+mn-lt"/>
                        </a:rPr>
                        <a:t>(CGMS-45)</a:t>
                      </a:r>
                      <a:endParaRPr lang="en-US" sz="1400" b="0" i="0" u="none" strike="noStrike" dirty="0">
                        <a:solidFill>
                          <a:srgbClr val="0000FF"/>
                        </a:solidFill>
                        <a:effectLst/>
                        <a:latin typeface="+mn-lt"/>
                      </a:endParaRPr>
                    </a:p>
                  </a:txBody>
                  <a:tcPr marL="9525" marR="9525" marT="9525" marB="0" anchor="ctr"/>
                </a:tc>
              </a:tr>
              <a:tr h="648398">
                <a:tc>
                  <a:txBody>
                    <a:bodyPr/>
                    <a:lstStyle/>
                    <a:p>
                      <a:pPr algn="l" fontAlgn="ctr"/>
                      <a:r>
                        <a:rPr lang="en-US" sz="1400" b="0" i="0" u="none" strike="noStrike" dirty="0" smtClean="0">
                          <a:solidFill>
                            <a:srgbClr val="000000"/>
                          </a:solidFill>
                          <a:effectLst/>
                          <a:latin typeface="+mn-lt"/>
                        </a:rPr>
                        <a:t>A.GWG.2017.1j.1</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Andy to discuss with GCC how to promote the PATMOS-x products through the GPPA.</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NOAA(Andy) </a:t>
                      </a:r>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sz="1400" b="0" i="0" u="none" strike="noStrike" dirty="0" smtClean="0">
                          <a:solidFill>
                            <a:srgbClr val="000000"/>
                          </a:solidFill>
                          <a:effectLst/>
                          <a:latin typeface="+mn-lt"/>
                        </a:rPr>
                        <a:t>2018-03-01</a:t>
                      </a:r>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sz="1400" b="0" i="0" u="none" strike="noStrike" dirty="0" smtClean="0">
                          <a:solidFill>
                            <a:srgbClr val="FF0000"/>
                          </a:solidFill>
                          <a:effectLst/>
                          <a:latin typeface="+mn-lt"/>
                        </a:rPr>
                        <a:t>Open</a:t>
                      </a:r>
                      <a:endParaRPr lang="en-US" sz="1400" b="0" i="0" u="none" strike="noStrike" dirty="0">
                        <a:solidFill>
                          <a:srgbClr val="FF0000"/>
                        </a:solidFill>
                        <a:effectLst/>
                        <a:latin typeface="+mn-lt"/>
                      </a:endParaRPr>
                    </a:p>
                  </a:txBody>
                  <a:tcPr marL="9525" marR="9525" marT="9525" marB="0" anchor="ctr"/>
                </a:tc>
                <a:extLst>
                  <a:ext uri="{0D108BD9-81ED-4DB2-BD59-A6C34878D82A}">
                    <a16:rowId xmlns="" xmlns:a16="http://schemas.microsoft.com/office/drawing/2014/main" val="10001"/>
                  </a:ext>
                </a:extLst>
              </a:tr>
              <a:tr h="370840">
                <a:tc>
                  <a:txBody>
                    <a:bodyPr/>
                    <a:lstStyle/>
                    <a:p>
                      <a:pPr algn="l" fontAlgn="ctr"/>
                      <a:r>
                        <a:rPr lang="en-US" sz="1400" b="0" i="0" u="none" strike="noStrike" dirty="0" smtClean="0">
                          <a:solidFill>
                            <a:srgbClr val="000000"/>
                          </a:solidFill>
                          <a:effectLst/>
                          <a:latin typeface="+mn-lt"/>
                        </a:rPr>
                        <a:t>A.GWG.2017.2c.1</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CNES to report on progress with analysis of IASI moon observations at LCW</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CNES(Bert)</a:t>
                      </a:r>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2018-03-01</a:t>
                      </a:r>
                      <a:endParaRPr lang="en-US" altLang="ko-KR"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FF0000"/>
                          </a:solidFill>
                          <a:effectLst/>
                          <a:latin typeface="+mn-lt"/>
                        </a:rPr>
                        <a:t>Open</a:t>
                      </a:r>
                      <a:endParaRPr lang="en-US" altLang="ko-KR" sz="1400" b="0" i="0" u="none" strike="noStrike" dirty="0">
                        <a:solidFill>
                          <a:srgbClr val="FF0000"/>
                        </a:solidFill>
                        <a:effectLst/>
                        <a:latin typeface="+mn-lt"/>
                      </a:endParaRPr>
                    </a:p>
                  </a:txBody>
                  <a:tcPr marL="9525" marR="9525" marT="9525" marB="0" anchor="ctr"/>
                </a:tc>
                <a:extLst>
                  <a:ext uri="{0D108BD9-81ED-4DB2-BD59-A6C34878D82A}">
                    <a16:rowId xmlns="" xmlns:a16="http://schemas.microsoft.com/office/drawing/2014/main" val="10002"/>
                  </a:ext>
                </a:extLst>
              </a:tr>
              <a:tr h="370840">
                <a:tc>
                  <a:txBody>
                    <a:bodyPr/>
                    <a:lstStyle/>
                    <a:p>
                      <a:pPr algn="l" fontAlgn="ctr"/>
                      <a:r>
                        <a:rPr lang="en-US" sz="1400" b="0" i="0" u="none" strike="noStrike" dirty="0" smtClean="0">
                          <a:solidFill>
                            <a:srgbClr val="000000"/>
                          </a:solidFill>
                          <a:effectLst/>
                          <a:latin typeface="+mn-lt"/>
                        </a:rPr>
                        <a:t>A.GCC.2017.2c.2</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GCC to interact with EUMETSAT for IASI readers.</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endParaRPr lang="en-US" sz="1400" b="0" i="0" u="none" strike="noStrike">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2018-03-01</a:t>
                      </a:r>
                      <a:endParaRPr lang="en-US" altLang="ko-KR" sz="14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400" b="0" i="0" u="none" strike="noStrike" dirty="0" smtClean="0">
                          <a:solidFill>
                            <a:srgbClr val="FF0000"/>
                          </a:solidFill>
                          <a:effectLst/>
                          <a:latin typeface="+mn-lt"/>
                        </a:rPr>
                        <a:t>Open</a:t>
                      </a:r>
                    </a:p>
                  </a:txBody>
                  <a:tcPr marL="9525" marR="9525" marT="9525" marB="0" anchor="ctr"/>
                </a:tc>
                <a:extLst>
                  <a:ext uri="{0D108BD9-81ED-4DB2-BD59-A6C34878D82A}">
                    <a16:rowId xmlns="" xmlns:a16="http://schemas.microsoft.com/office/drawing/2014/main" val="10003"/>
                  </a:ext>
                </a:extLst>
              </a:tr>
              <a:tr h="370840">
                <a:tc>
                  <a:txBody>
                    <a:bodyPr/>
                    <a:lstStyle/>
                    <a:p>
                      <a:pPr algn="l" fontAlgn="ctr"/>
                      <a:r>
                        <a:rPr lang="en-US" sz="1400" b="0" i="0" u="none" strike="noStrike" dirty="0" smtClean="0">
                          <a:solidFill>
                            <a:srgbClr val="000000"/>
                          </a:solidFill>
                          <a:effectLst/>
                          <a:latin typeface="+mn-lt"/>
                        </a:rPr>
                        <a:t>A.GWG.2017.2i.1</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EUMETSAT (P. </a:t>
                      </a:r>
                      <a:r>
                        <a:rPr lang="en-US" sz="1400" b="0" i="0" u="none" strike="noStrike" dirty="0" err="1" smtClean="0">
                          <a:solidFill>
                            <a:srgbClr val="000000"/>
                          </a:solidFill>
                          <a:effectLst/>
                          <a:latin typeface="+mn-lt"/>
                        </a:rPr>
                        <a:t>Miu</a:t>
                      </a:r>
                      <a:r>
                        <a:rPr lang="en-US" sz="1400" b="0" i="0" u="none" strike="noStrike" dirty="0" smtClean="0">
                          <a:solidFill>
                            <a:srgbClr val="000000"/>
                          </a:solidFill>
                          <a:effectLst/>
                          <a:latin typeface="+mn-lt"/>
                        </a:rPr>
                        <a:t>) to provide info to ISRO regarding the access to IASI data. </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EUM(Peter)</a:t>
                      </a:r>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2018-03-01</a:t>
                      </a:r>
                      <a:endParaRPr lang="en-US" altLang="ko-KR"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FF0000"/>
                          </a:solidFill>
                          <a:effectLst/>
                          <a:latin typeface="+mn-lt"/>
                        </a:rPr>
                        <a:t>Open</a:t>
                      </a:r>
                      <a:endParaRPr lang="en-US" altLang="ko-KR" sz="1400" b="0" i="0" u="none" strike="noStrike" dirty="0">
                        <a:solidFill>
                          <a:srgbClr val="FF0000"/>
                        </a:solidFill>
                        <a:effectLst/>
                        <a:latin typeface="+mn-lt"/>
                      </a:endParaRPr>
                    </a:p>
                  </a:txBody>
                  <a:tcPr marL="9525" marR="9525" marT="9525" marB="0" anchor="ctr"/>
                </a:tc>
              </a:tr>
              <a:tr h="370840">
                <a:tc>
                  <a:txBody>
                    <a:bodyPr/>
                    <a:lstStyle/>
                    <a:p>
                      <a:pPr algn="l" fontAlgn="ctr"/>
                      <a:r>
                        <a:rPr lang="en-US" sz="1400" b="0" i="0" u="none" strike="noStrike" dirty="0" smtClean="0">
                          <a:solidFill>
                            <a:srgbClr val="000000"/>
                          </a:solidFill>
                          <a:effectLst/>
                          <a:latin typeface="+mn-lt"/>
                        </a:rPr>
                        <a:t>A.GWG.2017.2i.2</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EUMETSAT (P. </a:t>
                      </a:r>
                      <a:r>
                        <a:rPr lang="en-US" sz="1400" b="0" i="0" u="none" strike="noStrike" dirty="0" err="1" smtClean="0">
                          <a:solidFill>
                            <a:srgbClr val="000000"/>
                          </a:solidFill>
                          <a:effectLst/>
                          <a:latin typeface="+mn-lt"/>
                        </a:rPr>
                        <a:t>Miu</a:t>
                      </a:r>
                      <a:r>
                        <a:rPr lang="en-US" sz="1400" b="0" i="0" u="none" strike="noStrike" dirty="0" smtClean="0">
                          <a:solidFill>
                            <a:srgbClr val="000000"/>
                          </a:solidFill>
                          <a:effectLst/>
                          <a:latin typeface="+mn-lt"/>
                        </a:rPr>
                        <a:t>) to investigate hosting ISRO GSICS products on the EUMETSAT GSICS collaboration server.</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EUM(Peter)</a:t>
                      </a:r>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2018-03-01</a:t>
                      </a:r>
                      <a:endParaRPr lang="en-US" altLang="ko-KR"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FF0000"/>
                          </a:solidFill>
                          <a:effectLst/>
                          <a:latin typeface="+mn-lt"/>
                        </a:rPr>
                        <a:t>Open</a:t>
                      </a:r>
                      <a:endParaRPr lang="en-US" altLang="ko-KR" sz="1400" b="0" i="0" u="none" strike="noStrike" dirty="0">
                        <a:solidFill>
                          <a:srgbClr val="FF0000"/>
                        </a:solidFill>
                        <a:effectLst/>
                        <a:latin typeface="+mn-lt"/>
                      </a:endParaRPr>
                    </a:p>
                  </a:txBody>
                  <a:tcPr marL="9525" marR="9525" marT="9525" marB="0" anchor="ctr"/>
                </a:tc>
              </a:tr>
              <a:tr h="370840">
                <a:tc>
                  <a:txBody>
                    <a:bodyPr/>
                    <a:lstStyle/>
                    <a:p>
                      <a:pPr algn="l" fontAlgn="ctr"/>
                      <a:r>
                        <a:rPr lang="en-US" sz="1400" b="0" i="0" u="none" strike="noStrike" dirty="0" smtClean="0">
                          <a:solidFill>
                            <a:srgbClr val="000000"/>
                          </a:solidFill>
                          <a:effectLst/>
                          <a:latin typeface="+mn-lt"/>
                        </a:rPr>
                        <a:t>A.GWG.2017.2i.3</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NASA  to support IMD with MODIS data. - Existing action - no new one needed?</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2018-03-27</a:t>
                      </a:r>
                      <a:endParaRPr lang="en-US" altLang="ko-KR"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FF0000"/>
                          </a:solidFill>
                          <a:effectLst/>
                          <a:latin typeface="+mn-lt"/>
                        </a:rPr>
                        <a:t>Open</a:t>
                      </a:r>
                      <a:endParaRPr lang="en-US" altLang="ko-KR" sz="1400" b="0" i="0" u="none" strike="noStrike" dirty="0">
                        <a:solidFill>
                          <a:srgbClr val="FF0000"/>
                        </a:solidFill>
                        <a:effectLst/>
                        <a:latin typeface="+mn-lt"/>
                      </a:endParaRPr>
                    </a:p>
                  </a:txBody>
                  <a:tcPr marL="9525" marR="9525" marT="9525" marB="0" anchor="ctr"/>
                </a:tc>
                <a:extLst>
                  <a:ext uri="{0D108BD9-81ED-4DB2-BD59-A6C34878D82A}">
                    <a16:rowId xmlns="" xmlns:a16="http://schemas.microsoft.com/office/drawing/2014/main" val="10004"/>
                  </a:ext>
                </a:extLst>
              </a:tr>
              <a:tr h="370840">
                <a:tc>
                  <a:txBody>
                    <a:bodyPr/>
                    <a:lstStyle/>
                    <a:p>
                      <a:pPr algn="l" fontAlgn="ctr"/>
                      <a:r>
                        <a:rPr lang="en-US" sz="1400" b="0" i="0" u="none" strike="noStrike" dirty="0" smtClean="0">
                          <a:solidFill>
                            <a:srgbClr val="000000"/>
                          </a:solidFill>
                          <a:effectLst/>
                          <a:latin typeface="+mn-lt"/>
                        </a:rPr>
                        <a:t>A.GCC.2017.2j.1</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GCC and KMA to check the status of KMA’s products in the GPPA.</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NOAA(</a:t>
                      </a:r>
                      <a:r>
                        <a:rPr lang="en-US" sz="1400" b="0" i="0" u="none" strike="noStrike" dirty="0" err="1" smtClean="0">
                          <a:solidFill>
                            <a:srgbClr val="000000"/>
                          </a:solidFill>
                          <a:effectLst/>
                          <a:latin typeface="+mn-lt"/>
                        </a:rPr>
                        <a:t>Manik</a:t>
                      </a:r>
                      <a:r>
                        <a:rPr lang="en-US" sz="1400" b="0" i="0" u="none" strike="noStrike" dirty="0" smtClean="0">
                          <a:solidFill>
                            <a:srgbClr val="000000"/>
                          </a:solidFill>
                          <a:effectLst/>
                          <a:latin typeface="+mn-lt"/>
                        </a:rPr>
                        <a:t>)</a:t>
                      </a:r>
                      <a:r>
                        <a:rPr lang="en-US" sz="1400" b="0" i="0" u="none" strike="noStrike" baseline="0" dirty="0" smtClean="0">
                          <a:solidFill>
                            <a:srgbClr val="000000"/>
                          </a:solidFill>
                          <a:effectLst/>
                          <a:latin typeface="+mn-lt"/>
                        </a:rPr>
                        <a:t> </a:t>
                      </a:r>
                      <a:r>
                        <a:rPr lang="en-US" sz="1400" b="0" i="0" u="none" strike="noStrike" dirty="0" smtClean="0">
                          <a:solidFill>
                            <a:srgbClr val="000000"/>
                          </a:solidFill>
                          <a:effectLst/>
                          <a:latin typeface="+mn-lt"/>
                        </a:rPr>
                        <a:t>and</a:t>
                      </a:r>
                      <a:r>
                        <a:rPr lang="en-US" sz="1400" b="0" i="0" u="none" strike="noStrike" baseline="0" dirty="0" smtClean="0">
                          <a:solidFill>
                            <a:srgbClr val="000000"/>
                          </a:solidFill>
                          <a:effectLst/>
                          <a:latin typeface="+mn-lt"/>
                        </a:rPr>
                        <a:t> </a:t>
                      </a:r>
                      <a:r>
                        <a:rPr lang="en-US" sz="1400" b="0" i="0" u="none" strike="noStrike" dirty="0" smtClean="0">
                          <a:solidFill>
                            <a:srgbClr val="000000"/>
                          </a:solidFill>
                          <a:effectLst/>
                          <a:latin typeface="+mn-lt"/>
                        </a:rPr>
                        <a:t>KMA(</a:t>
                      </a:r>
                      <a:r>
                        <a:rPr lang="en-US" sz="1400" b="0" i="0" u="none" strike="noStrike" dirty="0" err="1" smtClean="0">
                          <a:solidFill>
                            <a:srgbClr val="000000"/>
                          </a:solidFill>
                          <a:effectLst/>
                          <a:latin typeface="+mn-lt"/>
                        </a:rPr>
                        <a:t>Hyesook</a:t>
                      </a:r>
                      <a:r>
                        <a:rPr lang="en-US" sz="1400" b="0" i="0" u="none" strike="noStrike" dirty="0" smtClean="0">
                          <a:solidFill>
                            <a:srgbClr val="000000"/>
                          </a:solidFill>
                          <a:effectLst/>
                          <a:latin typeface="+mn-lt"/>
                        </a:rPr>
                        <a:t>)</a:t>
                      </a:r>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2018-03-01</a:t>
                      </a:r>
                      <a:endParaRPr lang="en-US" altLang="ko-KR"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FF0000"/>
                          </a:solidFill>
                          <a:effectLst/>
                          <a:latin typeface="+mn-lt"/>
                        </a:rPr>
                        <a:t>Open</a:t>
                      </a:r>
                      <a:endParaRPr lang="en-US" altLang="ko-KR" sz="1400" b="0" i="0" u="none" strike="noStrike" dirty="0">
                        <a:solidFill>
                          <a:srgbClr val="FF0000"/>
                        </a:solidFill>
                        <a:effectLst/>
                        <a:latin typeface="+mn-lt"/>
                      </a:endParaRPr>
                    </a:p>
                  </a:txBody>
                  <a:tcPr marL="9525" marR="9525" marT="9525" marB="0" anchor="ctr"/>
                </a:tc>
                <a:extLst>
                  <a:ext uri="{0D108BD9-81ED-4DB2-BD59-A6C34878D82A}">
                    <a16:rowId xmlns="" xmlns:a16="http://schemas.microsoft.com/office/drawing/2014/main" val="10005"/>
                  </a:ext>
                </a:extLst>
              </a:tr>
              <a:tr h="370840">
                <a:tc>
                  <a:txBody>
                    <a:bodyPr/>
                    <a:lstStyle/>
                    <a:p>
                      <a:pPr algn="l" fontAlgn="ctr"/>
                      <a:r>
                        <a:rPr lang="en-US" sz="1400" b="0" i="0" u="none" strike="noStrike" dirty="0" smtClean="0">
                          <a:solidFill>
                            <a:srgbClr val="000000"/>
                          </a:solidFill>
                          <a:effectLst/>
                          <a:latin typeface="+mn-lt"/>
                        </a:rPr>
                        <a:t>A.GWG.2017.2k.1</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EUM to provide the degradation model for GOME-2 to NASA (Dave </a:t>
                      </a:r>
                      <a:r>
                        <a:rPr lang="en-US" sz="1400" b="0" i="0" u="none" strike="noStrike" dirty="0" err="1" smtClean="0">
                          <a:solidFill>
                            <a:srgbClr val="000000"/>
                          </a:solidFill>
                          <a:effectLst/>
                          <a:latin typeface="+mn-lt"/>
                        </a:rPr>
                        <a:t>Doelling</a:t>
                      </a:r>
                      <a:r>
                        <a:rPr lang="en-US" sz="1400" b="0" i="0" u="none" strike="noStrike" dirty="0" smtClean="0">
                          <a:solidFill>
                            <a:srgbClr val="000000"/>
                          </a:solidFill>
                          <a:effectLst/>
                          <a:latin typeface="+mn-lt"/>
                        </a:rPr>
                        <a:t>).</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EUM(Rose)</a:t>
                      </a:r>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2018-03-01</a:t>
                      </a:r>
                      <a:endParaRPr lang="en-US" altLang="ko-KR" sz="14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400" b="0" i="0" u="none" strike="noStrike" dirty="0" smtClean="0">
                          <a:solidFill>
                            <a:srgbClr val="FF0000"/>
                          </a:solidFill>
                          <a:effectLst/>
                          <a:latin typeface="+mn-lt"/>
                        </a:rPr>
                        <a:t>Open</a:t>
                      </a:r>
                    </a:p>
                    <a:p>
                      <a:pPr marL="0" marR="0" indent="0" algn="ctr" defTabSz="914400" rtl="0" eaLnBrk="1" fontAlgn="ctr" latinLnBrk="0" hangingPunct="1">
                        <a:lnSpc>
                          <a:spcPct val="100000"/>
                        </a:lnSpc>
                        <a:spcBef>
                          <a:spcPts val="0"/>
                        </a:spcBef>
                        <a:spcAft>
                          <a:spcPts val="0"/>
                        </a:spcAft>
                        <a:buClrTx/>
                        <a:buSzTx/>
                        <a:buFontTx/>
                        <a:buNone/>
                        <a:tabLst/>
                        <a:defRPr/>
                      </a:pPr>
                      <a:endParaRPr lang="en-US" altLang="ko-KR" sz="1400" b="0" i="0" u="none" strike="noStrike" dirty="0" smtClean="0">
                        <a:solidFill>
                          <a:srgbClr val="FF0000"/>
                        </a:solidFill>
                        <a:effectLst/>
                        <a:latin typeface="+mn-lt"/>
                      </a:endParaRPr>
                    </a:p>
                  </a:txBody>
                  <a:tcPr marL="9525" marR="9525" marT="9525" marB="0" anchor="ctr"/>
                </a:tc>
                <a:extLst>
                  <a:ext uri="{0D108BD9-81ED-4DB2-BD59-A6C34878D82A}">
                    <a16:rowId xmlns="" xmlns:a16="http://schemas.microsoft.com/office/drawing/2014/main" val="10006"/>
                  </a:ext>
                </a:extLst>
              </a:tr>
              <a:tr h="370840">
                <a:tc>
                  <a:txBody>
                    <a:bodyPr/>
                    <a:lstStyle/>
                    <a:p>
                      <a:pPr algn="l" fontAlgn="ctr"/>
                      <a:r>
                        <a:rPr lang="en-US" sz="1400" b="0" i="0" u="none" strike="noStrike" dirty="0" smtClean="0">
                          <a:solidFill>
                            <a:srgbClr val="000000"/>
                          </a:solidFill>
                          <a:effectLst/>
                          <a:latin typeface="+mn-lt"/>
                        </a:rPr>
                        <a:t>A.GWG.2017.3a.1</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CMA(Scott) to confirm whether CMA can register for the new messaging service from China.</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CMA(Scott)</a:t>
                      </a:r>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2018-03-01</a:t>
                      </a:r>
                      <a:endParaRPr lang="en-US" altLang="ko-KR"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FF0000"/>
                          </a:solidFill>
                          <a:effectLst/>
                          <a:latin typeface="+mn-lt"/>
                        </a:rPr>
                        <a:t>Open</a:t>
                      </a:r>
                      <a:endParaRPr lang="en-US" altLang="ko-KR" sz="1400" b="0" i="0" u="none" strike="noStrike" dirty="0">
                        <a:solidFill>
                          <a:srgbClr val="FF0000"/>
                        </a:solidFill>
                        <a:effectLst/>
                        <a:latin typeface="+mn-lt"/>
                      </a:endParaRPr>
                    </a:p>
                  </a:txBody>
                  <a:tcPr marL="9525" marR="9525" marT="9525" marB="0" anchor="ctr"/>
                </a:tc>
                <a:extLst>
                  <a:ext uri="{0D108BD9-81ED-4DB2-BD59-A6C34878D82A}">
                    <a16:rowId xmlns="" xmlns:a16="http://schemas.microsoft.com/office/drawing/2014/main" val="10007"/>
                  </a:ext>
                </a:extLst>
              </a:tr>
              <a:tr h="75057">
                <a:tc>
                  <a:txBody>
                    <a:bodyPr/>
                    <a:lstStyle/>
                    <a:p>
                      <a:pPr algn="l" fontAlgn="ctr"/>
                      <a:r>
                        <a:rPr lang="en-US" sz="1400" b="0" i="0" u="none" strike="noStrike" dirty="0" smtClean="0">
                          <a:solidFill>
                            <a:srgbClr val="000000"/>
                          </a:solidFill>
                          <a:effectLst/>
                          <a:latin typeface="+mn-lt"/>
                        </a:rPr>
                        <a:t>A.GCC.2017.3a.2</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GCC to </a:t>
                      </a:r>
                      <a:r>
                        <a:rPr lang="en-US" sz="1400" b="0" i="0" u="none" strike="noStrike" dirty="0" err="1" smtClean="0">
                          <a:solidFill>
                            <a:srgbClr val="000000"/>
                          </a:solidFill>
                          <a:effectLst/>
                          <a:latin typeface="+mn-lt"/>
                        </a:rPr>
                        <a:t>organise</a:t>
                      </a:r>
                      <a:r>
                        <a:rPr lang="en-US" sz="1400" b="0" i="0" u="none" strike="noStrike" dirty="0" smtClean="0">
                          <a:solidFill>
                            <a:srgbClr val="000000"/>
                          </a:solidFill>
                          <a:effectLst/>
                          <a:latin typeface="+mn-lt"/>
                        </a:rPr>
                        <a:t> a web meeting before the User’s workshop.</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2018-03-01</a:t>
                      </a:r>
                      <a:endParaRPr lang="en-US" altLang="ko-KR"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FF0000"/>
                          </a:solidFill>
                          <a:effectLst/>
                          <a:latin typeface="+mn-lt"/>
                        </a:rPr>
                        <a:t>Open</a:t>
                      </a:r>
                      <a:endParaRPr lang="en-US" altLang="ko-KR" sz="1400" b="0" i="0" u="none" strike="noStrike" dirty="0">
                        <a:solidFill>
                          <a:srgbClr val="FF0000"/>
                        </a:solidFill>
                        <a:effectLst/>
                        <a:latin typeface="+mn-lt"/>
                      </a:endParaRPr>
                    </a:p>
                  </a:txBody>
                  <a:tcPr marL="9525" marR="9525" marT="9525" marB="0" anchor="ctr"/>
                </a:tc>
                <a:extLst>
                  <a:ext uri="{0D108BD9-81ED-4DB2-BD59-A6C34878D82A}">
                    <a16:rowId xmlns="" xmlns:a16="http://schemas.microsoft.com/office/drawing/2014/main" val="10008"/>
                  </a:ext>
                </a:extLst>
              </a:tr>
              <a:tr h="300228">
                <a:tc>
                  <a:txBody>
                    <a:bodyPr/>
                    <a:lstStyle/>
                    <a:p>
                      <a:pPr algn="l" fontAlgn="ctr"/>
                      <a:r>
                        <a:rPr lang="en-US" sz="1400" b="0" i="0" u="none" strike="noStrike" dirty="0" smtClean="0">
                          <a:solidFill>
                            <a:srgbClr val="000000"/>
                          </a:solidFill>
                          <a:effectLst/>
                          <a:latin typeface="+mn-lt"/>
                        </a:rPr>
                        <a:t>A.GCC.2017.3a.3</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Each agency should indicate who should represent the users on their side. </a:t>
                      </a:r>
                      <a:r>
                        <a:rPr lang="en-US" sz="1400" b="0" i="0" u="none" strike="noStrike" dirty="0" err="1" smtClean="0">
                          <a:solidFill>
                            <a:srgbClr val="000000"/>
                          </a:solidFill>
                          <a:effectLst/>
                          <a:latin typeface="+mn-lt"/>
                        </a:rPr>
                        <a:t>Manik</a:t>
                      </a:r>
                      <a:r>
                        <a:rPr lang="en-US" sz="1400" b="0" i="0" u="none" strike="noStrike" dirty="0" smtClean="0">
                          <a:solidFill>
                            <a:srgbClr val="000000"/>
                          </a:solidFill>
                          <a:effectLst/>
                          <a:latin typeface="+mn-lt"/>
                        </a:rPr>
                        <a:t> to coordinate.</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NOAA(</a:t>
                      </a:r>
                      <a:r>
                        <a:rPr lang="en-US" sz="1400" b="0" i="0" u="none" strike="noStrike" dirty="0" err="1" smtClean="0">
                          <a:solidFill>
                            <a:srgbClr val="000000"/>
                          </a:solidFill>
                          <a:effectLst/>
                          <a:latin typeface="+mn-lt"/>
                        </a:rPr>
                        <a:t>Manik</a:t>
                      </a:r>
                      <a:r>
                        <a:rPr lang="en-US" sz="1400" b="0" i="0" u="none" strike="noStrike" dirty="0" smtClean="0">
                          <a:solidFill>
                            <a:srgbClr val="000000"/>
                          </a:solidFill>
                          <a:effectLst/>
                          <a:latin typeface="+mn-lt"/>
                        </a:rPr>
                        <a:t>)</a:t>
                      </a:r>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2018-03-01</a:t>
                      </a:r>
                      <a:endParaRPr lang="en-US" altLang="ko-KR" sz="14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400" b="0" i="0" u="none" strike="noStrike" dirty="0" smtClean="0">
                          <a:solidFill>
                            <a:srgbClr val="FF0000"/>
                          </a:solidFill>
                          <a:effectLst/>
                          <a:latin typeface="+mn-lt"/>
                        </a:rPr>
                        <a:t>Open</a:t>
                      </a:r>
                    </a:p>
                  </a:txBody>
                  <a:tcPr marL="9525" marR="9525" marT="9525" marB="0" anchor="ctr"/>
                </a:tc>
                <a:extLst>
                  <a:ext uri="{0D108BD9-81ED-4DB2-BD59-A6C34878D82A}">
                    <a16:rowId xmlns="" xmlns:a16="http://schemas.microsoft.com/office/drawing/2014/main" val="10009"/>
                  </a:ext>
                </a:extLst>
              </a:tr>
            </a:tbl>
          </a:graphicData>
        </a:graphic>
      </p:graphicFrame>
    </p:spTree>
    <p:extLst>
      <p:ext uri="{BB962C8B-B14F-4D97-AF65-F5344CB8AC3E}">
        <p14:creationId xmlns:p14="http://schemas.microsoft.com/office/powerpoint/2010/main" val="1013980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GB" altLang="ko-KR" b="1" dirty="0">
                <a:latin typeface="Arial" pitchFamily="34" charset="0"/>
                <a:cs typeface="Arial" pitchFamily="34" charset="0"/>
              </a:rPr>
              <a:t>Actions on G</a:t>
            </a:r>
            <a:r>
              <a:rPr lang="en-US" altLang="ko-KR" b="1" dirty="0">
                <a:latin typeface="Arial" pitchFamily="34" charset="0"/>
                <a:cs typeface="Arial" pitchFamily="34" charset="0"/>
              </a:rPr>
              <a:t>RWG</a:t>
            </a:r>
            <a:r>
              <a:rPr lang="en-GB" altLang="ko-KR" b="1" dirty="0">
                <a:latin typeface="Arial" pitchFamily="34" charset="0"/>
                <a:cs typeface="Arial" pitchFamily="34" charset="0"/>
              </a:rPr>
              <a:t> during 2017/18</a:t>
            </a:r>
            <a:endParaRPr lang="ko-KR" altLang="en-US" dirty="0"/>
          </a:p>
        </p:txBody>
      </p:sp>
      <p:graphicFrame>
        <p:nvGraphicFramePr>
          <p:cNvPr id="3" name="Content Placeholder 3"/>
          <p:cNvGraphicFramePr>
            <a:graphicFrameLocks/>
          </p:cNvGraphicFramePr>
          <p:nvPr>
            <p:extLst>
              <p:ext uri="{D42A27DB-BD31-4B8C-83A1-F6EECF244321}">
                <p14:modId xmlns:p14="http://schemas.microsoft.com/office/powerpoint/2010/main" val="1759385069"/>
              </p:ext>
            </p:extLst>
          </p:nvPr>
        </p:nvGraphicFramePr>
        <p:xfrm>
          <a:off x="92598" y="922766"/>
          <a:ext cx="11852268" cy="5509386"/>
        </p:xfrm>
        <a:graphic>
          <a:graphicData uri="http://schemas.openxmlformats.org/drawingml/2006/table">
            <a:tbl>
              <a:tblPr firstRow="1" bandRow="1">
                <a:tableStyleId>{F5AB1C69-6EDB-4FF4-983F-18BD219EF322}</a:tableStyleId>
              </a:tblPr>
              <a:tblGrid>
                <a:gridCol w="1562583">
                  <a:extLst>
                    <a:ext uri="{9D8B030D-6E8A-4147-A177-3AD203B41FA5}">
                      <a16:colId xmlns="" xmlns:a16="http://schemas.microsoft.com/office/drawing/2014/main" val="20000"/>
                    </a:ext>
                  </a:extLst>
                </a:gridCol>
                <a:gridCol w="7014258">
                  <a:extLst>
                    <a:ext uri="{9D8B030D-6E8A-4147-A177-3AD203B41FA5}">
                      <a16:colId xmlns="" xmlns:a16="http://schemas.microsoft.com/office/drawing/2014/main" val="20001"/>
                    </a:ext>
                  </a:extLst>
                </a:gridCol>
                <a:gridCol w="1357757">
                  <a:extLst>
                    <a:ext uri="{9D8B030D-6E8A-4147-A177-3AD203B41FA5}">
                      <a16:colId xmlns="" xmlns:a16="http://schemas.microsoft.com/office/drawing/2014/main" val="20002"/>
                    </a:ext>
                  </a:extLst>
                </a:gridCol>
                <a:gridCol w="1041139">
                  <a:extLst>
                    <a:ext uri="{9D8B030D-6E8A-4147-A177-3AD203B41FA5}">
                      <a16:colId xmlns="" xmlns:a16="http://schemas.microsoft.com/office/drawing/2014/main" val="20003"/>
                    </a:ext>
                  </a:extLst>
                </a:gridCol>
                <a:gridCol w="876531">
                  <a:extLst>
                    <a:ext uri="{9D8B030D-6E8A-4147-A177-3AD203B41FA5}">
                      <a16:colId xmlns="" xmlns:a16="http://schemas.microsoft.com/office/drawing/2014/main" val="20004"/>
                    </a:ext>
                  </a:extLst>
                </a:gridCol>
              </a:tblGrid>
              <a:tr h="370840">
                <a:tc>
                  <a:txBody>
                    <a:bodyPr/>
                    <a:lstStyle/>
                    <a:p>
                      <a:pPr algn="ctr"/>
                      <a:r>
                        <a:rPr lang="en-US" sz="1400" dirty="0" smtClean="0">
                          <a:latin typeface="+mn-lt"/>
                        </a:rPr>
                        <a:t>Action Id</a:t>
                      </a:r>
                      <a:endParaRPr lang="en-US" sz="1400" dirty="0">
                        <a:solidFill>
                          <a:schemeClr val="tx1"/>
                        </a:solidFill>
                        <a:latin typeface="+mn-lt"/>
                      </a:endParaRPr>
                    </a:p>
                  </a:txBody>
                  <a:tcPr marL="112542" marR="112542" anchor="ctr"/>
                </a:tc>
                <a:tc>
                  <a:txBody>
                    <a:bodyPr/>
                    <a:lstStyle/>
                    <a:p>
                      <a:pPr algn="ctr"/>
                      <a:r>
                        <a:rPr lang="en-US" sz="1400" dirty="0" smtClean="0">
                          <a:solidFill>
                            <a:schemeClr val="lt1"/>
                          </a:solidFill>
                          <a:latin typeface="+mn-lt"/>
                        </a:rPr>
                        <a:t>Summary</a:t>
                      </a:r>
                      <a:endParaRPr lang="en-US" sz="1400" dirty="0">
                        <a:solidFill>
                          <a:schemeClr val="tx1"/>
                        </a:solidFill>
                        <a:latin typeface="+mn-lt"/>
                      </a:endParaRPr>
                    </a:p>
                  </a:txBody>
                  <a:tcPr marL="112542" marR="112542" anchor="ctr"/>
                </a:tc>
                <a:tc>
                  <a:txBody>
                    <a:bodyPr/>
                    <a:lstStyle/>
                    <a:p>
                      <a:pPr algn="ctr"/>
                      <a:r>
                        <a:rPr lang="en-US" sz="1400" dirty="0" smtClean="0">
                          <a:solidFill>
                            <a:schemeClr val="lt1"/>
                          </a:solidFill>
                          <a:latin typeface="+mn-lt"/>
                        </a:rPr>
                        <a:t>Lead</a:t>
                      </a:r>
                      <a:endParaRPr lang="en-US" sz="1400" dirty="0">
                        <a:solidFill>
                          <a:schemeClr val="tx1"/>
                        </a:solidFill>
                        <a:latin typeface="+mn-lt"/>
                      </a:endParaRPr>
                    </a:p>
                  </a:txBody>
                  <a:tcPr marL="112542" marR="112542" anchor="ctr"/>
                </a:tc>
                <a:tc>
                  <a:txBody>
                    <a:bodyPr/>
                    <a:lstStyle/>
                    <a:p>
                      <a:pPr algn="ctr"/>
                      <a:r>
                        <a:rPr lang="en-US" sz="1400" dirty="0" smtClean="0">
                          <a:solidFill>
                            <a:schemeClr val="lt1"/>
                          </a:solidFill>
                          <a:latin typeface="+mn-lt"/>
                        </a:rPr>
                        <a:t>Due</a:t>
                      </a:r>
                      <a:r>
                        <a:rPr lang="en-US" sz="1400" baseline="0" dirty="0" smtClean="0">
                          <a:solidFill>
                            <a:schemeClr val="lt1"/>
                          </a:solidFill>
                          <a:latin typeface="+mn-lt"/>
                        </a:rPr>
                        <a:t> Date</a:t>
                      </a:r>
                      <a:endParaRPr lang="en-US" sz="1400" dirty="0">
                        <a:solidFill>
                          <a:schemeClr val="tx1"/>
                        </a:solidFill>
                        <a:latin typeface="+mn-lt"/>
                      </a:endParaRPr>
                    </a:p>
                  </a:txBody>
                  <a:tcPr marL="112542" marR="112542" anchor="ctr"/>
                </a:tc>
                <a:tc>
                  <a:txBody>
                    <a:bodyPr/>
                    <a:lstStyle/>
                    <a:p>
                      <a:pPr algn="ctr"/>
                      <a:r>
                        <a:rPr lang="en-US" altLang="ko-KR" sz="1400" dirty="0" smtClean="0">
                          <a:solidFill>
                            <a:schemeClr val="lt1"/>
                          </a:solidFill>
                          <a:latin typeface="+mn-lt"/>
                        </a:rPr>
                        <a:t>Status</a:t>
                      </a:r>
                      <a:endParaRPr lang="en-US" sz="1400" dirty="0">
                        <a:solidFill>
                          <a:schemeClr val="tx1"/>
                        </a:solidFill>
                        <a:latin typeface="+mn-lt"/>
                      </a:endParaRPr>
                    </a:p>
                  </a:txBody>
                  <a:tcPr marL="112542" marR="112542" anchor="ctr"/>
                </a:tc>
                <a:extLst>
                  <a:ext uri="{0D108BD9-81ED-4DB2-BD59-A6C34878D82A}">
                    <a16:rowId xmlns="" xmlns:a16="http://schemas.microsoft.com/office/drawing/2014/main" val="10000"/>
                  </a:ext>
                </a:extLst>
              </a:tr>
              <a:tr h="648398">
                <a:tc>
                  <a:txBody>
                    <a:bodyPr/>
                    <a:lstStyle/>
                    <a:p>
                      <a:pPr algn="l" fontAlgn="ctr"/>
                      <a:r>
                        <a:rPr lang="en-US" sz="1400" b="0" i="0" u="none" strike="noStrike" dirty="0" smtClean="0">
                          <a:solidFill>
                            <a:srgbClr val="000000"/>
                          </a:solidFill>
                          <a:effectLst/>
                          <a:latin typeface="+mn-lt"/>
                        </a:rPr>
                        <a:t>A.GWG.2017.3c.1</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GRWG Chair to check with EP if the </a:t>
                      </a:r>
                      <a:r>
                        <a:rPr lang="en-US" sz="1400" b="0" i="0" u="none" strike="noStrike" dirty="0" err="1" smtClean="0">
                          <a:solidFill>
                            <a:srgbClr val="000000"/>
                          </a:solidFill>
                          <a:effectLst/>
                          <a:latin typeface="+mn-lt"/>
                        </a:rPr>
                        <a:t>ToR</a:t>
                      </a:r>
                      <a:r>
                        <a:rPr lang="en-US" sz="1400" b="0" i="0" u="none" strike="noStrike" dirty="0" smtClean="0">
                          <a:solidFill>
                            <a:srgbClr val="000000"/>
                          </a:solidFill>
                          <a:effectLst/>
                          <a:latin typeface="+mn-lt"/>
                        </a:rPr>
                        <a:t> could be changed to address GRWG_15.1.</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GRWG Chair</a:t>
                      </a:r>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sz="1400" b="0" i="0" u="none" strike="noStrike" dirty="0" smtClean="0">
                          <a:solidFill>
                            <a:srgbClr val="000000"/>
                          </a:solidFill>
                          <a:effectLst/>
                          <a:latin typeface="+mn-lt"/>
                        </a:rPr>
                        <a:t>2018-03-01</a:t>
                      </a:r>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sz="1400" b="0" i="0" u="none" strike="noStrike" dirty="0" smtClean="0">
                          <a:solidFill>
                            <a:srgbClr val="FF0000"/>
                          </a:solidFill>
                          <a:effectLst/>
                          <a:latin typeface="+mn-lt"/>
                        </a:rPr>
                        <a:t>Open</a:t>
                      </a:r>
                      <a:endParaRPr lang="en-US" sz="1400" b="0" i="0" u="none" strike="noStrike" dirty="0">
                        <a:solidFill>
                          <a:srgbClr val="FF0000"/>
                        </a:solidFill>
                        <a:effectLst/>
                        <a:latin typeface="+mn-lt"/>
                      </a:endParaRPr>
                    </a:p>
                  </a:txBody>
                  <a:tcPr marL="9525" marR="9525" marT="9525" marB="0" anchor="ctr"/>
                </a:tc>
              </a:tr>
              <a:tr h="648398">
                <a:tc>
                  <a:txBody>
                    <a:bodyPr/>
                    <a:lstStyle/>
                    <a:p>
                      <a:pPr algn="l" fontAlgn="ctr"/>
                      <a:r>
                        <a:rPr lang="en-US" sz="1400" b="0" i="0" u="none" strike="noStrike" dirty="0" smtClean="0">
                          <a:solidFill>
                            <a:srgbClr val="000000"/>
                          </a:solidFill>
                          <a:effectLst/>
                          <a:latin typeface="+mn-lt"/>
                        </a:rPr>
                        <a:t>A.GWG.2017.3o.1</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Rob (EUMETSAT) to report back at the next annual meeting on the investigation to do an </a:t>
                      </a:r>
                      <a:r>
                        <a:rPr lang="en-US" sz="1400" b="0" i="0" u="none" strike="noStrike" dirty="0" err="1" smtClean="0">
                          <a:solidFill>
                            <a:srgbClr val="000000"/>
                          </a:solidFill>
                          <a:effectLst/>
                          <a:latin typeface="+mn-lt"/>
                        </a:rPr>
                        <a:t>homogenisation</a:t>
                      </a:r>
                      <a:r>
                        <a:rPr lang="en-US" sz="1400" b="0" i="0" u="none" strike="noStrike" dirty="0" smtClean="0">
                          <a:solidFill>
                            <a:srgbClr val="000000"/>
                          </a:solidFill>
                          <a:effectLst/>
                          <a:latin typeface="+mn-lt"/>
                        </a:rPr>
                        <a:t> in the radiance space (instead of in the spectral space with the SRFs).</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EUM(Rob)</a:t>
                      </a:r>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2018-03-01</a:t>
                      </a:r>
                      <a:endParaRPr lang="en-US" altLang="ko-KR" sz="14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400" b="0" i="0" u="none" strike="noStrike" dirty="0" smtClean="0">
                          <a:solidFill>
                            <a:srgbClr val="FF0000"/>
                          </a:solidFill>
                          <a:effectLst/>
                          <a:latin typeface="+mn-lt"/>
                        </a:rPr>
                        <a:t>Open</a:t>
                      </a:r>
                    </a:p>
                  </a:txBody>
                  <a:tcPr marL="9525" marR="9525" marT="9525" marB="0" anchor="ctr"/>
                </a:tc>
              </a:tr>
              <a:tr h="648398">
                <a:tc>
                  <a:txBody>
                    <a:bodyPr/>
                    <a:lstStyle/>
                    <a:p>
                      <a:pPr algn="l" fontAlgn="ctr"/>
                      <a:r>
                        <a:rPr lang="en-US" sz="1400" b="0" i="0" u="none" strike="noStrike" dirty="0" smtClean="0">
                          <a:solidFill>
                            <a:srgbClr val="000000"/>
                          </a:solidFill>
                          <a:effectLst/>
                          <a:latin typeface="+mn-lt"/>
                        </a:rPr>
                        <a:t>A.GRWG.2017.4c.1</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Rose to investigate what tasks and tools are needed to pursue the work presented by Larry in the broader context of the UV Subgroup and in particular to identify resources needed with the aim of bringing this to the attention of the EP.</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EUM(Rose)</a:t>
                      </a:r>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sz="1400" b="0" i="0" u="none" strike="noStrike" dirty="0" smtClean="0">
                          <a:solidFill>
                            <a:srgbClr val="000000"/>
                          </a:solidFill>
                          <a:effectLst/>
                          <a:latin typeface="+mn-lt"/>
                        </a:rPr>
                        <a:t>2018-03-01</a:t>
                      </a:r>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sz="1400" b="0" i="0" u="none" strike="noStrike" dirty="0" smtClean="0">
                          <a:solidFill>
                            <a:srgbClr val="FF0000"/>
                          </a:solidFill>
                          <a:effectLst/>
                          <a:latin typeface="+mn-lt"/>
                        </a:rPr>
                        <a:t>Open</a:t>
                      </a:r>
                      <a:endParaRPr lang="en-US" sz="1400" b="0" i="0" u="none" strike="noStrike" dirty="0">
                        <a:solidFill>
                          <a:srgbClr val="FF0000"/>
                        </a:solidFill>
                        <a:effectLst/>
                        <a:latin typeface="+mn-lt"/>
                      </a:endParaRPr>
                    </a:p>
                  </a:txBody>
                  <a:tcPr marL="9525" marR="9525" marT="9525" marB="0" anchor="ctr"/>
                </a:tc>
                <a:extLst>
                  <a:ext uri="{0D108BD9-81ED-4DB2-BD59-A6C34878D82A}">
                    <a16:rowId xmlns="" xmlns:a16="http://schemas.microsoft.com/office/drawing/2014/main" val="10001"/>
                  </a:ext>
                </a:extLst>
              </a:tr>
              <a:tr h="370840">
                <a:tc>
                  <a:txBody>
                    <a:bodyPr/>
                    <a:lstStyle/>
                    <a:p>
                      <a:pPr algn="l" fontAlgn="ctr"/>
                      <a:r>
                        <a:rPr lang="en-US" sz="1400" b="0" i="0" u="none" strike="noStrike" dirty="0" smtClean="0">
                          <a:solidFill>
                            <a:srgbClr val="000000"/>
                          </a:solidFill>
                          <a:effectLst/>
                          <a:latin typeface="+mn-lt"/>
                        </a:rPr>
                        <a:t>A.GMW.2017.5g.1</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MW subgroup would contact NOAA GDWG to get support for product creation if needed.</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Ralph Ferraro</a:t>
                      </a:r>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2018-03-01</a:t>
                      </a:r>
                      <a:endParaRPr lang="en-US" altLang="ko-KR" sz="14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400" b="0" i="0" u="none" strike="noStrike" dirty="0" smtClean="0">
                          <a:solidFill>
                            <a:srgbClr val="FF0000"/>
                          </a:solidFill>
                          <a:effectLst/>
                          <a:latin typeface="+mn-lt"/>
                        </a:rPr>
                        <a:t>Open</a:t>
                      </a:r>
                    </a:p>
                  </a:txBody>
                  <a:tcPr marL="9525" marR="9525" marT="9525" marB="0" anchor="ctr"/>
                </a:tc>
                <a:extLst>
                  <a:ext uri="{0D108BD9-81ED-4DB2-BD59-A6C34878D82A}">
                    <a16:rowId xmlns="" xmlns:a16="http://schemas.microsoft.com/office/drawing/2014/main" val="10002"/>
                  </a:ext>
                </a:extLst>
              </a:tr>
              <a:tr h="370840">
                <a:tc>
                  <a:txBody>
                    <a:bodyPr/>
                    <a:lstStyle/>
                    <a:p>
                      <a:pPr algn="l" fontAlgn="ctr"/>
                      <a:r>
                        <a:rPr lang="en-US" sz="1400" b="0" i="0" u="none" strike="noStrike" dirty="0" smtClean="0">
                          <a:solidFill>
                            <a:srgbClr val="000000"/>
                          </a:solidFill>
                          <a:effectLst/>
                          <a:latin typeface="+mn-lt"/>
                        </a:rPr>
                        <a:t>A.GMW.2017.6b.1 </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Provide an update on the status after launch (currently Sept 2017)</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Ed Kim</a:t>
                      </a:r>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2017-12-01</a:t>
                      </a:r>
                      <a:endParaRPr lang="en-US" altLang="ko-KR" sz="14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400" b="0" i="0" u="none" strike="noStrike" dirty="0" smtClean="0">
                          <a:solidFill>
                            <a:srgbClr val="FF0000"/>
                          </a:solidFill>
                          <a:effectLst/>
                          <a:latin typeface="+mn-lt"/>
                        </a:rPr>
                        <a:t>Open</a:t>
                      </a:r>
                    </a:p>
                  </a:txBody>
                  <a:tcPr marL="9525" marR="9525" marT="9525" marB="0" anchor="ctr"/>
                </a:tc>
                <a:extLst>
                  <a:ext uri="{0D108BD9-81ED-4DB2-BD59-A6C34878D82A}">
                    <a16:rowId xmlns="" xmlns:a16="http://schemas.microsoft.com/office/drawing/2014/main" val="10003"/>
                  </a:ext>
                </a:extLst>
              </a:tr>
              <a:tr h="370840">
                <a:tc>
                  <a:txBody>
                    <a:bodyPr/>
                    <a:lstStyle/>
                    <a:p>
                      <a:pPr algn="l" fontAlgn="ctr"/>
                      <a:r>
                        <a:rPr lang="en-US" sz="1400" b="0" i="0" u="none" strike="noStrike" dirty="0" smtClean="0">
                          <a:solidFill>
                            <a:srgbClr val="000000"/>
                          </a:solidFill>
                          <a:effectLst/>
                          <a:latin typeface="+mn-lt"/>
                        </a:rPr>
                        <a:t>A.GMW.2017.6c.1</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Determine feasibility of extracting the inter-calibration algorithms and coefficients from the FCDR and making them a GSICS product.</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err="1" smtClean="0">
                          <a:solidFill>
                            <a:srgbClr val="000000"/>
                          </a:solidFill>
                          <a:effectLst/>
                          <a:latin typeface="+mn-lt"/>
                        </a:rPr>
                        <a:t>Karsten</a:t>
                      </a:r>
                      <a:r>
                        <a:rPr lang="en-US" sz="1400" b="0" i="0" u="none" strike="noStrike" dirty="0" smtClean="0">
                          <a:solidFill>
                            <a:srgbClr val="000000"/>
                          </a:solidFill>
                          <a:effectLst/>
                          <a:latin typeface="+mn-lt"/>
                        </a:rPr>
                        <a:t> </a:t>
                      </a:r>
                      <a:r>
                        <a:rPr lang="en-US" sz="1400" b="0" i="0" u="none" strike="noStrike" dirty="0" err="1" smtClean="0">
                          <a:solidFill>
                            <a:srgbClr val="000000"/>
                          </a:solidFill>
                          <a:effectLst/>
                          <a:latin typeface="+mn-lt"/>
                        </a:rPr>
                        <a:t>Fennig</a:t>
                      </a:r>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2018-03-01</a:t>
                      </a:r>
                      <a:endParaRPr lang="en-US" altLang="ko-KR" sz="14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400" b="0" i="0" u="none" strike="noStrike" dirty="0" smtClean="0">
                          <a:solidFill>
                            <a:srgbClr val="FF0000"/>
                          </a:solidFill>
                          <a:effectLst/>
                          <a:latin typeface="+mn-lt"/>
                        </a:rPr>
                        <a:t>Open</a:t>
                      </a:r>
                    </a:p>
                  </a:txBody>
                  <a:tcPr marL="9525" marR="9525" marT="9525" marB="0" anchor="ctr"/>
                </a:tc>
              </a:tr>
              <a:tr h="370840">
                <a:tc>
                  <a:txBody>
                    <a:bodyPr/>
                    <a:lstStyle/>
                    <a:p>
                      <a:pPr algn="l" fontAlgn="ctr"/>
                      <a:r>
                        <a:rPr lang="en-US" sz="1400" b="0" i="0" u="none" strike="noStrike" dirty="0" smtClean="0">
                          <a:solidFill>
                            <a:srgbClr val="000000"/>
                          </a:solidFill>
                          <a:effectLst/>
                          <a:latin typeface="+mn-lt"/>
                        </a:rPr>
                        <a:t>A.GMW.2017.6d.1</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Determine feasibility of extracting the inter-calibration algorithms and coefficients from the FCDR and making them a GSICS product.</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Cheng-</a:t>
                      </a:r>
                      <a:r>
                        <a:rPr lang="en-US" sz="1400" b="0" i="0" u="none" strike="noStrike" dirty="0" err="1" smtClean="0">
                          <a:solidFill>
                            <a:srgbClr val="000000"/>
                          </a:solidFill>
                          <a:effectLst/>
                          <a:latin typeface="+mn-lt"/>
                        </a:rPr>
                        <a:t>Zhi</a:t>
                      </a:r>
                      <a:r>
                        <a:rPr lang="en-US" sz="1400" b="0" i="0" u="none" strike="noStrike" dirty="0" smtClean="0">
                          <a:solidFill>
                            <a:srgbClr val="000000"/>
                          </a:solidFill>
                          <a:effectLst/>
                          <a:latin typeface="+mn-lt"/>
                        </a:rPr>
                        <a:t> </a:t>
                      </a:r>
                      <a:r>
                        <a:rPr lang="en-US" sz="1400" b="0" i="0" u="none" strike="noStrike" dirty="0" err="1" smtClean="0">
                          <a:solidFill>
                            <a:srgbClr val="000000"/>
                          </a:solidFill>
                          <a:effectLst/>
                          <a:latin typeface="+mn-lt"/>
                        </a:rPr>
                        <a:t>Zou</a:t>
                      </a:r>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2018-03-01</a:t>
                      </a:r>
                      <a:endParaRPr lang="en-US" altLang="ko-KR" sz="14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400" b="0" i="0" u="none" strike="noStrike" dirty="0" smtClean="0">
                          <a:solidFill>
                            <a:srgbClr val="FF0000"/>
                          </a:solidFill>
                          <a:effectLst/>
                          <a:latin typeface="+mn-lt"/>
                        </a:rPr>
                        <a:t>Open</a:t>
                      </a:r>
                    </a:p>
                  </a:txBody>
                  <a:tcPr marL="9525" marR="9525" marT="9525" marB="0" anchor="ctr"/>
                </a:tc>
              </a:tr>
              <a:tr h="370840">
                <a:tc>
                  <a:txBody>
                    <a:bodyPr/>
                    <a:lstStyle/>
                    <a:p>
                      <a:pPr algn="l" fontAlgn="ctr"/>
                      <a:r>
                        <a:rPr lang="en-US" sz="1400" b="0" i="0" u="none" strike="noStrike" dirty="0" smtClean="0">
                          <a:solidFill>
                            <a:srgbClr val="000000"/>
                          </a:solidFill>
                          <a:effectLst/>
                          <a:latin typeface="+mn-lt"/>
                        </a:rPr>
                        <a:t>A.GMW.2017.6f.1</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MW Subgroup chair to develop candidate satellite/sensor (inventory), perhaps in the form of a graphical aid,   as in orbit references for specific channels (based on some predetermined set of parameters that </a:t>
                      </a:r>
                      <a:r>
                        <a:rPr lang="en-US" sz="1400" b="0" i="0" u="none" strike="noStrike" dirty="0" err="1" smtClean="0">
                          <a:solidFill>
                            <a:srgbClr val="000000"/>
                          </a:solidFill>
                          <a:effectLst/>
                          <a:latin typeface="+mn-lt"/>
                        </a:rPr>
                        <a:t>Manik</a:t>
                      </a:r>
                      <a:r>
                        <a:rPr lang="en-US" sz="1400" b="0" i="0" u="none" strike="noStrike" dirty="0" smtClean="0">
                          <a:solidFill>
                            <a:srgbClr val="000000"/>
                          </a:solidFill>
                          <a:effectLst/>
                          <a:latin typeface="+mn-lt"/>
                        </a:rPr>
                        <a:t> has outlined...) and note pros and cons, other attributes (publications, etc.)?  It should include timelines of sensors and overlap periods.</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Ralph Ferraro</a:t>
                      </a:r>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2018-03-01</a:t>
                      </a:r>
                      <a:endParaRPr lang="en-US" altLang="ko-KR" sz="14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400" b="0" i="0" u="none" strike="noStrike" dirty="0" smtClean="0">
                          <a:solidFill>
                            <a:srgbClr val="FF0000"/>
                          </a:solidFill>
                          <a:effectLst/>
                          <a:latin typeface="+mn-lt"/>
                        </a:rPr>
                        <a:t>Open</a:t>
                      </a:r>
                    </a:p>
                  </a:txBody>
                  <a:tcPr marL="9525" marR="9525" marT="9525" marB="0" anchor="ctr"/>
                </a:tc>
                <a:extLst>
                  <a:ext uri="{0D108BD9-81ED-4DB2-BD59-A6C34878D82A}">
                    <a16:rowId xmlns="" xmlns:a16="http://schemas.microsoft.com/office/drawing/2014/main" val="10004"/>
                  </a:ext>
                </a:extLst>
              </a:tr>
              <a:tr h="370840">
                <a:tc>
                  <a:txBody>
                    <a:bodyPr/>
                    <a:lstStyle/>
                    <a:p>
                      <a:pPr algn="l" fontAlgn="ctr"/>
                      <a:r>
                        <a:rPr lang="en-US" sz="1400" b="0" i="0" u="none" strike="noStrike" dirty="0" smtClean="0">
                          <a:solidFill>
                            <a:srgbClr val="000000"/>
                          </a:solidFill>
                          <a:effectLst/>
                          <a:latin typeface="+mn-lt"/>
                        </a:rPr>
                        <a:t>A.GMW.2017.6f.2</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Tony </a:t>
                      </a:r>
                      <a:r>
                        <a:rPr lang="en-US" sz="1400" b="0" i="0" u="none" strike="noStrike" dirty="0" err="1" smtClean="0">
                          <a:solidFill>
                            <a:srgbClr val="000000"/>
                          </a:solidFill>
                          <a:effectLst/>
                          <a:latin typeface="+mn-lt"/>
                        </a:rPr>
                        <a:t>Reale</a:t>
                      </a:r>
                      <a:r>
                        <a:rPr lang="en-US" sz="1400" b="0" i="0" u="none" strike="noStrike" dirty="0" smtClean="0">
                          <a:solidFill>
                            <a:srgbClr val="000000"/>
                          </a:solidFill>
                          <a:effectLst/>
                          <a:latin typeface="+mn-lt"/>
                        </a:rPr>
                        <a:t> (NOAA) to provide a draft uncertainty analysis describing the comparison of example (microwave) instruments to GRUAN </a:t>
                      </a:r>
                      <a:r>
                        <a:rPr lang="en-US" sz="1400" b="0" i="0" u="none" strike="noStrike" dirty="0" err="1" smtClean="0">
                          <a:solidFill>
                            <a:srgbClr val="000000"/>
                          </a:solidFill>
                          <a:effectLst/>
                          <a:latin typeface="+mn-lt"/>
                        </a:rPr>
                        <a:t>sondes</a:t>
                      </a:r>
                      <a:r>
                        <a:rPr lang="en-US" sz="1400" b="0" i="0" u="none" strike="noStrike" dirty="0" smtClean="0">
                          <a:solidFill>
                            <a:srgbClr val="000000"/>
                          </a:solidFill>
                          <a:effectLst/>
                          <a:latin typeface="+mn-lt"/>
                        </a:rPr>
                        <a:t>.</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Tony </a:t>
                      </a:r>
                      <a:r>
                        <a:rPr lang="en-US" sz="1400" b="0" i="0" u="none" strike="noStrike" dirty="0" err="1" smtClean="0">
                          <a:solidFill>
                            <a:srgbClr val="000000"/>
                          </a:solidFill>
                          <a:effectLst/>
                          <a:latin typeface="+mn-lt"/>
                        </a:rPr>
                        <a:t>Reale</a:t>
                      </a:r>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2018-03-01</a:t>
                      </a:r>
                      <a:endParaRPr lang="en-US" altLang="ko-KR" sz="14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400" b="0" i="0" u="none" strike="noStrike" dirty="0" smtClean="0">
                          <a:solidFill>
                            <a:srgbClr val="FF0000"/>
                          </a:solidFill>
                          <a:effectLst/>
                          <a:latin typeface="+mn-lt"/>
                        </a:rPr>
                        <a:t>Open</a:t>
                      </a:r>
                    </a:p>
                  </a:txBody>
                  <a:tcPr marL="9525" marR="9525" marT="9525" marB="0" anchor="ct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4018776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GB" altLang="ko-KR" b="1" dirty="0">
                <a:latin typeface="Arial" pitchFamily="34" charset="0"/>
                <a:cs typeface="Arial" pitchFamily="34" charset="0"/>
              </a:rPr>
              <a:t>Actions on G</a:t>
            </a:r>
            <a:r>
              <a:rPr lang="en-US" altLang="ko-KR" b="1" dirty="0">
                <a:latin typeface="Arial" pitchFamily="34" charset="0"/>
                <a:cs typeface="Arial" pitchFamily="34" charset="0"/>
              </a:rPr>
              <a:t>RWG</a:t>
            </a:r>
            <a:r>
              <a:rPr lang="en-GB" altLang="ko-KR" b="1" dirty="0">
                <a:latin typeface="Arial" pitchFamily="34" charset="0"/>
                <a:cs typeface="Arial" pitchFamily="34" charset="0"/>
              </a:rPr>
              <a:t> during 2017/18</a:t>
            </a:r>
            <a:endParaRPr lang="ko-KR" altLang="en-US" dirty="0"/>
          </a:p>
        </p:txBody>
      </p:sp>
      <p:graphicFrame>
        <p:nvGraphicFramePr>
          <p:cNvPr id="3" name="Content Placeholder 3"/>
          <p:cNvGraphicFramePr>
            <a:graphicFrameLocks/>
          </p:cNvGraphicFramePr>
          <p:nvPr>
            <p:extLst>
              <p:ext uri="{D42A27DB-BD31-4B8C-83A1-F6EECF244321}">
                <p14:modId xmlns:p14="http://schemas.microsoft.com/office/powerpoint/2010/main" val="3179114952"/>
              </p:ext>
            </p:extLst>
          </p:nvPr>
        </p:nvGraphicFramePr>
        <p:xfrm>
          <a:off x="115746" y="922766"/>
          <a:ext cx="11829120" cy="5188883"/>
        </p:xfrm>
        <a:graphic>
          <a:graphicData uri="http://schemas.openxmlformats.org/drawingml/2006/table">
            <a:tbl>
              <a:tblPr firstRow="1" bandRow="1">
                <a:tableStyleId>{F5AB1C69-6EDB-4FF4-983F-18BD219EF322}</a:tableStyleId>
              </a:tblPr>
              <a:tblGrid>
                <a:gridCol w="1678330">
                  <a:extLst>
                    <a:ext uri="{9D8B030D-6E8A-4147-A177-3AD203B41FA5}">
                      <a16:colId xmlns="" xmlns:a16="http://schemas.microsoft.com/office/drawing/2014/main" val="20000"/>
                    </a:ext>
                  </a:extLst>
                </a:gridCol>
                <a:gridCol w="6875363">
                  <a:extLst>
                    <a:ext uri="{9D8B030D-6E8A-4147-A177-3AD203B41FA5}">
                      <a16:colId xmlns="" xmlns:a16="http://schemas.microsoft.com/office/drawing/2014/main" val="20001"/>
                    </a:ext>
                  </a:extLst>
                </a:gridCol>
                <a:gridCol w="1357757">
                  <a:extLst>
                    <a:ext uri="{9D8B030D-6E8A-4147-A177-3AD203B41FA5}">
                      <a16:colId xmlns="" xmlns:a16="http://schemas.microsoft.com/office/drawing/2014/main" val="20002"/>
                    </a:ext>
                  </a:extLst>
                </a:gridCol>
                <a:gridCol w="1041139">
                  <a:extLst>
                    <a:ext uri="{9D8B030D-6E8A-4147-A177-3AD203B41FA5}">
                      <a16:colId xmlns="" xmlns:a16="http://schemas.microsoft.com/office/drawing/2014/main" val="20003"/>
                    </a:ext>
                  </a:extLst>
                </a:gridCol>
                <a:gridCol w="876531">
                  <a:extLst>
                    <a:ext uri="{9D8B030D-6E8A-4147-A177-3AD203B41FA5}">
                      <a16:colId xmlns="" xmlns:a16="http://schemas.microsoft.com/office/drawing/2014/main" val="20004"/>
                    </a:ext>
                  </a:extLst>
                </a:gridCol>
              </a:tblGrid>
              <a:tr h="370840">
                <a:tc>
                  <a:txBody>
                    <a:bodyPr/>
                    <a:lstStyle/>
                    <a:p>
                      <a:pPr algn="ctr"/>
                      <a:r>
                        <a:rPr lang="en-US" sz="1400" dirty="0" smtClean="0">
                          <a:latin typeface="+mn-lt"/>
                        </a:rPr>
                        <a:t>Action Id</a:t>
                      </a:r>
                      <a:endParaRPr lang="en-US" sz="1400" dirty="0">
                        <a:solidFill>
                          <a:schemeClr val="tx1"/>
                        </a:solidFill>
                        <a:latin typeface="+mn-lt"/>
                      </a:endParaRPr>
                    </a:p>
                  </a:txBody>
                  <a:tcPr marL="112542" marR="112542" anchor="ctr"/>
                </a:tc>
                <a:tc>
                  <a:txBody>
                    <a:bodyPr/>
                    <a:lstStyle/>
                    <a:p>
                      <a:pPr algn="ctr"/>
                      <a:r>
                        <a:rPr lang="en-US" sz="1400" dirty="0" smtClean="0">
                          <a:solidFill>
                            <a:schemeClr val="lt1"/>
                          </a:solidFill>
                          <a:latin typeface="+mn-lt"/>
                        </a:rPr>
                        <a:t>Summary</a:t>
                      </a:r>
                      <a:endParaRPr lang="en-US" sz="1400" dirty="0">
                        <a:solidFill>
                          <a:schemeClr val="tx1"/>
                        </a:solidFill>
                        <a:latin typeface="+mn-lt"/>
                      </a:endParaRPr>
                    </a:p>
                  </a:txBody>
                  <a:tcPr marL="112542" marR="112542" anchor="ctr"/>
                </a:tc>
                <a:tc>
                  <a:txBody>
                    <a:bodyPr/>
                    <a:lstStyle/>
                    <a:p>
                      <a:pPr algn="ctr"/>
                      <a:r>
                        <a:rPr lang="en-US" sz="1400" dirty="0" smtClean="0">
                          <a:solidFill>
                            <a:schemeClr val="lt1"/>
                          </a:solidFill>
                          <a:latin typeface="+mn-lt"/>
                        </a:rPr>
                        <a:t>Lead</a:t>
                      </a:r>
                      <a:endParaRPr lang="en-US" sz="1400" dirty="0">
                        <a:solidFill>
                          <a:schemeClr val="tx1"/>
                        </a:solidFill>
                        <a:latin typeface="+mn-lt"/>
                      </a:endParaRPr>
                    </a:p>
                  </a:txBody>
                  <a:tcPr marL="112542" marR="112542" anchor="ctr"/>
                </a:tc>
                <a:tc>
                  <a:txBody>
                    <a:bodyPr/>
                    <a:lstStyle/>
                    <a:p>
                      <a:pPr algn="ctr"/>
                      <a:r>
                        <a:rPr lang="en-US" sz="1400" dirty="0" smtClean="0">
                          <a:solidFill>
                            <a:schemeClr val="lt1"/>
                          </a:solidFill>
                          <a:latin typeface="+mn-lt"/>
                        </a:rPr>
                        <a:t>Due</a:t>
                      </a:r>
                      <a:r>
                        <a:rPr lang="en-US" sz="1400" baseline="0" dirty="0" smtClean="0">
                          <a:solidFill>
                            <a:schemeClr val="lt1"/>
                          </a:solidFill>
                          <a:latin typeface="+mn-lt"/>
                        </a:rPr>
                        <a:t> Date</a:t>
                      </a:r>
                      <a:endParaRPr lang="en-US" sz="1400" dirty="0">
                        <a:solidFill>
                          <a:schemeClr val="tx1"/>
                        </a:solidFill>
                        <a:latin typeface="+mn-lt"/>
                      </a:endParaRPr>
                    </a:p>
                  </a:txBody>
                  <a:tcPr marL="112542" marR="112542" anchor="ctr"/>
                </a:tc>
                <a:tc>
                  <a:txBody>
                    <a:bodyPr/>
                    <a:lstStyle/>
                    <a:p>
                      <a:pPr algn="ctr"/>
                      <a:r>
                        <a:rPr lang="en-US" altLang="ko-KR" sz="1400" dirty="0" smtClean="0">
                          <a:solidFill>
                            <a:schemeClr val="lt1"/>
                          </a:solidFill>
                          <a:latin typeface="+mn-lt"/>
                        </a:rPr>
                        <a:t>Status</a:t>
                      </a:r>
                      <a:endParaRPr lang="en-US" sz="1400" dirty="0">
                        <a:solidFill>
                          <a:schemeClr val="tx1"/>
                        </a:solidFill>
                        <a:latin typeface="+mn-lt"/>
                      </a:endParaRPr>
                    </a:p>
                  </a:txBody>
                  <a:tcPr marL="112542" marR="112542" anchor="ctr"/>
                </a:tc>
                <a:extLst>
                  <a:ext uri="{0D108BD9-81ED-4DB2-BD59-A6C34878D82A}">
                    <a16:rowId xmlns="" xmlns:a16="http://schemas.microsoft.com/office/drawing/2014/main" val="10000"/>
                  </a:ext>
                </a:extLst>
              </a:tr>
              <a:tr h="648398">
                <a:tc>
                  <a:txBody>
                    <a:bodyPr/>
                    <a:lstStyle/>
                    <a:p>
                      <a:pPr algn="l" fontAlgn="ctr"/>
                      <a:r>
                        <a:rPr lang="en-US" sz="1400" b="0" i="0" u="none" strike="noStrike" dirty="0" smtClean="0">
                          <a:solidFill>
                            <a:srgbClr val="000000"/>
                          </a:solidFill>
                          <a:effectLst/>
                          <a:latin typeface="+mn-lt"/>
                        </a:rPr>
                        <a:t>A.GMW.2017.6g.1 </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MW co-chair to develop set of specific tasks to be performed by the Subgroup to </a:t>
                      </a:r>
                      <a:r>
                        <a:rPr lang="en-US" sz="1400" b="0" i="0" u="none" strike="noStrike" dirty="0" err="1" smtClean="0">
                          <a:solidFill>
                            <a:srgbClr val="000000"/>
                          </a:solidFill>
                          <a:effectLst/>
                          <a:latin typeface="+mn-lt"/>
                        </a:rPr>
                        <a:t>intercompare</a:t>
                      </a:r>
                      <a:r>
                        <a:rPr lang="en-US" sz="1400" b="0" i="0" u="none" strike="noStrike" dirty="0" smtClean="0">
                          <a:solidFill>
                            <a:srgbClr val="000000"/>
                          </a:solidFill>
                          <a:effectLst/>
                          <a:latin typeface="+mn-lt"/>
                        </a:rPr>
                        <a:t> RTM output over static references and surface models.  Tasks to be identified within 6 months (Sep. 2017).</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Ralph Ferraro</a:t>
                      </a:r>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2018-08-01</a:t>
                      </a:r>
                      <a:endParaRPr lang="en-US" altLang="ko-KR" sz="14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400" b="0" i="0" u="none" strike="noStrike" dirty="0" smtClean="0">
                          <a:solidFill>
                            <a:srgbClr val="FF0000"/>
                          </a:solidFill>
                          <a:effectLst/>
                          <a:latin typeface="+mn-lt"/>
                        </a:rPr>
                        <a:t>Open</a:t>
                      </a:r>
                    </a:p>
                  </a:txBody>
                  <a:tcPr marL="9525" marR="9525" marT="9525" marB="0" anchor="ctr"/>
                </a:tc>
              </a:tr>
              <a:tr h="383300">
                <a:tc>
                  <a:txBody>
                    <a:bodyPr/>
                    <a:lstStyle/>
                    <a:p>
                      <a:pPr algn="l" fontAlgn="ctr"/>
                      <a:r>
                        <a:rPr lang="en-US" sz="1400" b="0" i="0" u="none" strike="noStrike" dirty="0" smtClean="0">
                          <a:solidFill>
                            <a:srgbClr val="000000"/>
                          </a:solidFill>
                          <a:effectLst/>
                          <a:latin typeface="+mn-lt"/>
                        </a:rPr>
                        <a:t>A.GCC.2017.6b.1</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GCC to update the action tracking page in response to GRWG/GDWG proposal.</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2018-03-01</a:t>
                      </a:r>
                      <a:endParaRPr lang="en-US" altLang="ko-KR" sz="14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400" b="0" i="0" u="none" strike="noStrike" dirty="0" smtClean="0">
                          <a:solidFill>
                            <a:srgbClr val="FF0000"/>
                          </a:solidFill>
                          <a:effectLst/>
                          <a:latin typeface="+mn-lt"/>
                        </a:rPr>
                        <a:t>Open</a:t>
                      </a:r>
                    </a:p>
                  </a:txBody>
                  <a:tcPr marL="9525" marR="9525" marT="9525" marB="0" anchor="ctr"/>
                </a:tc>
              </a:tr>
              <a:tr h="648398">
                <a:tc>
                  <a:txBody>
                    <a:bodyPr/>
                    <a:lstStyle/>
                    <a:p>
                      <a:pPr algn="l" fontAlgn="ctr"/>
                      <a:r>
                        <a:rPr lang="en-US" sz="1400" b="0" i="0" u="none" strike="noStrike" dirty="0" smtClean="0">
                          <a:solidFill>
                            <a:srgbClr val="000000"/>
                          </a:solidFill>
                          <a:effectLst/>
                          <a:latin typeface="+mn-lt"/>
                        </a:rPr>
                        <a:t>A.GCC.2017.6c.1</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GCC to survey from the GSICS users (e.g. during the GSICS User’s Workshop), which </a:t>
                      </a:r>
                      <a:r>
                        <a:rPr lang="en-US" sz="1400" b="0" i="0" u="none" strike="noStrike" dirty="0" err="1" smtClean="0">
                          <a:solidFill>
                            <a:srgbClr val="000000"/>
                          </a:solidFill>
                          <a:effectLst/>
                          <a:latin typeface="+mn-lt"/>
                        </a:rPr>
                        <a:t>netCDF</a:t>
                      </a:r>
                      <a:r>
                        <a:rPr lang="en-US" sz="1400" b="0" i="0" u="none" strike="noStrike" dirty="0" smtClean="0">
                          <a:solidFill>
                            <a:srgbClr val="000000"/>
                          </a:solidFill>
                          <a:effectLst/>
                          <a:latin typeface="+mn-lt"/>
                        </a:rPr>
                        <a:t> models they are using; classic or enhanced.  If enhanced, what features they are using in this model; chunking, …?</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2018-03-01</a:t>
                      </a:r>
                      <a:endParaRPr lang="en-US" altLang="ko-KR" sz="14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400" b="0" i="0" u="none" strike="noStrike" dirty="0" smtClean="0">
                          <a:solidFill>
                            <a:srgbClr val="FF0000"/>
                          </a:solidFill>
                          <a:effectLst/>
                          <a:latin typeface="+mn-lt"/>
                        </a:rPr>
                        <a:t>Open</a:t>
                      </a:r>
                    </a:p>
                  </a:txBody>
                  <a:tcPr marL="9525" marR="9525" marT="9525" marB="0" anchor="ctr"/>
                </a:tc>
              </a:tr>
              <a:tr h="473140">
                <a:tc>
                  <a:txBody>
                    <a:bodyPr/>
                    <a:lstStyle/>
                    <a:p>
                      <a:pPr algn="l" fontAlgn="ctr"/>
                      <a:r>
                        <a:rPr lang="en-US" sz="1400" b="0" i="0" u="none" strike="noStrike" dirty="0" smtClean="0">
                          <a:solidFill>
                            <a:srgbClr val="000000"/>
                          </a:solidFill>
                          <a:effectLst/>
                          <a:latin typeface="+mn-lt"/>
                        </a:rPr>
                        <a:t>A.GRWG.2017.7c.1</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 JMA to report at the next annual meeting on their investigations regarding the diurnal variation in AHI by using GEO-GEO approach. </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JMA(Hidehiko)</a:t>
                      </a:r>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sz="1400" b="0" i="0" u="none" strike="noStrike" dirty="0" smtClean="0">
                          <a:solidFill>
                            <a:srgbClr val="FF0000"/>
                          </a:solidFill>
                          <a:effectLst/>
                          <a:latin typeface="+mn-lt"/>
                        </a:rPr>
                        <a:t>Open</a:t>
                      </a:r>
                      <a:endParaRPr lang="en-US" sz="1400" b="0" i="0" u="none" strike="noStrike" dirty="0">
                        <a:solidFill>
                          <a:srgbClr val="FF0000"/>
                        </a:solidFill>
                        <a:effectLst/>
                        <a:latin typeface="+mn-lt"/>
                      </a:endParaRPr>
                    </a:p>
                  </a:txBody>
                  <a:tcPr marL="9525" marR="9525" marT="9525" marB="0" anchor="ctr"/>
                </a:tc>
              </a:tr>
              <a:tr h="650725">
                <a:tc>
                  <a:txBody>
                    <a:bodyPr/>
                    <a:lstStyle/>
                    <a:p>
                      <a:pPr algn="l" fontAlgn="ctr"/>
                      <a:r>
                        <a:rPr lang="en-US" sz="1400" b="0" i="0" u="none" strike="noStrike" dirty="0" smtClean="0">
                          <a:solidFill>
                            <a:srgbClr val="000000"/>
                          </a:solidFill>
                          <a:effectLst/>
                          <a:latin typeface="+mn-lt"/>
                        </a:rPr>
                        <a:t>A.GRWG.2017.7c.2</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CMA is encouraged to investigate GEO-GEO comparison. In particular because FY-2 is spinning and therefore is not impacted by midnight anomaly. This exercise would help correcting for the SL issues.</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CMA(</a:t>
                      </a:r>
                      <a:r>
                        <a:rPr lang="en-US" sz="1400" b="0" i="0" u="none" strike="noStrike" dirty="0" err="1" smtClean="0">
                          <a:solidFill>
                            <a:srgbClr val="000000"/>
                          </a:solidFill>
                          <a:effectLst/>
                          <a:latin typeface="+mn-lt"/>
                        </a:rPr>
                        <a:t>Xu</a:t>
                      </a:r>
                      <a:r>
                        <a:rPr lang="en-US" sz="1400" b="0" i="0" u="none" strike="noStrike" dirty="0" smtClean="0">
                          <a:solidFill>
                            <a:srgbClr val="000000"/>
                          </a:solidFill>
                          <a:effectLst/>
                          <a:latin typeface="+mn-lt"/>
                        </a:rPr>
                        <a:t> Na)</a:t>
                      </a:r>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sz="1400" b="0" i="0" u="none" strike="noStrike" dirty="0" smtClean="0">
                          <a:solidFill>
                            <a:srgbClr val="000000"/>
                          </a:solidFill>
                          <a:effectLst/>
                          <a:latin typeface="+mn-lt"/>
                        </a:rPr>
                        <a:t>2018-03-01</a:t>
                      </a:r>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sz="1400" b="0" i="0" u="none" strike="noStrike" dirty="0" smtClean="0">
                          <a:solidFill>
                            <a:srgbClr val="FF0000"/>
                          </a:solidFill>
                          <a:effectLst/>
                          <a:latin typeface="+mn-lt"/>
                        </a:rPr>
                        <a:t>Open</a:t>
                      </a:r>
                      <a:endParaRPr lang="en-US" sz="1400" b="0" i="0" u="none" strike="noStrike" dirty="0">
                        <a:solidFill>
                          <a:srgbClr val="FF0000"/>
                        </a:solidFill>
                        <a:effectLst/>
                        <a:latin typeface="+mn-lt"/>
                      </a:endParaRPr>
                    </a:p>
                  </a:txBody>
                  <a:tcPr marL="9525" marR="9525" marT="9525" marB="0" anchor="ctr"/>
                </a:tc>
              </a:tr>
              <a:tr h="390996">
                <a:tc>
                  <a:txBody>
                    <a:bodyPr/>
                    <a:lstStyle/>
                    <a:p>
                      <a:pPr algn="l" fontAlgn="ctr"/>
                      <a:r>
                        <a:rPr lang="en-US" sz="1400" b="0" i="0" u="none" strike="noStrike" dirty="0" smtClean="0">
                          <a:solidFill>
                            <a:srgbClr val="000000"/>
                          </a:solidFill>
                          <a:effectLst/>
                          <a:latin typeface="+mn-lt"/>
                        </a:rPr>
                        <a:t>A.GRWG.2017.c.3</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 JMA to report at the next annual meeting on their uncertainty analysis in the gap filling method with AHI/AIRS.</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JMA(</a:t>
                      </a:r>
                      <a:r>
                        <a:rPr lang="en-US" altLang="ko-KR" sz="1400" b="0" i="0" u="none" strike="noStrike" dirty="0" smtClean="0">
                          <a:solidFill>
                            <a:srgbClr val="000000"/>
                          </a:solidFill>
                          <a:effectLst/>
                          <a:latin typeface="+mn-lt"/>
                        </a:rPr>
                        <a:t>Masaya</a:t>
                      </a:r>
                      <a:r>
                        <a:rPr lang="en-US" sz="1400" b="0" i="0" u="none" strike="noStrike" dirty="0" smtClean="0">
                          <a:solidFill>
                            <a:srgbClr val="000000"/>
                          </a:solidFill>
                          <a:effectLst/>
                          <a:latin typeface="+mn-lt"/>
                        </a:rPr>
                        <a:t>)</a:t>
                      </a:r>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sz="1400" b="0" i="0" u="none" strike="noStrike" dirty="0" smtClean="0">
                          <a:solidFill>
                            <a:srgbClr val="000000"/>
                          </a:solidFill>
                          <a:effectLst/>
                          <a:latin typeface="+mn-lt"/>
                        </a:rPr>
                        <a:t>2018-03-01</a:t>
                      </a:r>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sz="1400" b="0" i="0" u="none" strike="noStrike" dirty="0" smtClean="0">
                          <a:solidFill>
                            <a:srgbClr val="FF0000"/>
                          </a:solidFill>
                          <a:effectLst/>
                          <a:latin typeface="+mn-lt"/>
                        </a:rPr>
                        <a:t>Open</a:t>
                      </a:r>
                      <a:endParaRPr lang="en-US" sz="1400" b="0" i="0" u="none" strike="noStrike" dirty="0">
                        <a:solidFill>
                          <a:srgbClr val="FF0000"/>
                        </a:solidFill>
                        <a:effectLst/>
                        <a:latin typeface="+mn-lt"/>
                      </a:endParaRPr>
                    </a:p>
                  </a:txBody>
                  <a:tcPr marL="9525" marR="9525" marT="9525" marB="0" anchor="ctr"/>
                </a:tc>
              </a:tr>
              <a:tr h="545060">
                <a:tc>
                  <a:txBody>
                    <a:bodyPr/>
                    <a:lstStyle/>
                    <a:p>
                      <a:pPr algn="l" fontAlgn="ctr"/>
                      <a:r>
                        <a:rPr lang="en-US" sz="1400" b="0" i="0" u="none" strike="noStrike" dirty="0" smtClean="0">
                          <a:solidFill>
                            <a:srgbClr val="000000"/>
                          </a:solidFill>
                          <a:effectLst/>
                          <a:latin typeface="+mn-lt"/>
                        </a:rPr>
                        <a:t>A.GRWG.7cb.1</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 </a:t>
                      </a:r>
                      <a:r>
                        <a:rPr lang="en-US" sz="1400" b="0" i="0" u="none" strike="noStrike" dirty="0" err="1" smtClean="0">
                          <a:solidFill>
                            <a:srgbClr val="000000"/>
                          </a:solidFill>
                          <a:effectLst/>
                          <a:latin typeface="+mn-lt"/>
                        </a:rPr>
                        <a:t>Aisheng</a:t>
                      </a:r>
                      <a:r>
                        <a:rPr lang="en-US" sz="1400" b="0" i="0" u="none" strike="noStrike" dirty="0" smtClean="0">
                          <a:solidFill>
                            <a:srgbClr val="000000"/>
                          </a:solidFill>
                          <a:effectLst/>
                          <a:latin typeface="+mn-lt"/>
                        </a:rPr>
                        <a:t> (NASA) to get in touch with Chris Moeller to investigate the possibility to have a SRF shift and report back at the later stage (for both VIIRS and MODIS).</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NASA(</a:t>
                      </a:r>
                      <a:r>
                        <a:rPr lang="en-US" altLang="ko-KR" sz="1400" b="0" i="0" u="none" strike="noStrike" dirty="0" err="1" smtClean="0">
                          <a:solidFill>
                            <a:srgbClr val="000000"/>
                          </a:solidFill>
                          <a:effectLst/>
                          <a:latin typeface="+mn-lt"/>
                        </a:rPr>
                        <a:t>Aisheng</a:t>
                      </a:r>
                      <a:r>
                        <a:rPr lang="en-US" sz="1400" b="0" i="0" u="none" strike="noStrike" dirty="0" smtClean="0">
                          <a:solidFill>
                            <a:srgbClr val="000000"/>
                          </a:solidFill>
                          <a:effectLst/>
                          <a:latin typeface="+mn-lt"/>
                        </a:rPr>
                        <a:t>)</a:t>
                      </a:r>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sz="1400" b="0" i="0" u="none" strike="noStrike" dirty="0" smtClean="0">
                          <a:solidFill>
                            <a:srgbClr val="000000"/>
                          </a:solidFill>
                          <a:effectLst/>
                          <a:latin typeface="+mn-lt"/>
                        </a:rPr>
                        <a:t>2018-03-01</a:t>
                      </a:r>
                      <a:endParaRPr lang="en-US" sz="14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400" b="0" i="0" u="none" strike="noStrike" dirty="0" smtClean="0">
                          <a:solidFill>
                            <a:srgbClr val="FF0000"/>
                          </a:solidFill>
                          <a:effectLst/>
                          <a:latin typeface="+mn-lt"/>
                        </a:rPr>
                        <a:t>Open</a:t>
                      </a:r>
                    </a:p>
                  </a:txBody>
                  <a:tcPr marL="9525" marR="9525" marT="9525" marB="0" anchor="ctr"/>
                </a:tc>
              </a:tr>
              <a:tr h="381965">
                <a:tc>
                  <a:txBody>
                    <a:bodyPr/>
                    <a:lstStyle/>
                    <a:p>
                      <a:pPr algn="l" fontAlgn="ctr"/>
                      <a:r>
                        <a:rPr lang="en-US" sz="1400" b="0" i="0" u="none" strike="noStrike" dirty="0" smtClean="0">
                          <a:solidFill>
                            <a:srgbClr val="000000"/>
                          </a:solidFill>
                          <a:effectLst/>
                          <a:latin typeface="+mn-lt"/>
                        </a:rPr>
                        <a:t>A.GRWG.2017.7d.1</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Larry to check the status of the GOES sounder product (demo?)</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NOAA(</a:t>
                      </a:r>
                      <a:r>
                        <a:rPr lang="en-US" altLang="ko-KR" sz="1400" b="0" i="0" u="none" strike="noStrike" dirty="0" smtClean="0">
                          <a:solidFill>
                            <a:srgbClr val="000000"/>
                          </a:solidFill>
                          <a:effectLst/>
                          <a:latin typeface="+mn-lt"/>
                        </a:rPr>
                        <a:t>Larry)</a:t>
                      </a:r>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sz="1400" b="0" i="0" u="none" strike="noStrike" dirty="0" smtClean="0">
                          <a:solidFill>
                            <a:srgbClr val="000000"/>
                          </a:solidFill>
                          <a:effectLst/>
                          <a:latin typeface="+mn-lt"/>
                        </a:rPr>
                        <a:t>2018-03-01</a:t>
                      </a:r>
                      <a:endParaRPr lang="en-US" sz="14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400" b="0" i="0" u="none" strike="noStrike" dirty="0" smtClean="0">
                          <a:solidFill>
                            <a:srgbClr val="FF0000"/>
                          </a:solidFill>
                          <a:effectLst/>
                          <a:latin typeface="+mn-lt"/>
                        </a:rPr>
                        <a:t>Open</a:t>
                      </a:r>
                    </a:p>
                  </a:txBody>
                  <a:tcPr marL="9525" marR="9525" marT="9525" marB="0" anchor="ctr"/>
                </a:tc>
              </a:tr>
              <a:tr h="648398">
                <a:tc>
                  <a:txBody>
                    <a:bodyPr/>
                    <a:lstStyle/>
                    <a:p>
                      <a:pPr algn="l" fontAlgn="ctr"/>
                      <a:r>
                        <a:rPr lang="en-US" sz="1400" b="0" i="0" u="none" strike="noStrike" dirty="0" smtClean="0">
                          <a:solidFill>
                            <a:srgbClr val="000000"/>
                          </a:solidFill>
                          <a:effectLst/>
                          <a:latin typeface="+mn-lt"/>
                        </a:rPr>
                        <a:t>A.GIR.2017.7d.1</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Tony </a:t>
                      </a:r>
                      <a:r>
                        <a:rPr lang="en-US" sz="1400" b="0" i="0" u="none" strike="noStrike" dirty="0" err="1" smtClean="0">
                          <a:solidFill>
                            <a:srgbClr val="000000"/>
                          </a:solidFill>
                          <a:effectLst/>
                          <a:latin typeface="+mn-lt"/>
                        </a:rPr>
                        <a:t>Reale</a:t>
                      </a:r>
                      <a:r>
                        <a:rPr lang="en-US" sz="1400" b="0" i="0" u="none" strike="noStrike" dirty="0" smtClean="0">
                          <a:solidFill>
                            <a:srgbClr val="000000"/>
                          </a:solidFill>
                          <a:effectLst/>
                          <a:latin typeface="+mn-lt"/>
                        </a:rPr>
                        <a:t> (NOAA) to provide a draft uncertainty analysis describing the comparison of example (IR) instruments to GRUAN </a:t>
                      </a:r>
                      <a:r>
                        <a:rPr lang="en-US" sz="1400" b="0" i="0" u="none" strike="noStrike" dirty="0" err="1" smtClean="0">
                          <a:solidFill>
                            <a:srgbClr val="000000"/>
                          </a:solidFill>
                          <a:effectLst/>
                          <a:latin typeface="+mn-lt"/>
                        </a:rPr>
                        <a:t>sondes</a:t>
                      </a:r>
                      <a:r>
                        <a:rPr lang="en-US" sz="1400" b="0" i="0" u="none" strike="noStrike" dirty="0" smtClean="0">
                          <a:solidFill>
                            <a:srgbClr val="000000"/>
                          </a:solidFill>
                          <a:effectLst/>
                          <a:latin typeface="+mn-lt"/>
                        </a:rPr>
                        <a:t> by the next annual meeting.</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NOAA(Tony)</a:t>
                      </a:r>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sz="1400" b="0" i="0" u="none" strike="noStrike" dirty="0" smtClean="0">
                          <a:solidFill>
                            <a:srgbClr val="000000"/>
                          </a:solidFill>
                          <a:effectLst/>
                          <a:latin typeface="+mn-lt"/>
                        </a:rPr>
                        <a:t>2018-03-01</a:t>
                      </a:r>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sz="1400" b="0" i="0" u="none" strike="noStrike" dirty="0" smtClean="0">
                          <a:solidFill>
                            <a:srgbClr val="FF0000"/>
                          </a:solidFill>
                          <a:effectLst/>
                          <a:latin typeface="+mn-lt"/>
                        </a:rPr>
                        <a:t>Open</a:t>
                      </a:r>
                      <a:endParaRPr lang="en-US" sz="1400" b="0" i="0" u="none" strike="noStrike" dirty="0">
                        <a:solidFill>
                          <a:srgbClr val="FF0000"/>
                        </a:solidFill>
                        <a:effectLst/>
                        <a:latin typeface="+mn-lt"/>
                      </a:endParaRPr>
                    </a:p>
                  </a:txBody>
                  <a:tcPr marL="9525" marR="9525" marT="9525" marB="0" anchor="ct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2207178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GB" altLang="ko-KR" b="1" dirty="0">
                <a:latin typeface="Arial" pitchFamily="34" charset="0"/>
                <a:cs typeface="Arial" pitchFamily="34" charset="0"/>
              </a:rPr>
              <a:t>Actions on G</a:t>
            </a:r>
            <a:r>
              <a:rPr lang="en-US" altLang="ko-KR" b="1" dirty="0">
                <a:latin typeface="Arial" pitchFamily="34" charset="0"/>
                <a:cs typeface="Arial" pitchFamily="34" charset="0"/>
              </a:rPr>
              <a:t>RWG</a:t>
            </a:r>
            <a:r>
              <a:rPr lang="en-GB" altLang="ko-KR" b="1" dirty="0">
                <a:latin typeface="Arial" pitchFamily="34" charset="0"/>
                <a:cs typeface="Arial" pitchFamily="34" charset="0"/>
              </a:rPr>
              <a:t> during 2017/18</a:t>
            </a:r>
            <a:endParaRPr lang="ko-KR" altLang="en-US" dirty="0"/>
          </a:p>
        </p:txBody>
      </p:sp>
      <p:graphicFrame>
        <p:nvGraphicFramePr>
          <p:cNvPr id="3" name="Content Placeholder 3"/>
          <p:cNvGraphicFramePr>
            <a:graphicFrameLocks/>
          </p:cNvGraphicFramePr>
          <p:nvPr>
            <p:extLst>
              <p:ext uri="{D42A27DB-BD31-4B8C-83A1-F6EECF244321}">
                <p14:modId xmlns:p14="http://schemas.microsoft.com/office/powerpoint/2010/main" val="1657966975"/>
              </p:ext>
            </p:extLst>
          </p:nvPr>
        </p:nvGraphicFramePr>
        <p:xfrm>
          <a:off x="96257" y="864891"/>
          <a:ext cx="11848608" cy="6033667"/>
        </p:xfrm>
        <a:graphic>
          <a:graphicData uri="http://schemas.openxmlformats.org/drawingml/2006/table">
            <a:tbl>
              <a:tblPr firstRow="1" bandRow="1">
                <a:tableStyleId>{F5AB1C69-6EDB-4FF4-983F-18BD219EF322}</a:tableStyleId>
              </a:tblPr>
              <a:tblGrid>
                <a:gridCol w="1674670">
                  <a:extLst>
                    <a:ext uri="{9D8B030D-6E8A-4147-A177-3AD203B41FA5}">
                      <a16:colId xmlns="" xmlns:a16="http://schemas.microsoft.com/office/drawing/2014/main" val="20000"/>
                    </a:ext>
                  </a:extLst>
                </a:gridCol>
                <a:gridCol w="6898511">
                  <a:extLst>
                    <a:ext uri="{9D8B030D-6E8A-4147-A177-3AD203B41FA5}">
                      <a16:colId xmlns="" xmlns:a16="http://schemas.microsoft.com/office/drawing/2014/main" val="20001"/>
                    </a:ext>
                  </a:extLst>
                </a:gridCol>
                <a:gridCol w="1357757">
                  <a:extLst>
                    <a:ext uri="{9D8B030D-6E8A-4147-A177-3AD203B41FA5}">
                      <a16:colId xmlns="" xmlns:a16="http://schemas.microsoft.com/office/drawing/2014/main" val="20002"/>
                    </a:ext>
                  </a:extLst>
                </a:gridCol>
                <a:gridCol w="1041139">
                  <a:extLst>
                    <a:ext uri="{9D8B030D-6E8A-4147-A177-3AD203B41FA5}">
                      <a16:colId xmlns="" xmlns:a16="http://schemas.microsoft.com/office/drawing/2014/main" val="20003"/>
                    </a:ext>
                  </a:extLst>
                </a:gridCol>
                <a:gridCol w="876531">
                  <a:extLst>
                    <a:ext uri="{9D8B030D-6E8A-4147-A177-3AD203B41FA5}">
                      <a16:colId xmlns="" xmlns:a16="http://schemas.microsoft.com/office/drawing/2014/main" val="20004"/>
                    </a:ext>
                  </a:extLst>
                </a:gridCol>
              </a:tblGrid>
              <a:tr h="370840">
                <a:tc>
                  <a:txBody>
                    <a:bodyPr/>
                    <a:lstStyle/>
                    <a:p>
                      <a:pPr algn="ctr"/>
                      <a:r>
                        <a:rPr lang="en-US" sz="1400" dirty="0" smtClean="0">
                          <a:latin typeface="+mn-lt"/>
                        </a:rPr>
                        <a:t>Action Id</a:t>
                      </a:r>
                      <a:endParaRPr lang="en-US" sz="1400" dirty="0">
                        <a:solidFill>
                          <a:schemeClr val="tx1"/>
                        </a:solidFill>
                        <a:latin typeface="+mn-lt"/>
                      </a:endParaRPr>
                    </a:p>
                  </a:txBody>
                  <a:tcPr marL="112542" marR="112542" anchor="ctr"/>
                </a:tc>
                <a:tc>
                  <a:txBody>
                    <a:bodyPr/>
                    <a:lstStyle/>
                    <a:p>
                      <a:pPr algn="ctr"/>
                      <a:r>
                        <a:rPr lang="en-US" sz="1400" dirty="0" smtClean="0">
                          <a:solidFill>
                            <a:schemeClr val="lt1"/>
                          </a:solidFill>
                          <a:latin typeface="+mn-lt"/>
                        </a:rPr>
                        <a:t>Summary</a:t>
                      </a:r>
                      <a:endParaRPr lang="en-US" sz="1400" dirty="0">
                        <a:solidFill>
                          <a:schemeClr val="tx1"/>
                        </a:solidFill>
                        <a:latin typeface="+mn-lt"/>
                      </a:endParaRPr>
                    </a:p>
                  </a:txBody>
                  <a:tcPr marL="112542" marR="112542" anchor="ctr"/>
                </a:tc>
                <a:tc>
                  <a:txBody>
                    <a:bodyPr/>
                    <a:lstStyle/>
                    <a:p>
                      <a:pPr algn="ctr"/>
                      <a:r>
                        <a:rPr lang="en-US" sz="1400" dirty="0" smtClean="0">
                          <a:solidFill>
                            <a:schemeClr val="lt1"/>
                          </a:solidFill>
                          <a:latin typeface="+mn-lt"/>
                        </a:rPr>
                        <a:t>Lead</a:t>
                      </a:r>
                      <a:endParaRPr lang="en-US" sz="1400" dirty="0">
                        <a:solidFill>
                          <a:schemeClr val="tx1"/>
                        </a:solidFill>
                        <a:latin typeface="+mn-lt"/>
                      </a:endParaRPr>
                    </a:p>
                  </a:txBody>
                  <a:tcPr marL="112542" marR="112542" anchor="ctr"/>
                </a:tc>
                <a:tc>
                  <a:txBody>
                    <a:bodyPr/>
                    <a:lstStyle/>
                    <a:p>
                      <a:pPr algn="ctr"/>
                      <a:r>
                        <a:rPr lang="en-US" sz="1400" dirty="0" smtClean="0">
                          <a:solidFill>
                            <a:schemeClr val="lt1"/>
                          </a:solidFill>
                          <a:latin typeface="+mn-lt"/>
                        </a:rPr>
                        <a:t>Due</a:t>
                      </a:r>
                      <a:r>
                        <a:rPr lang="en-US" sz="1400" baseline="0" dirty="0" smtClean="0">
                          <a:solidFill>
                            <a:schemeClr val="lt1"/>
                          </a:solidFill>
                          <a:latin typeface="+mn-lt"/>
                        </a:rPr>
                        <a:t> Date</a:t>
                      </a:r>
                      <a:endParaRPr lang="en-US" sz="1400" dirty="0">
                        <a:solidFill>
                          <a:schemeClr val="tx1"/>
                        </a:solidFill>
                        <a:latin typeface="+mn-lt"/>
                      </a:endParaRPr>
                    </a:p>
                  </a:txBody>
                  <a:tcPr marL="112542" marR="112542" anchor="ctr"/>
                </a:tc>
                <a:tc>
                  <a:txBody>
                    <a:bodyPr/>
                    <a:lstStyle/>
                    <a:p>
                      <a:pPr algn="ctr"/>
                      <a:r>
                        <a:rPr lang="en-US" altLang="ko-KR" sz="1400" dirty="0" smtClean="0">
                          <a:solidFill>
                            <a:schemeClr val="lt1"/>
                          </a:solidFill>
                          <a:latin typeface="+mn-lt"/>
                        </a:rPr>
                        <a:t>Status</a:t>
                      </a:r>
                      <a:endParaRPr lang="en-US" sz="1400" dirty="0">
                        <a:solidFill>
                          <a:schemeClr val="tx1"/>
                        </a:solidFill>
                        <a:latin typeface="+mn-lt"/>
                      </a:endParaRPr>
                    </a:p>
                  </a:txBody>
                  <a:tcPr marL="112542" marR="112542" anchor="ctr"/>
                </a:tc>
                <a:extLst>
                  <a:ext uri="{0D108BD9-81ED-4DB2-BD59-A6C34878D82A}">
                    <a16:rowId xmlns="" xmlns:a16="http://schemas.microsoft.com/office/drawing/2014/main" val="10000"/>
                  </a:ext>
                </a:extLst>
              </a:tr>
              <a:tr h="648398">
                <a:tc>
                  <a:txBody>
                    <a:bodyPr/>
                    <a:lstStyle/>
                    <a:p>
                      <a:pPr algn="l" fontAlgn="ctr"/>
                      <a:r>
                        <a:rPr lang="en-US" sz="1400" b="0" i="0" u="none" strike="noStrike" dirty="0" smtClean="0">
                          <a:solidFill>
                            <a:srgbClr val="000000"/>
                          </a:solidFill>
                          <a:effectLst/>
                          <a:latin typeface="+mn-lt"/>
                        </a:rPr>
                        <a:t>A.GIR.2017.7d.2</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Steve </a:t>
                      </a:r>
                      <a:r>
                        <a:rPr lang="en-US" sz="1400" b="0" i="0" u="none" strike="noStrike" dirty="0" err="1" smtClean="0">
                          <a:solidFill>
                            <a:srgbClr val="000000"/>
                          </a:solidFill>
                          <a:effectLst/>
                          <a:latin typeface="+mn-lt"/>
                        </a:rPr>
                        <a:t>Broberg</a:t>
                      </a:r>
                      <a:r>
                        <a:rPr lang="en-US" sz="1400" b="0" i="0" u="none" strike="noStrike" dirty="0" smtClean="0">
                          <a:solidFill>
                            <a:srgbClr val="000000"/>
                          </a:solidFill>
                          <a:effectLst/>
                          <a:latin typeface="+mn-lt"/>
                        </a:rPr>
                        <a:t> (JPL) to provide the theoretical uncertainties on the temperatures reported in slide 10 be split according to the scene temperature and the channels and consider updating the analysis accordingly.</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JPL(Steve)</a:t>
                      </a:r>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2018-03-01</a:t>
                      </a:r>
                      <a:endParaRPr lang="en-US" altLang="ko-KR" sz="14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400" b="0" i="0" u="none" strike="noStrike" dirty="0" smtClean="0">
                          <a:solidFill>
                            <a:srgbClr val="FF0000"/>
                          </a:solidFill>
                          <a:effectLst/>
                          <a:latin typeface="+mn-lt"/>
                        </a:rPr>
                        <a:t>Open</a:t>
                      </a:r>
                    </a:p>
                  </a:txBody>
                  <a:tcPr marL="9525" marR="9525" marT="9525" marB="0" anchor="ctr"/>
                </a:tc>
              </a:tr>
              <a:tr h="429599">
                <a:tc>
                  <a:txBody>
                    <a:bodyPr/>
                    <a:lstStyle/>
                    <a:p>
                      <a:pPr algn="l" fontAlgn="ctr"/>
                      <a:r>
                        <a:rPr lang="en-US" sz="1400" b="0" i="0" u="none" strike="noStrike" dirty="0" smtClean="0">
                          <a:solidFill>
                            <a:srgbClr val="000000"/>
                          </a:solidFill>
                          <a:effectLst/>
                          <a:latin typeface="+mn-lt"/>
                        </a:rPr>
                        <a:t>A.GIR.2017.7f.1</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CMA to review the input needed for the error budget and request those information to the vendor.</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CMA</a:t>
                      </a:r>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2018-03-01</a:t>
                      </a:r>
                      <a:endParaRPr lang="en-US" altLang="ko-KR" sz="14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400" b="0" i="0" u="none" strike="noStrike" dirty="0" smtClean="0">
                          <a:solidFill>
                            <a:srgbClr val="FF0000"/>
                          </a:solidFill>
                          <a:effectLst/>
                          <a:latin typeface="+mn-lt"/>
                        </a:rPr>
                        <a:t>Open</a:t>
                      </a:r>
                    </a:p>
                  </a:txBody>
                  <a:tcPr marL="9525" marR="9525" marT="9525" marB="0" anchor="ctr"/>
                </a:tc>
              </a:tr>
              <a:tr h="555585">
                <a:tc>
                  <a:txBody>
                    <a:bodyPr/>
                    <a:lstStyle/>
                    <a:p>
                      <a:pPr algn="l" fontAlgn="ctr"/>
                      <a:r>
                        <a:rPr lang="en-US" sz="1400" b="0" i="0" u="none" strike="noStrike" dirty="0" smtClean="0">
                          <a:solidFill>
                            <a:srgbClr val="000000"/>
                          </a:solidFill>
                          <a:effectLst/>
                          <a:latin typeface="+mn-lt"/>
                        </a:rPr>
                        <a:t>A.GIR.2017.7f.2</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Fred Wu (NOAA) to explore the feasibility of retrieving SRFs using the method initiated by </a:t>
                      </a:r>
                      <a:r>
                        <a:rPr lang="en-US" sz="1400" b="0" i="0" u="none" strike="noStrike" dirty="0" err="1" smtClean="0">
                          <a:solidFill>
                            <a:srgbClr val="000000"/>
                          </a:solidFill>
                          <a:effectLst/>
                          <a:latin typeface="+mn-lt"/>
                        </a:rPr>
                        <a:t>Manik</a:t>
                      </a:r>
                      <a:r>
                        <a:rPr lang="en-US" sz="1400" b="0" i="0" u="none" strike="noStrike" dirty="0" smtClean="0">
                          <a:solidFill>
                            <a:srgbClr val="000000"/>
                          </a:solidFill>
                          <a:effectLst/>
                          <a:latin typeface="+mn-lt"/>
                        </a:rPr>
                        <a:t> Bali and report back.</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NOAA(Fred Wu)</a:t>
                      </a:r>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2018-03-01</a:t>
                      </a:r>
                      <a:endParaRPr lang="en-US" altLang="ko-KR" sz="14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400" b="0" i="0" u="none" strike="noStrike" dirty="0" smtClean="0">
                          <a:solidFill>
                            <a:srgbClr val="FF0000"/>
                          </a:solidFill>
                          <a:effectLst/>
                          <a:latin typeface="+mn-lt"/>
                        </a:rPr>
                        <a:t>Open</a:t>
                      </a:r>
                    </a:p>
                  </a:txBody>
                  <a:tcPr marL="9525" marR="9525" marT="9525" marB="0" anchor="ctr"/>
                </a:tc>
              </a:tr>
              <a:tr h="282721">
                <a:tc>
                  <a:txBody>
                    <a:bodyPr/>
                    <a:lstStyle/>
                    <a:p>
                      <a:pPr algn="l" fontAlgn="ctr"/>
                      <a:r>
                        <a:rPr lang="en-US" sz="1400" b="0" i="0" u="none" strike="noStrike" dirty="0" smtClean="0">
                          <a:solidFill>
                            <a:srgbClr val="000000"/>
                          </a:solidFill>
                          <a:effectLst/>
                          <a:latin typeface="+mn-lt"/>
                        </a:rPr>
                        <a:t>A.GVNIR.2017.8f.1</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err="1" smtClean="0">
                          <a:solidFill>
                            <a:srgbClr val="000000"/>
                          </a:solidFill>
                          <a:effectLst/>
                          <a:latin typeface="+mn-lt"/>
                        </a:rPr>
                        <a:t>Seb</a:t>
                      </a:r>
                      <a:r>
                        <a:rPr lang="en-US" sz="1400" b="0" i="0" u="none" strike="noStrike" dirty="0" smtClean="0">
                          <a:solidFill>
                            <a:srgbClr val="000000"/>
                          </a:solidFill>
                          <a:effectLst/>
                          <a:latin typeface="+mn-lt"/>
                        </a:rPr>
                        <a:t> to contact ICWG via Andy to evaluate re-calibrated MSG reflectance data.</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EUM(</a:t>
                      </a:r>
                      <a:r>
                        <a:rPr lang="en-US" sz="1400" b="0" i="0" u="none" strike="noStrike" dirty="0" err="1" smtClean="0">
                          <a:solidFill>
                            <a:srgbClr val="000000"/>
                          </a:solidFill>
                          <a:effectLst/>
                          <a:latin typeface="+mn-lt"/>
                        </a:rPr>
                        <a:t>Seb</a:t>
                      </a:r>
                      <a:r>
                        <a:rPr lang="en-US" sz="1400" b="0" i="0" u="none" strike="noStrike" dirty="0" smtClean="0">
                          <a:solidFill>
                            <a:srgbClr val="000000"/>
                          </a:solidFill>
                          <a:effectLst/>
                          <a:latin typeface="+mn-lt"/>
                        </a:rPr>
                        <a:t>)</a:t>
                      </a:r>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2018-03-01</a:t>
                      </a:r>
                      <a:endParaRPr lang="en-US" altLang="ko-KR" sz="14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400" b="0" i="0" u="none" strike="noStrike" dirty="0" smtClean="0">
                          <a:solidFill>
                            <a:srgbClr val="FF0000"/>
                          </a:solidFill>
                          <a:effectLst/>
                          <a:latin typeface="+mn-lt"/>
                        </a:rPr>
                        <a:t>Open</a:t>
                      </a:r>
                    </a:p>
                  </a:txBody>
                  <a:tcPr marL="9525" marR="9525" marT="9525" marB="0" anchor="ctr"/>
                </a:tc>
                <a:extLst>
                  <a:ext uri="{0D108BD9-81ED-4DB2-BD59-A6C34878D82A}">
                    <a16:rowId xmlns="" xmlns:a16="http://schemas.microsoft.com/office/drawing/2014/main" val="10001"/>
                  </a:ext>
                </a:extLst>
              </a:tr>
              <a:tr h="370840">
                <a:tc>
                  <a:txBody>
                    <a:bodyPr/>
                    <a:lstStyle/>
                    <a:p>
                      <a:pPr algn="l" fontAlgn="ctr"/>
                      <a:r>
                        <a:rPr lang="en-US" sz="1400" b="0" i="0" u="none" strike="noStrike" dirty="0" smtClean="0">
                          <a:solidFill>
                            <a:srgbClr val="000000"/>
                          </a:solidFill>
                          <a:effectLst/>
                          <a:latin typeface="+mn-lt"/>
                        </a:rPr>
                        <a:t>A.GVNIR.2017.8h.1</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NOAA(Fred Wu) to solicit lunar images from the lunar calibration community to test evaluation of MTF.</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NOAA(Fred)</a:t>
                      </a:r>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2018-03-01</a:t>
                      </a:r>
                      <a:endParaRPr lang="en-US" altLang="ko-KR" sz="14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400" b="0" i="0" u="none" strike="noStrike" dirty="0" smtClean="0">
                          <a:solidFill>
                            <a:srgbClr val="FF0000"/>
                          </a:solidFill>
                          <a:effectLst/>
                          <a:latin typeface="+mn-lt"/>
                        </a:rPr>
                        <a:t>Open</a:t>
                      </a:r>
                    </a:p>
                  </a:txBody>
                  <a:tcPr marL="9525" marR="9525" marT="9525" marB="0" anchor="ctr"/>
                </a:tc>
                <a:extLst>
                  <a:ext uri="{0D108BD9-81ED-4DB2-BD59-A6C34878D82A}">
                    <a16:rowId xmlns="" xmlns:a16="http://schemas.microsoft.com/office/drawing/2014/main" val="10002"/>
                  </a:ext>
                </a:extLst>
              </a:tr>
              <a:tr h="258236">
                <a:tc>
                  <a:txBody>
                    <a:bodyPr/>
                    <a:lstStyle/>
                    <a:p>
                      <a:pPr algn="l" fontAlgn="ctr"/>
                      <a:r>
                        <a:rPr lang="en-US" sz="1400" b="0" i="0" u="none" strike="noStrike" dirty="0" smtClean="0">
                          <a:solidFill>
                            <a:srgbClr val="000000"/>
                          </a:solidFill>
                          <a:effectLst/>
                          <a:latin typeface="+mn-lt"/>
                        </a:rPr>
                        <a:t>A.GVNIR.2017.8h.2</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Tom will inform </a:t>
                      </a:r>
                      <a:r>
                        <a:rPr lang="en-US" sz="1400" b="0" i="0" u="none" strike="noStrike" dirty="0" err="1" smtClean="0">
                          <a:solidFill>
                            <a:srgbClr val="000000"/>
                          </a:solidFill>
                          <a:effectLst/>
                          <a:latin typeface="+mn-lt"/>
                        </a:rPr>
                        <a:t>Arata</a:t>
                      </a:r>
                      <a:r>
                        <a:rPr lang="en-US" sz="1400" b="0" i="0" u="none" strike="noStrike" dirty="0" smtClean="0">
                          <a:solidFill>
                            <a:srgbClr val="000000"/>
                          </a:solidFill>
                          <a:effectLst/>
                          <a:latin typeface="+mn-lt"/>
                        </a:rPr>
                        <a:t> of some publication.</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USGS(Tom)</a:t>
                      </a:r>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2018-03-01</a:t>
                      </a:r>
                      <a:endParaRPr lang="en-US" altLang="ko-KR" sz="14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400" b="0" i="0" u="none" strike="noStrike" dirty="0" smtClean="0">
                          <a:solidFill>
                            <a:srgbClr val="0000FF"/>
                          </a:solidFill>
                          <a:effectLst/>
                          <a:latin typeface="+mn-lt"/>
                        </a:rPr>
                        <a:t>closed</a:t>
                      </a:r>
                    </a:p>
                  </a:txBody>
                  <a:tcPr marL="9525" marR="9525" marT="9525" marB="0" anchor="ctr"/>
                </a:tc>
                <a:extLst>
                  <a:ext uri="{0D108BD9-81ED-4DB2-BD59-A6C34878D82A}">
                    <a16:rowId xmlns="" xmlns:a16="http://schemas.microsoft.com/office/drawing/2014/main" val="10003"/>
                  </a:ext>
                </a:extLst>
              </a:tr>
              <a:tr h="370840">
                <a:tc>
                  <a:txBody>
                    <a:bodyPr/>
                    <a:lstStyle/>
                    <a:p>
                      <a:pPr algn="l" fontAlgn="ctr"/>
                      <a:r>
                        <a:rPr lang="en-US" sz="1400" b="0" i="0" u="none" strike="noStrike" dirty="0" smtClean="0">
                          <a:solidFill>
                            <a:srgbClr val="000000"/>
                          </a:solidFill>
                          <a:effectLst/>
                          <a:latin typeface="+mn-lt"/>
                        </a:rPr>
                        <a:t>A.GVNIR.2017.8ha.1</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EUM(</a:t>
                      </a:r>
                      <a:r>
                        <a:rPr lang="en-US" sz="1400" b="0" i="0" u="none" strike="noStrike" dirty="0" err="1" smtClean="0">
                          <a:solidFill>
                            <a:srgbClr val="000000"/>
                          </a:solidFill>
                          <a:effectLst/>
                          <a:latin typeface="+mn-lt"/>
                        </a:rPr>
                        <a:t>Seb</a:t>
                      </a:r>
                      <a:r>
                        <a:rPr lang="en-US" sz="1400" b="0" i="0" u="none" strike="noStrike" dirty="0" smtClean="0">
                          <a:solidFill>
                            <a:srgbClr val="000000"/>
                          </a:solidFill>
                          <a:effectLst/>
                          <a:latin typeface="+mn-lt"/>
                        </a:rPr>
                        <a:t>) to arrange web meeting in April to </a:t>
                      </a:r>
                      <a:r>
                        <a:rPr lang="en-US" sz="1400" b="0" i="0" u="none" strike="noStrike" dirty="0" err="1" smtClean="0">
                          <a:solidFill>
                            <a:srgbClr val="000000"/>
                          </a:solidFill>
                          <a:effectLst/>
                          <a:latin typeface="+mn-lt"/>
                        </a:rPr>
                        <a:t>finalise</a:t>
                      </a:r>
                      <a:r>
                        <a:rPr lang="en-US" sz="1400" b="0" i="0" u="none" strike="noStrike" dirty="0" smtClean="0">
                          <a:solidFill>
                            <a:srgbClr val="000000"/>
                          </a:solidFill>
                          <a:effectLst/>
                          <a:latin typeface="+mn-lt"/>
                        </a:rPr>
                        <a:t> date and venue for lunar calibration workshop.</a:t>
                      </a:r>
                      <a:endParaRPr lang="en-US" sz="1400" b="0" i="0" u="none" strike="noStrike" dirty="0">
                        <a:solidFill>
                          <a:srgbClr val="000000"/>
                        </a:solidFill>
                        <a:effectLst/>
                        <a:latin typeface="+mn-lt"/>
                      </a:endParaRP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400" b="0" i="0" u="none" strike="noStrike" dirty="0" smtClean="0">
                          <a:solidFill>
                            <a:srgbClr val="000000"/>
                          </a:solidFill>
                          <a:effectLst/>
                          <a:latin typeface="+mn-lt"/>
                        </a:rPr>
                        <a:t>EUM(</a:t>
                      </a:r>
                      <a:r>
                        <a:rPr lang="en-US" altLang="ko-KR" sz="1400" b="0" i="0" u="none" strike="noStrike" dirty="0" err="1" smtClean="0">
                          <a:solidFill>
                            <a:srgbClr val="000000"/>
                          </a:solidFill>
                          <a:effectLst/>
                          <a:latin typeface="+mn-lt"/>
                        </a:rPr>
                        <a:t>Seb</a:t>
                      </a:r>
                      <a:r>
                        <a:rPr lang="en-US" altLang="ko-KR" sz="1400" b="0" i="0" u="none" strike="noStrike" dirty="0" smtClean="0">
                          <a:solidFill>
                            <a:srgbClr val="000000"/>
                          </a:solidFill>
                          <a:effectLst/>
                          <a:latin typeface="+mn-lt"/>
                        </a:rPr>
                        <a:t>)</a:t>
                      </a: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2018-03-01</a:t>
                      </a:r>
                      <a:endParaRPr lang="en-US" altLang="ko-KR" sz="14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400" b="0" i="0" u="none" strike="noStrike" dirty="0" smtClean="0">
                          <a:solidFill>
                            <a:srgbClr val="FF0000"/>
                          </a:solidFill>
                          <a:effectLst/>
                          <a:latin typeface="+mn-lt"/>
                        </a:rPr>
                        <a:t>Open</a:t>
                      </a:r>
                    </a:p>
                  </a:txBody>
                  <a:tcPr marL="9525" marR="9525" marT="9525" marB="0" anchor="ctr"/>
                </a:tc>
              </a:tr>
              <a:tr h="370840">
                <a:tc>
                  <a:txBody>
                    <a:bodyPr/>
                    <a:lstStyle/>
                    <a:p>
                      <a:pPr algn="l" fontAlgn="ctr"/>
                      <a:r>
                        <a:rPr lang="en-US" sz="1400" b="0" i="0" u="none" strike="noStrike" dirty="0" smtClean="0">
                          <a:solidFill>
                            <a:srgbClr val="000000"/>
                          </a:solidFill>
                          <a:effectLst/>
                          <a:latin typeface="+mn-lt"/>
                        </a:rPr>
                        <a:t>A.GVNIR.2017.8u.1</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NASA(Raj) to provide SBAF for each GEO imager based on VIIRS v2. Target date 30 May 2017. 2 Web meetings  Implementation of DCC mode method and writing journal paper by early 2018.</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NASA(Raj)</a:t>
                      </a:r>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2018-03-01</a:t>
                      </a:r>
                      <a:endParaRPr lang="en-US" altLang="ko-KR" sz="14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400" b="0" i="0" u="none" strike="noStrike" dirty="0" smtClean="0">
                          <a:solidFill>
                            <a:srgbClr val="FF0000"/>
                          </a:solidFill>
                          <a:effectLst/>
                          <a:latin typeface="+mn-lt"/>
                        </a:rPr>
                        <a:t>Open</a:t>
                      </a:r>
                    </a:p>
                  </a:txBody>
                  <a:tcPr marL="9525" marR="9525" marT="9525" marB="0" anchor="ctr"/>
                </a:tc>
              </a:tr>
              <a:tr h="370840">
                <a:tc>
                  <a:txBody>
                    <a:bodyPr/>
                    <a:lstStyle/>
                    <a:p>
                      <a:pPr algn="l" fontAlgn="ctr"/>
                      <a:r>
                        <a:rPr lang="en-US" sz="1400" b="0" i="0" u="none" strike="noStrike" dirty="0" smtClean="0">
                          <a:solidFill>
                            <a:srgbClr val="000000"/>
                          </a:solidFill>
                          <a:effectLst/>
                          <a:latin typeface="+mn-lt"/>
                        </a:rPr>
                        <a:t>A.GCC.2017.9f.1</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 GCC to coordinate provision of GSICS Corrected test data from the 0.6µm and 11µm channels of all available GEO imagers during Dec 2009 to Ken Knapp to assess the impact of the corrections on ISCCP products.</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2018-03-01</a:t>
                      </a:r>
                      <a:endParaRPr lang="en-US" altLang="ko-KR" sz="14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400" b="0" i="0" u="none" strike="noStrike" dirty="0" smtClean="0">
                          <a:solidFill>
                            <a:srgbClr val="FF0000"/>
                          </a:solidFill>
                          <a:effectLst/>
                          <a:latin typeface="+mn-lt"/>
                        </a:rPr>
                        <a:t>Open</a:t>
                      </a:r>
                    </a:p>
                  </a:txBody>
                  <a:tcPr marL="9525" marR="9525" marT="9525" marB="0" anchor="ctr"/>
                </a:tc>
                <a:extLst>
                  <a:ext uri="{0D108BD9-81ED-4DB2-BD59-A6C34878D82A}">
                    <a16:rowId xmlns="" xmlns:a16="http://schemas.microsoft.com/office/drawing/2014/main" val="10004"/>
                  </a:ext>
                </a:extLst>
              </a:tr>
              <a:tr h="370840">
                <a:tc>
                  <a:txBody>
                    <a:bodyPr/>
                    <a:lstStyle/>
                    <a:p>
                      <a:pPr algn="l" fontAlgn="ctr"/>
                      <a:r>
                        <a:rPr lang="en-US" sz="1400" b="0" i="0" u="none" strike="noStrike" dirty="0" smtClean="0">
                          <a:solidFill>
                            <a:srgbClr val="000000"/>
                          </a:solidFill>
                          <a:effectLst/>
                          <a:latin typeface="+mn-lt"/>
                        </a:rPr>
                        <a:t>A.GCC.2017.9g.1</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GCC to get the names of POC of agencies for pre-launch characterization workshop. In touch with CEOS.</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2018-03-01</a:t>
                      </a:r>
                      <a:endParaRPr lang="en-US" altLang="ko-KR"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FF0000"/>
                          </a:solidFill>
                          <a:effectLst/>
                          <a:latin typeface="+mn-lt"/>
                        </a:rPr>
                        <a:t>Open</a:t>
                      </a:r>
                      <a:endParaRPr lang="en-US" altLang="ko-KR" sz="1400" b="0" i="0" u="none" strike="noStrike" dirty="0">
                        <a:solidFill>
                          <a:srgbClr val="FF0000"/>
                        </a:solidFill>
                        <a:effectLst/>
                        <a:latin typeface="+mn-lt"/>
                      </a:endParaRPr>
                    </a:p>
                  </a:txBody>
                  <a:tcPr marL="9525" marR="9525" marT="9525" marB="0" anchor="ctr"/>
                </a:tc>
                <a:extLst>
                  <a:ext uri="{0D108BD9-81ED-4DB2-BD59-A6C34878D82A}">
                    <a16:rowId xmlns="" xmlns:a16="http://schemas.microsoft.com/office/drawing/2014/main" val="10005"/>
                  </a:ext>
                </a:extLst>
              </a:tr>
              <a:tr h="370840">
                <a:tc>
                  <a:txBody>
                    <a:bodyPr/>
                    <a:lstStyle/>
                    <a:p>
                      <a:pPr algn="l" fontAlgn="ctr"/>
                      <a:r>
                        <a:rPr lang="en-US" sz="1400" b="0" i="0" u="none" strike="noStrike" dirty="0" smtClean="0">
                          <a:solidFill>
                            <a:srgbClr val="000000"/>
                          </a:solidFill>
                          <a:effectLst/>
                          <a:latin typeface="+mn-lt"/>
                        </a:rPr>
                        <a:t>A.GCC.2017.9i.1</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GCC to follow up with Andy </a:t>
                      </a:r>
                      <a:r>
                        <a:rPr lang="en-US" sz="1400" b="0" i="0" u="none" strike="noStrike" dirty="0" err="1" smtClean="0">
                          <a:solidFill>
                            <a:srgbClr val="000000"/>
                          </a:solidFill>
                          <a:effectLst/>
                          <a:latin typeface="+mn-lt"/>
                        </a:rPr>
                        <a:t>Heidinger</a:t>
                      </a:r>
                      <a:r>
                        <a:rPr lang="en-US" sz="1400" b="0" i="0" u="none" strike="noStrike" dirty="0" smtClean="0">
                          <a:solidFill>
                            <a:srgbClr val="000000"/>
                          </a:solidFill>
                          <a:effectLst/>
                          <a:latin typeface="+mn-lt"/>
                        </a:rPr>
                        <a:t> and Tim </a:t>
                      </a:r>
                      <a:r>
                        <a:rPr lang="en-US" sz="1400" b="0" i="0" u="none" strike="noStrike" dirty="0" err="1" smtClean="0">
                          <a:solidFill>
                            <a:srgbClr val="000000"/>
                          </a:solidFill>
                          <a:effectLst/>
                          <a:latin typeface="+mn-lt"/>
                        </a:rPr>
                        <a:t>Hewison</a:t>
                      </a:r>
                      <a:r>
                        <a:rPr lang="en-US" sz="1400" b="0" i="0" u="none" strike="noStrike" dirty="0" smtClean="0">
                          <a:solidFill>
                            <a:srgbClr val="000000"/>
                          </a:solidFill>
                          <a:effectLst/>
                          <a:latin typeface="+mn-lt"/>
                        </a:rPr>
                        <a:t> on to send a GSICS Rep to ITOVS and Users NWP Meetings, Cloud Working Group CGMS working groups.</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2018-03-01</a:t>
                      </a:r>
                      <a:endParaRPr lang="en-US" altLang="ko-KR" sz="14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400" b="0" i="0" u="none" strike="noStrike" dirty="0" smtClean="0">
                          <a:solidFill>
                            <a:srgbClr val="FF0000"/>
                          </a:solidFill>
                          <a:effectLst/>
                          <a:latin typeface="+mn-lt"/>
                        </a:rPr>
                        <a:t>Open</a:t>
                      </a:r>
                    </a:p>
                  </a:txBody>
                  <a:tcPr marL="9525" marR="9525" marT="9525" marB="0" anchor="ctr"/>
                </a:tc>
                <a:extLst>
                  <a:ext uri="{0D108BD9-81ED-4DB2-BD59-A6C34878D82A}">
                    <a16:rowId xmlns="" xmlns:a16="http://schemas.microsoft.com/office/drawing/2014/main" val="10006"/>
                  </a:ext>
                </a:extLst>
              </a:tr>
              <a:tr h="370840">
                <a:tc>
                  <a:txBody>
                    <a:bodyPr/>
                    <a:lstStyle/>
                    <a:p>
                      <a:pPr algn="l" fontAlgn="ctr"/>
                      <a:r>
                        <a:rPr lang="en-US" sz="1400" b="0" i="0" u="none" strike="noStrike" dirty="0" smtClean="0">
                          <a:solidFill>
                            <a:srgbClr val="000000"/>
                          </a:solidFill>
                          <a:effectLst/>
                          <a:latin typeface="+mn-lt"/>
                        </a:rPr>
                        <a:t>A.GCC.2017.9k.1 </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smtClean="0">
                          <a:solidFill>
                            <a:srgbClr val="000000"/>
                          </a:solidFill>
                          <a:effectLst/>
                          <a:latin typeface="+mn-lt"/>
                        </a:rPr>
                        <a:t>GCC to coordinate  a preparatory web meeting on </a:t>
                      </a:r>
                      <a:r>
                        <a:rPr lang="en-US" sz="1400" b="0" i="0" u="none" strike="noStrike" dirty="0" err="1" smtClean="0">
                          <a:solidFill>
                            <a:srgbClr val="000000"/>
                          </a:solidFill>
                          <a:effectLst/>
                          <a:latin typeface="+mn-lt"/>
                        </a:rPr>
                        <a:t>clarreo</a:t>
                      </a:r>
                      <a:r>
                        <a:rPr lang="en-US" sz="1400" b="0" i="0" u="none" strike="noStrike" dirty="0" smtClean="0">
                          <a:solidFill>
                            <a:srgbClr val="000000"/>
                          </a:solidFill>
                          <a:effectLst/>
                          <a:latin typeface="+mn-lt"/>
                        </a:rPr>
                        <a:t> and send out invitations to members to attend the </a:t>
                      </a:r>
                      <a:r>
                        <a:rPr lang="en-US" sz="1400" b="0" i="0" u="none" strike="noStrike" dirty="0" err="1" smtClean="0">
                          <a:solidFill>
                            <a:srgbClr val="000000"/>
                          </a:solidFill>
                          <a:effectLst/>
                          <a:latin typeface="+mn-lt"/>
                        </a:rPr>
                        <a:t>webmeeting</a:t>
                      </a:r>
                      <a:r>
                        <a:rPr lang="en-US" sz="1400" b="0" i="0" u="none" strike="noStrike" dirty="0" smtClean="0">
                          <a:solidFill>
                            <a:srgbClr val="000000"/>
                          </a:solidFill>
                          <a:effectLst/>
                          <a:latin typeface="+mn-lt"/>
                        </a:rPr>
                        <a:t>. </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2018-03-01</a:t>
                      </a:r>
                      <a:endParaRPr lang="en-US" altLang="ko-KR" sz="14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400" b="0" i="0" u="none" strike="noStrike" dirty="0" smtClean="0">
                          <a:solidFill>
                            <a:srgbClr val="FF0000"/>
                          </a:solidFill>
                          <a:effectLst/>
                          <a:latin typeface="+mn-lt"/>
                        </a:rPr>
                        <a:t>Open</a:t>
                      </a:r>
                    </a:p>
                  </a:txBody>
                  <a:tcPr marL="9525" marR="9525" marT="9525" marB="0" anchor="ct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3240693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GB" altLang="ko-KR" b="1" dirty="0">
                <a:latin typeface="Arial" pitchFamily="34" charset="0"/>
                <a:cs typeface="Arial" pitchFamily="34" charset="0"/>
              </a:rPr>
              <a:t>Actions on </a:t>
            </a:r>
            <a:r>
              <a:rPr lang="en-GB" altLang="ko-KR" b="1" dirty="0" smtClean="0">
                <a:latin typeface="Arial" pitchFamily="34" charset="0"/>
                <a:cs typeface="Arial" pitchFamily="34" charset="0"/>
              </a:rPr>
              <a:t>G</a:t>
            </a:r>
            <a:r>
              <a:rPr lang="en-US" altLang="ko-KR" b="1" dirty="0" smtClean="0">
                <a:latin typeface="Arial" pitchFamily="34" charset="0"/>
                <a:cs typeface="Arial" pitchFamily="34" charset="0"/>
              </a:rPr>
              <a:t>SICS-EP-18 (2017)</a:t>
            </a:r>
            <a:endParaRPr lang="ko-KR" altLang="en-US" dirty="0"/>
          </a:p>
        </p:txBody>
      </p:sp>
      <p:graphicFrame>
        <p:nvGraphicFramePr>
          <p:cNvPr id="3" name="표 2"/>
          <p:cNvGraphicFramePr>
            <a:graphicFrameLocks noGrp="1"/>
          </p:cNvGraphicFramePr>
          <p:nvPr>
            <p:extLst>
              <p:ext uri="{D42A27DB-BD31-4B8C-83A1-F6EECF244321}">
                <p14:modId xmlns:p14="http://schemas.microsoft.com/office/powerpoint/2010/main" val="2719532948"/>
              </p:ext>
            </p:extLst>
          </p:nvPr>
        </p:nvGraphicFramePr>
        <p:xfrm>
          <a:off x="417691" y="1035758"/>
          <a:ext cx="11243732" cy="4405489"/>
        </p:xfrm>
        <a:graphic>
          <a:graphicData uri="http://schemas.openxmlformats.org/drawingml/2006/table">
            <a:tbl>
              <a:tblPr firstRow="1" bandRow="1">
                <a:tableStyleId>{5C22544A-7EE6-4342-B048-85BDC9FD1C3A}</a:tableStyleId>
              </a:tblPr>
              <a:tblGrid>
                <a:gridCol w="1286932"/>
                <a:gridCol w="7032977"/>
                <a:gridCol w="1952979"/>
                <a:gridCol w="970844"/>
              </a:tblGrid>
              <a:tr h="400823">
                <a:tc>
                  <a:txBody>
                    <a:bodyPr/>
                    <a:lstStyle/>
                    <a:p>
                      <a:pPr algn="ctr" fontAlgn="ctr"/>
                      <a:r>
                        <a:rPr lang="en-US" sz="1600" u="none" strike="noStrike" dirty="0">
                          <a:effectLst/>
                        </a:rPr>
                        <a:t>Action Id</a:t>
                      </a:r>
                      <a:endParaRPr lang="en-US" sz="1600" b="1" i="0" u="none" strike="noStrike" dirty="0">
                        <a:solidFill>
                          <a:srgbClr val="000000"/>
                        </a:solidFill>
                        <a:effectLst/>
                        <a:latin typeface="Calibri"/>
                      </a:endParaRPr>
                    </a:p>
                  </a:txBody>
                  <a:tcPr marL="7468" marR="7468" marT="7468" marB="0" anchor="ctr"/>
                </a:tc>
                <a:tc>
                  <a:txBody>
                    <a:bodyPr/>
                    <a:lstStyle/>
                    <a:p>
                      <a:pPr algn="ctr" fontAlgn="ctr"/>
                      <a:r>
                        <a:rPr lang="en-US" sz="1600" u="none" strike="noStrike" dirty="0">
                          <a:effectLst/>
                        </a:rPr>
                        <a:t>Summary</a:t>
                      </a:r>
                      <a:endParaRPr lang="en-US" sz="1600" b="1" i="0" u="none" strike="noStrike" dirty="0">
                        <a:solidFill>
                          <a:srgbClr val="000000"/>
                        </a:solidFill>
                        <a:effectLst/>
                        <a:latin typeface="Calibri"/>
                      </a:endParaRPr>
                    </a:p>
                  </a:txBody>
                  <a:tcPr marL="7468" marR="7468" marT="7468" marB="0" anchor="ctr"/>
                </a:tc>
                <a:tc>
                  <a:txBody>
                    <a:bodyPr/>
                    <a:lstStyle/>
                    <a:p>
                      <a:pPr algn="ctr" fontAlgn="ctr"/>
                      <a:r>
                        <a:rPr lang="en-US" sz="1600" u="none" strike="noStrike" dirty="0">
                          <a:effectLst/>
                        </a:rPr>
                        <a:t>Lead</a:t>
                      </a:r>
                      <a:endParaRPr lang="en-US" sz="1600" b="1" i="0" u="none" strike="noStrike" dirty="0">
                        <a:solidFill>
                          <a:srgbClr val="000000"/>
                        </a:solidFill>
                        <a:effectLst/>
                        <a:latin typeface="Calibri"/>
                      </a:endParaRPr>
                    </a:p>
                  </a:txBody>
                  <a:tcPr marL="7468" marR="7468" marT="7468" marB="0" anchor="ctr"/>
                </a:tc>
                <a:tc>
                  <a:txBody>
                    <a:bodyPr/>
                    <a:lstStyle/>
                    <a:p>
                      <a:pPr algn="ctr" fontAlgn="ctr"/>
                      <a:r>
                        <a:rPr lang="en-US" sz="1600" u="none" strike="noStrike" dirty="0">
                          <a:effectLst/>
                        </a:rPr>
                        <a:t>Status</a:t>
                      </a:r>
                      <a:endParaRPr lang="en-US" sz="1600" b="1" i="0" u="none" strike="noStrike" dirty="0">
                        <a:solidFill>
                          <a:srgbClr val="000000"/>
                        </a:solidFill>
                        <a:effectLst/>
                        <a:latin typeface="Calibri"/>
                      </a:endParaRPr>
                    </a:p>
                  </a:txBody>
                  <a:tcPr marL="7468" marR="7468" marT="7468" marB="0" anchor="ctr"/>
                </a:tc>
              </a:tr>
              <a:tr h="535182">
                <a:tc>
                  <a:txBody>
                    <a:bodyPr/>
                    <a:lstStyle/>
                    <a:p>
                      <a:pPr algn="l" fontAlgn="ctr" latinLnBrk="0"/>
                      <a:r>
                        <a:rPr lang="en-US" sz="1600" u="none" strike="noStrike" dirty="0">
                          <a:effectLst/>
                        </a:rPr>
                        <a:t>EP-18.01</a:t>
                      </a:r>
                      <a:endParaRPr lang="en-US" sz="1600" b="0" i="0" u="none" strike="noStrike" dirty="0">
                        <a:solidFill>
                          <a:srgbClr val="000000"/>
                        </a:solidFill>
                        <a:effectLst/>
                        <a:latin typeface="Arial"/>
                      </a:endParaRPr>
                    </a:p>
                  </a:txBody>
                  <a:tcPr marL="7468" marR="7468" marT="7468" marB="0" anchor="ctr"/>
                </a:tc>
                <a:tc>
                  <a:txBody>
                    <a:bodyPr/>
                    <a:lstStyle/>
                    <a:p>
                      <a:pPr algn="l" fontAlgn="ctr" latinLnBrk="0"/>
                      <a:r>
                        <a:rPr lang="en-US" sz="1600" u="none" strike="noStrike" dirty="0">
                          <a:effectLst/>
                        </a:rPr>
                        <a:t>to prepare specifications and methodologies for CGMS agency development of operational instrument performance monitoring systems</a:t>
                      </a:r>
                      <a:endParaRPr lang="en-US" sz="1600" b="0" i="0" u="none" strike="noStrike" dirty="0">
                        <a:solidFill>
                          <a:srgbClr val="000000"/>
                        </a:solidFill>
                        <a:effectLst/>
                        <a:latin typeface="Arial"/>
                      </a:endParaRPr>
                    </a:p>
                  </a:txBody>
                  <a:tcPr marL="7468" marR="7468" marT="7468" marB="0" anchor="ctr"/>
                </a:tc>
                <a:tc>
                  <a:txBody>
                    <a:bodyPr/>
                    <a:lstStyle/>
                    <a:p>
                      <a:pPr algn="l" fontAlgn="ctr" latinLnBrk="0"/>
                      <a:r>
                        <a:rPr lang="en-US" sz="1600" u="none" strike="noStrike" dirty="0">
                          <a:effectLst/>
                        </a:rPr>
                        <a:t>GRWG </a:t>
                      </a:r>
                      <a:r>
                        <a:rPr lang="en-US" sz="1600" u="none" strike="noStrike" kern="1200" dirty="0" smtClean="0">
                          <a:solidFill>
                            <a:schemeClr val="dk1"/>
                          </a:solidFill>
                          <a:effectLst/>
                          <a:latin typeface="+mn-lt"/>
                          <a:ea typeface="+mn-ea"/>
                          <a:cs typeface="+mn-cs"/>
                        </a:rPr>
                        <a:t>Chair</a:t>
                      </a:r>
                    </a:p>
                    <a:p>
                      <a:pPr algn="l" fontAlgn="ctr" latinLnBrk="0"/>
                      <a:r>
                        <a:rPr lang="en-US" sz="1600" u="none" strike="noStrike" kern="1200" dirty="0" smtClean="0">
                          <a:solidFill>
                            <a:schemeClr val="dk1"/>
                          </a:solidFill>
                          <a:effectLst/>
                          <a:latin typeface="+mn-lt"/>
                          <a:ea typeface="+mn-ea"/>
                          <a:cs typeface="+mn-cs"/>
                        </a:rPr>
                        <a:t>(Dohy)</a:t>
                      </a:r>
                      <a:endParaRPr lang="en-US" sz="1600" u="none" strike="noStrike" kern="1200" dirty="0">
                        <a:solidFill>
                          <a:schemeClr val="dk1"/>
                        </a:solidFill>
                        <a:effectLst/>
                        <a:latin typeface="+mn-lt"/>
                        <a:ea typeface="+mn-ea"/>
                        <a:cs typeface="+mn-cs"/>
                      </a:endParaRPr>
                    </a:p>
                  </a:txBody>
                  <a:tcPr marL="7468" marR="7468" marT="7468" marB="0" anchor="ctr"/>
                </a:tc>
                <a:tc>
                  <a:txBody>
                    <a:bodyPr/>
                    <a:lstStyle/>
                    <a:p>
                      <a:pPr algn="l" fontAlgn="ctr" latinLnBrk="0"/>
                      <a:r>
                        <a:rPr lang="en-US" sz="1600" u="none" strike="noStrike" dirty="0">
                          <a:effectLst/>
                        </a:rPr>
                        <a:t>open</a:t>
                      </a:r>
                      <a:endParaRPr lang="en-US" sz="1600" b="0" i="0" u="none" strike="noStrike" dirty="0">
                        <a:solidFill>
                          <a:srgbClr val="000000"/>
                        </a:solidFill>
                        <a:effectLst/>
                        <a:latin typeface="Arial"/>
                      </a:endParaRPr>
                    </a:p>
                  </a:txBody>
                  <a:tcPr marL="7468" marR="7468" marT="7468" marB="0" anchor="ctr"/>
                </a:tc>
              </a:tr>
              <a:tr h="535182">
                <a:tc>
                  <a:txBody>
                    <a:bodyPr/>
                    <a:lstStyle/>
                    <a:p>
                      <a:pPr algn="l" fontAlgn="ctr" latinLnBrk="0"/>
                      <a:r>
                        <a:rPr lang="en-US" sz="1600" u="none" strike="noStrike">
                          <a:effectLst/>
                        </a:rPr>
                        <a:t>EP-18.02</a:t>
                      </a:r>
                      <a:endParaRPr lang="en-US" sz="1600" b="0" i="0" u="none" strike="noStrike">
                        <a:solidFill>
                          <a:srgbClr val="000000"/>
                        </a:solidFill>
                        <a:effectLst/>
                        <a:latin typeface="Arial"/>
                      </a:endParaRPr>
                    </a:p>
                  </a:txBody>
                  <a:tcPr marL="7468" marR="7468" marT="7468" marB="0" anchor="ctr"/>
                </a:tc>
                <a:tc>
                  <a:txBody>
                    <a:bodyPr/>
                    <a:lstStyle/>
                    <a:p>
                      <a:pPr algn="l" fontAlgn="ctr" latinLnBrk="0"/>
                      <a:r>
                        <a:rPr lang="en-US" sz="1600" u="none" strike="noStrike">
                          <a:effectLst/>
                        </a:rPr>
                        <a:t>to assess the utilization RO for microwave instrument monitoring purposes</a:t>
                      </a:r>
                      <a:endParaRPr lang="en-US" sz="1600" b="0" i="0" u="none" strike="noStrike">
                        <a:solidFill>
                          <a:srgbClr val="000000"/>
                        </a:solidFill>
                        <a:effectLst/>
                        <a:latin typeface="Arial"/>
                      </a:endParaRPr>
                    </a:p>
                  </a:txBody>
                  <a:tcPr marL="7468" marR="7468" marT="7468" marB="0" anchor="ctr"/>
                </a:tc>
                <a:tc>
                  <a:txBody>
                    <a:bodyPr/>
                    <a:lstStyle/>
                    <a:p>
                      <a:pPr algn="l" fontAlgn="ctr" latinLnBrk="0"/>
                      <a:r>
                        <a:rPr lang="en-US" sz="1600" u="none" strike="noStrike" dirty="0">
                          <a:effectLst/>
                        </a:rPr>
                        <a:t>MW-SG</a:t>
                      </a:r>
                      <a:br>
                        <a:rPr lang="en-US" sz="1600" u="none" strike="noStrike" dirty="0">
                          <a:effectLst/>
                        </a:rPr>
                      </a:br>
                      <a:r>
                        <a:rPr lang="en-US" sz="1600" u="none" strike="noStrike" dirty="0">
                          <a:effectLst/>
                        </a:rPr>
                        <a:t>(Chair : Ralph)</a:t>
                      </a:r>
                      <a:endParaRPr lang="en-US" sz="1600" b="0" i="0" u="none" strike="noStrike" dirty="0">
                        <a:solidFill>
                          <a:srgbClr val="000000"/>
                        </a:solidFill>
                        <a:effectLst/>
                        <a:latin typeface="Arial"/>
                      </a:endParaRPr>
                    </a:p>
                  </a:txBody>
                  <a:tcPr marL="7468" marR="7468" marT="7468" marB="0" anchor="ctr"/>
                </a:tc>
                <a:tc>
                  <a:txBody>
                    <a:bodyPr/>
                    <a:lstStyle/>
                    <a:p>
                      <a:pPr algn="l" fontAlgn="ctr" latinLnBrk="0"/>
                      <a:r>
                        <a:rPr lang="en-US" sz="1600" u="none" strike="noStrike" dirty="0">
                          <a:effectLst/>
                        </a:rPr>
                        <a:t>open</a:t>
                      </a:r>
                      <a:endParaRPr lang="en-US" sz="1600" b="0" i="0" u="none" strike="noStrike" dirty="0">
                        <a:solidFill>
                          <a:srgbClr val="000000"/>
                        </a:solidFill>
                        <a:effectLst/>
                        <a:latin typeface="Arial"/>
                      </a:endParaRPr>
                    </a:p>
                  </a:txBody>
                  <a:tcPr marL="7468" marR="7468" marT="7468" marB="0" anchor="ctr"/>
                </a:tc>
              </a:tr>
              <a:tr h="1062292">
                <a:tc>
                  <a:txBody>
                    <a:bodyPr/>
                    <a:lstStyle/>
                    <a:p>
                      <a:pPr algn="l" fontAlgn="ctr" latinLnBrk="0"/>
                      <a:r>
                        <a:rPr lang="en-US" sz="1600" u="none" strike="noStrike">
                          <a:effectLst/>
                        </a:rPr>
                        <a:t>EP-18.03</a:t>
                      </a:r>
                      <a:endParaRPr lang="en-US" sz="1600" b="0" i="0" u="none" strike="noStrike">
                        <a:solidFill>
                          <a:srgbClr val="000000"/>
                        </a:solidFill>
                        <a:effectLst/>
                        <a:latin typeface="Arial"/>
                      </a:endParaRPr>
                    </a:p>
                  </a:txBody>
                  <a:tcPr marL="7468" marR="7468" marT="7468" marB="0" anchor="ctr"/>
                </a:tc>
                <a:tc>
                  <a:txBody>
                    <a:bodyPr/>
                    <a:lstStyle/>
                    <a:p>
                      <a:pPr algn="l" fontAlgn="ctr" latinLnBrk="0"/>
                      <a:r>
                        <a:rPr lang="en-US" sz="1600" u="none" strike="noStrike">
                          <a:effectLst/>
                        </a:rPr>
                        <a:t>to develop an approach for an Annual GSICS report on the State of the Observing System with Respect to Instrument Performance and Intercomparisons with GSICS Reference Instruments (from presentations given at the GRWG meeting)</a:t>
                      </a:r>
                      <a:endParaRPr lang="en-US" sz="1600" b="0" i="0" u="none" strike="noStrike">
                        <a:solidFill>
                          <a:srgbClr val="000000"/>
                        </a:solidFill>
                        <a:effectLst/>
                        <a:latin typeface="Arial"/>
                      </a:endParaRPr>
                    </a:p>
                  </a:txBody>
                  <a:tcPr marL="7468" marR="7468" marT="7468" marB="0" anchor="ctr"/>
                </a:tc>
                <a:tc>
                  <a:txBody>
                    <a:bodyPr/>
                    <a:lstStyle/>
                    <a:p>
                      <a:pPr algn="l" fontAlgn="ctr" latinLnBrk="0"/>
                      <a:r>
                        <a:rPr lang="en-US" sz="1600" u="none" strike="noStrike" dirty="0">
                          <a:effectLst/>
                        </a:rPr>
                        <a:t>GRWG+GDWG</a:t>
                      </a:r>
                      <a:br>
                        <a:rPr lang="en-US" sz="1600" u="none" strike="noStrike" dirty="0">
                          <a:effectLst/>
                        </a:rPr>
                      </a:br>
                      <a:r>
                        <a:rPr lang="en-US" sz="1600" u="none" strike="noStrike" dirty="0">
                          <a:effectLst/>
                        </a:rPr>
                        <a:t>(</a:t>
                      </a:r>
                      <a:r>
                        <a:rPr lang="en-US" sz="1600" u="none" strike="noStrike" dirty="0" err="1">
                          <a:effectLst/>
                        </a:rPr>
                        <a:t>Dohy+Masaya</a:t>
                      </a:r>
                      <a:r>
                        <a:rPr lang="en-US" sz="1600" u="none" strike="noStrike" dirty="0">
                          <a:effectLst/>
                        </a:rPr>
                        <a:t>)</a:t>
                      </a:r>
                      <a:endParaRPr lang="en-US" sz="1600" b="0" i="0" u="none" strike="noStrike" dirty="0">
                        <a:solidFill>
                          <a:srgbClr val="000000"/>
                        </a:solidFill>
                        <a:effectLst/>
                        <a:latin typeface="Arial"/>
                      </a:endParaRPr>
                    </a:p>
                  </a:txBody>
                  <a:tcPr marL="7468" marR="7468" marT="7468" marB="0" anchor="ctr"/>
                </a:tc>
                <a:tc>
                  <a:txBody>
                    <a:bodyPr/>
                    <a:lstStyle/>
                    <a:p>
                      <a:pPr algn="l" fontAlgn="ctr" latinLnBrk="0"/>
                      <a:r>
                        <a:rPr lang="en-US" sz="1600" u="none" strike="noStrike" dirty="0">
                          <a:effectLst/>
                        </a:rPr>
                        <a:t>open</a:t>
                      </a:r>
                      <a:endParaRPr lang="en-US" sz="1600" b="0" i="0" u="none" strike="noStrike" dirty="0">
                        <a:solidFill>
                          <a:srgbClr val="000000"/>
                        </a:solidFill>
                        <a:effectLst/>
                        <a:latin typeface="Arial"/>
                      </a:endParaRPr>
                    </a:p>
                  </a:txBody>
                  <a:tcPr marL="7468" marR="7468" marT="7468" marB="0" anchor="ctr"/>
                </a:tc>
              </a:tr>
              <a:tr h="535182">
                <a:tc>
                  <a:txBody>
                    <a:bodyPr/>
                    <a:lstStyle/>
                    <a:p>
                      <a:pPr algn="l" fontAlgn="ctr" latinLnBrk="0"/>
                      <a:r>
                        <a:rPr lang="en-US" sz="1600" u="none" strike="noStrike">
                          <a:effectLst/>
                        </a:rPr>
                        <a:t>EP-18.04</a:t>
                      </a:r>
                      <a:endParaRPr lang="en-US" sz="1600" b="0" i="0" u="none" strike="noStrike">
                        <a:solidFill>
                          <a:srgbClr val="000000"/>
                        </a:solidFill>
                        <a:effectLst/>
                        <a:latin typeface="Arial"/>
                      </a:endParaRPr>
                    </a:p>
                  </a:txBody>
                  <a:tcPr marL="7468" marR="7468" marT="7468" marB="0" anchor="ctr"/>
                </a:tc>
                <a:tc>
                  <a:txBody>
                    <a:bodyPr/>
                    <a:lstStyle/>
                    <a:p>
                      <a:pPr algn="l" fontAlgn="ctr" latinLnBrk="0"/>
                      <a:r>
                        <a:rPr lang="en-US" sz="1600" u="none" strike="noStrike" dirty="0">
                          <a:effectLst/>
                        </a:rPr>
                        <a:t>to assess the value of GEO-to-GEO </a:t>
                      </a:r>
                      <a:r>
                        <a:rPr lang="en-US" sz="1600" u="none" strike="noStrike" dirty="0" err="1">
                          <a:effectLst/>
                        </a:rPr>
                        <a:t>intercalibration</a:t>
                      </a:r>
                      <a:r>
                        <a:rPr lang="en-US" sz="1600" u="none" strike="noStrike" dirty="0">
                          <a:effectLst/>
                        </a:rPr>
                        <a:t> for GSICS </a:t>
                      </a:r>
                      <a:endParaRPr lang="en-US" sz="1600" b="0" i="0" u="none" strike="noStrike" dirty="0">
                        <a:solidFill>
                          <a:srgbClr val="000000"/>
                        </a:solidFill>
                        <a:effectLst/>
                        <a:latin typeface="Arial"/>
                      </a:endParaRPr>
                    </a:p>
                  </a:txBody>
                  <a:tcPr marL="7468" marR="7468" marT="7468" marB="0" anchor="ctr"/>
                </a:tc>
                <a:tc>
                  <a:txBody>
                    <a:bodyPr/>
                    <a:lstStyle/>
                    <a:p>
                      <a:pPr algn="l" fontAlgn="ctr" latinLnBrk="0"/>
                      <a:r>
                        <a:rPr lang="en-US" sz="1600" u="none" strike="noStrike" dirty="0">
                          <a:effectLst/>
                        </a:rPr>
                        <a:t>IR-SG</a:t>
                      </a:r>
                      <a:br>
                        <a:rPr lang="en-US" sz="1600" u="none" strike="noStrike" dirty="0">
                          <a:effectLst/>
                        </a:rPr>
                      </a:br>
                      <a:r>
                        <a:rPr lang="en-US" sz="1600" u="none" strike="noStrike" dirty="0">
                          <a:effectLst/>
                        </a:rPr>
                        <a:t>(Chair : Tim)</a:t>
                      </a:r>
                      <a:endParaRPr lang="en-US" sz="1600" b="0" i="0" u="none" strike="noStrike" dirty="0">
                        <a:solidFill>
                          <a:srgbClr val="000000"/>
                        </a:solidFill>
                        <a:effectLst/>
                        <a:latin typeface="Arial"/>
                      </a:endParaRPr>
                    </a:p>
                  </a:txBody>
                  <a:tcPr marL="7468" marR="7468" marT="7468" marB="0" anchor="ctr"/>
                </a:tc>
                <a:tc>
                  <a:txBody>
                    <a:bodyPr/>
                    <a:lstStyle/>
                    <a:p>
                      <a:pPr algn="l" fontAlgn="ctr" latinLnBrk="0"/>
                      <a:r>
                        <a:rPr lang="en-US" sz="1600" u="none" strike="noStrike" dirty="0">
                          <a:effectLst/>
                        </a:rPr>
                        <a:t>closed</a:t>
                      </a:r>
                      <a:endParaRPr lang="en-US" sz="1600" b="0" i="0" u="none" strike="noStrike" dirty="0">
                        <a:solidFill>
                          <a:srgbClr val="000000"/>
                        </a:solidFill>
                        <a:effectLst/>
                        <a:latin typeface="Arial"/>
                      </a:endParaRPr>
                    </a:p>
                  </a:txBody>
                  <a:tcPr marL="7468" marR="7468" marT="7468" marB="0" anchor="ctr"/>
                </a:tc>
              </a:tr>
              <a:tr h="535182">
                <a:tc>
                  <a:txBody>
                    <a:bodyPr/>
                    <a:lstStyle/>
                    <a:p>
                      <a:pPr algn="l" fontAlgn="ctr" latinLnBrk="0"/>
                      <a:r>
                        <a:rPr lang="en-US" sz="1600" u="none" strike="noStrike" dirty="0">
                          <a:effectLst/>
                        </a:rPr>
                        <a:t>EP-18.05</a:t>
                      </a:r>
                      <a:endParaRPr lang="en-US" sz="1600" b="0" i="0" u="none" strike="noStrike" dirty="0">
                        <a:solidFill>
                          <a:srgbClr val="000000"/>
                        </a:solidFill>
                        <a:effectLst/>
                        <a:latin typeface="Arial"/>
                      </a:endParaRPr>
                    </a:p>
                  </a:txBody>
                  <a:tcPr marL="7468" marR="7468" marT="7468" marB="0" anchor="ctr"/>
                </a:tc>
                <a:tc>
                  <a:txBody>
                    <a:bodyPr/>
                    <a:lstStyle/>
                    <a:p>
                      <a:pPr algn="l" fontAlgn="ctr" latinLnBrk="0"/>
                      <a:r>
                        <a:rPr lang="en-US" sz="1600" u="none" strike="noStrike" dirty="0">
                          <a:effectLst/>
                        </a:rPr>
                        <a:t>to develop GSICS Service Specification Document</a:t>
                      </a:r>
                      <a:endParaRPr lang="en-US" sz="1600" b="0" i="0" u="none" strike="noStrike" dirty="0">
                        <a:solidFill>
                          <a:srgbClr val="000000"/>
                        </a:solidFill>
                        <a:effectLst/>
                        <a:latin typeface="Arial"/>
                      </a:endParaRPr>
                    </a:p>
                  </a:txBody>
                  <a:tcPr marL="7468" marR="7468" marT="7468" marB="0" anchor="ctr"/>
                </a:tc>
                <a:tc>
                  <a:txBody>
                    <a:bodyPr/>
                    <a:lstStyle/>
                    <a:p>
                      <a:pPr algn="l" fontAlgn="ctr" latinLnBrk="0"/>
                      <a:r>
                        <a:rPr lang="en-US" sz="1600" u="none" strike="noStrike">
                          <a:effectLst/>
                        </a:rPr>
                        <a:t>GRWG </a:t>
                      </a:r>
                      <a:r>
                        <a:rPr lang="en-US" sz="1600" u="none" strike="noStrike" smtClean="0">
                          <a:effectLst/>
                        </a:rPr>
                        <a:t> + </a:t>
                      </a:r>
                      <a:r>
                        <a:rPr lang="en-US" sz="1600" u="none" strike="noStrike" dirty="0">
                          <a:effectLst/>
                        </a:rPr>
                        <a:t>GCC</a:t>
                      </a:r>
                      <a:endParaRPr lang="en-US" sz="1600" b="0" i="0" u="none" strike="noStrike" dirty="0">
                        <a:solidFill>
                          <a:srgbClr val="000000"/>
                        </a:solidFill>
                        <a:effectLst/>
                        <a:latin typeface="Arial"/>
                      </a:endParaRPr>
                    </a:p>
                  </a:txBody>
                  <a:tcPr marL="7468" marR="7468" marT="7468" marB="0" anchor="ctr"/>
                </a:tc>
                <a:tc>
                  <a:txBody>
                    <a:bodyPr/>
                    <a:lstStyle/>
                    <a:p>
                      <a:pPr algn="l" fontAlgn="ctr" latinLnBrk="0"/>
                      <a:r>
                        <a:rPr lang="en-US" sz="1600" u="none" strike="noStrike" dirty="0">
                          <a:effectLst/>
                        </a:rPr>
                        <a:t>open</a:t>
                      </a:r>
                      <a:endParaRPr lang="en-US" sz="1600" b="0" i="0" u="none" strike="noStrike" dirty="0">
                        <a:solidFill>
                          <a:srgbClr val="000000"/>
                        </a:solidFill>
                        <a:effectLst/>
                        <a:latin typeface="Arial"/>
                      </a:endParaRPr>
                    </a:p>
                  </a:txBody>
                  <a:tcPr marL="7468" marR="7468" marT="7468" marB="0" anchor="ctr"/>
                </a:tc>
              </a:tr>
              <a:tr h="400823">
                <a:tc>
                  <a:txBody>
                    <a:bodyPr/>
                    <a:lstStyle/>
                    <a:p>
                      <a:pPr algn="l" fontAlgn="ctr" latinLnBrk="0"/>
                      <a:r>
                        <a:rPr lang="en-US" sz="1600" u="none" strike="noStrike" dirty="0">
                          <a:solidFill>
                            <a:schemeClr val="bg1">
                              <a:lumMod val="50000"/>
                            </a:schemeClr>
                          </a:solidFill>
                          <a:effectLst/>
                        </a:rPr>
                        <a:t>EP-18.06</a:t>
                      </a:r>
                      <a:endParaRPr lang="en-US" sz="1600" b="0" i="0" u="none" strike="noStrike" dirty="0">
                        <a:solidFill>
                          <a:schemeClr val="bg1">
                            <a:lumMod val="50000"/>
                          </a:schemeClr>
                        </a:solidFill>
                        <a:effectLst/>
                        <a:latin typeface="Arial"/>
                      </a:endParaRPr>
                    </a:p>
                  </a:txBody>
                  <a:tcPr marL="7468" marR="7468" marT="7468" marB="0" anchor="ctr"/>
                </a:tc>
                <a:tc>
                  <a:txBody>
                    <a:bodyPr/>
                    <a:lstStyle/>
                    <a:p>
                      <a:pPr algn="l" fontAlgn="ctr" latinLnBrk="0"/>
                      <a:r>
                        <a:rPr lang="en-US" sz="1600" u="none" strike="noStrike" dirty="0">
                          <a:solidFill>
                            <a:schemeClr val="bg1">
                              <a:lumMod val="50000"/>
                            </a:schemeClr>
                          </a:solidFill>
                          <a:effectLst/>
                        </a:rPr>
                        <a:t>to nominate </a:t>
                      </a:r>
                      <a:r>
                        <a:rPr lang="en-US" sz="1600" u="none" strike="noStrike" dirty="0" err="1">
                          <a:solidFill>
                            <a:schemeClr val="bg1">
                              <a:lumMod val="50000"/>
                            </a:schemeClr>
                          </a:solidFill>
                          <a:effectLst/>
                        </a:rPr>
                        <a:t>PoC</a:t>
                      </a:r>
                      <a:r>
                        <a:rPr lang="en-US" sz="1600" u="none" strike="noStrike" dirty="0">
                          <a:solidFill>
                            <a:schemeClr val="bg1">
                              <a:lumMod val="50000"/>
                            </a:schemeClr>
                          </a:solidFill>
                          <a:effectLst/>
                        </a:rPr>
                        <a:t> for GDWG</a:t>
                      </a:r>
                      <a:endParaRPr lang="en-US" sz="1600" b="0" i="0" u="none" strike="noStrike" dirty="0">
                        <a:solidFill>
                          <a:schemeClr val="bg1">
                            <a:lumMod val="50000"/>
                          </a:schemeClr>
                        </a:solidFill>
                        <a:effectLst/>
                        <a:latin typeface="Arial"/>
                      </a:endParaRPr>
                    </a:p>
                  </a:txBody>
                  <a:tcPr marL="7468" marR="7468" marT="7468" marB="0" anchor="ctr"/>
                </a:tc>
                <a:tc>
                  <a:txBody>
                    <a:bodyPr/>
                    <a:lstStyle/>
                    <a:p>
                      <a:pPr algn="l" fontAlgn="ctr" latinLnBrk="0"/>
                      <a:r>
                        <a:rPr lang="en-US" sz="1600" u="none" strike="noStrike" dirty="0">
                          <a:solidFill>
                            <a:schemeClr val="bg1">
                              <a:lumMod val="50000"/>
                            </a:schemeClr>
                          </a:solidFill>
                          <a:effectLst/>
                        </a:rPr>
                        <a:t>EP members</a:t>
                      </a:r>
                      <a:endParaRPr lang="en-US" sz="1600" b="0" i="0" u="none" strike="noStrike" dirty="0">
                        <a:solidFill>
                          <a:schemeClr val="bg1">
                            <a:lumMod val="50000"/>
                          </a:schemeClr>
                        </a:solidFill>
                        <a:effectLst/>
                        <a:latin typeface="Arial"/>
                      </a:endParaRPr>
                    </a:p>
                  </a:txBody>
                  <a:tcPr marL="7468" marR="7468" marT="7468" marB="0" anchor="ctr"/>
                </a:tc>
                <a:tc>
                  <a:txBody>
                    <a:bodyPr/>
                    <a:lstStyle/>
                    <a:p>
                      <a:pPr algn="l" fontAlgn="ctr" latinLnBrk="0"/>
                      <a:r>
                        <a:rPr lang="en-US" sz="1600" u="none" strike="noStrike" dirty="0">
                          <a:solidFill>
                            <a:schemeClr val="bg1">
                              <a:lumMod val="50000"/>
                            </a:schemeClr>
                          </a:solidFill>
                          <a:effectLst/>
                        </a:rPr>
                        <a:t>closed</a:t>
                      </a:r>
                      <a:endParaRPr lang="en-US" sz="1600" b="0" i="0" u="none" strike="noStrike" dirty="0">
                        <a:solidFill>
                          <a:schemeClr val="bg1">
                            <a:lumMod val="50000"/>
                          </a:schemeClr>
                        </a:solidFill>
                        <a:effectLst/>
                        <a:latin typeface="Arial"/>
                      </a:endParaRPr>
                    </a:p>
                  </a:txBody>
                  <a:tcPr marL="7468" marR="7468" marT="7468" marB="0" anchor="ctr"/>
                </a:tc>
              </a:tr>
              <a:tr h="400823">
                <a:tc>
                  <a:txBody>
                    <a:bodyPr/>
                    <a:lstStyle/>
                    <a:p>
                      <a:pPr algn="l" fontAlgn="ctr" latinLnBrk="0"/>
                      <a:r>
                        <a:rPr lang="en-US" sz="1600" u="none" strike="noStrike">
                          <a:solidFill>
                            <a:schemeClr val="bg1">
                              <a:lumMod val="50000"/>
                            </a:schemeClr>
                          </a:solidFill>
                          <a:effectLst/>
                        </a:rPr>
                        <a:t>EP-18.07</a:t>
                      </a:r>
                      <a:endParaRPr lang="en-US" sz="1600" b="0" i="0" u="none" strike="noStrike">
                        <a:solidFill>
                          <a:schemeClr val="bg1">
                            <a:lumMod val="50000"/>
                          </a:schemeClr>
                        </a:solidFill>
                        <a:effectLst/>
                        <a:latin typeface="Arial"/>
                      </a:endParaRPr>
                    </a:p>
                  </a:txBody>
                  <a:tcPr marL="7468" marR="7468" marT="7468" marB="0" anchor="ctr"/>
                </a:tc>
                <a:tc>
                  <a:txBody>
                    <a:bodyPr/>
                    <a:lstStyle/>
                    <a:p>
                      <a:pPr algn="l" fontAlgn="ctr" latinLnBrk="0"/>
                      <a:r>
                        <a:rPr lang="en-US" sz="1600" u="none" strike="noStrike" dirty="0">
                          <a:solidFill>
                            <a:schemeClr val="bg1">
                              <a:lumMod val="50000"/>
                            </a:schemeClr>
                          </a:solidFill>
                          <a:effectLst/>
                        </a:rPr>
                        <a:t>to review maturity criteria for product status </a:t>
                      </a:r>
                      <a:endParaRPr lang="en-US" sz="1600" b="0" i="0" u="none" strike="noStrike" dirty="0">
                        <a:solidFill>
                          <a:schemeClr val="bg1">
                            <a:lumMod val="50000"/>
                          </a:schemeClr>
                        </a:solidFill>
                        <a:effectLst/>
                        <a:latin typeface="Arial"/>
                      </a:endParaRPr>
                    </a:p>
                  </a:txBody>
                  <a:tcPr marL="7468" marR="7468" marT="7468" marB="0" anchor="ctr"/>
                </a:tc>
                <a:tc>
                  <a:txBody>
                    <a:bodyPr/>
                    <a:lstStyle/>
                    <a:p>
                      <a:pPr algn="l" fontAlgn="ctr" latinLnBrk="0"/>
                      <a:r>
                        <a:rPr lang="en-US" sz="1600" u="none" strike="noStrike" dirty="0">
                          <a:solidFill>
                            <a:schemeClr val="bg1">
                              <a:lumMod val="50000"/>
                            </a:schemeClr>
                          </a:solidFill>
                          <a:effectLst/>
                        </a:rPr>
                        <a:t>EP members</a:t>
                      </a:r>
                      <a:endParaRPr lang="en-US" sz="1600" b="0" i="0" u="none" strike="noStrike" dirty="0">
                        <a:solidFill>
                          <a:schemeClr val="bg1">
                            <a:lumMod val="50000"/>
                          </a:schemeClr>
                        </a:solidFill>
                        <a:effectLst/>
                        <a:latin typeface="Arial"/>
                      </a:endParaRPr>
                    </a:p>
                  </a:txBody>
                  <a:tcPr marL="7468" marR="7468" marT="7468" marB="0" anchor="ctr"/>
                </a:tc>
                <a:tc>
                  <a:txBody>
                    <a:bodyPr/>
                    <a:lstStyle/>
                    <a:p>
                      <a:pPr algn="l" fontAlgn="ctr" latinLnBrk="0"/>
                      <a:r>
                        <a:rPr lang="en-US" sz="1600" u="none" strike="noStrike" dirty="0">
                          <a:solidFill>
                            <a:schemeClr val="bg1">
                              <a:lumMod val="50000"/>
                            </a:schemeClr>
                          </a:solidFill>
                          <a:effectLst/>
                        </a:rPr>
                        <a:t>open</a:t>
                      </a:r>
                      <a:endParaRPr lang="en-US" sz="1600" b="0" i="0" u="none" strike="noStrike" dirty="0">
                        <a:solidFill>
                          <a:schemeClr val="bg1">
                            <a:lumMod val="50000"/>
                          </a:schemeClr>
                        </a:solidFill>
                        <a:effectLst/>
                        <a:latin typeface="Arial"/>
                      </a:endParaRPr>
                    </a:p>
                  </a:txBody>
                  <a:tcPr marL="7468" marR="7468" marT="7468" marB="0" anchor="ctr"/>
                </a:tc>
              </a:tr>
            </a:tbl>
          </a:graphicData>
        </a:graphic>
      </p:graphicFrame>
    </p:spTree>
    <p:extLst>
      <p:ext uri="{BB962C8B-B14F-4D97-AF65-F5344CB8AC3E}">
        <p14:creationId xmlns:p14="http://schemas.microsoft.com/office/powerpoint/2010/main" val="4099110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76036" y="1875114"/>
            <a:ext cx="7627716" cy="1323439"/>
          </a:xfrm>
          <a:prstGeom prst="rect">
            <a:avLst/>
          </a:prstGeom>
          <a:noFill/>
        </p:spPr>
        <p:txBody>
          <a:bodyPr wrap="square" rtlCol="0">
            <a:spAutoFit/>
          </a:bodyPr>
          <a:lstStyle/>
          <a:p>
            <a:pPr algn="ctr"/>
            <a:r>
              <a:rPr lang="en-US" altLang="ko-KR" sz="8000" b="1" dirty="0" smtClean="0">
                <a:latin typeface="Arial" pitchFamily="34" charset="0"/>
                <a:cs typeface="Arial" pitchFamily="34" charset="0"/>
              </a:rPr>
              <a:t>Thank you</a:t>
            </a:r>
            <a:endParaRPr lang="ko-KR" altLang="en-US" sz="8000" b="1" dirty="0">
              <a:latin typeface="Arial" pitchFamily="34" charset="0"/>
              <a:cs typeface="Arial" pitchFamily="34" charset="0"/>
            </a:endParaRPr>
          </a:p>
        </p:txBody>
      </p:sp>
    </p:spTree>
    <p:extLst>
      <p:ext uri="{BB962C8B-B14F-4D97-AF65-F5344CB8AC3E}">
        <p14:creationId xmlns:p14="http://schemas.microsoft.com/office/powerpoint/2010/main" val="1644919591"/>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사용자 지정 1">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2221</TotalTime>
  <Words>1334</Words>
  <Application>Microsoft Office PowerPoint</Application>
  <PresentationFormat>사용자 지정</PresentationFormat>
  <Paragraphs>261</Paragraphs>
  <Slides>7</Slides>
  <Notes>0</Notes>
  <HiddenSlides>0</HiddenSlides>
  <MMClips>0</MMClips>
  <ScaleCrop>false</ScaleCrop>
  <HeadingPairs>
    <vt:vector size="4" baseType="variant">
      <vt:variant>
        <vt:lpstr>테마</vt:lpstr>
      </vt:variant>
      <vt:variant>
        <vt:i4>1</vt:i4>
      </vt:variant>
      <vt:variant>
        <vt:lpstr>슬라이드 제목</vt:lpstr>
      </vt:variant>
      <vt:variant>
        <vt:i4>7</vt:i4>
      </vt:variant>
    </vt:vector>
  </HeadingPairs>
  <TitlesOfParts>
    <vt:vector size="8" baseType="lpstr">
      <vt:lpstr>Office 테마</vt:lpstr>
      <vt:lpstr>GRWG Actions</vt:lpstr>
      <vt:lpstr>Actions on GRWG during 2017/18</vt:lpstr>
      <vt:lpstr>Actions on GRWG during 2017/18</vt:lpstr>
      <vt:lpstr>Actions on GRWG during 2017/18</vt:lpstr>
      <vt:lpstr>Actions on GRWG during 2017/18</vt:lpstr>
      <vt:lpstr>Actions on GSICS-EP-18 (2017)</vt:lpstr>
      <vt:lpstr>PowerPoint 프레젠테이션</vt:lpstr>
    </vt:vector>
  </TitlesOfParts>
  <Company>LG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Dohyeong Kim</dc:creator>
  <cp:lastModifiedBy>Dohy</cp:lastModifiedBy>
  <cp:revision>126</cp:revision>
  <dcterms:created xsi:type="dcterms:W3CDTF">2015-03-19T07:02:56Z</dcterms:created>
  <dcterms:modified xsi:type="dcterms:W3CDTF">2018-01-29T08:15:37Z</dcterms:modified>
</cp:coreProperties>
</file>