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9"/>
  </p:notesMasterIdLst>
  <p:handoutMasterIdLst>
    <p:handoutMasterId r:id="rId10"/>
  </p:handoutMasterIdLst>
  <p:sldIdLst>
    <p:sldId id="256" r:id="rId2"/>
    <p:sldId id="604" r:id="rId3"/>
    <p:sldId id="634" r:id="rId4"/>
    <p:sldId id="629" r:id="rId5"/>
    <p:sldId id="633" r:id="rId6"/>
    <p:sldId id="635" r:id="rId7"/>
    <p:sldId id="615" r:id="rId8"/>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1164">
          <p15:clr>
            <a:srgbClr val="A4A3A4"/>
          </p15:clr>
        </p15:guide>
        <p15:guide id="2" orient="horz" pos="1410">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8">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3333FF"/>
    <a:srgbClr val="009900"/>
    <a:srgbClr val="FF00FF"/>
    <a:srgbClr val="EE2D24"/>
    <a:srgbClr val="FF9900"/>
    <a:srgbClr val="A2DADE"/>
    <a:srgbClr val="4E0B55"/>
    <a:srgbClr val="C7A775"/>
    <a:srgbClr val="00B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54" autoAdjust="0"/>
    <p:restoredTop sz="90110" autoAdjust="0"/>
  </p:normalViewPr>
  <p:slideViewPr>
    <p:cSldViewPr snapToGrid="0">
      <p:cViewPr varScale="1">
        <p:scale>
          <a:sx n="83" d="100"/>
          <a:sy n="83" d="100"/>
        </p:scale>
        <p:origin x="1116" y="78"/>
      </p:cViewPr>
      <p:guideLst>
        <p:guide orient="horz" pos="1164"/>
        <p:guide orient="horz" pos="1410"/>
        <p:guide orient="horz" pos="2715"/>
        <p:guide orient="horz" pos="2389"/>
        <p:guide orient="horz" pos="2064"/>
        <p:guide orient="horz" pos="1735"/>
        <p:guide orient="horz" pos="3369"/>
        <p:guide orient="horz" pos="3698"/>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73" d="100"/>
          <a:sy n="73" d="100"/>
        </p:scale>
        <p:origin x="-2490" y="-96"/>
      </p:cViewPr>
      <p:guideLst>
        <p:guide orient="horz" pos="2928"/>
        <p:guide pos="2207"/>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29 January 2018</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p14="http://schemas.microsoft.com/office/powerpoint/2010/main" val="23213646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29 January 2018</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p14="http://schemas.microsoft.com/office/powerpoint/2010/main" val="28617200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29 January 2018</a:t>
            </a:fld>
            <a:endParaRPr lang="de-DE"/>
          </a:p>
        </p:txBody>
      </p:sp>
    </p:spTree>
    <p:extLst>
      <p:ext uri="{BB962C8B-B14F-4D97-AF65-F5344CB8AC3E}">
        <p14:creationId xmlns:p14="http://schemas.microsoft.com/office/powerpoint/2010/main" val="266218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85900" y="4429125"/>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43"/>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8" y="27464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52"/>
          <p:cNvGrpSpPr>
            <a:grpSpLocks/>
          </p:cNvGrpSpPr>
          <p:nvPr userDrawn="1"/>
        </p:nvGrpSpPr>
        <p:grpSpPr bwMode="auto">
          <a:xfrm>
            <a:off x="4774" y="1090633"/>
            <a:ext cx="9901237" cy="128587"/>
            <a:chOff x="3" y="2044"/>
            <a:chExt cx="6237" cy="179"/>
          </a:xfrm>
        </p:grpSpPr>
        <p:sp>
          <p:nvSpPr>
            <p:cNvPr id="5"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9"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lvl1pPr>
              <a:defRPr sz="2800" b="1"/>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400" b="1"/>
            </a:lvl1pPr>
            <a:lvl2pPr>
              <a:defRPr sz="2000" b="1"/>
            </a:lvl2pPr>
          </a:lstStyle>
          <a:p>
            <a:pPr lvl="0"/>
            <a:r>
              <a:rPr lang="en-US" dirty="0"/>
              <a:t>Click to edit Master text styles</a:t>
            </a:r>
          </a:p>
          <a:p>
            <a:pPr lvl="1"/>
            <a:r>
              <a:rPr lang="en-US" dirty="0"/>
              <a:t>Second level</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27"/>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42"/>
            <a:ext cx="8915400" cy="954087"/>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74" y="1090633"/>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52"/>
          <p:cNvGrpSpPr>
            <a:grpSpLocks/>
          </p:cNvGrpSpPr>
          <p:nvPr userDrawn="1"/>
        </p:nvGrpSpPr>
        <p:grpSpPr bwMode="auto">
          <a:xfrm>
            <a:off x="4774" y="1090633"/>
            <a:ext cx="9901237" cy="128587"/>
            <a:chOff x="3" y="2044"/>
            <a:chExt cx="6237" cy="179"/>
          </a:xfrm>
        </p:grpSpPr>
        <p:sp>
          <p:nvSpPr>
            <p:cNvPr id="3"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4"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42"/>
            <a:ext cx="8915400" cy="9540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endParaRPr lang="en-GB" dirty="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18" name="TextBox 17"/>
          <p:cNvSpPr txBox="1"/>
          <p:nvPr userDrawn="1"/>
        </p:nvSpPr>
        <p:spPr>
          <a:xfrm>
            <a:off x="11" y="6488115"/>
            <a:ext cx="6272213" cy="369332"/>
          </a:xfrm>
          <a:prstGeom prst="rect">
            <a:avLst/>
          </a:prstGeom>
          <a:noFill/>
        </p:spPr>
        <p:txBody>
          <a:bodyPr>
            <a:spAutoFit/>
          </a:bodyPr>
          <a:lstStyle/>
          <a:p>
            <a:pPr>
              <a:defRPr/>
            </a:pPr>
            <a:r>
              <a:rPr lang="en-GB" baseline="0" dirty="0" smtClean="0">
                <a:solidFill>
                  <a:schemeClr val="tx1"/>
                </a:solidFill>
              </a:rPr>
              <a:t>GSICS Preparatory Meeting </a:t>
            </a:r>
            <a:endParaRPr lang="en-GB" baseline="0" dirty="0">
              <a:solidFill>
                <a:schemeClr val="tx1"/>
              </a:solidFill>
            </a:endParaRPr>
          </a:p>
          <a:p>
            <a:pPr>
              <a:defRPr/>
            </a:pPr>
            <a:endParaRPr lang="en-GB" dirty="0">
              <a:solidFill>
                <a:schemeClr val="tx1"/>
              </a:solidFill>
            </a:endParaRPr>
          </a:p>
        </p:txBody>
      </p:sp>
      <p:sp>
        <p:nvSpPr>
          <p:cNvPr id="19" name="Line 8"/>
          <p:cNvSpPr>
            <a:spLocks noChangeShapeType="1"/>
          </p:cNvSpPr>
          <p:nvPr userDrawn="1"/>
        </p:nvSpPr>
        <p:spPr bwMode="auto">
          <a:xfrm>
            <a:off x="571499" y="1206500"/>
            <a:ext cx="8839201" cy="0"/>
          </a:xfrm>
          <a:prstGeom prst="line">
            <a:avLst/>
          </a:prstGeom>
          <a:noFill/>
          <a:ln w="57150" cmpd="thinThick">
            <a:solidFill>
              <a:srgbClr val="3333FF"/>
            </a:solidFill>
            <a:round/>
            <a:headEnd/>
            <a:tailEnd/>
          </a:ln>
          <a:effectLst/>
        </p:spPr>
        <p:txBody>
          <a:bodyPr/>
          <a:lstStyle/>
          <a:p>
            <a:pPr algn="ctr">
              <a:defRPr/>
            </a:pPr>
            <a:endParaRPr lang="en-US"/>
          </a:p>
        </p:txBody>
      </p:sp>
      <p:pic>
        <p:nvPicPr>
          <p:cNvPr id="2056" name="Picture 8" descr="H:\MY DOCUMENTS\GSICS\logo\GSICS180px.png"/>
          <p:cNvPicPr>
            <a:picLocks noChangeAspect="1" noChangeArrowheads="1"/>
          </p:cNvPicPr>
          <p:nvPr userDrawn="1"/>
        </p:nvPicPr>
        <p:blipFill>
          <a:blip r:embed="rId14" cstate="print"/>
          <a:srcRect/>
          <a:stretch>
            <a:fillRect/>
          </a:stretch>
        </p:blipFill>
        <p:spPr bwMode="auto">
          <a:xfrm>
            <a:off x="8191505" y="6162695"/>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timing>
    <p:tnLst>
      <p:par>
        <p:cTn id="1" dur="indefinite" restart="never" nodeType="tmRoot"/>
      </p:par>
    </p:tnLst>
  </p:timing>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idx="4294967295"/>
          </p:nvPr>
        </p:nvSpPr>
        <p:spPr>
          <a:xfrm>
            <a:off x="742950" y="2693991"/>
            <a:ext cx="8420100" cy="1470025"/>
          </a:xfrm>
        </p:spPr>
        <p:style>
          <a:lnRef idx="0">
            <a:schemeClr val="accent3"/>
          </a:lnRef>
          <a:fillRef idx="3">
            <a:schemeClr val="accent3"/>
          </a:fillRef>
          <a:effectRef idx="3">
            <a:schemeClr val="accent3"/>
          </a:effectRef>
          <a:fontRef idx="minor">
            <a:schemeClr val="lt1"/>
          </a:fontRef>
        </p:style>
        <p:txBody>
          <a:bodyPr/>
          <a:lstStyle/>
          <a:p>
            <a:pPr eaLnBrk="1" hangingPunct="1"/>
            <a:r>
              <a:rPr lang="en-GB" sz="3600" b="1" dirty="0" smtClean="0"/>
              <a:t>Preparatory  Annual Web meeting for 2018 Annual Meeting in Shanghai, China</a:t>
            </a:r>
            <a:endParaRPr lang="en-GB" sz="3600" b="1" dirty="0"/>
          </a:p>
        </p:txBody>
      </p:sp>
      <p:sp>
        <p:nvSpPr>
          <p:cNvPr id="5" name="Rectangle 43"/>
          <p:cNvSpPr>
            <a:spLocks noGrp="1" noChangeArrowheads="1"/>
          </p:cNvSpPr>
          <p:nvPr>
            <p:ph type="subTitle" idx="1"/>
          </p:nvPr>
        </p:nvSpPr>
        <p:spPr>
          <a:xfrm>
            <a:off x="6426200" y="5384800"/>
            <a:ext cx="3162300" cy="969108"/>
          </a:xfrm>
        </p:spPr>
        <p:style>
          <a:lnRef idx="0">
            <a:schemeClr val="accent2"/>
          </a:lnRef>
          <a:fillRef idx="3">
            <a:schemeClr val="accent2"/>
          </a:fillRef>
          <a:effectRef idx="3">
            <a:schemeClr val="accent2"/>
          </a:effectRef>
          <a:fontRef idx="minor">
            <a:schemeClr val="lt1"/>
          </a:fontRef>
        </p:style>
        <p:txBody>
          <a:bodyPr/>
          <a:lstStyle/>
          <a:p>
            <a:pPr eaLnBrk="1" hangingPunct="1">
              <a:defRPr/>
            </a:pPr>
            <a:r>
              <a:rPr lang="en-US" sz="1600" dirty="0" smtClean="0">
                <a:solidFill>
                  <a:schemeClr val="bg1"/>
                </a:solidFill>
              </a:rPr>
              <a:t>Larry </a:t>
            </a:r>
            <a:r>
              <a:rPr lang="en-US" sz="1600" dirty="0">
                <a:solidFill>
                  <a:schemeClr val="bg1"/>
                </a:solidFill>
              </a:rPr>
              <a:t>Flynn </a:t>
            </a:r>
            <a:r>
              <a:rPr lang="en-US" sz="1600" dirty="0" smtClean="0">
                <a:solidFill>
                  <a:schemeClr val="bg1"/>
                </a:solidFill>
              </a:rPr>
              <a:t>and </a:t>
            </a:r>
            <a:r>
              <a:rPr lang="en-US" sz="1600" dirty="0" err="1" smtClean="0">
                <a:solidFill>
                  <a:schemeClr val="bg1"/>
                </a:solidFill>
              </a:rPr>
              <a:t>Manik</a:t>
            </a:r>
            <a:r>
              <a:rPr lang="en-US" sz="1600" dirty="0" smtClean="0">
                <a:solidFill>
                  <a:schemeClr val="bg1"/>
                </a:solidFill>
              </a:rPr>
              <a:t> Bali</a:t>
            </a:r>
            <a:endParaRPr lang="en-US" sz="1600" dirty="0">
              <a:solidFill>
                <a:schemeClr val="bg1"/>
              </a:solidFill>
            </a:endParaRPr>
          </a:p>
          <a:p>
            <a:pPr eaLnBrk="1" hangingPunct="1">
              <a:defRPr/>
            </a:pPr>
            <a:r>
              <a:rPr lang="en-US" sz="1600" dirty="0">
                <a:solidFill>
                  <a:schemeClr val="bg1"/>
                </a:solidFill>
              </a:rPr>
              <a:t>GSICS Coordination Center, </a:t>
            </a:r>
            <a:r>
              <a:rPr lang="en-US" sz="1600" dirty="0" smtClean="0">
                <a:solidFill>
                  <a:schemeClr val="bg1"/>
                </a:solidFill>
              </a:rPr>
              <a:t>NOAA</a:t>
            </a:r>
          </a:p>
          <a:p>
            <a:pPr eaLnBrk="1" hangingPunct="1">
              <a:defRPr/>
            </a:pPr>
            <a:r>
              <a:rPr lang="en-US" sz="1600" b="1" dirty="0" smtClean="0">
                <a:solidFill>
                  <a:schemeClr val="bg1"/>
                </a:solidFill>
              </a:rPr>
              <a:t>NOAA GDWG</a:t>
            </a:r>
            <a:endParaRPr lang="en-US" sz="1600" b="1" dirty="0">
              <a:solidFill>
                <a:schemeClr val="bg1"/>
              </a:solidFill>
            </a:endParaRPr>
          </a:p>
          <a:p>
            <a:pPr eaLnBrk="1" hangingPunct="1">
              <a:buFont typeface="Arial" pitchFamily="34" charset="0"/>
              <a:buNone/>
              <a:defRPr/>
            </a:pPr>
            <a:endParaRPr lang="en-US" sz="2400" dirty="0">
              <a:solidFill>
                <a:srgbClr val="00206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43"/>
            <a:ext cx="8915400" cy="709205"/>
          </a:xfrm>
        </p:spPr>
        <p:style>
          <a:lnRef idx="0">
            <a:schemeClr val="accent3"/>
          </a:lnRef>
          <a:fillRef idx="3">
            <a:schemeClr val="accent3"/>
          </a:fillRef>
          <a:effectRef idx="3">
            <a:schemeClr val="accent3"/>
          </a:effectRef>
          <a:fontRef idx="minor">
            <a:schemeClr val="lt1"/>
          </a:fontRef>
        </p:style>
        <p:txBody>
          <a:bodyPr/>
          <a:lstStyle/>
          <a:p>
            <a:r>
              <a:rPr lang="en-US" sz="3200" dirty="0"/>
              <a:t>TABLE OF CONTENT</a:t>
            </a:r>
          </a:p>
        </p:txBody>
      </p:sp>
      <p:sp>
        <p:nvSpPr>
          <p:cNvPr id="3" name="TextBox 2"/>
          <p:cNvSpPr txBox="1"/>
          <p:nvPr/>
        </p:nvSpPr>
        <p:spPr>
          <a:xfrm>
            <a:off x="1559170" y="2171831"/>
            <a:ext cx="6957645" cy="3805594"/>
          </a:xfrm>
          <a:prstGeom prst="rect">
            <a:avLst/>
          </a:prstGeom>
          <a:noFill/>
        </p:spPr>
        <p:txBody>
          <a:bodyPr wrap="square" rtlCol="0">
            <a:spAutoFit/>
          </a:bodyPr>
          <a:lstStyle/>
          <a:p>
            <a:pPr>
              <a:lnSpc>
                <a:spcPct val="250000"/>
              </a:lnSpc>
              <a:buFont typeface="Arial" pitchFamily="34" charset="0"/>
              <a:buChar char="•"/>
            </a:pPr>
            <a:r>
              <a:rPr lang="en-US" sz="1600" dirty="0" smtClean="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Actions </a:t>
            </a:r>
            <a:r>
              <a:rPr lang="en-US" sz="2000" dirty="0" smtClean="0">
                <a:solidFill>
                  <a:schemeClr val="tx1"/>
                </a:solidFill>
                <a:latin typeface="Arial" pitchFamily="34" charset="0"/>
                <a:cs typeface="Arial" pitchFamily="34" charset="0"/>
              </a:rPr>
              <a:t>on GCC</a:t>
            </a:r>
          </a:p>
          <a:p>
            <a:pPr>
              <a:lnSpc>
                <a:spcPct val="250000"/>
              </a:lnSpc>
              <a:buFont typeface="Arial" pitchFamily="34" charset="0"/>
              <a:buChar char="•"/>
            </a:pPr>
            <a:r>
              <a:rPr lang="en-US" sz="2000" dirty="0" smtClean="0">
                <a:solidFill>
                  <a:schemeClr val="tx1"/>
                </a:solidFill>
                <a:latin typeface="Arial" pitchFamily="34" charset="0"/>
                <a:cs typeface="Arial" pitchFamily="34" charset="0"/>
              </a:rPr>
              <a:t> Proposed </a:t>
            </a:r>
            <a:r>
              <a:rPr lang="en-US" sz="2000" dirty="0" smtClean="0">
                <a:solidFill>
                  <a:schemeClr val="tx1"/>
                </a:solidFill>
                <a:latin typeface="Arial" pitchFamily="34" charset="0"/>
                <a:cs typeface="Arial" pitchFamily="34" charset="0"/>
              </a:rPr>
              <a:t>topics for GSICS Coordination Center</a:t>
            </a:r>
          </a:p>
          <a:p>
            <a:pPr>
              <a:lnSpc>
                <a:spcPct val="250000"/>
              </a:lnSpc>
              <a:buFont typeface="Arial" pitchFamily="34" charset="0"/>
              <a:buChar char="•"/>
            </a:pPr>
            <a:r>
              <a:rPr lang="en-US" sz="2000" dirty="0" smtClean="0">
                <a:solidFill>
                  <a:schemeClr val="tx1"/>
                </a:solidFill>
                <a:latin typeface="Arial" pitchFamily="34" charset="0"/>
                <a:cs typeface="Arial" pitchFamily="34" charset="0"/>
              </a:rPr>
              <a:t> Actions </a:t>
            </a:r>
            <a:r>
              <a:rPr lang="en-US" sz="2000" dirty="0" smtClean="0">
                <a:solidFill>
                  <a:schemeClr val="tx1"/>
                </a:solidFill>
                <a:latin typeface="Arial" pitchFamily="34" charset="0"/>
                <a:cs typeface="Arial" pitchFamily="34" charset="0"/>
              </a:rPr>
              <a:t>on NOAA-GDWG</a:t>
            </a:r>
          </a:p>
          <a:p>
            <a:pPr>
              <a:lnSpc>
                <a:spcPct val="250000"/>
              </a:lnSpc>
              <a:buFont typeface="Arial" pitchFamily="34" charset="0"/>
              <a:buChar char="•"/>
            </a:pPr>
            <a:r>
              <a:rPr lang="en-US" sz="2000" dirty="0" smtClean="0">
                <a:solidFill>
                  <a:schemeClr val="tx1"/>
                </a:solidFill>
                <a:latin typeface="Arial" pitchFamily="34" charset="0"/>
                <a:cs typeface="Arial" pitchFamily="34" charset="0"/>
              </a:rPr>
              <a:t> Proposed </a:t>
            </a:r>
            <a:r>
              <a:rPr lang="en-US" sz="2000" dirty="0" smtClean="0">
                <a:solidFill>
                  <a:schemeClr val="tx1"/>
                </a:solidFill>
                <a:latin typeface="Arial" pitchFamily="34" charset="0"/>
                <a:cs typeface="Arial" pitchFamily="34" charset="0"/>
              </a:rPr>
              <a:t>topics for </a:t>
            </a:r>
            <a:r>
              <a:rPr lang="en-US" sz="2000" dirty="0" smtClean="0">
                <a:solidFill>
                  <a:schemeClr val="tx1"/>
                </a:solidFill>
                <a:latin typeface="Arial" pitchFamily="34" charset="0"/>
                <a:cs typeface="Arial" pitchFamily="34" charset="0"/>
              </a:rPr>
              <a:t>NOAA-GDWG</a:t>
            </a:r>
          </a:p>
          <a:p>
            <a:pPr>
              <a:lnSpc>
                <a:spcPct val="250000"/>
              </a:lnSpc>
              <a:buFont typeface="Arial" pitchFamily="34" charset="0"/>
              <a:buChar char="•"/>
            </a:pPr>
            <a:r>
              <a:rPr lang="en-US" sz="2000" dirty="0">
                <a:solidFill>
                  <a:schemeClr val="tx1"/>
                </a:solidFill>
                <a:latin typeface="Arial" pitchFamily="34" charset="0"/>
                <a:cs typeface="Arial" pitchFamily="34" charset="0"/>
              </a:rPr>
              <a:t> </a:t>
            </a:r>
            <a:r>
              <a:rPr lang="en-US" sz="2000" dirty="0" smtClean="0">
                <a:solidFill>
                  <a:schemeClr val="tx1"/>
                </a:solidFill>
                <a:latin typeface="Arial" pitchFamily="34" charset="0"/>
                <a:cs typeface="Arial" pitchFamily="34" charset="0"/>
              </a:rPr>
              <a:t>Proposed talks for UV Session</a:t>
            </a:r>
            <a:endParaRPr lang="en-US" sz="2000"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51904"/>
            <a:ext cx="8915400" cy="954087"/>
          </a:xfrm>
        </p:spPr>
        <p:txBody>
          <a:bodyPr/>
          <a:lstStyle/>
          <a:p>
            <a:r>
              <a:rPr lang="en-US" dirty="0" smtClean="0"/>
              <a:t>GCC- Actions Status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65594304"/>
              </p:ext>
            </p:extLst>
          </p:nvPr>
        </p:nvGraphicFramePr>
        <p:xfrm>
          <a:off x="495300" y="769563"/>
          <a:ext cx="8544197" cy="6024527"/>
        </p:xfrm>
        <a:graphic>
          <a:graphicData uri="http://schemas.openxmlformats.org/drawingml/2006/table">
            <a:tbl>
              <a:tblPr/>
              <a:tblGrid>
                <a:gridCol w="1561314"/>
                <a:gridCol w="6112930"/>
                <a:gridCol w="869953"/>
              </a:tblGrid>
              <a:tr h="201317">
                <a:tc>
                  <a:txBody>
                    <a:bodyPr/>
                    <a:lstStyle/>
                    <a:p>
                      <a:pPr algn="ctr" rtl="0" fontAlgn="b"/>
                      <a:r>
                        <a:rPr lang="en-US" sz="1400" b="1" dirty="0">
                          <a:solidFill>
                            <a:srgbClr val="000000"/>
                          </a:solidFill>
                          <a:effectLst/>
                          <a:latin typeface="Calibri" panose="020F0502020204030204" pitchFamily="34" charset="0"/>
                        </a:rPr>
                        <a:t>Action Id</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algn="ctr" rtl="0" fontAlgn="b"/>
                      <a:r>
                        <a:rPr lang="en-US" sz="1400" b="1" dirty="0">
                          <a:solidFill>
                            <a:srgbClr val="000000"/>
                          </a:solidFill>
                          <a:effectLst/>
                          <a:latin typeface="Calibri" panose="020F0502020204030204" pitchFamily="34" charset="0"/>
                        </a:rPr>
                        <a:t>Summary</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CE6F1"/>
                    </a:solidFill>
                  </a:tcPr>
                </a:tc>
                <a:tc>
                  <a:txBody>
                    <a:bodyPr/>
                    <a:lstStyle/>
                    <a:p>
                      <a:pPr algn="ctr" rtl="0" fontAlgn="b"/>
                      <a:r>
                        <a:rPr lang="en-US" sz="1400" b="1">
                          <a:solidFill>
                            <a:srgbClr val="000000"/>
                          </a:solidFill>
                          <a:effectLst/>
                          <a:latin typeface="Calibri" panose="020F0502020204030204" pitchFamily="34" charset="0"/>
                        </a:rPr>
                        <a:t>Status</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DCE6F1"/>
                    </a:solidFill>
                  </a:tcPr>
                </a:tc>
              </a:tr>
              <a:tr h="245838">
                <a:tc>
                  <a:txBody>
                    <a:bodyPr/>
                    <a:lstStyle/>
                    <a:p>
                      <a:pPr rtl="0" fontAlgn="b"/>
                      <a:r>
                        <a:rPr lang="en-US" sz="1400">
                          <a:effectLst/>
                        </a:rPr>
                        <a:t>A.GCC.2017.2c.2</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to interact with EUMETSAT for IASI readers.</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smtClean="0">
                          <a:effectLst/>
                        </a:rPr>
                        <a:t>Closed</a:t>
                      </a:r>
                      <a:endParaRPr lang="en-US" sz="1400" dirty="0">
                        <a:effectLst/>
                      </a:endParaRP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2D050"/>
                    </a:solidFill>
                  </a:tcPr>
                </a:tc>
              </a:tr>
              <a:tr h="245838">
                <a:tc>
                  <a:txBody>
                    <a:bodyPr/>
                    <a:lstStyle/>
                    <a:p>
                      <a:pPr rtl="0" fontAlgn="b"/>
                      <a:r>
                        <a:rPr lang="en-US" sz="1400">
                          <a:effectLst/>
                        </a:rPr>
                        <a:t>A.GCC.2017.2j.1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and KMA to check the status of KMA’s products in the GPPA.</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a:effectLst/>
                        </a:rPr>
                        <a:t>Closed</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r>
              <a:tr h="245838">
                <a:tc>
                  <a:txBody>
                    <a:bodyPr/>
                    <a:lstStyle/>
                    <a:p>
                      <a:pPr rtl="0" fontAlgn="b"/>
                      <a:r>
                        <a:rPr lang="en-US" sz="1400">
                          <a:effectLst/>
                        </a:rPr>
                        <a:t>A.GCC.2017.3a.2</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a:effectLst/>
                        </a:rPr>
                        <a:t>GCC to organise a web meeting before the User’s workshop.</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a:effectLst/>
                        </a:rPr>
                        <a:t>Closed</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92D050"/>
                    </a:solidFill>
                  </a:tcPr>
                </a:tc>
              </a:tr>
              <a:tr h="387512">
                <a:tc>
                  <a:txBody>
                    <a:bodyPr/>
                    <a:lstStyle/>
                    <a:p>
                      <a:pPr rtl="0" fontAlgn="b"/>
                      <a:r>
                        <a:rPr lang="en-US" sz="1400">
                          <a:effectLst/>
                        </a:rPr>
                        <a:t>A.GCC.2017.3a.3</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dirty="0">
                          <a:effectLst/>
                        </a:rPr>
                        <a:t>Each agency should indicate who should represent the users on their side. Manik to coordinate.</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Closed</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r>
              <a:tr h="387512">
                <a:tc>
                  <a:txBody>
                    <a:bodyPr/>
                    <a:lstStyle/>
                    <a:p>
                      <a:pPr rtl="0" fontAlgn="b"/>
                      <a:r>
                        <a:rPr lang="en-US" sz="1400">
                          <a:effectLst/>
                        </a:rPr>
                        <a:t>A.GCC.2017.6b.1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dirty="0">
                          <a:effectLst/>
                        </a:rPr>
                        <a:t>GCC to update the action tracking page in response to GRWG/GDWG proposal.</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a:effectLst/>
                        </a:rPr>
                        <a:t>Closed</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r>
              <a:tr h="759902">
                <a:tc>
                  <a:txBody>
                    <a:bodyPr/>
                    <a:lstStyle/>
                    <a:p>
                      <a:pPr rtl="0" fontAlgn="b"/>
                      <a:r>
                        <a:rPr lang="en-US" sz="1400" dirty="0">
                          <a:effectLst/>
                        </a:rPr>
                        <a:t>A.GCC.2017.6c.1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dirty="0">
                          <a:effectLst/>
                        </a:rPr>
                        <a:t>GCC to survey from the GSICS users (e.g. during the GSICS User’s Workshop), which </a:t>
                      </a:r>
                      <a:r>
                        <a:rPr lang="en-US" sz="1400" dirty="0" err="1">
                          <a:effectLst/>
                        </a:rPr>
                        <a:t>netCDF</a:t>
                      </a:r>
                      <a:r>
                        <a:rPr lang="en-US" sz="1400" dirty="0">
                          <a:effectLst/>
                        </a:rPr>
                        <a:t> models they are using; classic or enhanced. If enhanced, what features they are using in this model; chunking, …?</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a:effectLst/>
                        </a:rPr>
                        <a:t>Open</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r>
              <a:tr h="1132292">
                <a:tc>
                  <a:txBody>
                    <a:bodyPr/>
                    <a:lstStyle/>
                    <a:p>
                      <a:pPr rtl="0" fontAlgn="b"/>
                      <a:r>
                        <a:rPr lang="en-US" sz="1400" dirty="0">
                          <a:effectLst/>
                        </a:rPr>
                        <a:t>A.GCC.2017.9f.1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dirty="0">
                          <a:effectLst/>
                        </a:rPr>
                        <a:t>GCC to coordinate provision of GSICS Corrected test data from the 0.6µm and 11µm channels of all available GEO imagers during Dec 2009 to Ken Knapp to assess the impact of the corrections on ISCCP products.</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smtClean="0">
                          <a:effectLst/>
                        </a:rPr>
                        <a:t>Data Sets provided to Ken Knapp-</a:t>
                      </a:r>
                      <a:endParaRPr lang="en-US" sz="1400" dirty="0">
                        <a:effectLst/>
                      </a:endParaRP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387512">
                <a:tc>
                  <a:txBody>
                    <a:bodyPr/>
                    <a:lstStyle/>
                    <a:p>
                      <a:pPr rtl="0" fontAlgn="b"/>
                      <a:r>
                        <a:rPr lang="en-US" sz="1400" dirty="0">
                          <a:effectLst/>
                        </a:rPr>
                        <a:t>A.GCC.2017.9g.1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dirty="0">
                          <a:effectLst/>
                        </a:rPr>
                        <a:t>GCC to get the names of POC of agencies for pre-launch characterization workshop. In touch with CEOS.</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smtClean="0">
                          <a:effectLst/>
                        </a:rPr>
                        <a:t>Mail sent</a:t>
                      </a:r>
                      <a:endParaRPr lang="en-US" sz="1400" dirty="0">
                        <a:effectLst/>
                      </a:endParaRP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573707">
                <a:tc>
                  <a:txBody>
                    <a:bodyPr/>
                    <a:lstStyle/>
                    <a:p>
                      <a:pPr rtl="0" fontAlgn="b"/>
                      <a:r>
                        <a:rPr lang="en-US" sz="1400">
                          <a:effectLst/>
                        </a:rPr>
                        <a:t>A.GCC.2017.9i.1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dirty="0">
                          <a:effectLst/>
                        </a:rPr>
                        <a:t>GCC to follow up with Andy </a:t>
                      </a:r>
                      <a:r>
                        <a:rPr lang="en-US" sz="1400" dirty="0" err="1">
                          <a:effectLst/>
                        </a:rPr>
                        <a:t>Heidinger</a:t>
                      </a:r>
                      <a:r>
                        <a:rPr lang="en-US" sz="1400" dirty="0">
                          <a:effectLst/>
                        </a:rPr>
                        <a:t> and Tim </a:t>
                      </a:r>
                      <a:r>
                        <a:rPr lang="en-US" sz="1400" dirty="0" err="1">
                          <a:effectLst/>
                        </a:rPr>
                        <a:t>Hewison</a:t>
                      </a:r>
                      <a:r>
                        <a:rPr lang="en-US" sz="1400" dirty="0">
                          <a:effectLst/>
                        </a:rPr>
                        <a:t> on to send a GSICS Rep to ITOVS and Users NWP Meetings, Cloud Working Group CGMS working groups.</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a:effectLst/>
                        </a:rPr>
                        <a:t>Open</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FF00"/>
                    </a:solidFill>
                  </a:tcPr>
                </a:tc>
              </a:tr>
              <a:tr h="387512">
                <a:tc>
                  <a:txBody>
                    <a:bodyPr/>
                    <a:lstStyle/>
                    <a:p>
                      <a:pPr rtl="0" fontAlgn="b"/>
                      <a:r>
                        <a:rPr lang="en-US" sz="1400">
                          <a:effectLst/>
                        </a:rPr>
                        <a:t>A.GCC.2017.9k.1 </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dirty="0">
                          <a:effectLst/>
                        </a:rPr>
                        <a:t>GCC to coordinate a preparatory web meeting on </a:t>
                      </a:r>
                      <a:r>
                        <a:rPr lang="en-US" sz="1400" dirty="0" err="1">
                          <a:effectLst/>
                        </a:rPr>
                        <a:t>clarreo</a:t>
                      </a:r>
                      <a:r>
                        <a:rPr lang="en-US" sz="1400" dirty="0">
                          <a:effectLst/>
                        </a:rPr>
                        <a:t> and send out invitations to members to attend the </a:t>
                      </a:r>
                      <a:r>
                        <a:rPr lang="en-US" sz="1400" dirty="0" err="1">
                          <a:effectLst/>
                        </a:rPr>
                        <a:t>webmeeting</a:t>
                      </a:r>
                      <a:r>
                        <a:rPr lang="en-US" sz="1400" dirty="0">
                          <a:effectLst/>
                        </a:rPr>
                        <a:t>. </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a:effectLst/>
                        </a:rPr>
                        <a:t>Open</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00"/>
                    </a:solidFill>
                  </a:tcPr>
                </a:tc>
              </a:tr>
              <a:tr h="387512">
                <a:tc>
                  <a:txBody>
                    <a:bodyPr/>
                    <a:lstStyle/>
                    <a:p>
                      <a:pPr rtl="0" fontAlgn="b"/>
                      <a:r>
                        <a:rPr lang="en-US" sz="1400">
                          <a:effectLst/>
                        </a:rPr>
                        <a:t>R.GCC.2017.2b.1</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B7E1CD"/>
                    </a:solidFill>
                  </a:tcPr>
                </a:tc>
                <a:tc>
                  <a:txBody>
                    <a:bodyPr/>
                    <a:lstStyle/>
                    <a:p>
                      <a:pPr rtl="0" fontAlgn="b"/>
                      <a:r>
                        <a:rPr lang="en-US" sz="1400" dirty="0">
                          <a:effectLst/>
                        </a:rPr>
                        <a:t>GCC to check with NOAA the status of the IR code . GCC to follow up with IMD. </a:t>
                      </a: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en-US" sz="1400" dirty="0" smtClean="0">
                          <a:effectLst/>
                        </a:rPr>
                        <a:t>Closed. No request from IMD received</a:t>
                      </a:r>
                      <a:endParaRPr lang="en-US" sz="1400" dirty="0">
                        <a:effectLst/>
                      </a:endParaRPr>
                    </a:p>
                  </a:txBody>
                  <a:tcPr marL="12996" marR="12996" marT="8664" marB="8664"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578767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sz="3200" dirty="0" smtClean="0"/>
              <a:t>Topics-GSICS Coordination Center</a:t>
            </a:r>
            <a:endParaRPr lang="en-US" sz="3200" dirty="0"/>
          </a:p>
        </p:txBody>
      </p:sp>
      <p:sp>
        <p:nvSpPr>
          <p:cNvPr id="4" name="TextBox 3"/>
          <p:cNvSpPr txBox="1"/>
          <p:nvPr/>
        </p:nvSpPr>
        <p:spPr>
          <a:xfrm>
            <a:off x="1497956" y="1748126"/>
            <a:ext cx="7576595" cy="3647152"/>
          </a:xfrm>
          <a:prstGeom prst="rect">
            <a:avLst/>
          </a:prstGeom>
          <a:noFill/>
        </p:spPr>
        <p:txBody>
          <a:bodyPr wrap="square" rtlCol="0">
            <a:spAutoFit/>
          </a:bodyPr>
          <a:lstStyle/>
          <a:p>
            <a:pPr>
              <a:buFont typeface="Arial" pitchFamily="34" charset="0"/>
              <a:buChar char="•"/>
            </a:pPr>
            <a:r>
              <a:rPr lang="en-US" sz="1800" b="0" dirty="0">
                <a:solidFill>
                  <a:schemeClr val="tx1"/>
                </a:solidFill>
                <a:latin typeface="Arial" pitchFamily="34" charset="0"/>
                <a:cs typeface="Arial" pitchFamily="34" charset="0"/>
              </a:rPr>
              <a:t> </a:t>
            </a:r>
            <a:r>
              <a:rPr lang="en-US" sz="1800" dirty="0" smtClean="0">
                <a:solidFill>
                  <a:schemeClr val="tx1"/>
                </a:solidFill>
                <a:latin typeface="Arial" pitchFamily="34" charset="0"/>
                <a:cs typeface="Arial" pitchFamily="34" charset="0"/>
              </a:rPr>
              <a:t>GCC – Report – Larry Flynn</a:t>
            </a:r>
          </a:p>
          <a:p>
            <a:endParaRPr lang="en-US" sz="1800" dirty="0" smtClean="0">
              <a:solidFill>
                <a:schemeClr val="tx1"/>
              </a:solidFill>
              <a:latin typeface="Arial" pitchFamily="34" charset="0"/>
              <a:cs typeface="Arial" pitchFamily="34" charset="0"/>
            </a:endParaRPr>
          </a:p>
          <a:p>
            <a:pPr>
              <a:buFont typeface="Arial" pitchFamily="34" charset="0"/>
              <a:buChar char="•"/>
            </a:pPr>
            <a:r>
              <a:rPr lang="en-US" sz="1800" dirty="0" smtClean="0">
                <a:solidFill>
                  <a:schemeClr val="tx1"/>
                </a:solidFill>
                <a:latin typeface="Arial" pitchFamily="34" charset="0"/>
                <a:cs typeface="Arial" pitchFamily="34" charset="0"/>
              </a:rPr>
              <a:t> Updates </a:t>
            </a:r>
            <a:r>
              <a:rPr lang="en-US" sz="1800" dirty="0" smtClean="0">
                <a:solidFill>
                  <a:schemeClr val="tx1"/>
                </a:solidFill>
                <a:latin typeface="Arial" pitchFamily="34" charset="0"/>
                <a:cs typeface="Arial" pitchFamily="34" charset="0"/>
              </a:rPr>
              <a:t>on new products and their review status</a:t>
            </a:r>
          </a:p>
          <a:p>
            <a:endParaRPr lang="en-US" sz="1800" dirty="0" smtClean="0">
              <a:solidFill>
                <a:schemeClr val="tx1"/>
              </a:solidFill>
              <a:latin typeface="Arial" pitchFamily="34" charset="0"/>
              <a:cs typeface="Arial" pitchFamily="34" charset="0"/>
            </a:endParaRPr>
          </a:p>
          <a:p>
            <a:pPr>
              <a:buFont typeface="Arial" pitchFamily="34" charset="0"/>
              <a:buChar char="•"/>
            </a:pPr>
            <a:r>
              <a:rPr lang="en-US" sz="1800" dirty="0" smtClean="0">
                <a:solidFill>
                  <a:schemeClr val="tx1"/>
                </a:solidFill>
                <a:latin typeface="Arial" pitchFamily="34" charset="0"/>
                <a:cs typeface="Arial" pitchFamily="34" charset="0"/>
              </a:rPr>
              <a:t> New </a:t>
            </a:r>
            <a:r>
              <a:rPr lang="en-US" sz="1800" dirty="0" smtClean="0">
                <a:solidFill>
                  <a:schemeClr val="tx1"/>
                </a:solidFill>
                <a:latin typeface="Arial" pitchFamily="34" charset="0"/>
                <a:cs typeface="Arial" pitchFamily="34" charset="0"/>
              </a:rPr>
              <a:t>Action Tracker</a:t>
            </a:r>
          </a:p>
          <a:p>
            <a:pPr lvl="1">
              <a:buFont typeface="Arial" pitchFamily="34" charset="0"/>
              <a:buChar char="•"/>
            </a:pPr>
            <a:r>
              <a:rPr lang="en-US" sz="1800" dirty="0" smtClean="0">
                <a:solidFill>
                  <a:schemeClr val="tx1"/>
                </a:solidFill>
                <a:latin typeface="Arial" pitchFamily="34" charset="0"/>
                <a:cs typeface="Arial" pitchFamily="34" charset="0"/>
              </a:rPr>
              <a:t>Updates on Action Tracker</a:t>
            </a:r>
          </a:p>
          <a:p>
            <a:pPr>
              <a:buFont typeface="Arial" pitchFamily="34" charset="0"/>
              <a:buChar char="•"/>
            </a:pPr>
            <a:endParaRPr lang="en-US" sz="1800" dirty="0" smtClean="0">
              <a:solidFill>
                <a:schemeClr val="tx1"/>
              </a:solidFill>
              <a:latin typeface="Arial" pitchFamily="34" charset="0"/>
              <a:cs typeface="Arial" pitchFamily="34" charset="0"/>
            </a:endParaRPr>
          </a:p>
          <a:p>
            <a:pPr>
              <a:buFont typeface="Arial" pitchFamily="34" charset="0"/>
              <a:buChar char="•"/>
            </a:pPr>
            <a:r>
              <a:rPr lang="en-US" sz="1800" dirty="0" smtClean="0">
                <a:solidFill>
                  <a:schemeClr val="tx1"/>
                </a:solidFill>
                <a:latin typeface="Arial" pitchFamily="34" charset="0"/>
                <a:cs typeface="Arial" pitchFamily="34" charset="0"/>
              </a:rPr>
              <a:t> Newsletter-Towards </a:t>
            </a:r>
            <a:r>
              <a:rPr lang="en-US" sz="1800" dirty="0" smtClean="0">
                <a:solidFill>
                  <a:schemeClr val="tx1"/>
                </a:solidFill>
                <a:latin typeface="Arial" pitchFamily="34" charset="0"/>
                <a:cs typeface="Arial" pitchFamily="34" charset="0"/>
              </a:rPr>
              <a:t>collaboration with contemporary journals</a:t>
            </a:r>
          </a:p>
          <a:p>
            <a:pPr lvl="1">
              <a:buFont typeface="Arial" pitchFamily="34" charset="0"/>
              <a:buChar char="•"/>
            </a:pPr>
            <a:r>
              <a:rPr lang="en-US" sz="1800" dirty="0" smtClean="0">
                <a:solidFill>
                  <a:schemeClr val="tx1"/>
                </a:solidFill>
                <a:latin typeface="Arial" pitchFamily="34" charset="0"/>
                <a:cs typeface="Arial" pitchFamily="34" charset="0"/>
              </a:rPr>
              <a:t>Membership</a:t>
            </a:r>
          </a:p>
          <a:p>
            <a:pPr lvl="1">
              <a:buFont typeface="Arial" pitchFamily="34" charset="0"/>
              <a:buChar char="•"/>
            </a:pPr>
            <a:r>
              <a:rPr lang="en-US" sz="1800" dirty="0" smtClean="0">
                <a:solidFill>
                  <a:schemeClr val="tx1"/>
                </a:solidFill>
                <a:latin typeface="Arial" pitchFamily="34" charset="0"/>
                <a:cs typeface="Arial" pitchFamily="34" charset="0"/>
              </a:rPr>
              <a:t>Upcoming Special Issues</a:t>
            </a:r>
          </a:p>
          <a:p>
            <a:pPr>
              <a:buFont typeface="Arial" pitchFamily="34" charset="0"/>
              <a:buChar char="•"/>
            </a:pPr>
            <a:endParaRPr lang="en-US" sz="1800" dirty="0">
              <a:solidFill>
                <a:schemeClr val="tx1"/>
              </a:solidFill>
              <a:latin typeface="Arial" pitchFamily="34" charset="0"/>
              <a:cs typeface="Arial" pitchFamily="34" charset="0"/>
            </a:endParaRPr>
          </a:p>
          <a:p>
            <a:r>
              <a:rPr lang="en-US" sz="1800" dirty="0" smtClean="0">
                <a:solidFill>
                  <a:schemeClr val="tx1"/>
                </a:solidFill>
                <a:latin typeface="Arial" pitchFamily="34" charset="0"/>
                <a:cs typeface="Arial" pitchFamily="34" charset="0"/>
              </a:rPr>
              <a:t>GUW 2018 </a:t>
            </a:r>
            <a:r>
              <a:rPr lang="en-US" sz="1800" dirty="0" smtClean="0">
                <a:solidFill>
                  <a:schemeClr val="tx1"/>
                </a:solidFill>
                <a:latin typeface="Arial" pitchFamily="34" charset="0"/>
                <a:cs typeface="Arial" pitchFamily="34" charset="0"/>
              </a:rPr>
              <a:t>Discussion / Announcement</a:t>
            </a:r>
            <a:endParaRPr lang="en-US" sz="1800" dirty="0">
              <a:solidFill>
                <a:schemeClr val="tx1"/>
              </a:solidFill>
              <a:latin typeface="Arial" pitchFamily="34" charset="0"/>
              <a:cs typeface="Arial" pitchFamily="34" charset="0"/>
            </a:endParaRPr>
          </a:p>
          <a:p>
            <a:endParaRPr lang="en-US" sz="1500" dirty="0">
              <a:solidFill>
                <a:schemeClr val="tx1"/>
              </a:solidFill>
            </a:endParaRPr>
          </a:p>
        </p:txBody>
      </p:sp>
      <p:sp>
        <p:nvSpPr>
          <p:cNvPr id="2" name="TextBox 1"/>
          <p:cNvSpPr txBox="1"/>
          <p:nvPr/>
        </p:nvSpPr>
        <p:spPr>
          <a:xfrm>
            <a:off x="2567355" y="5920153"/>
            <a:ext cx="5029200" cy="400110"/>
          </a:xfrm>
          <a:prstGeom prst="rect">
            <a:avLst/>
          </a:prstGeom>
          <a:solidFill>
            <a:srgbClr val="0070C0"/>
          </a:solidFill>
        </p:spPr>
        <p:txBody>
          <a:bodyPr wrap="square" rtlCol="0">
            <a:spAutoFit/>
          </a:bodyPr>
          <a:lstStyle/>
          <a:p>
            <a:r>
              <a:rPr lang="en-US" sz="2000" dirty="0" smtClean="0"/>
              <a:t>Welcome to Suggest topics for GCC</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bwMode="auto">
          <a:xfrm>
            <a:off x="659423" y="87072"/>
            <a:ext cx="8915400" cy="954087"/>
          </a:xfrm>
          <a:prstGeom prst="rect">
            <a:avLst/>
          </a:prstGeom>
          <a:ln w="9525">
            <a:noFill/>
            <a:miter lim="800000"/>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kern="12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en-US" sz="3200" dirty="0" smtClean="0"/>
              <a:t>Topics-NOAA-GDWG</a:t>
            </a:r>
            <a:endParaRPr lang="en-US" sz="3200" dirty="0"/>
          </a:p>
        </p:txBody>
      </p:sp>
      <p:sp>
        <p:nvSpPr>
          <p:cNvPr id="4" name="TextBox 3"/>
          <p:cNvSpPr txBox="1"/>
          <p:nvPr/>
        </p:nvSpPr>
        <p:spPr>
          <a:xfrm>
            <a:off x="740780" y="1942515"/>
            <a:ext cx="7995509" cy="3046988"/>
          </a:xfrm>
          <a:prstGeom prst="rect">
            <a:avLst/>
          </a:prstGeom>
          <a:noFill/>
        </p:spPr>
        <p:txBody>
          <a:bodyPr wrap="square" rtlCol="0">
            <a:spAutoFit/>
          </a:bodyPr>
          <a:lstStyle/>
          <a:p>
            <a:pPr>
              <a:buFont typeface="Arial" pitchFamily="34" charset="0"/>
              <a:buChar char="•"/>
            </a:pPr>
            <a:r>
              <a:rPr lang="en-US" sz="2400" b="0" dirty="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Mirroring GSICS Product </a:t>
            </a:r>
            <a:endParaRPr lang="en-US" sz="2400" dirty="0" smtClean="0">
              <a:solidFill>
                <a:schemeClr val="tx1"/>
              </a:solidFill>
              <a:latin typeface="Arial" pitchFamily="34" charset="0"/>
              <a:cs typeface="Arial" pitchFamily="34" charset="0"/>
            </a:endParaRPr>
          </a:p>
          <a:p>
            <a:pPr>
              <a:buFont typeface="Arial" pitchFamily="34" charset="0"/>
              <a:buChar char="•"/>
            </a:pPr>
            <a:endParaRPr lang="en-US" sz="2400" dirty="0" smtClean="0">
              <a:solidFill>
                <a:schemeClr val="tx1"/>
              </a:solidFill>
              <a:latin typeface="Arial" pitchFamily="34" charset="0"/>
              <a:cs typeface="Arial" pitchFamily="34" charset="0"/>
            </a:endParaRPr>
          </a:p>
          <a:p>
            <a:pPr>
              <a:buFont typeface="Arial" pitchFamily="34" charset="0"/>
              <a:buChar char="•"/>
            </a:pPr>
            <a:r>
              <a:rPr lang="en-US" sz="2400" dirty="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New </a:t>
            </a:r>
            <a:r>
              <a:rPr lang="en-US" sz="2400" dirty="0" smtClean="0">
                <a:solidFill>
                  <a:schemeClr val="tx1"/>
                </a:solidFill>
                <a:latin typeface="Arial" pitchFamily="34" charset="0"/>
                <a:cs typeface="Arial" pitchFamily="34" charset="0"/>
              </a:rPr>
              <a:t>Action Tracker-&gt; Action Tracking on </a:t>
            </a:r>
            <a:r>
              <a:rPr lang="en-US" sz="2400" dirty="0" smtClean="0">
                <a:solidFill>
                  <a:schemeClr val="tx1"/>
                </a:solidFill>
                <a:latin typeface="Arial" pitchFamily="34" charset="0"/>
                <a:cs typeface="Arial" pitchFamily="34" charset="0"/>
              </a:rPr>
              <a:t>Cloud</a:t>
            </a:r>
          </a:p>
          <a:p>
            <a:pPr lvl="1">
              <a:buFont typeface="Arial" pitchFamily="34" charset="0"/>
              <a:buChar char="•"/>
            </a:pPr>
            <a:r>
              <a:rPr lang="en-US" sz="2400" dirty="0" smtClean="0">
                <a:solidFill>
                  <a:schemeClr val="tx1"/>
                </a:solidFill>
                <a:latin typeface="Arial" pitchFamily="34" charset="0"/>
                <a:cs typeface="Arial" pitchFamily="34" charset="0"/>
              </a:rPr>
              <a:t> Updates </a:t>
            </a:r>
            <a:r>
              <a:rPr lang="en-US" sz="2400" dirty="0" smtClean="0">
                <a:solidFill>
                  <a:schemeClr val="tx1"/>
                </a:solidFill>
                <a:latin typeface="Arial" pitchFamily="34" charset="0"/>
                <a:cs typeface="Arial" pitchFamily="34" charset="0"/>
              </a:rPr>
              <a:t>on Action </a:t>
            </a:r>
            <a:r>
              <a:rPr lang="en-US" sz="2400" dirty="0" smtClean="0">
                <a:solidFill>
                  <a:schemeClr val="tx1"/>
                </a:solidFill>
                <a:latin typeface="Arial" pitchFamily="34" charset="0"/>
                <a:cs typeface="Arial" pitchFamily="34" charset="0"/>
              </a:rPr>
              <a:t>Tracker</a:t>
            </a:r>
            <a:r>
              <a:rPr lang="en-US" sz="2400" dirty="0">
                <a:solidFill>
                  <a:schemeClr val="tx1"/>
                </a:solidFill>
                <a:latin typeface="Arial" pitchFamily="34" charset="0"/>
                <a:cs typeface="Arial" pitchFamily="34" charset="0"/>
              </a:rPr>
              <a:t> </a:t>
            </a:r>
            <a:endParaRPr lang="en-US" sz="2400" dirty="0" smtClean="0">
              <a:solidFill>
                <a:schemeClr val="tx1"/>
              </a:solidFill>
              <a:latin typeface="Arial" pitchFamily="34" charset="0"/>
              <a:cs typeface="Arial" pitchFamily="34" charset="0"/>
            </a:endParaRPr>
          </a:p>
          <a:p>
            <a:pPr lvl="1">
              <a:buFont typeface="Arial" pitchFamily="34" charset="0"/>
              <a:buChar char="•"/>
            </a:pPr>
            <a:endParaRPr lang="en-US" sz="2400" dirty="0" smtClean="0">
              <a:solidFill>
                <a:schemeClr val="tx1"/>
              </a:solidFill>
              <a:latin typeface="Arial" pitchFamily="34" charset="0"/>
              <a:cs typeface="Arial" pitchFamily="34" charset="0"/>
            </a:endParaRPr>
          </a:p>
          <a:p>
            <a:pPr>
              <a:buFont typeface="Arial" pitchFamily="34" charset="0"/>
              <a:buChar char="•"/>
            </a:pPr>
            <a:r>
              <a:rPr lang="en-US" sz="2400" dirty="0">
                <a:solidFill>
                  <a:schemeClr val="tx1"/>
                </a:solidFill>
                <a:latin typeface="Arial" pitchFamily="34" charset="0"/>
                <a:cs typeface="Arial" pitchFamily="34" charset="0"/>
              </a:rPr>
              <a:t> </a:t>
            </a:r>
            <a:r>
              <a:rPr lang="en-US" sz="2400" dirty="0" smtClean="0">
                <a:solidFill>
                  <a:schemeClr val="tx1"/>
                </a:solidFill>
              </a:rPr>
              <a:t>Product </a:t>
            </a:r>
            <a:r>
              <a:rPr lang="en-US" sz="2400" dirty="0" smtClean="0">
                <a:solidFill>
                  <a:schemeClr val="tx1"/>
                </a:solidFill>
              </a:rPr>
              <a:t>Monitoring Tool (</a:t>
            </a:r>
            <a:r>
              <a:rPr lang="en-US" sz="2400" dirty="0" smtClean="0">
                <a:solidFill>
                  <a:schemeClr val="tx1"/>
                </a:solidFill>
              </a:rPr>
              <a:t>A.GDWG.20171108.1)</a:t>
            </a:r>
          </a:p>
          <a:p>
            <a:pPr>
              <a:buFont typeface="Arial" pitchFamily="34" charset="0"/>
              <a:buChar char="•"/>
            </a:pPr>
            <a:endParaRPr lang="en-US" sz="2400" dirty="0" smtClean="0">
              <a:solidFill>
                <a:schemeClr val="tx1"/>
              </a:solidFill>
            </a:endParaRPr>
          </a:p>
          <a:p>
            <a:pPr>
              <a:buFont typeface="Arial" pitchFamily="34" charset="0"/>
              <a:buChar char="•"/>
            </a:pPr>
            <a:r>
              <a:rPr lang="en-US" sz="2400" dirty="0">
                <a:solidFill>
                  <a:schemeClr val="tx1"/>
                </a:solidFill>
              </a:rPr>
              <a:t> </a:t>
            </a:r>
            <a:r>
              <a:rPr lang="en-US" sz="2400" dirty="0" smtClean="0">
                <a:solidFill>
                  <a:schemeClr val="tx1"/>
                </a:solidFill>
              </a:rPr>
              <a:t>Updates </a:t>
            </a:r>
            <a:r>
              <a:rPr lang="en-US" sz="2400" dirty="0" smtClean="0">
                <a:solidFill>
                  <a:schemeClr val="tx1"/>
                </a:solidFill>
              </a:rPr>
              <a:t>on GSICS Wiki/THREDDS </a:t>
            </a:r>
            <a:endParaRPr lang="en-US" sz="2400" dirty="0">
              <a:solidFill>
                <a:schemeClr val="tx1"/>
              </a:solidFill>
            </a:endParaRPr>
          </a:p>
        </p:txBody>
      </p:sp>
      <p:sp>
        <p:nvSpPr>
          <p:cNvPr id="5" name="TextBox 4"/>
          <p:cNvSpPr txBox="1"/>
          <p:nvPr/>
        </p:nvSpPr>
        <p:spPr>
          <a:xfrm>
            <a:off x="1662526" y="5490749"/>
            <a:ext cx="6333058" cy="400110"/>
          </a:xfrm>
          <a:prstGeom prst="rect">
            <a:avLst/>
          </a:prstGeom>
          <a:solidFill>
            <a:srgbClr val="0070C0"/>
          </a:solidFill>
        </p:spPr>
        <p:txBody>
          <a:bodyPr wrap="square" rtlCol="0">
            <a:spAutoFit/>
          </a:bodyPr>
          <a:lstStyle/>
          <a:p>
            <a:r>
              <a:rPr lang="en-US" sz="2000" dirty="0" smtClean="0"/>
              <a:t>Welcome to Suggest topics for NOAA-GDWG</a:t>
            </a:r>
            <a:endParaRPr lang="en-US" sz="2000" dirty="0"/>
          </a:p>
        </p:txBody>
      </p:sp>
    </p:spTree>
    <p:extLst>
      <p:ext uri="{BB962C8B-B14F-4D97-AF65-F5344CB8AC3E}">
        <p14:creationId xmlns:p14="http://schemas.microsoft.com/office/powerpoint/2010/main" val="440242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Proposed Talks for UV Subgroup</a:t>
            </a:r>
            <a:endParaRPr lang="en-US" dirty="0"/>
          </a:p>
        </p:txBody>
      </p:sp>
      <p:sp>
        <p:nvSpPr>
          <p:cNvPr id="3" name="Rectangle 2"/>
          <p:cNvSpPr/>
          <p:nvPr/>
        </p:nvSpPr>
        <p:spPr>
          <a:xfrm>
            <a:off x="1076447" y="1928590"/>
            <a:ext cx="8426368" cy="3785652"/>
          </a:xfrm>
          <a:prstGeom prst="rect">
            <a:avLst/>
          </a:prstGeom>
        </p:spPr>
        <p:txBody>
          <a:bodyPr wrap="square">
            <a:spAutoFit/>
          </a:bodyPr>
          <a:lstStyle/>
          <a:p>
            <a:r>
              <a:rPr lang="en-US" sz="2000" dirty="0" err="1">
                <a:solidFill>
                  <a:schemeClr val="tx1"/>
                </a:solidFill>
                <a:latin typeface="+mn-lt"/>
              </a:rPr>
              <a:t>Guanyu</a:t>
            </a:r>
            <a:r>
              <a:rPr lang="en-US" sz="2000" dirty="0">
                <a:solidFill>
                  <a:schemeClr val="tx1"/>
                </a:solidFill>
                <a:latin typeface="+mn-lt"/>
              </a:rPr>
              <a:t> Lin from </a:t>
            </a:r>
            <a:r>
              <a:rPr lang="en-US" sz="2000" dirty="0" err="1">
                <a:solidFill>
                  <a:schemeClr val="tx1"/>
                </a:solidFill>
                <a:latin typeface="+mn-lt"/>
              </a:rPr>
              <a:t>Shurong</a:t>
            </a:r>
            <a:r>
              <a:rPr lang="en-US" sz="2000" dirty="0">
                <a:solidFill>
                  <a:schemeClr val="tx1"/>
                </a:solidFill>
                <a:latin typeface="+mn-lt"/>
              </a:rPr>
              <a:t> </a:t>
            </a:r>
            <a:r>
              <a:rPr lang="en-US" sz="2000" dirty="0" smtClean="0">
                <a:solidFill>
                  <a:schemeClr val="tx1"/>
                </a:solidFill>
                <a:latin typeface="+mn-lt"/>
              </a:rPr>
              <a:t>Wang's, "The </a:t>
            </a:r>
            <a:r>
              <a:rPr lang="en-US" sz="2000" dirty="0">
                <a:solidFill>
                  <a:schemeClr val="tx1"/>
                </a:solidFill>
                <a:latin typeface="+mn-lt"/>
              </a:rPr>
              <a:t>technology of a new generation </a:t>
            </a:r>
            <a:r>
              <a:rPr lang="en-US" sz="2000" dirty="0" err="1">
                <a:solidFill>
                  <a:schemeClr val="tx1"/>
                </a:solidFill>
                <a:latin typeface="+mn-lt"/>
              </a:rPr>
              <a:t>Utraviolet</a:t>
            </a:r>
            <a:r>
              <a:rPr lang="en-US" sz="2000" dirty="0">
                <a:solidFill>
                  <a:schemeClr val="tx1"/>
                </a:solidFill>
                <a:latin typeface="+mn-lt"/>
              </a:rPr>
              <a:t> Hyperspectral for </a:t>
            </a:r>
            <a:r>
              <a:rPr lang="en-US" sz="2000" dirty="0" err="1">
                <a:solidFill>
                  <a:schemeClr val="tx1"/>
                </a:solidFill>
                <a:latin typeface="+mn-lt"/>
              </a:rPr>
              <a:t>detecing</a:t>
            </a:r>
            <a:r>
              <a:rPr lang="en-US" sz="2000" dirty="0">
                <a:solidFill>
                  <a:schemeClr val="tx1"/>
                </a:solidFill>
                <a:latin typeface="+mn-lt"/>
              </a:rPr>
              <a:t> global ozone </a:t>
            </a:r>
            <a:r>
              <a:rPr lang="en-US" sz="2000" dirty="0" err="1">
                <a:solidFill>
                  <a:schemeClr val="tx1"/>
                </a:solidFill>
                <a:latin typeface="+mn-lt"/>
              </a:rPr>
              <a:t>profie</a:t>
            </a:r>
            <a:r>
              <a:rPr lang="en-US" sz="2000" dirty="0" smtClean="0">
                <a:solidFill>
                  <a:schemeClr val="tx1"/>
                </a:solidFill>
                <a:latin typeface="+mn-lt"/>
              </a:rPr>
              <a:t>"</a:t>
            </a:r>
          </a:p>
          <a:p>
            <a:r>
              <a:rPr lang="en-US" sz="2000" dirty="0">
                <a:solidFill>
                  <a:schemeClr val="tx1"/>
                </a:solidFill>
                <a:latin typeface="+mn-lt"/>
              </a:rPr>
              <a:t/>
            </a:r>
            <a:br>
              <a:rPr lang="en-US" sz="2000" dirty="0">
                <a:solidFill>
                  <a:schemeClr val="tx1"/>
                </a:solidFill>
                <a:latin typeface="+mn-lt"/>
              </a:rPr>
            </a:br>
            <a:r>
              <a:rPr lang="en-US" sz="2000" dirty="0" err="1">
                <a:solidFill>
                  <a:schemeClr val="tx1"/>
                </a:solidFill>
                <a:latin typeface="+mn-lt"/>
              </a:rPr>
              <a:t>Houmao</a:t>
            </a:r>
            <a:r>
              <a:rPr lang="en-US" sz="2000" dirty="0">
                <a:solidFill>
                  <a:schemeClr val="tx1"/>
                </a:solidFill>
                <a:latin typeface="+mn-lt"/>
              </a:rPr>
              <a:t> Wang, </a:t>
            </a:r>
            <a:r>
              <a:rPr lang="en-US" sz="2000" dirty="0" err="1">
                <a:solidFill>
                  <a:schemeClr val="tx1"/>
                </a:solidFill>
                <a:latin typeface="+mn-lt"/>
              </a:rPr>
              <a:t>Yongmei</a:t>
            </a:r>
            <a:r>
              <a:rPr lang="en-US" sz="2000" dirty="0">
                <a:solidFill>
                  <a:schemeClr val="tx1"/>
                </a:solidFill>
                <a:latin typeface="+mn-lt"/>
              </a:rPr>
              <a:t> </a:t>
            </a:r>
            <a:r>
              <a:rPr lang="en-US" sz="2000" dirty="0" smtClean="0">
                <a:solidFill>
                  <a:schemeClr val="tx1"/>
                </a:solidFill>
                <a:latin typeface="+mn-lt"/>
              </a:rPr>
              <a:t>Wang, “The </a:t>
            </a:r>
            <a:r>
              <a:rPr lang="en-US" sz="2000" dirty="0">
                <a:solidFill>
                  <a:schemeClr val="tx1"/>
                </a:solidFill>
                <a:latin typeface="+mn-lt"/>
              </a:rPr>
              <a:t>successor of Total Ozone Unit (TOU</a:t>
            </a:r>
            <a:r>
              <a:rPr lang="en-US" sz="2000" dirty="0" smtClean="0">
                <a:solidFill>
                  <a:schemeClr val="tx1"/>
                </a:solidFill>
                <a:latin typeface="+mn-lt"/>
              </a:rPr>
              <a:t>)”</a:t>
            </a:r>
          </a:p>
          <a:p>
            <a:endParaRPr lang="en-US" sz="2000" dirty="0">
              <a:solidFill>
                <a:schemeClr val="tx1"/>
              </a:solidFill>
              <a:latin typeface="+mn-lt"/>
            </a:endParaRPr>
          </a:p>
          <a:p>
            <a:r>
              <a:rPr lang="en-US" sz="2000" dirty="0">
                <a:solidFill>
                  <a:schemeClr val="tx1"/>
                </a:solidFill>
                <a:latin typeface="+mn-lt"/>
              </a:rPr>
              <a:t>Professor </a:t>
            </a:r>
            <a:r>
              <a:rPr lang="en-US" sz="2000" dirty="0" err="1">
                <a:solidFill>
                  <a:schemeClr val="tx1"/>
                </a:solidFill>
                <a:latin typeface="+mn-lt"/>
              </a:rPr>
              <a:t>Weihe</a:t>
            </a:r>
            <a:r>
              <a:rPr lang="en-US" sz="2000" dirty="0">
                <a:solidFill>
                  <a:schemeClr val="tx1"/>
                </a:solidFill>
                <a:latin typeface="+mn-lt"/>
              </a:rPr>
              <a:t> </a:t>
            </a:r>
            <a:r>
              <a:rPr lang="en-US" sz="2000" dirty="0" smtClean="0">
                <a:solidFill>
                  <a:schemeClr val="tx1"/>
                </a:solidFill>
                <a:latin typeface="+mn-lt"/>
              </a:rPr>
              <a:t>Wang, "In-orbit </a:t>
            </a:r>
            <a:r>
              <a:rPr lang="en-US" sz="2000" dirty="0">
                <a:solidFill>
                  <a:schemeClr val="tx1"/>
                </a:solidFill>
                <a:latin typeface="+mn-lt"/>
              </a:rPr>
              <a:t>calibration for FY-3C/TOU" </a:t>
            </a:r>
          </a:p>
          <a:p>
            <a:endParaRPr lang="en-US" sz="2000" dirty="0">
              <a:solidFill>
                <a:schemeClr val="tx1"/>
              </a:solidFill>
              <a:latin typeface="+mn-lt"/>
            </a:endParaRPr>
          </a:p>
          <a:p>
            <a:r>
              <a:rPr lang="en-US" sz="2000" dirty="0">
                <a:solidFill>
                  <a:schemeClr val="tx1"/>
                </a:solidFill>
                <a:latin typeface="+mn-lt"/>
              </a:rPr>
              <a:t>Larry </a:t>
            </a:r>
            <a:r>
              <a:rPr lang="en-US" sz="2000" dirty="0" smtClean="0">
                <a:solidFill>
                  <a:schemeClr val="tx1"/>
                </a:solidFill>
                <a:latin typeface="+mn-lt"/>
              </a:rPr>
              <a:t>Flynn, “Report </a:t>
            </a:r>
            <a:r>
              <a:rPr lang="en-US" sz="2000" dirty="0">
                <a:solidFill>
                  <a:schemeClr val="tx1"/>
                </a:solidFill>
                <a:latin typeface="+mn-lt"/>
              </a:rPr>
              <a:t>on the NOAA-20 </a:t>
            </a:r>
            <a:r>
              <a:rPr lang="en-US" sz="2000" dirty="0" smtClean="0">
                <a:solidFill>
                  <a:schemeClr val="tx1"/>
                </a:solidFill>
                <a:latin typeface="+mn-lt"/>
              </a:rPr>
              <a:t>OMPS”</a:t>
            </a:r>
            <a:endParaRPr lang="en-US" sz="2000" dirty="0">
              <a:solidFill>
                <a:schemeClr val="tx1"/>
              </a:solidFill>
              <a:latin typeface="+mn-lt"/>
            </a:endParaRPr>
          </a:p>
          <a:p>
            <a:endParaRPr lang="en-US" sz="2000" dirty="0">
              <a:solidFill>
                <a:schemeClr val="tx1"/>
              </a:solidFill>
              <a:latin typeface="+mn-lt"/>
            </a:endParaRPr>
          </a:p>
          <a:p>
            <a:r>
              <a:rPr lang="en-US" sz="2000" dirty="0">
                <a:solidFill>
                  <a:schemeClr val="tx1"/>
                </a:solidFill>
                <a:latin typeface="+mn-lt"/>
              </a:rPr>
              <a:t>Larry </a:t>
            </a:r>
            <a:r>
              <a:rPr lang="en-US" sz="2000" dirty="0" smtClean="0">
                <a:solidFill>
                  <a:schemeClr val="tx1"/>
                </a:solidFill>
                <a:latin typeface="+mn-lt"/>
              </a:rPr>
              <a:t>Flynn, “Update </a:t>
            </a:r>
            <a:r>
              <a:rPr lang="en-US" sz="2000" dirty="0">
                <a:solidFill>
                  <a:schemeClr val="tx1"/>
                </a:solidFill>
                <a:latin typeface="+mn-lt"/>
              </a:rPr>
              <a:t>on Three GSICS UV Projects (Solar, reflectivity, Residuals</a:t>
            </a:r>
            <a:r>
              <a:rPr lang="en-US" sz="2000" dirty="0" smtClean="0">
                <a:solidFill>
                  <a:schemeClr val="tx1"/>
                </a:solidFill>
                <a:latin typeface="+mn-lt"/>
              </a:rPr>
              <a:t>)”</a:t>
            </a:r>
            <a:endParaRPr lang="en-US" sz="2000" dirty="0">
              <a:solidFill>
                <a:schemeClr val="tx1"/>
              </a:solidFill>
              <a:latin typeface="+mn-lt"/>
            </a:endParaRPr>
          </a:p>
          <a:p>
            <a:endParaRPr lang="en-US" sz="2000" b="0" dirty="0">
              <a:solidFill>
                <a:schemeClr val="tx1"/>
              </a:solidFill>
              <a:latin typeface="+mn-lt"/>
            </a:endParaRPr>
          </a:p>
        </p:txBody>
      </p:sp>
    </p:spTree>
    <p:extLst>
      <p:ext uri="{BB962C8B-B14F-4D97-AF65-F5344CB8AC3E}">
        <p14:creationId xmlns:p14="http://schemas.microsoft.com/office/powerpoint/2010/main" val="4067737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641600" y="2679700"/>
            <a:ext cx="3403600" cy="990601"/>
          </a:xfrm>
        </p:spPr>
        <p:style>
          <a:lnRef idx="0">
            <a:schemeClr val="accent6"/>
          </a:lnRef>
          <a:fillRef idx="3">
            <a:schemeClr val="accent6"/>
          </a:fillRef>
          <a:effectRef idx="3">
            <a:schemeClr val="accent6"/>
          </a:effectRef>
          <a:fontRef idx="minor">
            <a:schemeClr val="lt1"/>
          </a:fontRef>
        </p:style>
        <p:txBody>
          <a:bodyPr/>
          <a:lstStyle/>
          <a:p>
            <a:pPr algn="ctr">
              <a:buNone/>
            </a:pPr>
            <a:r>
              <a:rPr lang="en-US" sz="4000" dirty="0"/>
              <a:t>Thank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61698</TotalTime>
  <Words>441</Words>
  <Application>Microsoft Office PowerPoint</Application>
  <PresentationFormat>A4 Paper (210x297 mm)</PresentationFormat>
  <Paragraphs>83</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Helvetica</vt:lpstr>
      <vt:lpstr>Tahoma</vt:lpstr>
      <vt:lpstr>Times New Roman</vt:lpstr>
      <vt:lpstr>Office Theme</vt:lpstr>
      <vt:lpstr>Preparatory  Annual Web meeting for 2018 Annual Meeting in Shanghai, China</vt:lpstr>
      <vt:lpstr>TABLE OF CONTENT</vt:lpstr>
      <vt:lpstr>GCC- Actions Status</vt:lpstr>
      <vt:lpstr>Topics-GSICS Coordination Center</vt:lpstr>
      <vt:lpstr>PowerPoint Presentation</vt:lpstr>
      <vt:lpstr>Some Proposed Talks for UV Subgroup</vt:lpstr>
      <vt:lpstr>PowerPoint Presentation</vt:lpstr>
    </vt:vector>
  </TitlesOfParts>
  <Company>Eumetsat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Lawrence Flynn</cp:lastModifiedBy>
  <cp:revision>2710</cp:revision>
  <cp:lastPrinted>2006-03-06T14:11:17Z</cp:lastPrinted>
  <dcterms:created xsi:type="dcterms:W3CDTF">2010-09-10T00:53:07Z</dcterms:created>
  <dcterms:modified xsi:type="dcterms:W3CDTF">2018-01-29T18:20:01Z</dcterms:modified>
</cp:coreProperties>
</file>