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2" r:id="rId5"/>
    <p:sldId id="258" r:id="rId6"/>
    <p:sldId id="261" r:id="rId7"/>
    <p:sldId id="259" r:id="rId8"/>
    <p:sldId id="263" r:id="rId9"/>
    <p:sldId id="266" r:id="rId10"/>
    <p:sldId id="265" r:id="rId11"/>
    <p:sldId id="264" r:id="rId12"/>
    <p:sldId id="268" r:id="rId13"/>
    <p:sldId id="267"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8" name="直接连接符 7"/>
          <p:cNvCxnSpPr/>
          <p:nvPr userDrawn="1"/>
        </p:nvCxnSpPr>
        <p:spPr>
          <a:xfrm>
            <a:off x="348466" y="1124744"/>
            <a:ext cx="849694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9" name="Picture 8" descr="H:\MY DOCUMENTS\GSICS\logo\GSICS180px.png"/>
          <p:cNvPicPr>
            <a:picLocks noChangeAspect="1" noChangeArrowheads="1"/>
          </p:cNvPicPr>
          <p:nvPr userDrawn="1"/>
        </p:nvPicPr>
        <p:blipFill>
          <a:blip r:embed="rId2" cstate="print"/>
          <a:srcRect/>
          <a:stretch>
            <a:fillRect/>
          </a:stretch>
        </p:blipFill>
        <p:spPr bwMode="auto">
          <a:xfrm>
            <a:off x="7524328" y="188640"/>
            <a:ext cx="1714500" cy="69532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2018/1/27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2018/1/27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2018/1/27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2018/1/27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randmercurehotels.com.cn/" TargetMode="External"/><Relationship Id="rId2" Type="http://schemas.openxmlformats.org/officeDocument/2006/relationships/hyperlink" Target="mailto:info@grandmercurebaolong.com"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Preparation for GSICS 2018 Annual Meeting</a:t>
            </a:r>
            <a:endParaRPr lang="zh-CN" altLang="en-US" dirty="0"/>
          </a:p>
        </p:txBody>
      </p:sp>
      <p:sp>
        <p:nvSpPr>
          <p:cNvPr id="3" name="副标题 2"/>
          <p:cNvSpPr>
            <a:spLocks noGrp="1"/>
          </p:cNvSpPr>
          <p:nvPr>
            <p:ph type="subTitle" idx="1"/>
          </p:nvPr>
        </p:nvSpPr>
        <p:spPr/>
        <p:txBody>
          <a:bodyPr/>
          <a:lstStyle/>
          <a:p>
            <a:r>
              <a:rPr lang="en-US" altLang="zh-CN" dirty="0" smtClean="0"/>
              <a:t>CMA and SITP</a:t>
            </a:r>
            <a:endParaRPr lang="zh-CN" altLang="en-US" dirty="0"/>
          </a:p>
        </p:txBody>
      </p:sp>
      <p:pic>
        <p:nvPicPr>
          <p:cNvPr id="1026" name="Picture 2" descr="http://gsics.nsmc.org.cn/portal/en/fycv/pic/workshop201711/logo-c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869160"/>
            <a:ext cx="145732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gsics.nsmc.org.cn/portal/en/fycv/pic/meeting201803/logo-sit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5013534"/>
            <a:ext cx="1637815" cy="11590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MY DOCUMENTS\GSICS\logo\GSICS500px.png"/>
          <p:cNvPicPr>
            <a:picLocks noChangeAspect="1" noChangeArrowheads="1"/>
          </p:cNvPicPr>
          <p:nvPr/>
        </p:nvPicPr>
        <p:blipFill>
          <a:blip r:embed="rId4" cstate="print"/>
          <a:srcRect/>
          <a:stretch>
            <a:fillRect/>
          </a:stretch>
        </p:blipFill>
        <p:spPr bwMode="auto">
          <a:xfrm>
            <a:off x="1907704" y="44624"/>
            <a:ext cx="4762500" cy="1933575"/>
          </a:xfrm>
          <a:prstGeom prst="rect">
            <a:avLst/>
          </a:prstGeom>
          <a:noFill/>
          <a:ln w="9525">
            <a:noFill/>
            <a:miter lim="800000"/>
            <a:headEnd/>
            <a:tailEnd/>
          </a:ln>
        </p:spPr>
      </p:pic>
    </p:spTree>
    <p:extLst>
      <p:ext uri="{BB962C8B-B14F-4D97-AF65-F5344CB8AC3E}">
        <p14:creationId xmlns:p14="http://schemas.microsoft.com/office/powerpoint/2010/main" val="2160029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181272" cy="58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27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443"/>
            <a:ext cx="9252520" cy="666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35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Tourist in Shanghai</a:t>
            </a:r>
            <a:endParaRPr lang="zh-CN" altLang="en-US" dirty="0"/>
          </a:p>
        </p:txBody>
      </p:sp>
      <p:sp>
        <p:nvSpPr>
          <p:cNvPr id="3" name="内容占位符 2"/>
          <p:cNvSpPr>
            <a:spLocks noGrp="1"/>
          </p:cNvSpPr>
          <p:nvPr>
            <p:ph idx="1"/>
          </p:nvPr>
        </p:nvSpPr>
        <p:spPr/>
        <p:txBody>
          <a:bodyPr/>
          <a:lstStyle/>
          <a:p>
            <a:r>
              <a:rPr lang="en-US" altLang="zh-CN" dirty="0" smtClean="0"/>
              <a:t>Shanghai CBD and </a:t>
            </a:r>
            <a:r>
              <a:rPr lang="en-US" altLang="zh-CN" dirty="0" err="1" smtClean="0"/>
              <a:t>Waitan</a:t>
            </a:r>
            <a:endParaRPr lang="en-US" altLang="zh-CN" dirty="0" smtClean="0"/>
          </a:p>
          <a:p>
            <a:r>
              <a:rPr lang="en-US" altLang="zh-CN" dirty="0" err="1" smtClean="0"/>
              <a:t>Yuyuan</a:t>
            </a:r>
            <a:endParaRPr lang="en-US" altLang="zh-CN" dirty="0" smtClean="0"/>
          </a:p>
          <a:p>
            <a:r>
              <a:rPr lang="en-US" altLang="zh-CN" dirty="0" smtClean="0"/>
              <a:t>Chinese </a:t>
            </a:r>
            <a:r>
              <a:rPr lang="en-US" altLang="zh-CN" smtClean="0"/>
              <a:t>Typical Traditional town </a:t>
            </a:r>
            <a:r>
              <a:rPr lang="en-US" altLang="zh-CN" dirty="0" smtClean="0"/>
              <a:t>around Shanghai</a:t>
            </a:r>
          </a:p>
        </p:txBody>
      </p:sp>
    </p:spTree>
    <p:extLst>
      <p:ext uri="{BB962C8B-B14F-4D97-AF65-F5344CB8AC3E}">
        <p14:creationId xmlns:p14="http://schemas.microsoft.com/office/powerpoint/2010/main" val="404858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Thanks</a:t>
            </a:r>
            <a:endParaRPr lang="zh-CN" altLang="en-US" dirty="0"/>
          </a:p>
        </p:txBody>
      </p:sp>
    </p:spTree>
    <p:extLst>
      <p:ext uri="{BB962C8B-B14F-4D97-AF65-F5344CB8AC3E}">
        <p14:creationId xmlns:p14="http://schemas.microsoft.com/office/powerpoint/2010/main" val="186902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Preparation items</a:t>
            </a:r>
            <a:endParaRPr lang="zh-CN" altLang="en-US" dirty="0"/>
          </a:p>
        </p:txBody>
      </p:sp>
      <p:sp>
        <p:nvSpPr>
          <p:cNvPr id="3" name="内容占位符 2"/>
          <p:cNvSpPr>
            <a:spLocks noGrp="1"/>
          </p:cNvSpPr>
          <p:nvPr>
            <p:ph idx="1"/>
          </p:nvPr>
        </p:nvSpPr>
        <p:spPr>
          <a:xfrm>
            <a:off x="539552" y="1124744"/>
            <a:ext cx="8229600" cy="4525963"/>
          </a:xfrm>
        </p:spPr>
        <p:txBody>
          <a:bodyPr>
            <a:noAutofit/>
          </a:bodyPr>
          <a:lstStyle/>
          <a:p>
            <a:r>
              <a:rPr lang="en-US" altLang="zh-CN" sz="1600" dirty="0" smtClean="0"/>
              <a:t>Agenda drafting</a:t>
            </a:r>
            <a:r>
              <a:rPr lang="zh-CN" altLang="en-US" sz="1600" dirty="0" smtClean="0"/>
              <a:t> </a:t>
            </a:r>
            <a:r>
              <a:rPr lang="en-US" altLang="zh-CN" sz="1600" dirty="0" smtClean="0"/>
              <a:t>(CMA and SITP presentations)</a:t>
            </a:r>
            <a:r>
              <a:rPr lang="zh-CN" altLang="en-US" sz="1600" dirty="0" smtClean="0"/>
              <a:t> </a:t>
            </a:r>
            <a:endParaRPr lang="en-US" altLang="zh-CN" sz="1600" dirty="0" smtClean="0"/>
          </a:p>
          <a:p>
            <a:pPr lvl="1"/>
            <a:r>
              <a:rPr lang="en-US" altLang="zh-CN" sz="1400" dirty="0" smtClean="0"/>
              <a:t>Mini-conference presentations</a:t>
            </a:r>
          </a:p>
          <a:p>
            <a:pPr lvl="1"/>
            <a:r>
              <a:rPr lang="en-US" altLang="zh-CN" sz="1400" dirty="0" smtClean="0"/>
              <a:t>Arrange Subgroup talks from CMA GPRC</a:t>
            </a:r>
          </a:p>
          <a:p>
            <a:pPr lvl="1"/>
            <a:r>
              <a:rPr lang="en-US" altLang="zh-CN" sz="1400" dirty="0" smtClean="0"/>
              <a:t>Microwave breakout session (Advice from Ralph and </a:t>
            </a:r>
            <a:r>
              <a:rPr lang="en-US" altLang="zh-CN" sz="1400" dirty="0" err="1" smtClean="0"/>
              <a:t>Manik</a:t>
            </a:r>
            <a:r>
              <a:rPr lang="en-US" altLang="zh-CN" sz="1400" dirty="0" smtClean="0"/>
              <a:t>)</a:t>
            </a:r>
          </a:p>
          <a:p>
            <a:r>
              <a:rPr lang="en-US" altLang="zh-CN" sz="1600" dirty="0" smtClean="0"/>
              <a:t>Participants List (Foreigner and Chinese) </a:t>
            </a:r>
          </a:p>
          <a:p>
            <a:pPr lvl="1"/>
            <a:r>
              <a:rPr lang="en-US" altLang="zh-CN" sz="1400" dirty="0" smtClean="0"/>
              <a:t>Foreigner more than </a:t>
            </a:r>
            <a:r>
              <a:rPr lang="en-US" altLang="zh-CN" sz="1400" dirty="0" smtClean="0"/>
              <a:t>22</a:t>
            </a:r>
            <a:endParaRPr lang="en-US" altLang="zh-CN" sz="1400" dirty="0" smtClean="0"/>
          </a:p>
          <a:p>
            <a:pPr lvl="1"/>
            <a:r>
              <a:rPr lang="en-US" altLang="zh-CN" sz="1400" dirty="0" smtClean="0"/>
              <a:t>Chinese  about 25 to 28</a:t>
            </a:r>
          </a:p>
          <a:p>
            <a:pPr lvl="1"/>
            <a:r>
              <a:rPr lang="en-US" altLang="zh-CN" sz="1400" dirty="0" smtClean="0"/>
              <a:t>Total 50 persons</a:t>
            </a:r>
          </a:p>
          <a:p>
            <a:r>
              <a:rPr lang="en-US" altLang="zh-CN" sz="1600" dirty="0" smtClean="0"/>
              <a:t>Hotel room reservation and Meeting room</a:t>
            </a:r>
          </a:p>
          <a:p>
            <a:pPr lvl="1"/>
            <a:r>
              <a:rPr lang="en-US" altLang="zh-CN" sz="1400" dirty="0" smtClean="0"/>
              <a:t>Package room rate including  </a:t>
            </a:r>
            <a:r>
              <a:rPr lang="en-US" altLang="zh-CN" sz="1400" dirty="0" err="1" smtClean="0"/>
              <a:t>Buffee</a:t>
            </a:r>
            <a:r>
              <a:rPr lang="en-US" altLang="zh-CN" sz="1400" dirty="0" smtClean="0"/>
              <a:t> Launch (RMB 800~1000)</a:t>
            </a:r>
          </a:p>
          <a:p>
            <a:pPr lvl="1"/>
            <a:r>
              <a:rPr lang="en-US" altLang="zh-CN" sz="1400" dirty="0"/>
              <a:t>NSMC </a:t>
            </a:r>
            <a:r>
              <a:rPr lang="en-US" altLang="zh-CN" sz="1400" dirty="0" err="1"/>
              <a:t>Webex</a:t>
            </a:r>
            <a:r>
              <a:rPr lang="en-US" altLang="zh-CN" sz="1400" dirty="0"/>
              <a:t> account </a:t>
            </a:r>
            <a:r>
              <a:rPr lang="en-US" altLang="zh-CN" sz="1400" dirty="0" smtClean="0"/>
              <a:t>application (ongoing)</a:t>
            </a:r>
          </a:p>
          <a:p>
            <a:pPr lvl="1"/>
            <a:r>
              <a:rPr lang="en-US" altLang="zh-CN" sz="1400" dirty="0" smtClean="0"/>
              <a:t>Excellent interface to Internet</a:t>
            </a:r>
          </a:p>
          <a:p>
            <a:pPr lvl="1"/>
            <a:r>
              <a:rPr lang="en-US" altLang="zh-CN" sz="1400" dirty="0" smtClean="0"/>
              <a:t>Transportation Information </a:t>
            </a:r>
            <a:endParaRPr lang="en-US" altLang="zh-CN" sz="1400" dirty="0"/>
          </a:p>
          <a:p>
            <a:r>
              <a:rPr lang="en-US" altLang="zh-CN" sz="1600" dirty="0" smtClean="0"/>
              <a:t>SITP Tour and Reception Banquet (Date/Time and Location)</a:t>
            </a:r>
          </a:p>
          <a:p>
            <a:r>
              <a:rPr lang="en-US" altLang="zh-CN" sz="1600" dirty="0" smtClean="0"/>
              <a:t>Action and Recommendation review from 2017 meeting and EP</a:t>
            </a:r>
          </a:p>
          <a:p>
            <a:pPr lvl="1"/>
            <a:r>
              <a:rPr lang="en-US" altLang="zh-CN" sz="1400" dirty="0" smtClean="0"/>
              <a:t>Action by CMA</a:t>
            </a:r>
          </a:p>
          <a:p>
            <a:pPr lvl="1"/>
            <a:r>
              <a:rPr lang="en-US" altLang="zh-CN" sz="1400" dirty="0" smtClean="0"/>
              <a:t>Recommendation for CMA</a:t>
            </a:r>
          </a:p>
          <a:p>
            <a:r>
              <a:rPr lang="en-US" altLang="zh-CN" sz="1600" dirty="0" smtClean="0"/>
              <a:t>Invitation speaker:  Hank </a:t>
            </a:r>
            <a:r>
              <a:rPr lang="en-US" altLang="zh-CN" sz="1600" dirty="0" err="1" smtClean="0">
                <a:solidFill>
                  <a:schemeClr val="dk1"/>
                </a:solidFill>
              </a:rPr>
              <a:t>Revercomb</a:t>
            </a:r>
            <a:r>
              <a:rPr lang="en-US" altLang="zh-CN" sz="1600" dirty="0" smtClean="0">
                <a:solidFill>
                  <a:schemeClr val="dk1"/>
                </a:solidFill>
              </a:rPr>
              <a:t> for discussion about CLARREO-like </a:t>
            </a:r>
            <a:r>
              <a:rPr lang="en-US" altLang="zh-CN" sz="1600" dirty="0" err="1" smtClean="0">
                <a:solidFill>
                  <a:schemeClr val="dk1"/>
                </a:solidFill>
              </a:rPr>
              <a:t>worshop</a:t>
            </a:r>
            <a:endParaRPr lang="en-US" altLang="zh-CN" sz="1600" dirty="0" smtClean="0"/>
          </a:p>
          <a:p>
            <a:r>
              <a:rPr lang="en-US" altLang="zh-CN" sz="1600" dirty="0" smtClean="0"/>
              <a:t>CMA presentation will be inner reviewed in earlier March 2018</a:t>
            </a:r>
          </a:p>
          <a:p>
            <a:r>
              <a:rPr lang="en-US" altLang="zh-CN" sz="1600" dirty="0" smtClean="0"/>
              <a:t>SITP hope to be GSICS member or observer (</a:t>
            </a:r>
            <a:r>
              <a:rPr lang="en-US" altLang="zh-CN" sz="1600" dirty="0" err="1" smtClean="0"/>
              <a:t>Peng</a:t>
            </a:r>
            <a:r>
              <a:rPr lang="en-US" altLang="zh-CN" sz="1600" dirty="0" smtClean="0"/>
              <a:t> Zhang nominate to EP)</a:t>
            </a:r>
          </a:p>
          <a:p>
            <a:endParaRPr lang="zh-CN" altLang="en-US" sz="1600" dirty="0"/>
          </a:p>
        </p:txBody>
      </p:sp>
    </p:spTree>
    <p:extLst>
      <p:ext uri="{BB962C8B-B14F-4D97-AF65-F5344CB8AC3E}">
        <p14:creationId xmlns:p14="http://schemas.microsoft.com/office/powerpoint/2010/main" val="2302262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7985"/>
            <a:ext cx="8229600" cy="1143000"/>
          </a:xfrm>
        </p:spPr>
        <p:txBody>
          <a:bodyPr>
            <a:normAutofit fontScale="90000"/>
          </a:bodyPr>
          <a:lstStyle/>
          <a:p>
            <a:pPr algn="l"/>
            <a:r>
              <a:rPr lang="en-US" altLang="zh-CN" dirty="0" smtClean="0"/>
              <a:t>Foreigner/Outside China Participants</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269420979"/>
              </p:ext>
            </p:extLst>
          </p:nvPr>
        </p:nvGraphicFramePr>
        <p:xfrm>
          <a:off x="1115616" y="1205764"/>
          <a:ext cx="7508683" cy="5319580"/>
        </p:xfrm>
        <a:graphic>
          <a:graphicData uri="http://schemas.openxmlformats.org/drawingml/2006/table">
            <a:tbl>
              <a:tblPr>
                <a:tableStyleId>{5C22544A-7EE6-4342-B048-85BDC9FD1C3A}</a:tableStyleId>
              </a:tblPr>
              <a:tblGrid>
                <a:gridCol w="274628"/>
                <a:gridCol w="1060632"/>
                <a:gridCol w="1683916"/>
                <a:gridCol w="476173"/>
                <a:gridCol w="859077"/>
                <a:gridCol w="752397"/>
                <a:gridCol w="776655"/>
                <a:gridCol w="1625205"/>
              </a:tblGrid>
              <a:tr h="68181">
                <a:tc>
                  <a:txBody>
                    <a:bodyPr/>
                    <a:lstStyle/>
                    <a:p>
                      <a:pPr algn="ctr" fontAlgn="b"/>
                      <a:r>
                        <a:rPr lang="en-US" sz="1200" u="none" strike="noStrike" dirty="0">
                          <a:effectLst/>
                        </a:rPr>
                        <a:t>no.</a:t>
                      </a:r>
                      <a:endParaRPr lang="en-US" sz="1200" b="1" i="0" u="none" strike="noStrike" dirty="0">
                        <a:solidFill>
                          <a:srgbClr val="000000"/>
                        </a:solidFill>
                        <a:effectLst/>
                        <a:latin typeface="宋体"/>
                      </a:endParaRPr>
                    </a:p>
                  </a:txBody>
                  <a:tcPr marL="7105" marR="7105" marT="7105" marB="0" anchor="b"/>
                </a:tc>
                <a:tc>
                  <a:txBody>
                    <a:bodyPr/>
                    <a:lstStyle/>
                    <a:p>
                      <a:pPr algn="ctr" fontAlgn="b"/>
                      <a:r>
                        <a:rPr lang="en-US" sz="1200" u="none" strike="noStrike">
                          <a:effectLst/>
                        </a:rPr>
                        <a:t>Family name</a:t>
                      </a:r>
                      <a:endParaRPr lang="en-US" sz="1200" b="1"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first &amp; middle name</a:t>
                      </a:r>
                      <a:endParaRPr lang="en-US" sz="1200" b="1"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gender</a:t>
                      </a:r>
                      <a:endParaRPr lang="en-US" sz="1200" b="1"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nationality</a:t>
                      </a:r>
                      <a:endParaRPr lang="en-US" sz="1200" b="1"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arrival</a:t>
                      </a:r>
                      <a:endParaRPr lang="en-US" sz="1200" b="1"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days of stay</a:t>
                      </a:r>
                      <a:endParaRPr lang="en-US" sz="1200" b="1"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orgnazition</a:t>
                      </a:r>
                      <a:endParaRPr lang="en-US" sz="1200" b="1" i="0" u="none" strike="noStrike">
                        <a:solidFill>
                          <a:srgbClr val="000000"/>
                        </a:solidFill>
                        <a:effectLst/>
                        <a:latin typeface="Arial Unicode MS"/>
                      </a:endParaRPr>
                    </a:p>
                  </a:txBody>
                  <a:tcPr marL="7105" marR="7105" marT="7105" marB="0" anchor="b"/>
                </a:tc>
              </a:tr>
              <a:tr h="156313">
                <a:tc>
                  <a:txBody>
                    <a:bodyPr/>
                    <a:lstStyle/>
                    <a:p>
                      <a:pPr algn="ctr" fontAlgn="b"/>
                      <a:r>
                        <a:rPr lang="en-US" altLang="zh-CN" sz="1200" u="none" strike="noStrike" kern="1200" dirty="0">
                          <a:solidFill>
                            <a:schemeClr val="dk1"/>
                          </a:solidFill>
                          <a:effectLst/>
                          <a:latin typeface="+mn-lt"/>
                          <a:ea typeface="+mn-ea"/>
                          <a:cs typeface="+mn-cs"/>
                        </a:rPr>
                        <a:t>1</a:t>
                      </a:r>
                    </a:p>
                  </a:txBody>
                  <a:tcPr marL="7105" marR="7105" marT="7105" marB="0" anchor="b"/>
                </a:tc>
                <a:tc>
                  <a:txBody>
                    <a:bodyPr/>
                    <a:lstStyle/>
                    <a:p>
                      <a:pPr algn="ctr" fontAlgn="b"/>
                      <a:r>
                        <a:rPr lang="en-US" sz="1200" u="none" strike="noStrike">
                          <a:effectLst/>
                        </a:rPr>
                        <a:t>Takahashi</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Masaya </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dirty="0">
                          <a:effectLst/>
                        </a:rPr>
                        <a:t>male</a:t>
                      </a:r>
                      <a:endParaRPr lang="en-US" sz="1200" b="0" i="0" u="none" strike="noStrike" dirty="0">
                        <a:solidFill>
                          <a:srgbClr val="006100"/>
                        </a:solidFill>
                        <a:effectLst/>
                        <a:latin typeface="Arial Unicode MS"/>
                      </a:endParaRPr>
                    </a:p>
                  </a:txBody>
                  <a:tcPr marL="7105" marR="7105" marT="7105" marB="0" anchor="b"/>
                </a:tc>
                <a:tc>
                  <a:txBody>
                    <a:bodyPr/>
                    <a:lstStyle/>
                    <a:p>
                      <a:pPr algn="ctr" fontAlgn="b"/>
                      <a:r>
                        <a:rPr lang="en-US" sz="1200" u="none" strike="noStrike">
                          <a:effectLst/>
                        </a:rPr>
                        <a:t>Japan</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altLang="zh-CN" sz="1200" u="none" strike="noStrike">
                          <a:effectLst/>
                        </a:rPr>
                        <a:t>2018/3/18</a:t>
                      </a:r>
                      <a:endParaRPr lang="en-US" altLang="zh-CN" sz="1200" b="0" i="0" u="none" strike="noStrike">
                        <a:solidFill>
                          <a:srgbClr val="006100"/>
                        </a:solidFill>
                        <a:effectLst/>
                        <a:latin typeface="Arial Unicode MS"/>
                      </a:endParaRPr>
                    </a:p>
                  </a:txBody>
                  <a:tcPr marL="7105" marR="7105" marT="7105" marB="0" anchor="b"/>
                </a:tc>
                <a:tc>
                  <a:txBody>
                    <a:bodyPr/>
                    <a:lstStyle/>
                    <a:p>
                      <a:pPr algn="ctr" fontAlgn="b"/>
                      <a:r>
                        <a:rPr lang="en-US" altLang="zh-CN" sz="1200" u="none" strike="noStrike">
                          <a:effectLst/>
                        </a:rPr>
                        <a:t>7</a:t>
                      </a:r>
                      <a:endParaRPr lang="en-US" altLang="zh-CN"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JMA</a:t>
                      </a:r>
                      <a:endParaRPr lang="en-US" sz="1200" b="0" i="0" u="none" strike="noStrike">
                        <a:solidFill>
                          <a:srgbClr val="006100"/>
                        </a:solidFill>
                        <a:effectLst/>
                        <a:latin typeface="Arial Unicode MS"/>
                      </a:endParaRPr>
                    </a:p>
                  </a:txBody>
                  <a:tcPr marL="7105" marR="7105" marT="7105" marB="0" anchor="b"/>
                </a:tc>
              </a:tr>
              <a:tr h="156313">
                <a:tc>
                  <a:txBody>
                    <a:bodyPr/>
                    <a:lstStyle/>
                    <a:p>
                      <a:pPr algn="ctr" fontAlgn="b"/>
                      <a:r>
                        <a:rPr lang="en-US" altLang="zh-CN" sz="1200" u="none" strike="noStrike" kern="1200" dirty="0">
                          <a:solidFill>
                            <a:schemeClr val="dk1"/>
                          </a:solidFill>
                          <a:effectLst/>
                          <a:latin typeface="+mn-lt"/>
                          <a:ea typeface="+mn-ea"/>
                          <a:cs typeface="+mn-cs"/>
                        </a:rPr>
                        <a:t>2</a:t>
                      </a:r>
                    </a:p>
                  </a:txBody>
                  <a:tcPr marL="7105" marR="7105" marT="7105" marB="0" anchor="b"/>
                </a:tc>
                <a:tc>
                  <a:txBody>
                    <a:bodyPr/>
                    <a:lstStyle/>
                    <a:p>
                      <a:pPr algn="ctr" fontAlgn="b"/>
                      <a:r>
                        <a:rPr lang="en-US" sz="1200" u="none" strike="noStrike">
                          <a:effectLst/>
                        </a:rPr>
                        <a:t>Yogo</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Yusuke</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male</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Japan</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altLang="zh-CN" sz="1200" u="none" strike="noStrike">
                          <a:effectLst/>
                        </a:rPr>
                        <a:t>2018/3/18</a:t>
                      </a:r>
                      <a:endParaRPr lang="en-US" altLang="zh-CN" sz="1200" b="0" i="0" u="none" strike="noStrike">
                        <a:solidFill>
                          <a:srgbClr val="006100"/>
                        </a:solidFill>
                        <a:effectLst/>
                        <a:latin typeface="Arial Unicode MS"/>
                      </a:endParaRPr>
                    </a:p>
                  </a:txBody>
                  <a:tcPr marL="7105" marR="7105" marT="7105" marB="0" anchor="b"/>
                </a:tc>
                <a:tc>
                  <a:txBody>
                    <a:bodyPr/>
                    <a:lstStyle/>
                    <a:p>
                      <a:pPr algn="ctr" fontAlgn="b"/>
                      <a:r>
                        <a:rPr lang="en-US" altLang="zh-CN" sz="1200" u="none" strike="noStrike">
                          <a:effectLst/>
                        </a:rPr>
                        <a:t>7</a:t>
                      </a:r>
                      <a:endParaRPr lang="en-US" altLang="zh-CN"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JMA</a:t>
                      </a:r>
                      <a:endParaRPr lang="en-US" sz="1200" b="0" i="0" u="none" strike="noStrike">
                        <a:solidFill>
                          <a:srgbClr val="006100"/>
                        </a:solidFill>
                        <a:effectLst/>
                        <a:latin typeface="Arial Unicode MS"/>
                      </a:endParaRPr>
                    </a:p>
                  </a:txBody>
                  <a:tcPr marL="7105" marR="7105" marT="7105" marB="0" anchor="b"/>
                </a:tc>
              </a:tr>
              <a:tr h="156313">
                <a:tc>
                  <a:txBody>
                    <a:bodyPr/>
                    <a:lstStyle/>
                    <a:p>
                      <a:pPr algn="ctr" fontAlgn="b"/>
                      <a:r>
                        <a:rPr lang="en-US" altLang="zh-CN" sz="1200" u="none" strike="noStrike" kern="1200">
                          <a:solidFill>
                            <a:schemeClr val="dk1"/>
                          </a:solidFill>
                          <a:effectLst/>
                          <a:latin typeface="+mn-lt"/>
                          <a:ea typeface="+mn-ea"/>
                          <a:cs typeface="+mn-cs"/>
                        </a:rPr>
                        <a:t>3</a:t>
                      </a:r>
                    </a:p>
                  </a:txBody>
                  <a:tcPr marL="7105" marR="7105" marT="7105" marB="0" anchor="b"/>
                </a:tc>
                <a:tc>
                  <a:txBody>
                    <a:bodyPr/>
                    <a:lstStyle/>
                    <a:p>
                      <a:pPr algn="ctr" fontAlgn="b"/>
                      <a:r>
                        <a:rPr lang="en-US" sz="1200" u="none" strike="noStrike" dirty="0">
                          <a:effectLst/>
                        </a:rPr>
                        <a:t>FLYNN</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sz="1200" u="none" strike="noStrike">
                          <a:effectLst/>
                        </a:rPr>
                        <a:t>LAWRENCE EDMUND</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male</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USA</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u="none" strike="noStrike">
                          <a:effectLst/>
                        </a:rPr>
                        <a:t>2018/3/17</a:t>
                      </a:r>
                      <a:endParaRPr lang="en-US" altLang="zh-CN"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u="none" strike="noStrike">
                          <a:effectLst/>
                        </a:rPr>
                        <a:t>12</a:t>
                      </a:r>
                      <a:endParaRPr lang="en-US" altLang="zh-CN"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noaa</a:t>
                      </a:r>
                      <a:endParaRPr lang="en-US" sz="1200" b="0" i="0" u="none" strike="noStrike">
                        <a:solidFill>
                          <a:srgbClr val="000000"/>
                        </a:solidFill>
                        <a:effectLst/>
                        <a:latin typeface="Arial Unicode MS"/>
                      </a:endParaRPr>
                    </a:p>
                  </a:txBody>
                  <a:tcPr marL="7105" marR="7105" marT="7105" marB="0" anchor="b"/>
                </a:tc>
              </a:tr>
              <a:tr h="156313">
                <a:tc>
                  <a:txBody>
                    <a:bodyPr/>
                    <a:lstStyle/>
                    <a:p>
                      <a:pPr algn="ctr" fontAlgn="b"/>
                      <a:r>
                        <a:rPr lang="en-US" altLang="zh-CN" sz="1200" u="none" strike="noStrike" kern="1200">
                          <a:solidFill>
                            <a:schemeClr val="dk1"/>
                          </a:solidFill>
                          <a:effectLst/>
                          <a:latin typeface="+mn-lt"/>
                          <a:ea typeface="+mn-ea"/>
                          <a:cs typeface="+mn-cs"/>
                        </a:rPr>
                        <a:t>4</a:t>
                      </a:r>
                    </a:p>
                  </a:txBody>
                  <a:tcPr marL="7105" marR="7105" marT="7105" marB="0" anchor="b"/>
                </a:tc>
                <a:tc>
                  <a:txBody>
                    <a:bodyPr/>
                    <a:lstStyle/>
                    <a:p>
                      <a:pPr algn="ctr" fontAlgn="b"/>
                      <a:r>
                        <a:rPr lang="en-US" sz="1200" u="none" strike="noStrike" dirty="0">
                          <a:effectLst/>
                        </a:rPr>
                        <a:t>Bali</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sz="1200" u="none" strike="noStrike">
                          <a:effectLst/>
                        </a:rPr>
                        <a:t>Manik</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male</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Indian</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u="none" strike="noStrike">
                          <a:effectLst/>
                        </a:rPr>
                        <a:t>2018/3/17</a:t>
                      </a:r>
                      <a:endParaRPr lang="en-US" altLang="zh-CN"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u="none" strike="noStrike">
                          <a:effectLst/>
                        </a:rPr>
                        <a:t>9</a:t>
                      </a:r>
                      <a:endParaRPr lang="en-US" altLang="zh-CN"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noaa</a:t>
                      </a:r>
                      <a:endParaRPr lang="en-US" sz="1200" b="0" i="0" u="none" strike="noStrike">
                        <a:solidFill>
                          <a:srgbClr val="000000"/>
                        </a:solidFill>
                        <a:effectLst/>
                        <a:latin typeface="Arial Unicode MS"/>
                      </a:endParaRPr>
                    </a:p>
                  </a:txBody>
                  <a:tcPr marL="7105" marR="7105" marT="7105" marB="0" anchor="b"/>
                </a:tc>
              </a:tr>
              <a:tr h="156313">
                <a:tc>
                  <a:txBody>
                    <a:bodyPr/>
                    <a:lstStyle/>
                    <a:p>
                      <a:pPr algn="ctr" fontAlgn="b"/>
                      <a:r>
                        <a:rPr lang="en-US" altLang="zh-CN" sz="1200" u="none" strike="noStrike" kern="1200">
                          <a:solidFill>
                            <a:schemeClr val="dk1"/>
                          </a:solidFill>
                          <a:effectLst/>
                          <a:latin typeface="+mn-lt"/>
                          <a:ea typeface="+mn-ea"/>
                          <a:cs typeface="+mn-cs"/>
                        </a:rPr>
                        <a:t>5</a:t>
                      </a:r>
                    </a:p>
                  </a:txBody>
                  <a:tcPr marL="7105" marR="7105" marT="7105" marB="0" anchor="b"/>
                </a:tc>
                <a:tc>
                  <a:txBody>
                    <a:bodyPr/>
                    <a:lstStyle/>
                    <a:p>
                      <a:pPr algn="ctr" fontAlgn="b"/>
                      <a:r>
                        <a:rPr lang="en-US" sz="1200" u="none" strike="noStrike" dirty="0" err="1">
                          <a:effectLst/>
                        </a:rPr>
                        <a:t>Doelling</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sz="1200" u="none" strike="noStrike">
                          <a:effectLst/>
                        </a:rPr>
                        <a:t>David Robert</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male</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USA</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u="none" strike="noStrike">
                          <a:effectLst/>
                        </a:rPr>
                        <a:t>2018/3/18</a:t>
                      </a:r>
                      <a:endParaRPr lang="en-US" altLang="zh-CN"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u="none" strike="noStrike">
                          <a:effectLst/>
                        </a:rPr>
                        <a:t>7</a:t>
                      </a:r>
                      <a:endParaRPr lang="en-US" altLang="zh-CN"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NASA</a:t>
                      </a:r>
                      <a:endParaRPr lang="en-US" sz="1200" b="0" i="0" u="none" strike="noStrike">
                        <a:solidFill>
                          <a:srgbClr val="000000"/>
                        </a:solidFill>
                        <a:effectLst/>
                        <a:latin typeface="Arial Unicode MS"/>
                      </a:endParaRPr>
                    </a:p>
                  </a:txBody>
                  <a:tcPr marL="7105" marR="7105" marT="7105" marB="0" anchor="b"/>
                </a:tc>
              </a:tr>
              <a:tr h="156313">
                <a:tc>
                  <a:txBody>
                    <a:bodyPr/>
                    <a:lstStyle/>
                    <a:p>
                      <a:pPr algn="ctr" fontAlgn="b"/>
                      <a:r>
                        <a:rPr lang="en-US" altLang="zh-CN" sz="1200" u="none" strike="noStrike" kern="1200">
                          <a:solidFill>
                            <a:schemeClr val="dk1"/>
                          </a:solidFill>
                          <a:effectLst/>
                          <a:latin typeface="+mn-lt"/>
                          <a:ea typeface="+mn-ea"/>
                          <a:cs typeface="+mn-cs"/>
                        </a:rPr>
                        <a:t>6</a:t>
                      </a:r>
                    </a:p>
                  </a:txBody>
                  <a:tcPr marL="7105" marR="7105" marT="7105" marB="0" anchor="b"/>
                </a:tc>
                <a:tc>
                  <a:txBody>
                    <a:bodyPr/>
                    <a:lstStyle/>
                    <a:p>
                      <a:pPr algn="ctr" fontAlgn="b"/>
                      <a:r>
                        <a:rPr lang="en-US" sz="1200" u="none" strike="noStrike" dirty="0" err="1">
                          <a:effectLst/>
                        </a:rPr>
                        <a:t>Scarino</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sz="1200" u="none" strike="noStrike">
                          <a:effectLst/>
                        </a:rPr>
                        <a:t>Benjamin Raymond</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male</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USA</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u="none" strike="noStrike">
                          <a:effectLst/>
                        </a:rPr>
                        <a:t>2018/3/18</a:t>
                      </a:r>
                      <a:endParaRPr lang="en-US" altLang="zh-CN"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u="none" strike="noStrike">
                          <a:effectLst/>
                        </a:rPr>
                        <a:t>7</a:t>
                      </a:r>
                      <a:endParaRPr lang="en-US" altLang="zh-CN"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NASA</a:t>
                      </a:r>
                      <a:endParaRPr lang="en-US" sz="1200" b="0" i="0" u="none" strike="noStrike">
                        <a:solidFill>
                          <a:srgbClr val="000000"/>
                        </a:solidFill>
                        <a:effectLst/>
                        <a:latin typeface="Arial Unicode MS"/>
                      </a:endParaRPr>
                    </a:p>
                  </a:txBody>
                  <a:tcPr marL="7105" marR="7105" marT="7105" marB="0" anchor="b"/>
                </a:tc>
              </a:tr>
              <a:tr h="156313">
                <a:tc>
                  <a:txBody>
                    <a:bodyPr/>
                    <a:lstStyle/>
                    <a:p>
                      <a:pPr algn="ctr" fontAlgn="b"/>
                      <a:r>
                        <a:rPr lang="en-US" altLang="zh-CN" sz="1200" u="none" strike="noStrike" kern="1200">
                          <a:solidFill>
                            <a:schemeClr val="dk1"/>
                          </a:solidFill>
                          <a:effectLst/>
                          <a:latin typeface="+mn-lt"/>
                          <a:ea typeface="+mn-ea"/>
                          <a:cs typeface="+mn-cs"/>
                        </a:rPr>
                        <a:t>7</a:t>
                      </a:r>
                    </a:p>
                  </a:txBody>
                  <a:tcPr marL="7105" marR="7105" marT="7105" marB="0" anchor="b"/>
                </a:tc>
                <a:tc>
                  <a:txBody>
                    <a:bodyPr/>
                    <a:lstStyle/>
                    <a:p>
                      <a:pPr algn="ctr" fontAlgn="b"/>
                      <a:r>
                        <a:rPr lang="en-US" sz="1200" u="none" strike="noStrike" dirty="0">
                          <a:effectLst/>
                        </a:rPr>
                        <a:t>Ferraro JR</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sz="1200" u="none" strike="noStrike">
                          <a:effectLst/>
                        </a:rPr>
                        <a:t>Ralph Rocco</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male</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USA</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u="none" strike="noStrike">
                          <a:effectLst/>
                        </a:rPr>
                        <a:t>2018/3/18</a:t>
                      </a:r>
                      <a:endParaRPr lang="en-US" altLang="zh-CN"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u="none" strike="noStrike">
                          <a:effectLst/>
                        </a:rPr>
                        <a:t>7</a:t>
                      </a:r>
                      <a:endParaRPr lang="en-US" altLang="zh-CN"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noaa</a:t>
                      </a:r>
                      <a:endParaRPr lang="en-US" sz="1200" b="0" i="0" u="none" strike="noStrike">
                        <a:solidFill>
                          <a:srgbClr val="000000"/>
                        </a:solidFill>
                        <a:effectLst/>
                        <a:latin typeface="Arial Unicode MS"/>
                      </a:endParaRPr>
                    </a:p>
                  </a:txBody>
                  <a:tcPr marL="7105" marR="7105" marT="7105" marB="0" anchor="b"/>
                </a:tc>
              </a:tr>
              <a:tr h="156313">
                <a:tc>
                  <a:txBody>
                    <a:bodyPr/>
                    <a:lstStyle/>
                    <a:p>
                      <a:pPr algn="ctr" fontAlgn="b"/>
                      <a:r>
                        <a:rPr lang="en-US" altLang="zh-CN" sz="1200" u="none" strike="noStrike" kern="1200">
                          <a:solidFill>
                            <a:schemeClr val="dk1"/>
                          </a:solidFill>
                          <a:effectLst/>
                          <a:latin typeface="+mn-lt"/>
                          <a:ea typeface="+mn-ea"/>
                          <a:cs typeface="+mn-cs"/>
                        </a:rPr>
                        <a:t>8</a:t>
                      </a:r>
                    </a:p>
                  </a:txBody>
                  <a:tcPr marL="7105" marR="7105" marT="7105" marB="0" anchor="b"/>
                </a:tc>
                <a:tc>
                  <a:txBody>
                    <a:bodyPr/>
                    <a:lstStyle/>
                    <a:p>
                      <a:pPr algn="ctr" fontAlgn="b"/>
                      <a:r>
                        <a:rPr lang="en-US" sz="1200" u="none" strike="noStrike" dirty="0">
                          <a:effectLst/>
                        </a:rPr>
                        <a:t>WOO</a:t>
                      </a:r>
                      <a:endParaRPr lang="en-US" sz="1200" b="0" i="0" u="none" strike="noStrike" dirty="0">
                        <a:solidFill>
                          <a:srgbClr val="006100"/>
                        </a:solidFill>
                        <a:effectLst/>
                        <a:latin typeface="Arial Unicode MS"/>
                      </a:endParaRPr>
                    </a:p>
                  </a:txBody>
                  <a:tcPr marL="7105" marR="7105" marT="7105" marB="0" anchor="b"/>
                </a:tc>
                <a:tc>
                  <a:txBody>
                    <a:bodyPr/>
                    <a:lstStyle/>
                    <a:p>
                      <a:pPr algn="ctr" fontAlgn="b"/>
                      <a:r>
                        <a:rPr lang="en-US" sz="1200" u="none" strike="noStrike">
                          <a:effectLst/>
                        </a:rPr>
                        <a:t>JIN</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female</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KOR</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altLang="zh-CN" sz="1200" u="none" strike="noStrike">
                          <a:effectLst/>
                        </a:rPr>
                        <a:t>2018/3/18</a:t>
                      </a:r>
                      <a:endParaRPr lang="en-US" altLang="zh-CN" sz="1200" b="0" i="0" u="none" strike="noStrike">
                        <a:solidFill>
                          <a:srgbClr val="006100"/>
                        </a:solidFill>
                        <a:effectLst/>
                        <a:latin typeface="Arial Unicode MS"/>
                      </a:endParaRPr>
                    </a:p>
                  </a:txBody>
                  <a:tcPr marL="7105" marR="7105" marT="7105" marB="0" anchor="b"/>
                </a:tc>
                <a:tc>
                  <a:txBody>
                    <a:bodyPr/>
                    <a:lstStyle/>
                    <a:p>
                      <a:pPr algn="ctr" fontAlgn="b"/>
                      <a:r>
                        <a:rPr lang="en-US" altLang="zh-CN" sz="1200" u="none" strike="noStrike">
                          <a:effectLst/>
                        </a:rPr>
                        <a:t>7</a:t>
                      </a:r>
                      <a:endParaRPr lang="en-US" altLang="zh-CN"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KMA</a:t>
                      </a:r>
                      <a:endParaRPr lang="en-US" sz="1200" b="0" i="0" u="none" strike="noStrike">
                        <a:solidFill>
                          <a:srgbClr val="006100"/>
                        </a:solidFill>
                        <a:effectLst/>
                        <a:latin typeface="Arial Unicode MS"/>
                      </a:endParaRPr>
                    </a:p>
                  </a:txBody>
                  <a:tcPr marL="7105" marR="7105" marT="7105" marB="0" anchor="b"/>
                </a:tc>
              </a:tr>
              <a:tr h="156313">
                <a:tc>
                  <a:txBody>
                    <a:bodyPr/>
                    <a:lstStyle/>
                    <a:p>
                      <a:pPr algn="ctr" fontAlgn="b"/>
                      <a:r>
                        <a:rPr lang="en-US" altLang="zh-CN" sz="1200" u="none" strike="noStrike" kern="1200">
                          <a:solidFill>
                            <a:schemeClr val="dk1"/>
                          </a:solidFill>
                          <a:effectLst/>
                          <a:latin typeface="+mn-lt"/>
                          <a:ea typeface="+mn-ea"/>
                          <a:cs typeface="+mn-cs"/>
                        </a:rPr>
                        <a:t>9</a:t>
                      </a:r>
                    </a:p>
                  </a:txBody>
                  <a:tcPr marL="7105" marR="7105" marT="7105" marB="0" anchor="b"/>
                </a:tc>
                <a:tc>
                  <a:txBody>
                    <a:bodyPr/>
                    <a:lstStyle/>
                    <a:p>
                      <a:pPr algn="ctr" fontAlgn="b"/>
                      <a:r>
                        <a:rPr lang="en-US" sz="1200" u="none" strike="noStrike" dirty="0" err="1">
                          <a:effectLst/>
                        </a:rPr>
                        <a:t>Ahn</a:t>
                      </a:r>
                      <a:endParaRPr lang="en-US" sz="1200" b="0" i="0" u="none" strike="noStrike" dirty="0">
                        <a:solidFill>
                          <a:srgbClr val="006100"/>
                        </a:solidFill>
                        <a:effectLst/>
                        <a:latin typeface="Arial Unicode MS"/>
                      </a:endParaRPr>
                    </a:p>
                  </a:txBody>
                  <a:tcPr marL="7105" marR="7105" marT="7105" marB="0" anchor="b"/>
                </a:tc>
                <a:tc>
                  <a:txBody>
                    <a:bodyPr/>
                    <a:lstStyle/>
                    <a:p>
                      <a:pPr algn="ctr" fontAlgn="b"/>
                      <a:r>
                        <a:rPr lang="en-US" sz="1200" u="none" strike="noStrike">
                          <a:effectLst/>
                        </a:rPr>
                        <a:t>Myoung Hwan</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male</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KOR</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altLang="zh-CN" sz="1200" u="none" strike="noStrike">
                          <a:effectLst/>
                        </a:rPr>
                        <a:t>2018/3/18</a:t>
                      </a:r>
                      <a:endParaRPr lang="en-US" altLang="zh-CN" sz="1200" b="0" i="0" u="none" strike="noStrike">
                        <a:solidFill>
                          <a:srgbClr val="006100"/>
                        </a:solidFill>
                        <a:effectLst/>
                        <a:latin typeface="Arial Unicode MS"/>
                      </a:endParaRPr>
                    </a:p>
                  </a:txBody>
                  <a:tcPr marL="7105" marR="7105" marT="7105" marB="0" anchor="b"/>
                </a:tc>
                <a:tc>
                  <a:txBody>
                    <a:bodyPr/>
                    <a:lstStyle/>
                    <a:p>
                      <a:pPr algn="ctr" fontAlgn="b"/>
                      <a:r>
                        <a:rPr lang="en-US" altLang="zh-CN" sz="1200" u="none" strike="noStrike">
                          <a:effectLst/>
                        </a:rPr>
                        <a:t>7</a:t>
                      </a:r>
                      <a:endParaRPr lang="en-US" altLang="zh-CN"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Ewha Womans University</a:t>
                      </a:r>
                      <a:endParaRPr lang="en-US" sz="1200" b="0" i="0" u="none" strike="noStrike">
                        <a:solidFill>
                          <a:srgbClr val="006100"/>
                        </a:solidFill>
                        <a:effectLst/>
                        <a:latin typeface="Arial Unicode MS"/>
                      </a:endParaRPr>
                    </a:p>
                  </a:txBody>
                  <a:tcPr marL="7105" marR="7105" marT="7105" marB="0" anchor="b"/>
                </a:tc>
              </a:tr>
              <a:tr h="156313">
                <a:tc>
                  <a:txBody>
                    <a:bodyPr/>
                    <a:lstStyle/>
                    <a:p>
                      <a:pPr algn="ctr" fontAlgn="b"/>
                      <a:r>
                        <a:rPr lang="en-US" altLang="zh-CN" sz="1200" u="none" strike="noStrike" kern="1200">
                          <a:solidFill>
                            <a:schemeClr val="dk1"/>
                          </a:solidFill>
                          <a:effectLst/>
                          <a:latin typeface="+mn-lt"/>
                          <a:ea typeface="+mn-ea"/>
                          <a:cs typeface="+mn-cs"/>
                        </a:rPr>
                        <a:t>10</a:t>
                      </a:r>
                    </a:p>
                  </a:txBody>
                  <a:tcPr marL="7105" marR="7105" marT="7105" marB="0" anchor="b"/>
                </a:tc>
                <a:tc>
                  <a:txBody>
                    <a:bodyPr/>
                    <a:lstStyle/>
                    <a:p>
                      <a:pPr algn="ctr" fontAlgn="b"/>
                      <a:r>
                        <a:rPr lang="en-US" sz="1200" u="none" strike="noStrike" dirty="0">
                          <a:effectLst/>
                        </a:rPr>
                        <a:t>Kang</a:t>
                      </a:r>
                      <a:endParaRPr lang="en-US" sz="1200" b="0" i="0" u="none" strike="noStrike" dirty="0">
                        <a:solidFill>
                          <a:srgbClr val="006100"/>
                        </a:solidFill>
                        <a:effectLst/>
                        <a:latin typeface="Arial Unicode MS"/>
                      </a:endParaRPr>
                    </a:p>
                  </a:txBody>
                  <a:tcPr marL="7105" marR="7105" marT="7105" marB="0" anchor="b"/>
                </a:tc>
                <a:tc>
                  <a:txBody>
                    <a:bodyPr/>
                    <a:lstStyle/>
                    <a:p>
                      <a:pPr algn="ctr" fontAlgn="b"/>
                      <a:r>
                        <a:rPr lang="en-US" sz="1200" u="none" strike="noStrike">
                          <a:effectLst/>
                        </a:rPr>
                        <a:t>Mina</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female</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KOR</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altLang="zh-CN" sz="1200" u="none" strike="noStrike">
                          <a:effectLst/>
                        </a:rPr>
                        <a:t>2018/3/18</a:t>
                      </a:r>
                      <a:endParaRPr lang="en-US" altLang="zh-CN" sz="1200" b="0" i="0" u="none" strike="noStrike">
                        <a:solidFill>
                          <a:srgbClr val="006100"/>
                        </a:solidFill>
                        <a:effectLst/>
                        <a:latin typeface="Arial Unicode MS"/>
                      </a:endParaRPr>
                    </a:p>
                  </a:txBody>
                  <a:tcPr marL="7105" marR="7105" marT="7105" marB="0" anchor="b"/>
                </a:tc>
                <a:tc>
                  <a:txBody>
                    <a:bodyPr/>
                    <a:lstStyle/>
                    <a:p>
                      <a:pPr algn="ctr" fontAlgn="b"/>
                      <a:r>
                        <a:rPr lang="en-US" altLang="zh-CN" sz="1200" u="none" strike="noStrike">
                          <a:effectLst/>
                        </a:rPr>
                        <a:t>7</a:t>
                      </a:r>
                      <a:endParaRPr lang="en-US" altLang="zh-CN"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Ewha Womans University</a:t>
                      </a:r>
                      <a:endParaRPr lang="en-US" sz="1200" b="0" i="0" u="none" strike="noStrike">
                        <a:solidFill>
                          <a:srgbClr val="006100"/>
                        </a:solidFill>
                        <a:effectLst/>
                        <a:latin typeface="Arial Unicode MS"/>
                      </a:endParaRPr>
                    </a:p>
                  </a:txBody>
                  <a:tcPr marL="7105" marR="7105" marT="7105" marB="0" anchor="b"/>
                </a:tc>
              </a:tr>
              <a:tr h="156313">
                <a:tc>
                  <a:txBody>
                    <a:bodyPr/>
                    <a:lstStyle/>
                    <a:p>
                      <a:pPr algn="ctr" fontAlgn="b"/>
                      <a:r>
                        <a:rPr lang="en-US" altLang="zh-CN" sz="1200" u="none" strike="noStrike" kern="1200">
                          <a:solidFill>
                            <a:schemeClr val="dk1"/>
                          </a:solidFill>
                          <a:effectLst/>
                          <a:latin typeface="+mn-lt"/>
                          <a:ea typeface="+mn-ea"/>
                          <a:cs typeface="+mn-cs"/>
                        </a:rPr>
                        <a:t>11</a:t>
                      </a:r>
                    </a:p>
                  </a:txBody>
                  <a:tcPr marL="7105" marR="7105" marT="7105" marB="0" anchor="b"/>
                </a:tc>
                <a:tc>
                  <a:txBody>
                    <a:bodyPr/>
                    <a:lstStyle/>
                    <a:p>
                      <a:pPr algn="ctr" fontAlgn="b"/>
                      <a:r>
                        <a:rPr lang="en-US" sz="1200" u="none" strike="noStrike" dirty="0">
                          <a:effectLst/>
                        </a:rPr>
                        <a:t>GU</a:t>
                      </a:r>
                      <a:endParaRPr lang="en-US" sz="1200" b="0" i="0" u="none" strike="noStrike" dirty="0">
                        <a:solidFill>
                          <a:srgbClr val="006100"/>
                        </a:solidFill>
                        <a:effectLst/>
                        <a:latin typeface="Arial Unicode MS"/>
                      </a:endParaRPr>
                    </a:p>
                  </a:txBody>
                  <a:tcPr marL="7105" marR="7105" marT="7105" marB="0" anchor="b"/>
                </a:tc>
                <a:tc>
                  <a:txBody>
                    <a:bodyPr/>
                    <a:lstStyle/>
                    <a:p>
                      <a:pPr algn="ctr" fontAlgn="b"/>
                      <a:r>
                        <a:rPr lang="en-US" sz="1200" u="none" strike="noStrike">
                          <a:effectLst/>
                        </a:rPr>
                        <a:t>MINJU</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female</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KOR</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altLang="zh-CN" sz="1200" u="none" strike="noStrike">
                          <a:effectLst/>
                        </a:rPr>
                        <a:t>2018/3/18</a:t>
                      </a:r>
                      <a:endParaRPr lang="en-US" altLang="zh-CN" sz="1200" b="0" i="0" u="none" strike="noStrike">
                        <a:solidFill>
                          <a:srgbClr val="006100"/>
                        </a:solidFill>
                        <a:effectLst/>
                        <a:latin typeface="Arial Unicode MS"/>
                      </a:endParaRPr>
                    </a:p>
                  </a:txBody>
                  <a:tcPr marL="7105" marR="7105" marT="7105" marB="0" anchor="b"/>
                </a:tc>
                <a:tc>
                  <a:txBody>
                    <a:bodyPr/>
                    <a:lstStyle/>
                    <a:p>
                      <a:pPr algn="ctr" fontAlgn="b"/>
                      <a:r>
                        <a:rPr lang="en-US" altLang="zh-CN" sz="1200" u="none" strike="noStrike">
                          <a:effectLst/>
                        </a:rPr>
                        <a:t>7</a:t>
                      </a:r>
                      <a:endParaRPr lang="en-US" altLang="zh-CN"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nmsc/kma</a:t>
                      </a:r>
                      <a:endParaRPr lang="en-US" sz="1200" b="0" i="0" u="none" strike="noStrike">
                        <a:solidFill>
                          <a:srgbClr val="006100"/>
                        </a:solidFill>
                        <a:effectLst/>
                        <a:latin typeface="Arial Unicode MS"/>
                      </a:endParaRPr>
                    </a:p>
                  </a:txBody>
                  <a:tcPr marL="7105" marR="7105" marT="7105" marB="0" anchor="b"/>
                </a:tc>
              </a:tr>
              <a:tr h="156313">
                <a:tc>
                  <a:txBody>
                    <a:bodyPr/>
                    <a:lstStyle/>
                    <a:p>
                      <a:pPr algn="ctr" fontAlgn="b"/>
                      <a:r>
                        <a:rPr lang="en-US" altLang="zh-CN" sz="1200" u="none" strike="noStrike" kern="1200">
                          <a:solidFill>
                            <a:schemeClr val="dk1"/>
                          </a:solidFill>
                          <a:effectLst/>
                          <a:latin typeface="+mn-lt"/>
                          <a:ea typeface="+mn-ea"/>
                          <a:cs typeface="+mn-cs"/>
                        </a:rPr>
                        <a:t>12</a:t>
                      </a:r>
                    </a:p>
                  </a:txBody>
                  <a:tcPr marL="7105" marR="7105" marT="7105" marB="0" anchor="b"/>
                </a:tc>
                <a:tc>
                  <a:txBody>
                    <a:bodyPr/>
                    <a:lstStyle/>
                    <a:p>
                      <a:pPr algn="ctr" fontAlgn="b"/>
                      <a:r>
                        <a:rPr lang="en-US" sz="1200" u="none" strike="noStrike" dirty="0">
                          <a:effectLst/>
                        </a:rPr>
                        <a:t>AHN</a:t>
                      </a:r>
                      <a:endParaRPr lang="en-US" sz="1200" b="0" i="0" u="none" strike="noStrike" dirty="0">
                        <a:solidFill>
                          <a:srgbClr val="006100"/>
                        </a:solidFill>
                        <a:effectLst/>
                        <a:latin typeface="Arial Unicode MS"/>
                      </a:endParaRPr>
                    </a:p>
                  </a:txBody>
                  <a:tcPr marL="7105" marR="7105" marT="7105" marB="0" anchor="b"/>
                </a:tc>
                <a:tc>
                  <a:txBody>
                    <a:bodyPr/>
                    <a:lstStyle/>
                    <a:p>
                      <a:pPr algn="ctr" fontAlgn="b"/>
                      <a:r>
                        <a:rPr lang="en-US" sz="1200" u="none" strike="noStrike">
                          <a:effectLst/>
                        </a:rPr>
                        <a:t>Kibeom</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male</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KOR</a:t>
                      </a:r>
                      <a:endParaRPr lang="en-US" sz="1200" b="0" i="0" u="none" strike="noStrike">
                        <a:solidFill>
                          <a:srgbClr val="006100"/>
                        </a:solidFill>
                        <a:effectLst/>
                        <a:latin typeface="Arial Unicode MS"/>
                      </a:endParaRPr>
                    </a:p>
                  </a:txBody>
                  <a:tcPr marL="7105" marR="7105" marT="7105" marB="0" anchor="b"/>
                </a:tc>
                <a:tc>
                  <a:txBody>
                    <a:bodyPr/>
                    <a:lstStyle/>
                    <a:p>
                      <a:pPr algn="ctr" fontAlgn="b"/>
                      <a:r>
                        <a:rPr lang="en-US" altLang="zh-CN" sz="1200" u="none" strike="noStrike">
                          <a:effectLst/>
                        </a:rPr>
                        <a:t>2018/3/18</a:t>
                      </a:r>
                      <a:endParaRPr lang="en-US" altLang="zh-CN" sz="1200" b="0" i="0" u="none" strike="noStrike">
                        <a:solidFill>
                          <a:srgbClr val="006100"/>
                        </a:solidFill>
                        <a:effectLst/>
                        <a:latin typeface="Arial Unicode MS"/>
                      </a:endParaRPr>
                    </a:p>
                  </a:txBody>
                  <a:tcPr marL="7105" marR="7105" marT="7105" marB="0" anchor="b"/>
                </a:tc>
                <a:tc>
                  <a:txBody>
                    <a:bodyPr/>
                    <a:lstStyle/>
                    <a:p>
                      <a:pPr algn="ctr" fontAlgn="b"/>
                      <a:r>
                        <a:rPr lang="en-US" altLang="zh-CN" sz="1200" u="none" strike="noStrike">
                          <a:effectLst/>
                        </a:rPr>
                        <a:t>7</a:t>
                      </a:r>
                      <a:endParaRPr lang="en-US" altLang="zh-CN" sz="1200" b="0" i="0" u="none" strike="noStrike">
                        <a:solidFill>
                          <a:srgbClr val="006100"/>
                        </a:solidFill>
                        <a:effectLst/>
                        <a:latin typeface="Arial Unicode MS"/>
                      </a:endParaRPr>
                    </a:p>
                  </a:txBody>
                  <a:tcPr marL="7105" marR="7105" marT="7105" marB="0" anchor="b"/>
                </a:tc>
                <a:tc>
                  <a:txBody>
                    <a:bodyPr/>
                    <a:lstStyle/>
                    <a:p>
                      <a:pPr algn="ctr" fontAlgn="b"/>
                      <a:r>
                        <a:rPr lang="en-US" sz="1200" u="none" strike="noStrike">
                          <a:effectLst/>
                        </a:rPr>
                        <a:t>KIOST</a:t>
                      </a:r>
                      <a:endParaRPr lang="en-US" sz="1200" b="0" i="0" u="none" strike="noStrike">
                        <a:solidFill>
                          <a:srgbClr val="006100"/>
                        </a:solidFill>
                        <a:effectLst/>
                        <a:latin typeface="Arial Unicode MS"/>
                      </a:endParaRPr>
                    </a:p>
                  </a:txBody>
                  <a:tcPr marL="7105" marR="7105" marT="7105" marB="0" anchor="b"/>
                </a:tc>
              </a:tr>
              <a:tr h="178374">
                <a:tc>
                  <a:txBody>
                    <a:bodyPr/>
                    <a:lstStyle/>
                    <a:p>
                      <a:pPr algn="ctr" fontAlgn="b"/>
                      <a:r>
                        <a:rPr lang="en-US" altLang="zh-CN" sz="1200" u="none" strike="noStrike" kern="1200" dirty="0">
                          <a:solidFill>
                            <a:schemeClr val="dk1"/>
                          </a:solidFill>
                          <a:effectLst/>
                          <a:latin typeface="+mn-lt"/>
                          <a:ea typeface="+mn-ea"/>
                          <a:cs typeface="+mn-cs"/>
                        </a:rPr>
                        <a:t>13</a:t>
                      </a:r>
                    </a:p>
                  </a:txBody>
                  <a:tcPr marL="7105" marR="7105" marT="7105" marB="0" anchor="b"/>
                </a:tc>
                <a:tc>
                  <a:txBody>
                    <a:bodyPr/>
                    <a:lstStyle/>
                    <a:p>
                      <a:pPr algn="ctr" fontAlgn="b"/>
                      <a:r>
                        <a:rPr lang="en-US" sz="1200" u="none" strike="noStrike" dirty="0" err="1">
                          <a:effectLst/>
                        </a:rPr>
                        <a:t>Hewison</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sz="1200" u="none" strike="noStrike">
                          <a:effectLst/>
                        </a:rPr>
                        <a:t>Timothy James</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male</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dirty="0">
                          <a:effectLst/>
                        </a:rPr>
                        <a:t>UK/Germany</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altLang="zh-CN" sz="1200" u="none" strike="noStrike">
                          <a:effectLst/>
                        </a:rPr>
                        <a:t>2018/3/17</a:t>
                      </a:r>
                      <a:endParaRPr lang="en-US" altLang="zh-CN"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u="none" strike="noStrike">
                          <a:effectLst/>
                        </a:rPr>
                        <a:t>8</a:t>
                      </a:r>
                      <a:endParaRPr lang="en-US" altLang="zh-CN"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EUMESAT</a:t>
                      </a:r>
                      <a:endParaRPr lang="en-US" sz="1200" b="0" i="0" u="none" strike="noStrike">
                        <a:solidFill>
                          <a:srgbClr val="000000"/>
                        </a:solidFill>
                        <a:effectLst/>
                        <a:latin typeface="Arial Unicode MS"/>
                      </a:endParaRPr>
                    </a:p>
                  </a:txBody>
                  <a:tcPr marL="7105" marR="7105" marT="7105" marB="0" anchor="b"/>
                </a:tc>
              </a:tr>
              <a:tr h="156313">
                <a:tc>
                  <a:txBody>
                    <a:bodyPr/>
                    <a:lstStyle/>
                    <a:p>
                      <a:pPr algn="ctr" fontAlgn="b"/>
                      <a:r>
                        <a:rPr lang="en-US" altLang="zh-CN" sz="1200" u="none" strike="noStrike" kern="1200">
                          <a:solidFill>
                            <a:schemeClr val="dk1"/>
                          </a:solidFill>
                          <a:effectLst/>
                          <a:latin typeface="+mn-lt"/>
                          <a:ea typeface="+mn-ea"/>
                          <a:cs typeface="+mn-cs"/>
                        </a:rPr>
                        <a:t>14</a:t>
                      </a:r>
                    </a:p>
                  </a:txBody>
                  <a:tcPr marL="7105" marR="7105" marT="7105" marB="0" anchor="b"/>
                </a:tc>
                <a:tc>
                  <a:txBody>
                    <a:bodyPr/>
                    <a:lstStyle/>
                    <a:p>
                      <a:pPr algn="ctr" fontAlgn="b"/>
                      <a:r>
                        <a:rPr lang="en-US" sz="1200" u="none" strike="noStrike" dirty="0">
                          <a:solidFill>
                            <a:schemeClr val="bg1">
                              <a:lumMod val="50000"/>
                            </a:schemeClr>
                          </a:solidFill>
                          <a:effectLst/>
                        </a:rPr>
                        <a:t>WAGNER</a:t>
                      </a:r>
                      <a:endParaRPr lang="en-US" sz="1200" b="0" i="0" u="none" strike="noStrike" dirty="0">
                        <a:solidFill>
                          <a:schemeClr val="bg1">
                            <a:lumMod val="50000"/>
                          </a:schemeClr>
                        </a:solidFill>
                        <a:effectLst/>
                        <a:latin typeface="Arial Unicode MS"/>
                      </a:endParaRPr>
                    </a:p>
                  </a:txBody>
                  <a:tcPr marL="7105" marR="7105" marT="7105" marB="0" anchor="b"/>
                </a:tc>
                <a:tc>
                  <a:txBody>
                    <a:bodyPr/>
                    <a:lstStyle/>
                    <a:p>
                      <a:pPr algn="ctr" fontAlgn="b"/>
                      <a:r>
                        <a:rPr lang="en-US" sz="1200" u="none" strike="noStrike" dirty="0" err="1">
                          <a:solidFill>
                            <a:schemeClr val="bg1">
                              <a:lumMod val="50000"/>
                            </a:schemeClr>
                          </a:solidFill>
                          <a:effectLst/>
                        </a:rPr>
                        <a:t>Sébastien</a:t>
                      </a:r>
                      <a:endParaRPr lang="en-US" sz="1200" b="0" i="0" u="none" strike="noStrike" dirty="0">
                        <a:solidFill>
                          <a:schemeClr val="bg1">
                            <a:lumMod val="50000"/>
                          </a:schemeClr>
                        </a:solidFill>
                        <a:effectLst/>
                        <a:latin typeface="Arial Unicode MS"/>
                      </a:endParaRPr>
                    </a:p>
                  </a:txBody>
                  <a:tcPr marL="7105" marR="7105" marT="7105" marB="0" anchor="b"/>
                </a:tc>
                <a:tc>
                  <a:txBody>
                    <a:bodyPr/>
                    <a:lstStyle/>
                    <a:p>
                      <a:pPr algn="ctr" fontAlgn="b"/>
                      <a:r>
                        <a:rPr lang="en-US" sz="1200" u="none" strike="noStrike">
                          <a:solidFill>
                            <a:schemeClr val="bg1">
                              <a:lumMod val="50000"/>
                            </a:schemeClr>
                          </a:solidFill>
                          <a:effectLst/>
                        </a:rPr>
                        <a:t>male</a:t>
                      </a:r>
                      <a:endParaRPr lang="en-US" sz="1200" b="0" i="0" u="none" strike="noStrike">
                        <a:solidFill>
                          <a:schemeClr val="bg1">
                            <a:lumMod val="50000"/>
                          </a:schemeClr>
                        </a:solidFill>
                        <a:effectLst/>
                        <a:latin typeface="Arial Unicode MS"/>
                      </a:endParaRPr>
                    </a:p>
                  </a:txBody>
                  <a:tcPr marL="7105" marR="7105" marT="7105" marB="0" anchor="b"/>
                </a:tc>
                <a:tc>
                  <a:txBody>
                    <a:bodyPr/>
                    <a:lstStyle/>
                    <a:p>
                      <a:pPr algn="ctr" fontAlgn="b"/>
                      <a:r>
                        <a:rPr lang="en-US" sz="1200" u="none" strike="noStrike" dirty="0">
                          <a:solidFill>
                            <a:schemeClr val="bg1">
                              <a:lumMod val="50000"/>
                            </a:schemeClr>
                          </a:solidFill>
                          <a:effectLst/>
                        </a:rPr>
                        <a:t>French</a:t>
                      </a:r>
                      <a:endParaRPr lang="en-US" sz="1200" b="0" i="0" u="none" strike="noStrike" dirty="0">
                        <a:solidFill>
                          <a:schemeClr val="bg1">
                            <a:lumMod val="50000"/>
                          </a:schemeClr>
                        </a:solidFill>
                        <a:effectLst/>
                        <a:latin typeface="Arial Unicode MS"/>
                      </a:endParaRPr>
                    </a:p>
                  </a:txBody>
                  <a:tcPr marL="7105" marR="7105" marT="7105" marB="0" anchor="b"/>
                </a:tc>
                <a:tc>
                  <a:txBody>
                    <a:bodyPr/>
                    <a:lstStyle/>
                    <a:p>
                      <a:pPr algn="ctr" fontAlgn="b"/>
                      <a:r>
                        <a:rPr lang="en-US" altLang="zh-CN" sz="1200" u="none" strike="noStrike" dirty="0">
                          <a:solidFill>
                            <a:schemeClr val="bg1">
                              <a:lumMod val="50000"/>
                            </a:schemeClr>
                          </a:solidFill>
                          <a:effectLst/>
                        </a:rPr>
                        <a:t>2018/3/17</a:t>
                      </a:r>
                      <a:endParaRPr lang="en-US" altLang="zh-CN" sz="1200" b="0" i="0" u="none" strike="noStrike" dirty="0">
                        <a:solidFill>
                          <a:schemeClr val="bg1">
                            <a:lumMod val="50000"/>
                          </a:schemeClr>
                        </a:solidFill>
                        <a:effectLst/>
                        <a:latin typeface="Arial Unicode MS"/>
                      </a:endParaRPr>
                    </a:p>
                  </a:txBody>
                  <a:tcPr marL="7105" marR="7105" marT="7105" marB="0" anchor="b"/>
                </a:tc>
                <a:tc>
                  <a:txBody>
                    <a:bodyPr/>
                    <a:lstStyle/>
                    <a:p>
                      <a:pPr algn="ctr" fontAlgn="b"/>
                      <a:r>
                        <a:rPr lang="en-US" altLang="zh-CN" sz="1200" u="none" strike="noStrike" dirty="0">
                          <a:solidFill>
                            <a:schemeClr val="bg1">
                              <a:lumMod val="50000"/>
                            </a:schemeClr>
                          </a:solidFill>
                          <a:effectLst/>
                        </a:rPr>
                        <a:t>8</a:t>
                      </a:r>
                      <a:endParaRPr lang="en-US" altLang="zh-CN" sz="1200" b="0" i="0" u="none" strike="noStrike" dirty="0">
                        <a:solidFill>
                          <a:schemeClr val="bg1">
                            <a:lumMod val="50000"/>
                          </a:schemeClr>
                        </a:solidFill>
                        <a:effectLst/>
                        <a:latin typeface="Arial Unicode MS"/>
                      </a:endParaRPr>
                    </a:p>
                  </a:txBody>
                  <a:tcPr marL="7105" marR="7105" marT="7105" marB="0" anchor="b"/>
                </a:tc>
                <a:tc>
                  <a:txBody>
                    <a:bodyPr/>
                    <a:lstStyle/>
                    <a:p>
                      <a:pPr algn="ctr" fontAlgn="b"/>
                      <a:r>
                        <a:rPr lang="en-US" sz="1200" u="none" strike="noStrike" dirty="0">
                          <a:solidFill>
                            <a:schemeClr val="bg1">
                              <a:lumMod val="50000"/>
                            </a:schemeClr>
                          </a:solidFill>
                          <a:effectLst/>
                        </a:rPr>
                        <a:t>EUMESAT</a:t>
                      </a:r>
                      <a:endParaRPr lang="en-US" sz="1200" b="0" i="0" u="none" strike="noStrike" dirty="0">
                        <a:solidFill>
                          <a:schemeClr val="bg1">
                            <a:lumMod val="50000"/>
                          </a:schemeClr>
                        </a:solidFill>
                        <a:effectLst/>
                        <a:latin typeface="Arial Unicode MS"/>
                      </a:endParaRPr>
                    </a:p>
                  </a:txBody>
                  <a:tcPr marL="7105" marR="7105" marT="7105" marB="0" anchor="b"/>
                </a:tc>
              </a:tr>
              <a:tr h="156313">
                <a:tc>
                  <a:txBody>
                    <a:bodyPr/>
                    <a:lstStyle/>
                    <a:p>
                      <a:pPr algn="ctr" fontAlgn="b"/>
                      <a:r>
                        <a:rPr lang="en-US" altLang="zh-CN" sz="1200" u="none" strike="noStrike" kern="1200">
                          <a:solidFill>
                            <a:schemeClr val="dk1"/>
                          </a:solidFill>
                          <a:effectLst/>
                          <a:latin typeface="+mn-lt"/>
                          <a:ea typeface="+mn-ea"/>
                          <a:cs typeface="+mn-cs"/>
                        </a:rPr>
                        <a:t>15</a:t>
                      </a:r>
                    </a:p>
                  </a:txBody>
                  <a:tcPr marL="7105" marR="7105" marT="7105" marB="0" anchor="b"/>
                </a:tc>
                <a:tc>
                  <a:txBody>
                    <a:bodyPr/>
                    <a:lstStyle/>
                    <a:p>
                      <a:pPr algn="ctr" fontAlgn="b"/>
                      <a:r>
                        <a:rPr lang="en-US" sz="1200" u="none" strike="noStrike" dirty="0">
                          <a:effectLst/>
                        </a:rPr>
                        <a:t>MIU</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sz="1200" u="none" strike="noStrike" dirty="0">
                          <a:effectLst/>
                        </a:rPr>
                        <a:t>PETER THOMAS</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sz="1200" u="none" strike="noStrike" dirty="0">
                          <a:effectLst/>
                        </a:rPr>
                        <a:t>male</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sz="1200" u="none" strike="noStrike" dirty="0">
                          <a:effectLst/>
                        </a:rPr>
                        <a:t>UK</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altLang="zh-CN" sz="1200" u="none" strike="noStrike">
                          <a:effectLst/>
                        </a:rPr>
                        <a:t>2018/3/17</a:t>
                      </a:r>
                      <a:endParaRPr lang="en-US" altLang="zh-CN"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u="none" strike="noStrike">
                          <a:effectLst/>
                        </a:rPr>
                        <a:t>8</a:t>
                      </a:r>
                      <a:endParaRPr lang="en-US" altLang="zh-CN"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EUMESAT</a:t>
                      </a:r>
                      <a:endParaRPr lang="en-US" sz="1200" b="0" i="0" u="none" strike="noStrike">
                        <a:solidFill>
                          <a:srgbClr val="000000"/>
                        </a:solidFill>
                        <a:effectLst/>
                        <a:latin typeface="Arial Unicode MS"/>
                      </a:endParaRPr>
                    </a:p>
                  </a:txBody>
                  <a:tcPr marL="7105" marR="7105" marT="7105" marB="0" anchor="b"/>
                </a:tc>
              </a:tr>
              <a:tr h="156313">
                <a:tc>
                  <a:txBody>
                    <a:bodyPr/>
                    <a:lstStyle/>
                    <a:p>
                      <a:pPr algn="ctr" fontAlgn="b"/>
                      <a:r>
                        <a:rPr lang="en-US" altLang="zh-CN" sz="1200" u="none" strike="noStrike" kern="1200" dirty="0">
                          <a:solidFill>
                            <a:schemeClr val="dk1"/>
                          </a:solidFill>
                          <a:effectLst/>
                          <a:latin typeface="+mn-lt"/>
                          <a:ea typeface="+mn-ea"/>
                          <a:cs typeface="+mn-cs"/>
                        </a:rPr>
                        <a:t>16</a:t>
                      </a:r>
                    </a:p>
                  </a:txBody>
                  <a:tcPr marL="7105" marR="7105" marT="7105" marB="0" anchor="b"/>
                </a:tc>
                <a:tc>
                  <a:txBody>
                    <a:bodyPr/>
                    <a:lstStyle/>
                    <a:p>
                      <a:pPr algn="ctr" fontAlgn="b"/>
                      <a:r>
                        <a:rPr lang="en-US" sz="1200" u="none" strike="noStrike" dirty="0" err="1">
                          <a:effectLst/>
                        </a:rPr>
                        <a:t>Coppens</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sz="1200" u="none" strike="noStrike">
                          <a:effectLst/>
                        </a:rPr>
                        <a:t>Dorothée Marie Suzanne</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female</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French</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u="none" strike="noStrike">
                          <a:effectLst/>
                        </a:rPr>
                        <a:t>2018/3/18</a:t>
                      </a:r>
                      <a:endParaRPr lang="en-US" altLang="zh-CN"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u="none" strike="noStrike">
                          <a:effectLst/>
                        </a:rPr>
                        <a:t>6</a:t>
                      </a:r>
                      <a:endParaRPr lang="en-US" altLang="zh-CN"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EUMESAT</a:t>
                      </a:r>
                      <a:endParaRPr lang="en-US" sz="1200" b="0" i="0" u="none" strike="noStrike">
                        <a:solidFill>
                          <a:srgbClr val="000000"/>
                        </a:solidFill>
                        <a:effectLst/>
                        <a:latin typeface="Arial Unicode MS"/>
                      </a:endParaRPr>
                    </a:p>
                  </a:txBody>
                  <a:tcPr marL="7105" marR="7105" marT="7105" marB="0" anchor="b"/>
                </a:tc>
              </a:tr>
              <a:tr h="132155">
                <a:tc>
                  <a:txBody>
                    <a:bodyPr/>
                    <a:lstStyle/>
                    <a:p>
                      <a:pPr algn="ctr" fontAlgn="b"/>
                      <a:r>
                        <a:rPr lang="en-US" altLang="zh-CN" sz="1200" u="none" strike="noStrike" kern="1200">
                          <a:solidFill>
                            <a:schemeClr val="dk1"/>
                          </a:solidFill>
                          <a:effectLst/>
                          <a:latin typeface="+mn-lt"/>
                          <a:ea typeface="+mn-ea"/>
                          <a:cs typeface="+mn-cs"/>
                        </a:rPr>
                        <a:t>17</a:t>
                      </a:r>
                    </a:p>
                  </a:txBody>
                  <a:tcPr marL="7105" marR="7105" marT="7105" marB="0" anchor="b"/>
                </a:tc>
                <a:tc>
                  <a:txBody>
                    <a:bodyPr/>
                    <a:lstStyle/>
                    <a:p>
                      <a:pPr algn="ctr" fontAlgn="b"/>
                      <a:r>
                        <a:rPr lang="en-US" sz="1200" u="none" strike="noStrike" dirty="0" err="1">
                          <a:effectLst/>
                        </a:rPr>
                        <a:t>Goryl</a:t>
                      </a:r>
                      <a:endParaRPr lang="en-US" sz="1200" b="0" i="0" u="none" strike="noStrike" dirty="0">
                        <a:solidFill>
                          <a:srgbClr val="006100"/>
                        </a:solidFill>
                        <a:effectLst/>
                        <a:latin typeface="宋体"/>
                      </a:endParaRPr>
                    </a:p>
                  </a:txBody>
                  <a:tcPr marL="7105" marR="7105" marT="7105" marB="0" anchor="b"/>
                </a:tc>
                <a:tc>
                  <a:txBody>
                    <a:bodyPr/>
                    <a:lstStyle/>
                    <a:p>
                      <a:pPr algn="ctr" fontAlgn="b"/>
                      <a:r>
                        <a:rPr lang="en-US" sz="1200" u="none" strike="noStrike">
                          <a:effectLst/>
                        </a:rPr>
                        <a:t>Philippe </a:t>
                      </a:r>
                      <a:endParaRPr lang="en-US" sz="1200" b="0" i="0" u="none" strike="noStrike">
                        <a:solidFill>
                          <a:srgbClr val="006100"/>
                        </a:solidFill>
                        <a:effectLst/>
                        <a:latin typeface="宋体"/>
                      </a:endParaRPr>
                    </a:p>
                  </a:txBody>
                  <a:tcPr marL="7105" marR="7105" marT="7105" marB="0" anchor="b"/>
                </a:tc>
                <a:tc>
                  <a:txBody>
                    <a:bodyPr/>
                    <a:lstStyle/>
                    <a:p>
                      <a:pPr algn="ctr" fontAlgn="b"/>
                      <a:r>
                        <a:rPr lang="en-US" sz="1200" u="none" strike="noStrike">
                          <a:effectLst/>
                        </a:rPr>
                        <a:t>male</a:t>
                      </a:r>
                      <a:endParaRPr lang="en-US" sz="1200" b="0" i="0" u="none" strike="noStrike">
                        <a:solidFill>
                          <a:srgbClr val="006100"/>
                        </a:solidFill>
                        <a:effectLst/>
                        <a:latin typeface="宋体"/>
                      </a:endParaRPr>
                    </a:p>
                  </a:txBody>
                  <a:tcPr marL="7105" marR="7105" marT="7105" marB="0" anchor="b"/>
                </a:tc>
                <a:tc>
                  <a:txBody>
                    <a:bodyPr/>
                    <a:lstStyle/>
                    <a:p>
                      <a:pPr algn="ctr" fontAlgn="b"/>
                      <a:r>
                        <a:rPr lang="en-US" sz="1200" u="none" strike="noStrike">
                          <a:effectLst/>
                        </a:rPr>
                        <a:t>French</a:t>
                      </a:r>
                      <a:endParaRPr lang="en-US" sz="1200" b="0" i="0" u="none" strike="noStrike">
                        <a:solidFill>
                          <a:srgbClr val="006100"/>
                        </a:solidFill>
                        <a:effectLst/>
                        <a:latin typeface="宋体"/>
                      </a:endParaRPr>
                    </a:p>
                  </a:txBody>
                  <a:tcPr marL="7105" marR="7105" marT="7105" marB="0" anchor="b"/>
                </a:tc>
                <a:tc>
                  <a:txBody>
                    <a:bodyPr/>
                    <a:lstStyle/>
                    <a:p>
                      <a:pPr algn="ctr" fontAlgn="b"/>
                      <a:r>
                        <a:rPr lang="en-US" altLang="zh-CN" sz="1200" u="none" strike="noStrike">
                          <a:effectLst/>
                        </a:rPr>
                        <a:t>2018/3/18</a:t>
                      </a:r>
                      <a:endParaRPr lang="en-US" altLang="zh-CN" sz="1200" b="0" i="0" u="none" strike="noStrike">
                        <a:solidFill>
                          <a:srgbClr val="006100"/>
                        </a:solidFill>
                        <a:effectLst/>
                        <a:latin typeface="宋体"/>
                      </a:endParaRPr>
                    </a:p>
                  </a:txBody>
                  <a:tcPr marL="7105" marR="7105" marT="7105" marB="0" anchor="b"/>
                </a:tc>
                <a:tc>
                  <a:txBody>
                    <a:bodyPr/>
                    <a:lstStyle/>
                    <a:p>
                      <a:pPr algn="ctr" fontAlgn="b"/>
                      <a:r>
                        <a:rPr lang="en-US" altLang="zh-CN" sz="1200" u="none" strike="noStrike">
                          <a:effectLst/>
                        </a:rPr>
                        <a:t>7</a:t>
                      </a:r>
                      <a:endParaRPr lang="en-US" altLang="zh-CN" sz="1200" b="0" i="0" u="none" strike="noStrike">
                        <a:solidFill>
                          <a:srgbClr val="006100"/>
                        </a:solidFill>
                        <a:effectLst/>
                        <a:latin typeface="宋体"/>
                      </a:endParaRPr>
                    </a:p>
                  </a:txBody>
                  <a:tcPr marL="7105" marR="7105" marT="7105" marB="0" anchor="b"/>
                </a:tc>
                <a:tc>
                  <a:txBody>
                    <a:bodyPr/>
                    <a:lstStyle/>
                    <a:p>
                      <a:pPr algn="ctr" fontAlgn="b"/>
                      <a:r>
                        <a:rPr lang="en-US" sz="1200" u="none" strike="noStrike">
                          <a:effectLst/>
                        </a:rPr>
                        <a:t>ESA</a:t>
                      </a:r>
                      <a:endParaRPr lang="en-US" sz="1200" b="0" i="0" u="none" strike="noStrike">
                        <a:solidFill>
                          <a:srgbClr val="006100"/>
                        </a:solidFill>
                        <a:effectLst/>
                        <a:latin typeface="宋体"/>
                      </a:endParaRPr>
                    </a:p>
                  </a:txBody>
                  <a:tcPr marL="7105" marR="7105" marT="7105" marB="0" anchor="b"/>
                </a:tc>
              </a:tr>
              <a:tr h="156313">
                <a:tc>
                  <a:txBody>
                    <a:bodyPr/>
                    <a:lstStyle/>
                    <a:p>
                      <a:pPr algn="ctr" fontAlgn="b"/>
                      <a:r>
                        <a:rPr lang="en-US" altLang="zh-CN" sz="1200" u="none" strike="noStrike" kern="1200" dirty="0" smtClean="0">
                          <a:solidFill>
                            <a:schemeClr val="dk1"/>
                          </a:solidFill>
                          <a:effectLst/>
                          <a:latin typeface="+mn-lt"/>
                          <a:ea typeface="+mn-ea"/>
                          <a:cs typeface="+mn-cs"/>
                        </a:rPr>
                        <a:t>18</a:t>
                      </a:r>
                      <a:endParaRPr lang="zh-CN" altLang="en-US" sz="1200" u="none" strike="noStrike" kern="1200" dirty="0">
                        <a:solidFill>
                          <a:schemeClr val="dk1"/>
                        </a:solidFill>
                        <a:effectLst/>
                        <a:latin typeface="+mn-lt"/>
                        <a:ea typeface="+mn-ea"/>
                        <a:cs typeface="+mn-cs"/>
                      </a:endParaRPr>
                    </a:p>
                  </a:txBody>
                  <a:tcPr marL="7105" marR="7105" marT="7105" marB="0" anchor="b"/>
                </a:tc>
                <a:tc>
                  <a:txBody>
                    <a:bodyPr/>
                    <a:lstStyle/>
                    <a:p>
                      <a:pPr algn="ctr" fontAlgn="ctr"/>
                      <a:r>
                        <a:rPr lang="en-US" sz="1200" u="none" strike="noStrike" kern="1200" dirty="0" err="1" smtClean="0">
                          <a:solidFill>
                            <a:schemeClr val="dk1"/>
                          </a:solidFill>
                          <a:effectLst/>
                          <a:latin typeface="+mn-lt"/>
                          <a:ea typeface="+mn-ea"/>
                          <a:cs typeface="+mn-cs"/>
                        </a:rPr>
                        <a:t>Xiong</a:t>
                      </a:r>
                      <a:r>
                        <a:rPr lang="en-US" sz="1200" u="none" strike="noStrike" kern="1200" dirty="0" smtClean="0">
                          <a:solidFill>
                            <a:schemeClr val="dk1"/>
                          </a:solidFill>
                          <a:effectLst/>
                          <a:latin typeface="+mn-lt"/>
                          <a:ea typeface="+mn-ea"/>
                          <a:cs typeface="+mn-cs"/>
                        </a:rPr>
                        <a:t> </a:t>
                      </a:r>
                      <a:endParaRPr lang="en-US" sz="1200" u="none" strike="noStrike" kern="1200" dirty="0">
                        <a:solidFill>
                          <a:schemeClr val="dk1"/>
                        </a:solidFill>
                        <a:effectLst/>
                        <a:latin typeface="+mn-lt"/>
                        <a:ea typeface="+mn-ea"/>
                        <a:cs typeface="+mn-cs"/>
                      </a:endParaRPr>
                    </a:p>
                  </a:txBody>
                  <a:tcPr marL="7105" marR="7105" marT="7105" marB="0" anchor="ctr"/>
                </a:tc>
                <a:tc>
                  <a:txBody>
                    <a:bodyPr/>
                    <a:lstStyle/>
                    <a:p>
                      <a:pPr algn="ctr" fontAlgn="b"/>
                      <a:r>
                        <a:rPr lang="en-US" sz="1200" u="none" strike="noStrike">
                          <a:effectLst/>
                        </a:rPr>
                        <a:t>Xiaoxiong </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Male</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b="0" i="0" u="none" strike="noStrike" dirty="0" smtClean="0">
                          <a:solidFill>
                            <a:srgbClr val="000000"/>
                          </a:solidFill>
                          <a:effectLst/>
                          <a:latin typeface="Arial Unicode MS"/>
                        </a:rPr>
                        <a:t>USA</a:t>
                      </a:r>
                      <a:endParaRPr lang="zh-CN" altLang="en-US" sz="1200" b="0" i="0" u="none" strike="noStrike" dirty="0">
                        <a:solidFill>
                          <a:srgbClr val="000000"/>
                        </a:solidFill>
                        <a:effectLst/>
                        <a:latin typeface="Arial Unicode MS"/>
                      </a:endParaRPr>
                    </a:p>
                  </a:txBody>
                  <a:tcPr marL="7105" marR="7105" marT="7105" marB="0" anchor="b"/>
                </a:tc>
                <a:tc>
                  <a:txBody>
                    <a:bodyPr/>
                    <a:lstStyle/>
                    <a:p>
                      <a:pPr algn="ctr" fontAlgn="b"/>
                      <a:endParaRPr lang="zh-CN" altLang="en-US" sz="1200" b="0" i="0" u="none" strike="noStrike">
                        <a:solidFill>
                          <a:srgbClr val="000000"/>
                        </a:solidFill>
                        <a:effectLst/>
                        <a:latin typeface="Arial Unicode MS"/>
                      </a:endParaRPr>
                    </a:p>
                  </a:txBody>
                  <a:tcPr marL="7105" marR="7105" marT="7105" marB="0" anchor="b"/>
                </a:tc>
                <a:tc>
                  <a:txBody>
                    <a:bodyPr/>
                    <a:lstStyle/>
                    <a:p>
                      <a:pPr algn="l" fontAlgn="b"/>
                      <a:endParaRPr lang="zh-CN" alt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NASA</a:t>
                      </a:r>
                      <a:endParaRPr lang="en-US" sz="1200" b="0" i="0" u="none" strike="noStrike">
                        <a:solidFill>
                          <a:srgbClr val="000000"/>
                        </a:solidFill>
                        <a:effectLst/>
                        <a:latin typeface="Arial Unicode MS"/>
                      </a:endParaRPr>
                    </a:p>
                  </a:txBody>
                  <a:tcPr marL="7105" marR="7105" marT="7105" marB="0" anchor="b"/>
                </a:tc>
              </a:tr>
              <a:tr h="156313">
                <a:tc>
                  <a:txBody>
                    <a:bodyPr/>
                    <a:lstStyle/>
                    <a:p>
                      <a:pPr algn="ctr" fontAlgn="b"/>
                      <a:r>
                        <a:rPr lang="en-US" altLang="zh-CN" sz="1200" u="none" strike="noStrike" kern="1200" dirty="0" smtClean="0">
                          <a:solidFill>
                            <a:schemeClr val="dk1"/>
                          </a:solidFill>
                          <a:effectLst/>
                          <a:latin typeface="+mn-lt"/>
                          <a:ea typeface="+mn-ea"/>
                          <a:cs typeface="+mn-cs"/>
                        </a:rPr>
                        <a:t>19</a:t>
                      </a:r>
                      <a:endParaRPr lang="zh-CN" altLang="en-US" sz="1200" u="none" strike="noStrike" kern="1200" dirty="0">
                        <a:solidFill>
                          <a:schemeClr val="dk1"/>
                        </a:solidFill>
                        <a:effectLst/>
                        <a:latin typeface="+mn-lt"/>
                        <a:ea typeface="+mn-ea"/>
                        <a:cs typeface="+mn-cs"/>
                      </a:endParaRPr>
                    </a:p>
                  </a:txBody>
                  <a:tcPr marL="7105" marR="7105" marT="7105" marB="0" anchor="b"/>
                </a:tc>
                <a:tc>
                  <a:txBody>
                    <a:bodyPr/>
                    <a:lstStyle/>
                    <a:p>
                      <a:pPr algn="ctr" fontAlgn="ctr"/>
                      <a:r>
                        <a:rPr lang="en-US" sz="1200" u="none" strike="noStrike" kern="1200" dirty="0" smtClean="0">
                          <a:solidFill>
                            <a:schemeClr val="dk1"/>
                          </a:solidFill>
                          <a:effectLst/>
                          <a:latin typeface="+mn-lt"/>
                          <a:ea typeface="+mn-ea"/>
                          <a:cs typeface="+mn-cs"/>
                        </a:rPr>
                        <a:t>Kim</a:t>
                      </a:r>
                      <a:endParaRPr lang="en-US" sz="1200" u="none" strike="noStrike" kern="1200" dirty="0">
                        <a:solidFill>
                          <a:schemeClr val="dk1"/>
                        </a:solidFill>
                        <a:effectLst/>
                        <a:latin typeface="+mn-lt"/>
                        <a:ea typeface="+mn-ea"/>
                        <a:cs typeface="+mn-cs"/>
                      </a:endParaRPr>
                    </a:p>
                  </a:txBody>
                  <a:tcPr marL="7105" marR="7105" marT="7105" marB="0" anchor="ctr"/>
                </a:tc>
                <a:tc>
                  <a:txBody>
                    <a:bodyPr/>
                    <a:lstStyle/>
                    <a:p>
                      <a:pPr algn="ctr" fontAlgn="b"/>
                      <a:r>
                        <a:rPr lang="en-US" sz="1200" u="none" strike="noStrike">
                          <a:effectLst/>
                        </a:rPr>
                        <a:t>Dohyeong </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Male </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b="0" i="0" u="none" strike="noStrike" dirty="0" smtClean="0">
                          <a:solidFill>
                            <a:srgbClr val="000000"/>
                          </a:solidFill>
                          <a:effectLst/>
                          <a:latin typeface="Arial Unicode MS"/>
                        </a:rPr>
                        <a:t>Korea</a:t>
                      </a:r>
                      <a:endParaRPr lang="zh-CN" altLang="en-US" sz="1200" b="0" i="0" u="none" strike="noStrike" dirty="0">
                        <a:solidFill>
                          <a:srgbClr val="000000"/>
                        </a:solidFill>
                        <a:effectLst/>
                        <a:latin typeface="Arial Unicode MS"/>
                      </a:endParaRPr>
                    </a:p>
                  </a:txBody>
                  <a:tcPr marL="7105" marR="7105" marT="7105" marB="0" anchor="b"/>
                </a:tc>
                <a:tc>
                  <a:txBody>
                    <a:bodyPr/>
                    <a:lstStyle/>
                    <a:p>
                      <a:pPr algn="ctr" fontAlgn="b"/>
                      <a:endParaRPr lang="zh-CN" altLang="en-US" sz="1200" b="0" i="0" u="none" strike="noStrike">
                        <a:solidFill>
                          <a:srgbClr val="000000"/>
                        </a:solidFill>
                        <a:effectLst/>
                        <a:latin typeface="Arial Unicode MS"/>
                      </a:endParaRPr>
                    </a:p>
                  </a:txBody>
                  <a:tcPr marL="7105" marR="7105" marT="7105" marB="0" anchor="b"/>
                </a:tc>
                <a:tc>
                  <a:txBody>
                    <a:bodyPr/>
                    <a:lstStyle/>
                    <a:p>
                      <a:pPr algn="l" fontAlgn="b"/>
                      <a:endParaRPr lang="zh-CN" alt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KMA</a:t>
                      </a:r>
                      <a:endParaRPr lang="en-US" sz="1200" b="0" i="0" u="none" strike="noStrike">
                        <a:solidFill>
                          <a:srgbClr val="000000"/>
                        </a:solidFill>
                        <a:effectLst/>
                        <a:latin typeface="Arial Unicode MS"/>
                      </a:endParaRPr>
                    </a:p>
                  </a:txBody>
                  <a:tcPr marL="7105" marR="7105" marT="7105" marB="0" anchor="b"/>
                </a:tc>
              </a:tr>
              <a:tr h="156313">
                <a:tc>
                  <a:txBody>
                    <a:bodyPr/>
                    <a:lstStyle/>
                    <a:p>
                      <a:pPr algn="ctr" fontAlgn="b"/>
                      <a:r>
                        <a:rPr lang="en-US" altLang="zh-CN" sz="1200" u="none" strike="noStrike" kern="1200" dirty="0" smtClean="0">
                          <a:solidFill>
                            <a:schemeClr val="dk1"/>
                          </a:solidFill>
                          <a:effectLst/>
                          <a:latin typeface="+mn-lt"/>
                          <a:ea typeface="+mn-ea"/>
                          <a:cs typeface="+mn-cs"/>
                        </a:rPr>
                        <a:t>20</a:t>
                      </a:r>
                      <a:endParaRPr lang="zh-CN" altLang="en-US" sz="1200" u="none" strike="noStrike" kern="1200" dirty="0">
                        <a:solidFill>
                          <a:schemeClr val="dk1"/>
                        </a:solidFill>
                        <a:effectLst/>
                        <a:latin typeface="+mn-lt"/>
                        <a:ea typeface="+mn-ea"/>
                        <a:cs typeface="+mn-cs"/>
                      </a:endParaRPr>
                    </a:p>
                  </a:txBody>
                  <a:tcPr marL="7105" marR="7105" marT="7105" marB="0" anchor="b"/>
                </a:tc>
                <a:tc>
                  <a:txBody>
                    <a:bodyPr/>
                    <a:lstStyle/>
                    <a:p>
                      <a:pPr algn="ctr" fontAlgn="ctr"/>
                      <a:r>
                        <a:rPr lang="en-US" sz="1200" u="none" strike="noStrike" kern="1200" dirty="0">
                          <a:solidFill>
                            <a:schemeClr val="dk1"/>
                          </a:solidFill>
                          <a:effectLst/>
                          <a:latin typeface="+mn-lt"/>
                          <a:ea typeface="+mn-ea"/>
                          <a:cs typeface="+mn-cs"/>
                        </a:rPr>
                        <a:t> Stone</a:t>
                      </a:r>
                    </a:p>
                  </a:txBody>
                  <a:tcPr marL="7105" marR="7105" marT="7105" marB="0" anchor="ctr"/>
                </a:tc>
                <a:tc>
                  <a:txBody>
                    <a:bodyPr/>
                    <a:lstStyle/>
                    <a:p>
                      <a:pPr algn="ctr" fontAlgn="b"/>
                      <a:r>
                        <a:rPr lang="en-US" sz="1200" u="none" strike="noStrike">
                          <a:effectLst/>
                        </a:rPr>
                        <a:t>Tome</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Male</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b="0" i="0" u="none" strike="noStrike" dirty="0" smtClean="0">
                          <a:solidFill>
                            <a:srgbClr val="000000"/>
                          </a:solidFill>
                          <a:effectLst/>
                          <a:latin typeface="Arial Unicode MS"/>
                        </a:rPr>
                        <a:t>USA</a:t>
                      </a:r>
                      <a:endParaRPr lang="zh-CN" altLang="en-US" sz="1200" b="0" i="0" u="none" strike="noStrike" dirty="0">
                        <a:solidFill>
                          <a:srgbClr val="000000"/>
                        </a:solidFill>
                        <a:effectLst/>
                        <a:latin typeface="Arial Unicode MS"/>
                      </a:endParaRPr>
                    </a:p>
                  </a:txBody>
                  <a:tcPr marL="7105" marR="7105" marT="7105" marB="0" anchor="b"/>
                </a:tc>
                <a:tc>
                  <a:txBody>
                    <a:bodyPr/>
                    <a:lstStyle/>
                    <a:p>
                      <a:pPr algn="ctr" fontAlgn="b"/>
                      <a:endParaRPr lang="zh-CN" altLang="en-US" sz="1200" b="0" i="0" u="none" strike="noStrike">
                        <a:solidFill>
                          <a:srgbClr val="000000"/>
                        </a:solidFill>
                        <a:effectLst/>
                        <a:latin typeface="Arial Unicode MS"/>
                      </a:endParaRPr>
                    </a:p>
                  </a:txBody>
                  <a:tcPr marL="7105" marR="7105" marT="7105" marB="0" anchor="b"/>
                </a:tc>
                <a:tc>
                  <a:txBody>
                    <a:bodyPr/>
                    <a:lstStyle/>
                    <a:p>
                      <a:pPr algn="l" fontAlgn="b"/>
                      <a:endParaRPr lang="zh-CN" alt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USGS</a:t>
                      </a:r>
                      <a:endParaRPr lang="en-US" sz="1200" b="0" i="0" u="none" strike="noStrike">
                        <a:solidFill>
                          <a:srgbClr val="000000"/>
                        </a:solidFill>
                        <a:effectLst/>
                        <a:latin typeface="Arial Unicode MS"/>
                      </a:endParaRPr>
                    </a:p>
                  </a:txBody>
                  <a:tcPr marL="7105" marR="7105" marT="7105" marB="0" anchor="b"/>
                </a:tc>
              </a:tr>
              <a:tr h="156313">
                <a:tc>
                  <a:txBody>
                    <a:bodyPr/>
                    <a:lstStyle/>
                    <a:p>
                      <a:pPr algn="ctr" fontAlgn="b"/>
                      <a:r>
                        <a:rPr lang="en-US" altLang="zh-CN" sz="1200" u="none" strike="noStrike" kern="1200" dirty="0" smtClean="0">
                          <a:solidFill>
                            <a:schemeClr val="dk1"/>
                          </a:solidFill>
                          <a:effectLst/>
                          <a:latin typeface="+mn-lt"/>
                          <a:ea typeface="+mn-ea"/>
                          <a:cs typeface="+mn-cs"/>
                        </a:rPr>
                        <a:t>21</a:t>
                      </a:r>
                      <a:endParaRPr lang="zh-CN" altLang="en-US" sz="1200" u="none" strike="noStrike" kern="1200" dirty="0">
                        <a:solidFill>
                          <a:schemeClr val="dk1"/>
                        </a:solidFill>
                        <a:effectLst/>
                        <a:latin typeface="+mn-lt"/>
                        <a:ea typeface="+mn-ea"/>
                        <a:cs typeface="+mn-cs"/>
                      </a:endParaRPr>
                    </a:p>
                  </a:txBody>
                  <a:tcPr marL="7105" marR="7105" marT="7105" marB="0" anchor="b"/>
                </a:tc>
                <a:tc>
                  <a:txBody>
                    <a:bodyPr/>
                    <a:lstStyle/>
                    <a:p>
                      <a:pPr algn="ctr" fontAlgn="ctr"/>
                      <a:r>
                        <a:rPr lang="en-US" sz="1200" u="none" strike="noStrike" kern="1200" dirty="0" err="1" smtClean="0">
                          <a:solidFill>
                            <a:schemeClr val="dk1"/>
                          </a:solidFill>
                          <a:effectLst/>
                          <a:latin typeface="+mn-lt"/>
                          <a:ea typeface="+mn-ea"/>
                          <a:cs typeface="+mn-cs"/>
                        </a:rPr>
                        <a:t>Zou</a:t>
                      </a:r>
                      <a:endParaRPr lang="en-US" sz="1200" u="none" strike="noStrike" kern="1200" dirty="0">
                        <a:solidFill>
                          <a:schemeClr val="dk1"/>
                        </a:solidFill>
                        <a:effectLst/>
                        <a:latin typeface="+mn-lt"/>
                        <a:ea typeface="+mn-ea"/>
                        <a:cs typeface="+mn-cs"/>
                      </a:endParaRPr>
                    </a:p>
                  </a:txBody>
                  <a:tcPr marL="7105" marR="7105" marT="7105" marB="0" anchor="ctr"/>
                </a:tc>
                <a:tc>
                  <a:txBody>
                    <a:bodyPr/>
                    <a:lstStyle/>
                    <a:p>
                      <a:pPr algn="ctr" fontAlgn="b"/>
                      <a:r>
                        <a:rPr lang="en-US" sz="1200" u="none" strike="noStrike" dirty="0" err="1">
                          <a:effectLst/>
                        </a:rPr>
                        <a:t>Xiaolei</a:t>
                      </a:r>
                      <a:r>
                        <a:rPr lang="en-US" sz="1200" u="none" strike="noStrike" dirty="0">
                          <a:effectLst/>
                        </a:rPr>
                        <a:t> </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sz="1200" u="none" strike="noStrike" dirty="0" smtClean="0">
                          <a:effectLst/>
                        </a:rPr>
                        <a:t>Female</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altLang="zh-CN" sz="1200" b="0" i="0" u="none" strike="noStrike" dirty="0" smtClean="0">
                          <a:solidFill>
                            <a:srgbClr val="000000"/>
                          </a:solidFill>
                          <a:effectLst/>
                          <a:latin typeface="Arial Unicode MS"/>
                        </a:rPr>
                        <a:t>USA</a:t>
                      </a:r>
                      <a:endParaRPr lang="zh-CN" altLang="en-US" sz="1200" b="0" i="0" u="none" strike="noStrike" dirty="0">
                        <a:solidFill>
                          <a:srgbClr val="000000"/>
                        </a:solidFill>
                        <a:effectLst/>
                        <a:latin typeface="Arial Unicode MS"/>
                      </a:endParaRPr>
                    </a:p>
                  </a:txBody>
                  <a:tcPr marL="7105" marR="7105" marT="7105" marB="0" anchor="b"/>
                </a:tc>
                <a:tc>
                  <a:txBody>
                    <a:bodyPr/>
                    <a:lstStyle/>
                    <a:p>
                      <a:pPr algn="ctr" fontAlgn="b"/>
                      <a:endParaRPr lang="zh-CN" altLang="en-US" sz="1200" b="0" i="0" u="none" strike="noStrike">
                        <a:solidFill>
                          <a:srgbClr val="000000"/>
                        </a:solidFill>
                        <a:effectLst/>
                        <a:latin typeface="Arial Unicode MS"/>
                      </a:endParaRPr>
                    </a:p>
                  </a:txBody>
                  <a:tcPr marL="7105" marR="7105" marT="7105" marB="0" anchor="b"/>
                </a:tc>
                <a:tc>
                  <a:txBody>
                    <a:bodyPr/>
                    <a:lstStyle/>
                    <a:p>
                      <a:pPr algn="l" fontAlgn="b"/>
                      <a:endParaRPr lang="zh-CN" alt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 UMD</a:t>
                      </a:r>
                      <a:endParaRPr lang="en-US" sz="1200" b="0" i="0" u="none" strike="noStrike">
                        <a:solidFill>
                          <a:srgbClr val="000000"/>
                        </a:solidFill>
                        <a:effectLst/>
                        <a:latin typeface="Arial Unicode MS"/>
                      </a:endParaRPr>
                    </a:p>
                  </a:txBody>
                  <a:tcPr marL="7105" marR="7105" marT="7105" marB="0" anchor="b"/>
                </a:tc>
              </a:tr>
              <a:tr h="156313">
                <a:tc>
                  <a:txBody>
                    <a:bodyPr/>
                    <a:lstStyle/>
                    <a:p>
                      <a:pPr algn="ctr" fontAlgn="b"/>
                      <a:r>
                        <a:rPr lang="en-US" altLang="zh-CN" sz="1200" u="none" strike="noStrike" kern="1200" dirty="0" smtClean="0">
                          <a:solidFill>
                            <a:schemeClr val="dk1"/>
                          </a:solidFill>
                          <a:effectLst/>
                          <a:latin typeface="+mn-lt"/>
                          <a:ea typeface="+mn-ea"/>
                          <a:cs typeface="+mn-cs"/>
                        </a:rPr>
                        <a:t>22</a:t>
                      </a:r>
                      <a:endParaRPr lang="zh-CN" altLang="en-US" sz="1200" u="none" strike="noStrike" kern="1200" dirty="0">
                        <a:solidFill>
                          <a:schemeClr val="dk1"/>
                        </a:solidFill>
                        <a:effectLst/>
                        <a:latin typeface="+mn-lt"/>
                        <a:ea typeface="+mn-ea"/>
                        <a:cs typeface="+mn-cs"/>
                      </a:endParaRPr>
                    </a:p>
                  </a:txBody>
                  <a:tcPr marL="7105" marR="7105" marT="7105" marB="0" anchor="b"/>
                </a:tc>
                <a:tc>
                  <a:txBody>
                    <a:bodyPr/>
                    <a:lstStyle/>
                    <a:p>
                      <a:pPr algn="ctr" fontAlgn="ctr"/>
                      <a:r>
                        <a:rPr lang="en-US" sz="1200" u="none" strike="noStrike" kern="1200" dirty="0" smtClean="0">
                          <a:solidFill>
                            <a:schemeClr val="dk1"/>
                          </a:solidFill>
                          <a:effectLst/>
                          <a:latin typeface="+mn-lt"/>
                          <a:ea typeface="+mn-ea"/>
                          <a:cs typeface="+mn-cs"/>
                        </a:rPr>
                        <a:t>Lin</a:t>
                      </a:r>
                      <a:endParaRPr lang="en-US" sz="1200" u="none" strike="noStrike" kern="1200" dirty="0">
                        <a:solidFill>
                          <a:schemeClr val="dk1"/>
                        </a:solidFill>
                        <a:effectLst/>
                        <a:latin typeface="+mn-lt"/>
                        <a:ea typeface="+mn-ea"/>
                        <a:cs typeface="+mn-cs"/>
                      </a:endParaRPr>
                    </a:p>
                  </a:txBody>
                  <a:tcPr marL="7105" marR="7105" marT="7105" marB="0" anchor="ctr"/>
                </a:tc>
                <a:tc>
                  <a:txBody>
                    <a:bodyPr/>
                    <a:lstStyle/>
                    <a:p>
                      <a:pPr algn="ctr" fontAlgn="b"/>
                      <a:r>
                        <a:rPr lang="en-US" sz="1200" u="none" strike="noStrike" dirty="0">
                          <a:effectLst/>
                        </a:rPr>
                        <a:t>Lin </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sz="1200" u="none" strike="noStrike" dirty="0" smtClean="0">
                          <a:effectLst/>
                        </a:rPr>
                        <a:t>Female</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altLang="zh-CN" sz="1200" b="0" i="0" u="none" strike="noStrike" dirty="0" smtClean="0">
                          <a:solidFill>
                            <a:srgbClr val="000000"/>
                          </a:solidFill>
                          <a:effectLst/>
                          <a:latin typeface="Arial Unicode MS"/>
                        </a:rPr>
                        <a:t>China</a:t>
                      </a:r>
                      <a:endParaRPr lang="zh-CN" altLang="en-US" sz="1200" b="0" i="0" u="none" strike="noStrike" dirty="0">
                        <a:solidFill>
                          <a:srgbClr val="000000"/>
                        </a:solidFill>
                        <a:effectLst/>
                        <a:latin typeface="Arial Unicode MS"/>
                      </a:endParaRPr>
                    </a:p>
                  </a:txBody>
                  <a:tcPr marL="7105" marR="7105" marT="7105" marB="0" anchor="b"/>
                </a:tc>
                <a:tc>
                  <a:txBody>
                    <a:bodyPr/>
                    <a:lstStyle/>
                    <a:p>
                      <a:pPr algn="ctr" fontAlgn="b"/>
                      <a:endParaRPr lang="zh-CN" altLang="en-US" sz="1200" b="0" i="0" u="none" strike="noStrike" dirty="0">
                        <a:solidFill>
                          <a:srgbClr val="000000"/>
                        </a:solidFill>
                        <a:effectLst/>
                        <a:latin typeface="Arial Unicode MS"/>
                      </a:endParaRPr>
                    </a:p>
                  </a:txBody>
                  <a:tcPr marL="7105" marR="7105" marT="7105" marB="0" anchor="b"/>
                </a:tc>
                <a:tc>
                  <a:txBody>
                    <a:bodyPr/>
                    <a:lstStyle/>
                    <a:p>
                      <a:pPr algn="l" fontAlgn="b"/>
                      <a:endParaRPr lang="zh-CN" alt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sz="1200" u="none" strike="noStrike" dirty="0">
                          <a:effectLst/>
                        </a:rPr>
                        <a:t> </a:t>
                      </a:r>
                      <a:r>
                        <a:rPr lang="en-US" sz="1200" u="none" strike="noStrike" dirty="0" smtClean="0">
                          <a:effectLst/>
                        </a:rPr>
                        <a:t>NOAA/UMD</a:t>
                      </a:r>
                      <a:endParaRPr lang="en-US" sz="1200" b="0" i="0" u="none" strike="noStrike" dirty="0">
                        <a:solidFill>
                          <a:srgbClr val="000000"/>
                        </a:solidFill>
                        <a:effectLst/>
                        <a:latin typeface="Arial Unicode MS"/>
                      </a:endParaRPr>
                    </a:p>
                  </a:txBody>
                  <a:tcPr marL="7105" marR="7105" marT="7105" marB="0" anchor="b"/>
                </a:tc>
              </a:tr>
              <a:tr h="156313">
                <a:tc>
                  <a:txBody>
                    <a:bodyPr/>
                    <a:lstStyle/>
                    <a:p>
                      <a:pPr algn="ctr" fontAlgn="b"/>
                      <a:r>
                        <a:rPr lang="en-US" altLang="zh-CN" sz="1200" u="none" strike="noStrike" kern="1200" dirty="0" smtClean="0">
                          <a:solidFill>
                            <a:schemeClr val="dk1"/>
                          </a:solidFill>
                          <a:effectLst/>
                          <a:latin typeface="+mn-lt"/>
                          <a:ea typeface="+mn-ea"/>
                          <a:cs typeface="+mn-cs"/>
                        </a:rPr>
                        <a:t>23</a:t>
                      </a:r>
                      <a:endParaRPr lang="zh-CN" altLang="en-US" sz="1200" u="none" strike="noStrike" kern="1200" dirty="0">
                        <a:solidFill>
                          <a:schemeClr val="dk1"/>
                        </a:solidFill>
                        <a:effectLst/>
                        <a:latin typeface="+mn-lt"/>
                        <a:ea typeface="+mn-ea"/>
                        <a:cs typeface="+mn-cs"/>
                      </a:endParaRPr>
                    </a:p>
                  </a:txBody>
                  <a:tcPr marL="7105" marR="7105" marT="7105" marB="0" anchor="b"/>
                </a:tc>
                <a:tc>
                  <a:txBody>
                    <a:bodyPr/>
                    <a:lstStyle/>
                    <a:p>
                      <a:pPr algn="ctr" fontAlgn="ctr"/>
                      <a:r>
                        <a:rPr lang="en-US" altLang="zh-CN" sz="1200" u="none" strike="noStrike" kern="1200" dirty="0" smtClean="0">
                          <a:solidFill>
                            <a:schemeClr val="dk1"/>
                          </a:solidFill>
                          <a:effectLst/>
                          <a:latin typeface="+mn-lt"/>
                          <a:ea typeface="+mn-ea"/>
                          <a:cs typeface="+mn-cs"/>
                        </a:rPr>
                        <a:t>Sun </a:t>
                      </a:r>
                      <a:endParaRPr lang="en-US" sz="1200" u="none" strike="noStrike" kern="1200" dirty="0">
                        <a:solidFill>
                          <a:schemeClr val="dk1"/>
                        </a:solidFill>
                        <a:effectLst/>
                        <a:latin typeface="+mn-lt"/>
                        <a:ea typeface="+mn-ea"/>
                        <a:cs typeface="+mn-cs"/>
                      </a:endParaRPr>
                    </a:p>
                  </a:txBody>
                  <a:tcPr marL="7105" marR="7105" marT="7105" marB="0" anchor="ctr"/>
                </a:tc>
                <a:tc>
                  <a:txBody>
                    <a:bodyPr/>
                    <a:lstStyle/>
                    <a:p>
                      <a:pPr algn="ctr" fontAlgn="b"/>
                      <a:r>
                        <a:rPr lang="en-US" sz="1200" b="0" i="0" u="none" strike="noStrike" dirty="0" err="1" smtClean="0">
                          <a:solidFill>
                            <a:srgbClr val="000000"/>
                          </a:solidFill>
                          <a:effectLst/>
                          <a:latin typeface="Arial Unicode MS"/>
                        </a:rPr>
                        <a:t>Ninghai</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sz="1200" b="0" i="0" u="none" strike="noStrike" dirty="0" smtClean="0">
                          <a:solidFill>
                            <a:srgbClr val="000000"/>
                          </a:solidFill>
                          <a:effectLst/>
                          <a:latin typeface="Arial Unicode MS"/>
                        </a:rPr>
                        <a:t>Male</a:t>
                      </a:r>
                      <a:endParaRPr 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altLang="zh-CN" sz="1200" b="0" i="0" u="none" strike="noStrike" dirty="0" smtClean="0">
                          <a:solidFill>
                            <a:srgbClr val="000000"/>
                          </a:solidFill>
                          <a:effectLst/>
                          <a:latin typeface="Arial Unicode MS"/>
                        </a:rPr>
                        <a:t>USA</a:t>
                      </a:r>
                      <a:endParaRPr lang="zh-CN" altLang="en-US" sz="1200" b="0" i="0" u="none" strike="noStrike" dirty="0">
                        <a:solidFill>
                          <a:srgbClr val="000000"/>
                        </a:solidFill>
                        <a:effectLst/>
                        <a:latin typeface="Arial Unicode MS"/>
                      </a:endParaRPr>
                    </a:p>
                  </a:txBody>
                  <a:tcPr marL="7105" marR="7105" marT="7105" marB="0" anchor="b"/>
                </a:tc>
                <a:tc>
                  <a:txBody>
                    <a:bodyPr/>
                    <a:lstStyle/>
                    <a:p>
                      <a:pPr algn="ctr" fontAlgn="b"/>
                      <a:endParaRPr lang="zh-CN" altLang="en-US" sz="1200" b="0" i="0" u="none" strike="noStrike" dirty="0">
                        <a:solidFill>
                          <a:srgbClr val="000000"/>
                        </a:solidFill>
                        <a:effectLst/>
                        <a:latin typeface="Arial Unicode MS"/>
                      </a:endParaRPr>
                    </a:p>
                  </a:txBody>
                  <a:tcPr marL="7105" marR="7105" marT="7105" marB="0" anchor="b"/>
                </a:tc>
                <a:tc>
                  <a:txBody>
                    <a:bodyPr/>
                    <a:lstStyle/>
                    <a:p>
                      <a:pPr algn="l" fontAlgn="b"/>
                      <a:endParaRPr lang="zh-CN" altLang="en-US" sz="1200" b="0" i="0" u="none" strike="noStrike" dirty="0">
                        <a:solidFill>
                          <a:srgbClr val="000000"/>
                        </a:solidFill>
                        <a:effectLst/>
                        <a:latin typeface="Arial Unicode MS"/>
                      </a:endParaRPr>
                    </a:p>
                  </a:txBody>
                  <a:tcPr marL="7105" marR="7105" marT="7105" marB="0" anchor="b"/>
                </a:tc>
                <a:tc>
                  <a:txBody>
                    <a:bodyPr/>
                    <a:lstStyle/>
                    <a:p>
                      <a:pPr algn="ctr" fontAlgn="b"/>
                      <a:r>
                        <a:rPr lang="en-US" sz="1200" b="0" i="0" u="none" strike="noStrike" dirty="0" smtClean="0">
                          <a:solidFill>
                            <a:srgbClr val="000000"/>
                          </a:solidFill>
                          <a:effectLst/>
                          <a:latin typeface="Arial Unicode MS"/>
                        </a:rPr>
                        <a:t>NOAA/ERT</a:t>
                      </a:r>
                      <a:endParaRPr lang="en-US" sz="1200" b="0" i="0" u="none" strike="noStrike" dirty="0">
                        <a:solidFill>
                          <a:srgbClr val="000000"/>
                        </a:solidFill>
                        <a:effectLst/>
                        <a:latin typeface="Arial Unicode MS"/>
                      </a:endParaRPr>
                    </a:p>
                  </a:txBody>
                  <a:tcPr marL="7105" marR="7105" marT="7105" marB="0" anchor="b"/>
                </a:tc>
              </a:tr>
              <a:tr h="189218">
                <a:tc>
                  <a:txBody>
                    <a:bodyPr/>
                    <a:lstStyle/>
                    <a:p>
                      <a:pPr algn="ctr" fontAlgn="b"/>
                      <a:endParaRPr lang="zh-CN" altLang="en-US" sz="1200" u="none" strike="noStrike" kern="1200" dirty="0">
                        <a:solidFill>
                          <a:schemeClr val="dk1"/>
                        </a:solidFill>
                        <a:effectLst/>
                        <a:latin typeface="+mn-lt"/>
                        <a:ea typeface="+mn-ea"/>
                        <a:cs typeface="+mn-cs"/>
                      </a:endParaRPr>
                    </a:p>
                  </a:txBody>
                  <a:tcPr marL="7105" marR="7105" marT="7105" marB="0" anchor="b"/>
                </a:tc>
                <a:tc>
                  <a:txBody>
                    <a:bodyPr/>
                    <a:lstStyle/>
                    <a:p>
                      <a:pPr algn="ctr" fontAlgn="ctr"/>
                      <a:r>
                        <a:rPr lang="en-US" sz="1200" b="1" u="none" strike="noStrike" kern="1200" dirty="0" smtClean="0">
                          <a:solidFill>
                            <a:schemeClr val="dk1"/>
                          </a:solidFill>
                          <a:effectLst/>
                          <a:latin typeface="+mn-lt"/>
                          <a:ea typeface="+mn-ea"/>
                          <a:cs typeface="+mn-cs"/>
                        </a:rPr>
                        <a:t>TBD</a:t>
                      </a:r>
                      <a:endParaRPr lang="en-US" sz="1200" b="1" u="none" strike="noStrike" kern="1200" dirty="0">
                        <a:solidFill>
                          <a:schemeClr val="dk1"/>
                        </a:solidFill>
                        <a:effectLst/>
                        <a:latin typeface="+mn-lt"/>
                        <a:ea typeface="+mn-ea"/>
                        <a:cs typeface="+mn-cs"/>
                      </a:endParaRPr>
                    </a:p>
                  </a:txBody>
                  <a:tcPr marL="7105" marR="7105" marT="7105" marB="0" anchor="ctr"/>
                </a:tc>
                <a:tc>
                  <a:txBody>
                    <a:bodyPr/>
                    <a:lstStyle/>
                    <a:p>
                      <a:pPr algn="ctr" fontAlgn="b"/>
                      <a:endParaRPr lang="zh-CN" altLang="en-US" sz="1200" b="0" i="0" u="none" strike="noStrike" dirty="0">
                        <a:solidFill>
                          <a:srgbClr val="000000"/>
                        </a:solidFill>
                        <a:effectLst/>
                        <a:latin typeface="Arial Unicode MS"/>
                      </a:endParaRPr>
                    </a:p>
                  </a:txBody>
                  <a:tcPr marL="7105" marR="7105" marT="7105" marB="0" anchor="b"/>
                </a:tc>
                <a:tc>
                  <a:txBody>
                    <a:bodyPr/>
                    <a:lstStyle/>
                    <a:p>
                      <a:pPr algn="ctr" fontAlgn="b"/>
                      <a:endParaRPr lang="zh-CN" altLang="en-US" sz="1200" b="0" i="0" u="none" strike="noStrike" dirty="0">
                        <a:solidFill>
                          <a:srgbClr val="000000"/>
                        </a:solidFill>
                        <a:effectLst/>
                        <a:latin typeface="Arial Unicode MS"/>
                      </a:endParaRPr>
                    </a:p>
                  </a:txBody>
                  <a:tcPr marL="7105" marR="7105" marT="7105" marB="0" anchor="b"/>
                </a:tc>
                <a:tc>
                  <a:txBody>
                    <a:bodyPr/>
                    <a:lstStyle/>
                    <a:p>
                      <a:pPr algn="ctr" fontAlgn="b"/>
                      <a:endParaRPr lang="zh-CN" altLang="en-US" sz="1200" b="0" i="0" u="none" strike="noStrike" dirty="0">
                        <a:solidFill>
                          <a:srgbClr val="000000"/>
                        </a:solidFill>
                        <a:effectLst/>
                        <a:latin typeface="Arial Unicode MS"/>
                      </a:endParaRPr>
                    </a:p>
                  </a:txBody>
                  <a:tcPr marL="7105" marR="7105" marT="7105" marB="0" anchor="b"/>
                </a:tc>
                <a:tc>
                  <a:txBody>
                    <a:bodyPr/>
                    <a:lstStyle/>
                    <a:p>
                      <a:pPr algn="ctr" fontAlgn="b"/>
                      <a:endParaRPr lang="zh-CN" altLang="en-US" sz="1200" b="0" i="0" u="none" strike="noStrike">
                        <a:solidFill>
                          <a:srgbClr val="000000"/>
                        </a:solidFill>
                        <a:effectLst/>
                        <a:latin typeface="Arial Unicode MS"/>
                      </a:endParaRPr>
                    </a:p>
                  </a:txBody>
                  <a:tcPr marL="7105" marR="7105" marT="7105" marB="0" anchor="b"/>
                </a:tc>
                <a:tc>
                  <a:txBody>
                    <a:bodyPr/>
                    <a:lstStyle/>
                    <a:p>
                      <a:pPr algn="l" fontAlgn="b"/>
                      <a:endParaRPr lang="zh-CN" altLang="en-US" sz="1200" b="0" i="0" u="none" strike="noStrike">
                        <a:solidFill>
                          <a:srgbClr val="000000"/>
                        </a:solidFill>
                        <a:effectLst/>
                        <a:latin typeface="Arial Unicode MS"/>
                      </a:endParaRPr>
                    </a:p>
                  </a:txBody>
                  <a:tcPr marL="7105" marR="7105" marT="7105" marB="0" anchor="b"/>
                </a:tc>
                <a:tc>
                  <a:txBody>
                    <a:bodyPr/>
                    <a:lstStyle/>
                    <a:p>
                      <a:pPr algn="l" fontAlgn="b"/>
                      <a:endParaRPr lang="zh-CN" altLang="en-US" sz="1200" b="0" i="0" u="none" strike="noStrike">
                        <a:solidFill>
                          <a:srgbClr val="000000"/>
                        </a:solidFill>
                        <a:effectLst/>
                        <a:latin typeface="Arial Unicode MS"/>
                      </a:endParaRPr>
                    </a:p>
                  </a:txBody>
                  <a:tcPr marL="7105" marR="7105" marT="7105" marB="0" anchor="b"/>
                </a:tc>
              </a:tr>
              <a:tr h="156313">
                <a:tc>
                  <a:txBody>
                    <a:bodyPr/>
                    <a:lstStyle/>
                    <a:p>
                      <a:pPr algn="ctr" fontAlgn="b"/>
                      <a:r>
                        <a:rPr lang="en-US" altLang="zh-CN" sz="1200" u="none" strike="noStrike" kern="1200" dirty="0" smtClean="0">
                          <a:solidFill>
                            <a:schemeClr val="dk1"/>
                          </a:solidFill>
                          <a:effectLst/>
                          <a:latin typeface="+mn-lt"/>
                          <a:ea typeface="+mn-ea"/>
                          <a:cs typeface="+mn-cs"/>
                        </a:rPr>
                        <a:t>23</a:t>
                      </a:r>
                      <a:endParaRPr lang="zh-CN" altLang="en-US" sz="1200" u="none" strike="noStrike" kern="1200" dirty="0">
                        <a:solidFill>
                          <a:schemeClr val="dk1"/>
                        </a:solidFill>
                        <a:effectLst/>
                        <a:latin typeface="+mn-lt"/>
                        <a:ea typeface="+mn-ea"/>
                        <a:cs typeface="+mn-cs"/>
                      </a:endParaRPr>
                    </a:p>
                  </a:txBody>
                  <a:tcPr marL="7105" marR="7105" marT="7105" marB="0" anchor="b"/>
                </a:tc>
                <a:tc>
                  <a:txBody>
                    <a:bodyPr/>
                    <a:lstStyle/>
                    <a:p>
                      <a:pPr algn="ctr" fontAlgn="ctr"/>
                      <a:r>
                        <a:rPr lang="en-US" sz="1200" u="none" strike="noStrike" kern="1200" dirty="0" err="1">
                          <a:solidFill>
                            <a:schemeClr val="dk1"/>
                          </a:solidFill>
                          <a:effectLst/>
                          <a:latin typeface="+mn-lt"/>
                          <a:ea typeface="+mn-ea"/>
                          <a:cs typeface="+mn-cs"/>
                        </a:rPr>
                        <a:t>Revercomb</a:t>
                      </a:r>
                      <a:endParaRPr lang="en-US" sz="1200" u="none" strike="noStrike" kern="1200" dirty="0">
                        <a:solidFill>
                          <a:schemeClr val="dk1"/>
                        </a:solidFill>
                        <a:effectLst/>
                        <a:latin typeface="+mn-lt"/>
                        <a:ea typeface="+mn-ea"/>
                        <a:cs typeface="+mn-cs"/>
                      </a:endParaRPr>
                    </a:p>
                  </a:txBody>
                  <a:tcPr marL="7105" marR="7105" marT="7105" marB="0" anchor="ctr"/>
                </a:tc>
                <a:tc>
                  <a:txBody>
                    <a:bodyPr/>
                    <a:lstStyle/>
                    <a:p>
                      <a:pPr algn="ctr" fontAlgn="b"/>
                      <a:r>
                        <a:rPr lang="en-US" sz="1200" u="none" strike="noStrike">
                          <a:effectLst/>
                        </a:rPr>
                        <a:t>Hank </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Male</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b="0" i="0" u="none" strike="noStrike" dirty="0" smtClean="0">
                          <a:solidFill>
                            <a:srgbClr val="000000"/>
                          </a:solidFill>
                          <a:effectLst/>
                          <a:latin typeface="Arial Unicode MS"/>
                        </a:rPr>
                        <a:t>USA</a:t>
                      </a:r>
                      <a:endParaRPr lang="zh-CN" altLang="en-US" sz="1200" b="0" i="0" u="none" strike="noStrike" dirty="0">
                        <a:solidFill>
                          <a:srgbClr val="000000"/>
                        </a:solidFill>
                        <a:effectLst/>
                        <a:latin typeface="Arial Unicode MS"/>
                      </a:endParaRPr>
                    </a:p>
                  </a:txBody>
                  <a:tcPr marL="7105" marR="7105" marT="7105" marB="0" anchor="b"/>
                </a:tc>
                <a:tc>
                  <a:txBody>
                    <a:bodyPr/>
                    <a:lstStyle/>
                    <a:p>
                      <a:pPr algn="ctr" fontAlgn="b"/>
                      <a:endParaRPr lang="zh-CN" altLang="en-US" sz="1200" b="0" i="0" u="none" strike="noStrike">
                        <a:solidFill>
                          <a:srgbClr val="000000"/>
                        </a:solidFill>
                        <a:effectLst/>
                        <a:latin typeface="Arial Unicode MS"/>
                      </a:endParaRPr>
                    </a:p>
                  </a:txBody>
                  <a:tcPr marL="7105" marR="7105" marT="7105" marB="0" anchor="b"/>
                </a:tc>
                <a:tc>
                  <a:txBody>
                    <a:bodyPr/>
                    <a:lstStyle/>
                    <a:p>
                      <a:pPr algn="l" fontAlgn="b"/>
                      <a:endParaRPr lang="zh-CN" alt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UWS</a:t>
                      </a:r>
                      <a:endParaRPr lang="en-US" sz="1200" b="0" i="0" u="none" strike="noStrike">
                        <a:solidFill>
                          <a:srgbClr val="000000"/>
                        </a:solidFill>
                        <a:effectLst/>
                        <a:latin typeface="Arial Unicode MS"/>
                      </a:endParaRPr>
                    </a:p>
                  </a:txBody>
                  <a:tcPr marL="7105" marR="7105" marT="7105" marB="0" anchor="b"/>
                </a:tc>
              </a:tr>
              <a:tr h="156313">
                <a:tc>
                  <a:txBody>
                    <a:bodyPr/>
                    <a:lstStyle/>
                    <a:p>
                      <a:pPr algn="ctr" fontAlgn="b"/>
                      <a:r>
                        <a:rPr lang="en-US" altLang="zh-CN" sz="1200" u="none" strike="noStrike" kern="1200" dirty="0" smtClean="0">
                          <a:solidFill>
                            <a:schemeClr val="dk1"/>
                          </a:solidFill>
                          <a:effectLst/>
                          <a:latin typeface="+mn-lt"/>
                          <a:ea typeface="+mn-ea"/>
                          <a:cs typeface="+mn-cs"/>
                        </a:rPr>
                        <a:t>24</a:t>
                      </a:r>
                      <a:endParaRPr lang="zh-CN" altLang="en-US" sz="1200" u="none" strike="noStrike" kern="1200" dirty="0">
                        <a:solidFill>
                          <a:schemeClr val="dk1"/>
                        </a:solidFill>
                        <a:effectLst/>
                        <a:latin typeface="+mn-lt"/>
                        <a:ea typeface="+mn-ea"/>
                        <a:cs typeface="+mn-cs"/>
                      </a:endParaRPr>
                    </a:p>
                  </a:txBody>
                  <a:tcPr marL="7105" marR="7105" marT="7105" marB="0" anchor="b"/>
                </a:tc>
                <a:tc>
                  <a:txBody>
                    <a:bodyPr/>
                    <a:lstStyle/>
                    <a:p>
                      <a:pPr algn="ctr" fontAlgn="ctr"/>
                      <a:r>
                        <a:rPr lang="en-US" sz="1200" u="none" strike="noStrike" kern="1200" dirty="0">
                          <a:solidFill>
                            <a:schemeClr val="dk1"/>
                          </a:solidFill>
                          <a:effectLst/>
                          <a:latin typeface="+mn-lt"/>
                          <a:ea typeface="+mn-ea"/>
                          <a:cs typeface="+mn-cs"/>
                        </a:rPr>
                        <a:t>Wang</a:t>
                      </a:r>
                    </a:p>
                  </a:txBody>
                  <a:tcPr marL="7105" marR="7105" marT="7105" marB="0" anchor="ctr"/>
                </a:tc>
                <a:tc>
                  <a:txBody>
                    <a:bodyPr/>
                    <a:lstStyle/>
                    <a:p>
                      <a:pPr algn="ctr" fontAlgn="b"/>
                      <a:r>
                        <a:rPr lang="en-US" sz="1200" u="none" strike="noStrike">
                          <a:effectLst/>
                        </a:rPr>
                        <a:t>Likun </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Male</a:t>
                      </a:r>
                      <a:endParaRPr lang="en-US" sz="1200" b="0" i="0" u="none" strike="noStrike">
                        <a:solidFill>
                          <a:srgbClr val="000000"/>
                        </a:solidFill>
                        <a:effectLst/>
                        <a:latin typeface="Arial Unicode MS"/>
                      </a:endParaRPr>
                    </a:p>
                  </a:txBody>
                  <a:tcPr marL="7105" marR="7105" marT="7105" marB="0" anchor="b"/>
                </a:tc>
                <a:tc>
                  <a:txBody>
                    <a:bodyPr/>
                    <a:lstStyle/>
                    <a:p>
                      <a:pPr algn="ctr" fontAlgn="b"/>
                      <a:r>
                        <a:rPr lang="en-US" altLang="zh-CN" sz="1200" b="0" i="0" u="none" strike="noStrike" dirty="0" smtClean="0">
                          <a:solidFill>
                            <a:srgbClr val="000000"/>
                          </a:solidFill>
                          <a:effectLst/>
                          <a:latin typeface="Arial Unicode MS"/>
                        </a:rPr>
                        <a:t>USA</a:t>
                      </a:r>
                      <a:endParaRPr lang="zh-CN" altLang="en-US" sz="1200" b="0" i="0" u="none" strike="noStrike" dirty="0">
                        <a:solidFill>
                          <a:srgbClr val="000000"/>
                        </a:solidFill>
                        <a:effectLst/>
                        <a:latin typeface="Arial Unicode MS"/>
                      </a:endParaRPr>
                    </a:p>
                  </a:txBody>
                  <a:tcPr marL="7105" marR="7105" marT="7105" marB="0" anchor="b"/>
                </a:tc>
                <a:tc>
                  <a:txBody>
                    <a:bodyPr/>
                    <a:lstStyle/>
                    <a:p>
                      <a:pPr algn="ctr" fontAlgn="b"/>
                      <a:endParaRPr lang="zh-CN" altLang="en-US" sz="1200" b="0" i="0" u="none" strike="noStrike">
                        <a:solidFill>
                          <a:srgbClr val="000000"/>
                        </a:solidFill>
                        <a:effectLst/>
                        <a:latin typeface="Arial Unicode MS"/>
                      </a:endParaRPr>
                    </a:p>
                  </a:txBody>
                  <a:tcPr marL="7105" marR="7105" marT="7105" marB="0" anchor="b"/>
                </a:tc>
                <a:tc>
                  <a:txBody>
                    <a:bodyPr/>
                    <a:lstStyle/>
                    <a:p>
                      <a:pPr algn="l" fontAlgn="b"/>
                      <a:endParaRPr lang="zh-CN" altLang="en-US" sz="1200" b="0" i="0" u="none" strike="noStrike">
                        <a:solidFill>
                          <a:srgbClr val="000000"/>
                        </a:solidFill>
                        <a:effectLst/>
                        <a:latin typeface="Arial Unicode MS"/>
                      </a:endParaRPr>
                    </a:p>
                  </a:txBody>
                  <a:tcPr marL="7105" marR="7105" marT="7105" marB="0" anchor="b"/>
                </a:tc>
                <a:tc>
                  <a:txBody>
                    <a:bodyPr/>
                    <a:lstStyle/>
                    <a:p>
                      <a:pPr algn="ctr" fontAlgn="b"/>
                      <a:r>
                        <a:rPr lang="en-US" sz="1200" u="none" strike="noStrike">
                          <a:effectLst/>
                        </a:rPr>
                        <a:t>UMD</a:t>
                      </a:r>
                      <a:endParaRPr lang="en-US" sz="1200" b="0" i="0" u="none" strike="noStrike">
                        <a:solidFill>
                          <a:srgbClr val="000000"/>
                        </a:solidFill>
                        <a:effectLst/>
                        <a:latin typeface="Arial Unicode MS"/>
                      </a:endParaRPr>
                    </a:p>
                  </a:txBody>
                  <a:tcPr marL="7105" marR="7105" marT="7105" marB="0" anchor="b"/>
                </a:tc>
              </a:tr>
              <a:tr h="156313">
                <a:tc>
                  <a:txBody>
                    <a:bodyPr/>
                    <a:lstStyle/>
                    <a:p>
                      <a:pPr algn="ctr" fontAlgn="b"/>
                      <a:r>
                        <a:rPr lang="en-US" altLang="zh-CN" sz="1200" u="none" strike="noStrike" kern="1200" dirty="0" smtClean="0">
                          <a:solidFill>
                            <a:schemeClr val="dk1"/>
                          </a:solidFill>
                          <a:effectLst/>
                          <a:latin typeface="+mn-lt"/>
                          <a:ea typeface="+mn-ea"/>
                          <a:cs typeface="+mn-cs"/>
                        </a:rPr>
                        <a:t>25</a:t>
                      </a:r>
                      <a:endParaRPr lang="zh-CN" altLang="en-US" sz="1200" u="none" strike="noStrike" kern="1200" dirty="0">
                        <a:solidFill>
                          <a:schemeClr val="dk1"/>
                        </a:solidFill>
                        <a:effectLst/>
                        <a:latin typeface="+mn-lt"/>
                        <a:ea typeface="+mn-ea"/>
                        <a:cs typeface="+mn-cs"/>
                      </a:endParaRPr>
                    </a:p>
                  </a:txBody>
                  <a:tcPr marL="7105" marR="7105" marT="7105" marB="0" anchor="b"/>
                </a:tc>
                <a:tc>
                  <a:txBody>
                    <a:bodyPr/>
                    <a:lstStyle/>
                    <a:p>
                      <a:pPr algn="ctr" fontAlgn="ctr"/>
                      <a:r>
                        <a:rPr lang="en-US" sz="1200" u="none" strike="noStrike" kern="1200" dirty="0" err="1">
                          <a:solidFill>
                            <a:schemeClr val="dk1"/>
                          </a:solidFill>
                          <a:effectLst/>
                          <a:latin typeface="+mn-lt"/>
                          <a:ea typeface="+mn-ea"/>
                          <a:cs typeface="+mn-cs"/>
                        </a:rPr>
                        <a:t>Xu</a:t>
                      </a:r>
                      <a:endParaRPr lang="en-US" sz="1200" u="none" strike="noStrike" kern="1200" dirty="0">
                        <a:solidFill>
                          <a:schemeClr val="dk1"/>
                        </a:solidFill>
                        <a:effectLst/>
                        <a:latin typeface="+mn-lt"/>
                        <a:ea typeface="+mn-ea"/>
                        <a:cs typeface="+mn-cs"/>
                      </a:endParaRPr>
                    </a:p>
                  </a:txBody>
                  <a:tcPr marL="7105" marR="7105" marT="7105" marB="0" anchor="ctr"/>
                </a:tc>
                <a:tc>
                  <a:txBody>
                    <a:bodyPr/>
                    <a:lstStyle/>
                    <a:p>
                      <a:pPr algn="ctr" fontAlgn="ctr"/>
                      <a:r>
                        <a:rPr lang="en-US" sz="1200" u="none" strike="noStrike">
                          <a:effectLst/>
                        </a:rPr>
                        <a:t>Hui</a:t>
                      </a:r>
                      <a:endParaRPr lang="en-US" sz="1200" b="0" i="0" u="none" strike="noStrike">
                        <a:solidFill>
                          <a:srgbClr val="333333"/>
                        </a:solidFill>
                        <a:effectLst/>
                        <a:latin typeface="Arial Unicode MS"/>
                      </a:endParaRPr>
                    </a:p>
                  </a:txBody>
                  <a:tcPr marL="7105" marR="7105" marT="7105" marB="0" anchor="ctr"/>
                </a:tc>
                <a:tc>
                  <a:txBody>
                    <a:bodyPr/>
                    <a:lstStyle/>
                    <a:p>
                      <a:pPr algn="ctr" fontAlgn="ctr"/>
                      <a:r>
                        <a:rPr lang="en-US" sz="1200" u="none" strike="noStrike">
                          <a:effectLst/>
                        </a:rPr>
                        <a:t>Male</a:t>
                      </a:r>
                      <a:endParaRPr lang="en-US" sz="1200" b="0" i="0" u="none" strike="noStrike">
                        <a:solidFill>
                          <a:srgbClr val="333333"/>
                        </a:solidFill>
                        <a:effectLst/>
                        <a:latin typeface="Arial Unicode MS"/>
                      </a:endParaRPr>
                    </a:p>
                  </a:txBody>
                  <a:tcPr marL="7105" marR="7105" marT="7105" marB="0" anchor="ctr"/>
                </a:tc>
                <a:tc>
                  <a:txBody>
                    <a:bodyPr/>
                    <a:lstStyle/>
                    <a:p>
                      <a:pPr algn="ctr" fontAlgn="ctr"/>
                      <a:r>
                        <a:rPr lang="en-US" altLang="zh-CN" sz="1200" b="0" i="0" u="none" strike="noStrike" dirty="0" smtClean="0">
                          <a:solidFill>
                            <a:srgbClr val="333333"/>
                          </a:solidFill>
                          <a:effectLst/>
                          <a:latin typeface="Arial Unicode MS"/>
                        </a:rPr>
                        <a:t>China</a:t>
                      </a:r>
                      <a:endParaRPr lang="zh-CN" altLang="en-US" sz="1200" b="0" i="0" u="none" strike="noStrike" dirty="0">
                        <a:solidFill>
                          <a:srgbClr val="333333"/>
                        </a:solidFill>
                        <a:effectLst/>
                        <a:latin typeface="Arial Unicode MS"/>
                      </a:endParaRPr>
                    </a:p>
                  </a:txBody>
                  <a:tcPr marL="7105" marR="7105" marT="7105" marB="0" anchor="ctr"/>
                </a:tc>
                <a:tc>
                  <a:txBody>
                    <a:bodyPr/>
                    <a:lstStyle/>
                    <a:p>
                      <a:pPr algn="ctr" fontAlgn="ctr"/>
                      <a:endParaRPr lang="zh-CN" altLang="en-US" sz="1200" b="0" i="0" u="none" strike="noStrike">
                        <a:solidFill>
                          <a:srgbClr val="333333"/>
                        </a:solidFill>
                        <a:effectLst/>
                        <a:latin typeface="Arial Unicode MS"/>
                      </a:endParaRPr>
                    </a:p>
                  </a:txBody>
                  <a:tcPr marL="7105" marR="7105" marT="7105" marB="0" anchor="ctr"/>
                </a:tc>
                <a:tc>
                  <a:txBody>
                    <a:bodyPr/>
                    <a:lstStyle/>
                    <a:p>
                      <a:pPr algn="ctr" fontAlgn="ctr"/>
                      <a:endParaRPr lang="zh-CN" altLang="en-US" sz="1200" b="0" i="0" u="none" strike="noStrike">
                        <a:solidFill>
                          <a:srgbClr val="333333"/>
                        </a:solidFill>
                        <a:effectLst/>
                        <a:latin typeface="Arial Unicode MS"/>
                      </a:endParaRPr>
                    </a:p>
                  </a:txBody>
                  <a:tcPr marL="7105" marR="7105" marT="7105" marB="0" anchor="ctr"/>
                </a:tc>
                <a:tc>
                  <a:txBody>
                    <a:bodyPr/>
                    <a:lstStyle/>
                    <a:p>
                      <a:pPr algn="ctr" fontAlgn="ctr"/>
                      <a:r>
                        <a:rPr lang="en-US" sz="1200" u="none" strike="noStrike" dirty="0">
                          <a:effectLst/>
                        </a:rPr>
                        <a:t>UMD</a:t>
                      </a:r>
                      <a:endParaRPr lang="en-US" sz="1200" b="0" i="0" u="none" strike="noStrike" dirty="0">
                        <a:solidFill>
                          <a:srgbClr val="333333"/>
                        </a:solidFill>
                        <a:effectLst/>
                        <a:latin typeface="Arial Unicode MS"/>
                      </a:endParaRPr>
                    </a:p>
                  </a:txBody>
                  <a:tcPr marL="7105" marR="7105" marT="7105" marB="0" anchor="ctr"/>
                </a:tc>
              </a:tr>
            </a:tbl>
          </a:graphicData>
        </a:graphic>
      </p:graphicFrame>
    </p:spTree>
    <p:extLst>
      <p:ext uri="{BB962C8B-B14F-4D97-AF65-F5344CB8AC3E}">
        <p14:creationId xmlns:p14="http://schemas.microsoft.com/office/powerpoint/2010/main" val="2710367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Chinese Participants</a:t>
            </a:r>
            <a:endParaRPr lang="zh-CN" altLang="en-US" dirty="0"/>
          </a:p>
        </p:txBody>
      </p:sp>
      <p:sp>
        <p:nvSpPr>
          <p:cNvPr id="3" name="内容占位符 2"/>
          <p:cNvSpPr>
            <a:spLocks noGrp="1"/>
          </p:cNvSpPr>
          <p:nvPr>
            <p:ph idx="1"/>
          </p:nvPr>
        </p:nvSpPr>
        <p:spPr/>
        <p:txBody>
          <a:bodyPr/>
          <a:lstStyle/>
          <a:p>
            <a:r>
              <a:rPr lang="en-US" altLang="zh-CN" dirty="0" smtClean="0"/>
              <a:t>CMA has more than 15 persons</a:t>
            </a:r>
          </a:p>
          <a:p>
            <a:r>
              <a:rPr lang="en-US" altLang="zh-CN" dirty="0" smtClean="0"/>
              <a:t>SITP  has about 10 persons</a:t>
            </a:r>
          </a:p>
          <a:p>
            <a:r>
              <a:rPr lang="en-US" altLang="zh-CN" dirty="0" smtClean="0"/>
              <a:t>NSCC has 3~4 persons</a:t>
            </a:r>
          </a:p>
          <a:p>
            <a:r>
              <a:rPr lang="en-US" altLang="zh-CN" dirty="0" smtClean="0"/>
              <a:t>Others 2~3 persons</a:t>
            </a:r>
            <a:endParaRPr lang="zh-CN" altLang="en-US" dirty="0"/>
          </a:p>
        </p:txBody>
      </p:sp>
    </p:spTree>
    <p:extLst>
      <p:ext uri="{BB962C8B-B14F-4D97-AF65-F5344CB8AC3E}">
        <p14:creationId xmlns:p14="http://schemas.microsoft.com/office/powerpoint/2010/main" val="123181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20688"/>
            <a:ext cx="8229600" cy="6336704"/>
          </a:xfrm>
        </p:spPr>
        <p:txBody>
          <a:bodyPr>
            <a:noAutofit/>
          </a:bodyPr>
          <a:lstStyle/>
          <a:p>
            <a:pPr marL="0" indent="0">
              <a:buNone/>
            </a:pPr>
            <a:r>
              <a:rPr lang="en-US" altLang="zh-CN" b="1" dirty="0" smtClean="0"/>
              <a:t>Presentation title update from China</a:t>
            </a:r>
          </a:p>
          <a:p>
            <a:pPr marL="0" indent="0">
              <a:buNone/>
            </a:pPr>
            <a:endParaRPr lang="en-US" altLang="zh-CN" sz="1100" b="1" dirty="0" smtClean="0"/>
          </a:p>
          <a:p>
            <a:pPr marL="0" indent="0">
              <a:buNone/>
            </a:pPr>
            <a:r>
              <a:rPr lang="en-US" altLang="zh-CN" sz="1100" b="1" dirty="0" smtClean="0"/>
              <a:t>Mini </a:t>
            </a:r>
            <a:r>
              <a:rPr lang="en-US" altLang="zh-CN" sz="1100" b="1" dirty="0"/>
              <a:t>Conference</a:t>
            </a:r>
            <a:endParaRPr lang="zh-CN" altLang="zh-CN" sz="1100" dirty="0"/>
          </a:p>
          <a:p>
            <a:pPr lvl="0"/>
            <a:r>
              <a:rPr lang="en-US" altLang="zh-CN" sz="1100" dirty="0" err="1"/>
              <a:t>Peng</a:t>
            </a:r>
            <a:r>
              <a:rPr lang="en-US" altLang="zh-CN" sz="1100" dirty="0"/>
              <a:t> Zhang/CMA</a:t>
            </a:r>
            <a:r>
              <a:rPr lang="zh-CN" altLang="zh-CN" sz="1100" dirty="0"/>
              <a:t>：</a:t>
            </a:r>
            <a:r>
              <a:rPr lang="en-US" altLang="zh-CN" sz="1100" dirty="0"/>
              <a:t>Latest progress of CMA FY-3D and FY-4 satellite </a:t>
            </a:r>
            <a:endParaRPr lang="zh-CN" altLang="zh-CN" sz="1100" dirty="0"/>
          </a:p>
          <a:p>
            <a:pPr lvl="0"/>
            <a:r>
              <a:rPr lang="en-US" altLang="zh-CN" sz="1100" dirty="0"/>
              <a:t>Lei Din/SITP</a:t>
            </a:r>
            <a:r>
              <a:rPr lang="zh-CN" altLang="zh-CN" sz="1100" dirty="0"/>
              <a:t>：</a:t>
            </a:r>
            <a:r>
              <a:rPr lang="en-US" altLang="zh-CN" sz="1100" dirty="0"/>
              <a:t>Development of  SI-traceable </a:t>
            </a:r>
            <a:r>
              <a:rPr lang="en-US" altLang="zh-CN" sz="1100" dirty="0" err="1"/>
              <a:t>Hyperspectral</a:t>
            </a:r>
            <a:r>
              <a:rPr lang="en-US" altLang="zh-CN" sz="1100" dirty="0"/>
              <a:t> FTIR instrument</a:t>
            </a:r>
            <a:endParaRPr lang="zh-CN" altLang="zh-CN" sz="1100" dirty="0"/>
          </a:p>
          <a:p>
            <a:pPr lvl="0"/>
            <a:r>
              <a:rPr lang="en-US" altLang="zh-CN" sz="1100" dirty="0" err="1" smtClean="0"/>
              <a:t>Zhiqing</a:t>
            </a:r>
            <a:r>
              <a:rPr lang="en-US" altLang="zh-CN" sz="1100" dirty="0" smtClean="0"/>
              <a:t> Zhang/CMA</a:t>
            </a:r>
            <a:r>
              <a:rPr lang="zh-CN" altLang="zh-CN" sz="1100" dirty="0"/>
              <a:t>：</a:t>
            </a:r>
            <a:r>
              <a:rPr lang="en-US" altLang="zh-CN" sz="1100" dirty="0"/>
              <a:t>FY-4A </a:t>
            </a:r>
            <a:r>
              <a:rPr lang="en-US" altLang="zh-CN" sz="1100" dirty="0" smtClean="0"/>
              <a:t>calibration and validation (</a:t>
            </a:r>
            <a:r>
              <a:rPr lang="en-US" altLang="zh-CN" sz="1100" dirty="0" smtClean="0">
                <a:solidFill>
                  <a:srgbClr val="FF0000"/>
                </a:solidFill>
              </a:rPr>
              <a:t>update</a:t>
            </a:r>
            <a:r>
              <a:rPr lang="en-US" altLang="zh-CN" sz="1100" dirty="0" smtClean="0"/>
              <a:t>)</a:t>
            </a:r>
            <a:endParaRPr lang="zh-CN" altLang="zh-CN" sz="1100" dirty="0"/>
          </a:p>
          <a:p>
            <a:pPr lvl="0"/>
            <a:r>
              <a:rPr lang="en-US" altLang="zh-CN" sz="1100" dirty="0" err="1" smtClean="0"/>
              <a:t>Xiuqing</a:t>
            </a:r>
            <a:r>
              <a:rPr lang="en-US" altLang="zh-CN" sz="1100" dirty="0" smtClean="0"/>
              <a:t> Hu/CMA</a:t>
            </a:r>
            <a:r>
              <a:rPr lang="zh-CN" altLang="zh-CN" sz="1100" dirty="0"/>
              <a:t>：</a:t>
            </a:r>
            <a:r>
              <a:rPr lang="en-US" altLang="zh-CN" sz="1100" dirty="0"/>
              <a:t>Post-launch test progress of FY-3D </a:t>
            </a:r>
            <a:r>
              <a:rPr lang="en-US" altLang="zh-CN" sz="1100" dirty="0" smtClean="0"/>
              <a:t> (</a:t>
            </a:r>
            <a:r>
              <a:rPr lang="en-US" altLang="zh-CN" sz="1100" dirty="0" smtClean="0">
                <a:solidFill>
                  <a:srgbClr val="FF0000"/>
                </a:solidFill>
              </a:rPr>
              <a:t>update</a:t>
            </a:r>
            <a:r>
              <a:rPr lang="en-US" altLang="zh-CN" sz="1100" dirty="0" smtClean="0"/>
              <a:t>)</a:t>
            </a:r>
          </a:p>
          <a:p>
            <a:pPr lvl="0"/>
            <a:r>
              <a:rPr lang="en-US" altLang="zh-CN" sz="1100" dirty="0" smtClean="0">
                <a:solidFill>
                  <a:schemeClr val="tx1">
                    <a:lumMod val="50000"/>
                    <a:lumOff val="50000"/>
                  </a:schemeClr>
                </a:solidFill>
              </a:rPr>
              <a:t>Cao </a:t>
            </a:r>
            <a:r>
              <a:rPr lang="en-US" altLang="zh-CN" sz="1100" dirty="0" err="1">
                <a:solidFill>
                  <a:schemeClr val="tx1">
                    <a:lumMod val="50000"/>
                    <a:lumOff val="50000"/>
                  </a:schemeClr>
                </a:solidFill>
              </a:rPr>
              <a:t>Changyong</a:t>
            </a:r>
            <a:r>
              <a:rPr lang="en-US" altLang="zh-CN" sz="1100" dirty="0">
                <a:solidFill>
                  <a:schemeClr val="tx1">
                    <a:lumMod val="50000"/>
                    <a:lumOff val="50000"/>
                  </a:schemeClr>
                </a:solidFill>
              </a:rPr>
              <a:t>/Lin </a:t>
            </a:r>
            <a:r>
              <a:rPr lang="en-US" altLang="zh-CN" sz="1100" dirty="0" err="1">
                <a:solidFill>
                  <a:schemeClr val="tx1">
                    <a:lumMod val="50000"/>
                    <a:lumOff val="50000"/>
                  </a:schemeClr>
                </a:solidFill>
              </a:rPr>
              <a:t>lin</a:t>
            </a:r>
            <a:r>
              <a:rPr lang="en-US" altLang="zh-CN" sz="1100" dirty="0">
                <a:solidFill>
                  <a:schemeClr val="tx1">
                    <a:lumMod val="50000"/>
                    <a:lumOff val="50000"/>
                  </a:schemeClr>
                </a:solidFill>
              </a:rPr>
              <a:t>/NOAA: NOAA-20 Imager/Sounder SDR Maturity and Collaboration with FY3D through GSICS</a:t>
            </a:r>
            <a:endParaRPr lang="zh-CN" altLang="zh-CN" sz="1100" dirty="0">
              <a:solidFill>
                <a:schemeClr val="tx1">
                  <a:lumMod val="50000"/>
                  <a:lumOff val="50000"/>
                </a:schemeClr>
              </a:solidFill>
            </a:endParaRPr>
          </a:p>
          <a:p>
            <a:pPr lvl="0"/>
            <a:r>
              <a:rPr lang="en-US" altLang="zh-CN" sz="1100" dirty="0" err="1"/>
              <a:t>Feng</a:t>
            </a:r>
            <a:r>
              <a:rPr lang="en-US" altLang="zh-CN" sz="1100" dirty="0"/>
              <a:t> Jiang/SITP</a:t>
            </a:r>
            <a:r>
              <a:rPr lang="zh-CN" altLang="zh-CN" sz="1100" dirty="0"/>
              <a:t>：</a:t>
            </a:r>
            <a:r>
              <a:rPr lang="en-US" altLang="zh-CN" sz="1100" dirty="0"/>
              <a:t>Solar band SI-traceable demonstration instrument</a:t>
            </a:r>
            <a:endParaRPr lang="zh-CN" altLang="zh-CN" sz="1100" dirty="0"/>
          </a:p>
          <a:p>
            <a:pPr lvl="0"/>
            <a:r>
              <a:rPr lang="en-US" altLang="zh-CN" sz="1100" dirty="0" err="1"/>
              <a:t>Yanmeng</a:t>
            </a:r>
            <a:r>
              <a:rPr lang="en-US" altLang="zh-CN" sz="1100" dirty="0"/>
              <a:t> Bi/</a:t>
            </a:r>
            <a:r>
              <a:rPr lang="en-US" altLang="zh-CN" sz="1100" dirty="0" err="1"/>
              <a:t>Zhongdong</a:t>
            </a:r>
            <a:r>
              <a:rPr lang="en-US" altLang="zh-CN" sz="1100" dirty="0"/>
              <a:t> Yang/CMA</a:t>
            </a:r>
            <a:r>
              <a:rPr lang="zh-CN" altLang="zh-CN" sz="1100" dirty="0"/>
              <a:t>：</a:t>
            </a:r>
            <a:r>
              <a:rPr lang="en-US" altLang="zh-CN" sz="1100" dirty="0" err="1"/>
              <a:t>Tansat</a:t>
            </a:r>
            <a:r>
              <a:rPr lang="en-US" altLang="zh-CN" sz="1100" dirty="0"/>
              <a:t>/ACGS inflight calibration and validation</a:t>
            </a:r>
            <a:endParaRPr lang="zh-CN" altLang="zh-CN" sz="1100" dirty="0"/>
          </a:p>
          <a:p>
            <a:pPr lvl="0"/>
            <a:r>
              <a:rPr lang="en-US" altLang="zh-CN" sz="1100" dirty="0" err="1"/>
              <a:t>Dekui</a:t>
            </a:r>
            <a:r>
              <a:rPr lang="en-US" altLang="zh-CN" sz="1100" dirty="0"/>
              <a:t> Yin/</a:t>
            </a:r>
            <a:r>
              <a:rPr lang="en-US" altLang="zh-CN" sz="1100" dirty="0" err="1"/>
              <a:t>Yipeng</a:t>
            </a:r>
            <a:r>
              <a:rPr lang="en-US" altLang="zh-CN" sz="1100" dirty="0"/>
              <a:t> Zhang/SITP: TG-2 Multi-Angle Polarization Imager Calibration and </a:t>
            </a:r>
            <a:r>
              <a:rPr lang="en-US" altLang="zh-CN" sz="1100" dirty="0" smtClean="0"/>
              <a:t>evaluation</a:t>
            </a:r>
            <a:endParaRPr lang="en-US" altLang="zh-CN" sz="1100" b="1" dirty="0" smtClean="0"/>
          </a:p>
          <a:p>
            <a:pPr marL="0" indent="0">
              <a:buNone/>
            </a:pPr>
            <a:endParaRPr lang="en-US" altLang="zh-CN" sz="1100" b="1" dirty="0" smtClean="0"/>
          </a:p>
          <a:p>
            <a:pPr marL="0" indent="0">
              <a:buNone/>
            </a:pPr>
            <a:r>
              <a:rPr lang="en-US" altLang="zh-CN" sz="1100" b="1" dirty="0" smtClean="0"/>
              <a:t>Plenary </a:t>
            </a:r>
            <a:r>
              <a:rPr lang="en-US" altLang="zh-CN" sz="1100" b="1" dirty="0"/>
              <a:t>and Subgroup session </a:t>
            </a:r>
            <a:endParaRPr lang="zh-CN" altLang="zh-CN" sz="1100" dirty="0"/>
          </a:p>
          <a:p>
            <a:pPr lvl="0"/>
            <a:r>
              <a:rPr lang="en-US" altLang="zh-CN" sz="1100" dirty="0" err="1"/>
              <a:t>Xiuqing</a:t>
            </a:r>
            <a:r>
              <a:rPr lang="en-US" altLang="zh-CN" sz="1100" dirty="0"/>
              <a:t> Hu/CMA</a:t>
            </a:r>
            <a:r>
              <a:rPr lang="zh-CN" altLang="zh-CN" sz="1100" dirty="0"/>
              <a:t>：</a:t>
            </a:r>
            <a:r>
              <a:rPr lang="en-US" altLang="zh-CN" sz="1100" dirty="0"/>
              <a:t> CMA GPRC Annual report</a:t>
            </a:r>
            <a:endParaRPr lang="zh-CN" altLang="zh-CN" sz="1100" dirty="0"/>
          </a:p>
          <a:p>
            <a:pPr lvl="0"/>
            <a:r>
              <a:rPr lang="en-US" altLang="zh-CN" sz="1100" b="1" dirty="0" smtClean="0"/>
              <a:t>IR subgroup:</a:t>
            </a:r>
          </a:p>
          <a:p>
            <a:pPr lvl="0"/>
            <a:r>
              <a:rPr lang="en-US" altLang="zh-CN" sz="1100" dirty="0" err="1" smtClean="0"/>
              <a:t>Chengli</a:t>
            </a:r>
            <a:r>
              <a:rPr lang="en-US" altLang="zh-CN" sz="1100" dirty="0" smtClean="0"/>
              <a:t> </a:t>
            </a:r>
            <a:r>
              <a:rPr lang="en-US" altLang="zh-CN" sz="1100" dirty="0"/>
              <a:t>Qi/CMA</a:t>
            </a:r>
            <a:r>
              <a:rPr lang="zh-CN" altLang="zh-CN" sz="1100" dirty="0"/>
              <a:t>：</a:t>
            </a:r>
            <a:r>
              <a:rPr lang="en-US" altLang="zh-CN" sz="1100" dirty="0"/>
              <a:t>HIRAS calibration algorithm and uncertainty </a:t>
            </a:r>
            <a:r>
              <a:rPr lang="en-US" altLang="zh-CN" sz="1100" dirty="0" err="1"/>
              <a:t>buget</a:t>
            </a:r>
            <a:endParaRPr lang="zh-CN" altLang="zh-CN" sz="1100" dirty="0"/>
          </a:p>
          <a:p>
            <a:pPr lvl="0"/>
            <a:r>
              <a:rPr lang="en-US" altLang="zh-CN" sz="1100" dirty="0" err="1"/>
              <a:t>Hanlie</a:t>
            </a:r>
            <a:r>
              <a:rPr lang="en-US" altLang="zh-CN" sz="1100" dirty="0"/>
              <a:t> </a:t>
            </a:r>
            <a:r>
              <a:rPr lang="en-US" altLang="zh-CN" sz="1100" dirty="0" err="1"/>
              <a:t>Xu</a:t>
            </a:r>
            <a:r>
              <a:rPr lang="en-US" altLang="zh-CN" sz="1100" dirty="0"/>
              <a:t>/CMA</a:t>
            </a:r>
            <a:r>
              <a:rPr lang="zh-CN" altLang="zh-CN" sz="1100" dirty="0"/>
              <a:t>：</a:t>
            </a:r>
            <a:r>
              <a:rPr lang="en-US" altLang="zh-CN" sz="1100" dirty="0"/>
              <a:t> </a:t>
            </a:r>
            <a:r>
              <a:rPr lang="en-US" altLang="zh-CN" sz="1100" dirty="0" err="1"/>
              <a:t>Hyperspectral</a:t>
            </a:r>
            <a:r>
              <a:rPr lang="en-US" altLang="zh-CN" sz="1100" dirty="0"/>
              <a:t> instrument evaluation for FY-4A/GIIRS and FY-3D/HIRAS</a:t>
            </a:r>
            <a:r>
              <a:rPr lang="zh-CN" altLang="zh-CN" sz="1100" dirty="0"/>
              <a:t>；</a:t>
            </a:r>
          </a:p>
          <a:p>
            <a:pPr lvl="0"/>
            <a:r>
              <a:rPr lang="en-US" altLang="zh-CN" sz="1100" dirty="0" smtClean="0"/>
              <a:t>Na </a:t>
            </a:r>
            <a:r>
              <a:rPr lang="en-US" altLang="zh-CN" sz="1100" dirty="0" err="1"/>
              <a:t>Xu</a:t>
            </a:r>
            <a:r>
              <a:rPr lang="en-US" altLang="zh-CN" sz="1100" dirty="0"/>
              <a:t>/CMA</a:t>
            </a:r>
            <a:r>
              <a:rPr lang="zh-CN" altLang="zh-CN" sz="1100" dirty="0"/>
              <a:t>：</a:t>
            </a:r>
            <a:r>
              <a:rPr lang="en-US" altLang="zh-CN" sz="1100" dirty="0"/>
              <a:t> Inflight SRF retrieval based on </a:t>
            </a:r>
            <a:r>
              <a:rPr lang="en-US" altLang="zh-CN" sz="1100" dirty="0" err="1"/>
              <a:t>hyperspectral</a:t>
            </a:r>
            <a:r>
              <a:rPr lang="en-US" altLang="zh-CN" sz="1100" dirty="0"/>
              <a:t> reference instrument</a:t>
            </a:r>
            <a:endParaRPr lang="zh-CN" altLang="zh-CN" sz="1100" dirty="0"/>
          </a:p>
          <a:p>
            <a:pPr lvl="0"/>
            <a:r>
              <a:rPr lang="en-US" altLang="zh-CN" sz="1100" dirty="0" err="1"/>
              <a:t>Chunqiang</a:t>
            </a:r>
            <a:r>
              <a:rPr lang="en-US" altLang="zh-CN" sz="1100" dirty="0"/>
              <a:t> Wu/CMA</a:t>
            </a:r>
            <a:r>
              <a:rPr lang="zh-CN" altLang="zh-CN" sz="1100" dirty="0"/>
              <a:t>：</a:t>
            </a:r>
            <a:r>
              <a:rPr lang="en-US" altLang="zh-CN" sz="1100" dirty="0"/>
              <a:t>Non-linear calibration of HIRAS</a:t>
            </a:r>
            <a:endParaRPr lang="zh-CN" altLang="zh-CN" sz="1100" dirty="0"/>
          </a:p>
          <a:p>
            <a:pPr lvl="0"/>
            <a:r>
              <a:rPr lang="en-US" altLang="zh-CN" sz="1100" b="1" dirty="0" smtClean="0"/>
              <a:t>VIS-NIR subgroup:</a:t>
            </a:r>
          </a:p>
          <a:p>
            <a:pPr lvl="0"/>
            <a:r>
              <a:rPr lang="en-US" altLang="zh-CN" sz="1100" dirty="0" err="1" smtClean="0"/>
              <a:t>Ronghua</a:t>
            </a:r>
            <a:r>
              <a:rPr lang="en-US" altLang="zh-CN" sz="1100" dirty="0" smtClean="0"/>
              <a:t> </a:t>
            </a:r>
            <a:r>
              <a:rPr lang="en-US" altLang="zh-CN" sz="1100" dirty="0"/>
              <a:t>Wu/CMA</a:t>
            </a:r>
            <a:r>
              <a:rPr lang="zh-CN" altLang="zh-CN" sz="1100" dirty="0"/>
              <a:t>：</a:t>
            </a:r>
            <a:r>
              <a:rPr lang="en-US" altLang="zh-CN" sz="1100" dirty="0" err="1"/>
              <a:t>Tansat</a:t>
            </a:r>
            <a:r>
              <a:rPr lang="en-US" altLang="zh-CN" sz="1100" dirty="0"/>
              <a:t>/CAPI calibration and evaluation</a:t>
            </a:r>
            <a:endParaRPr lang="zh-CN" altLang="zh-CN" sz="1100" dirty="0"/>
          </a:p>
          <a:p>
            <a:pPr lvl="0"/>
            <a:r>
              <a:rPr lang="en-US" altLang="zh-CN" sz="1100" dirty="0"/>
              <a:t>Ling Wang/CMA</a:t>
            </a:r>
            <a:r>
              <a:rPr lang="zh-CN" altLang="zh-CN" sz="1100" dirty="0"/>
              <a:t>：</a:t>
            </a:r>
            <a:r>
              <a:rPr lang="en-US" altLang="zh-CN" sz="1100" dirty="0"/>
              <a:t>Consistent calibration of VIRRs onboard on FY-3A to 3C</a:t>
            </a:r>
            <a:endParaRPr lang="zh-CN" altLang="zh-CN" sz="1100" dirty="0"/>
          </a:p>
          <a:p>
            <a:pPr lvl="0"/>
            <a:r>
              <a:rPr lang="en-US" altLang="zh-CN" sz="1100" dirty="0" err="1" smtClean="0"/>
              <a:t>Hanlie</a:t>
            </a:r>
            <a:r>
              <a:rPr lang="en-US" altLang="zh-CN" sz="1100" dirty="0" smtClean="0"/>
              <a:t> </a:t>
            </a:r>
            <a:r>
              <a:rPr lang="en-US" altLang="zh-CN" sz="1100" dirty="0" err="1"/>
              <a:t>Xu</a:t>
            </a:r>
            <a:r>
              <a:rPr lang="en-US" altLang="zh-CN" sz="1100" dirty="0"/>
              <a:t>/CMA</a:t>
            </a:r>
            <a:r>
              <a:rPr lang="zh-CN" altLang="zh-CN" sz="1100" dirty="0"/>
              <a:t>：</a:t>
            </a:r>
            <a:r>
              <a:rPr lang="en-US" altLang="zh-CN" sz="1100" dirty="0" err="1"/>
              <a:t>Interband</a:t>
            </a:r>
            <a:r>
              <a:rPr lang="en-US" altLang="zh-CN" sz="1100" dirty="0"/>
              <a:t> calibration development using </a:t>
            </a:r>
            <a:r>
              <a:rPr lang="en-US" altLang="zh-CN" sz="1100" dirty="0" err="1"/>
              <a:t>Sunglint</a:t>
            </a:r>
            <a:r>
              <a:rPr lang="en-US" altLang="zh-CN" sz="1100" dirty="0"/>
              <a:t> </a:t>
            </a:r>
            <a:endParaRPr lang="zh-CN" altLang="zh-CN" sz="1100" dirty="0"/>
          </a:p>
          <a:p>
            <a:r>
              <a:rPr lang="en-US" altLang="zh-CN" sz="1100" dirty="0"/>
              <a:t>Na </a:t>
            </a:r>
            <a:r>
              <a:rPr lang="en-US" altLang="zh-CN" sz="1100" dirty="0" err="1"/>
              <a:t>Xu</a:t>
            </a:r>
            <a:r>
              <a:rPr lang="en-US" altLang="zh-CN" sz="1100" dirty="0"/>
              <a:t>/CMA</a:t>
            </a:r>
            <a:r>
              <a:rPr lang="zh-CN" altLang="zh-CN" sz="1100" dirty="0"/>
              <a:t>：</a:t>
            </a:r>
            <a:r>
              <a:rPr lang="en-US" altLang="zh-CN" sz="1100" dirty="0"/>
              <a:t>FY-3D/MERSI-II calibration/validation</a:t>
            </a:r>
            <a:endParaRPr lang="zh-CN" altLang="zh-CN" sz="1100" dirty="0"/>
          </a:p>
          <a:p>
            <a:pPr lvl="0"/>
            <a:r>
              <a:rPr lang="en-US" altLang="zh-CN" sz="1100" dirty="0" smtClean="0"/>
              <a:t>Ling </a:t>
            </a:r>
            <a:r>
              <a:rPr lang="en-US" altLang="zh-CN" sz="1100" dirty="0"/>
              <a:t>Wang/CMA: Calibration monitoring based on Tibet </a:t>
            </a:r>
            <a:r>
              <a:rPr lang="en-US" altLang="zh-CN" sz="1100" dirty="0" smtClean="0"/>
              <a:t>glaciers</a:t>
            </a:r>
          </a:p>
          <a:p>
            <a:r>
              <a:rPr lang="en-US" altLang="zh-CN" sz="1100" dirty="0"/>
              <a:t>Yuan Li/CMA: New BRDF Model in </a:t>
            </a:r>
            <a:r>
              <a:rPr lang="en-US" altLang="zh-CN" sz="1100" dirty="0" err="1"/>
              <a:t>Dunhuang</a:t>
            </a:r>
            <a:r>
              <a:rPr lang="en-US" altLang="zh-CN" sz="1100" dirty="0"/>
              <a:t> field campaign for Vicarious calibration/validation</a:t>
            </a:r>
            <a:endParaRPr lang="zh-CN" altLang="zh-CN" sz="1100" dirty="0"/>
          </a:p>
          <a:p>
            <a:pPr lvl="0"/>
            <a:endParaRPr lang="en-US" altLang="zh-CN" sz="1100" dirty="0" smtClean="0"/>
          </a:p>
        </p:txBody>
      </p:sp>
    </p:spTree>
    <p:extLst>
      <p:ext uri="{BB962C8B-B14F-4D97-AF65-F5344CB8AC3E}">
        <p14:creationId xmlns:p14="http://schemas.microsoft.com/office/powerpoint/2010/main" val="1888666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3200" b="1" dirty="0"/>
              <a:t>Presentation from </a:t>
            </a:r>
            <a:r>
              <a:rPr lang="en-US" altLang="zh-CN" sz="3200" b="1" dirty="0" smtClean="0"/>
              <a:t>China (</a:t>
            </a:r>
            <a:r>
              <a:rPr lang="en-US" altLang="zh-CN" sz="3200" dirty="0" smtClean="0"/>
              <a:t>Continued)</a:t>
            </a:r>
            <a:endParaRPr lang="zh-CN" altLang="en-US" sz="3200" dirty="0"/>
          </a:p>
        </p:txBody>
      </p:sp>
      <p:sp>
        <p:nvSpPr>
          <p:cNvPr id="3" name="内容占位符 2"/>
          <p:cNvSpPr>
            <a:spLocks noGrp="1"/>
          </p:cNvSpPr>
          <p:nvPr>
            <p:ph idx="1"/>
          </p:nvPr>
        </p:nvSpPr>
        <p:spPr/>
        <p:txBody>
          <a:bodyPr>
            <a:normAutofit fontScale="85000" lnSpcReduction="10000"/>
          </a:bodyPr>
          <a:lstStyle/>
          <a:p>
            <a:r>
              <a:rPr lang="en-US" altLang="zh-CN" sz="1800" b="1" dirty="0"/>
              <a:t>Lunar subgroup:</a:t>
            </a:r>
            <a:endParaRPr lang="en-US" altLang="zh-CN" sz="1800" dirty="0"/>
          </a:p>
          <a:p>
            <a:pPr lvl="0"/>
            <a:r>
              <a:rPr lang="en-US" altLang="zh-CN" sz="1800" dirty="0" err="1"/>
              <a:t>Ronghua</a:t>
            </a:r>
            <a:r>
              <a:rPr lang="en-US" altLang="zh-CN" sz="1800" dirty="0"/>
              <a:t> Wu/CMA</a:t>
            </a:r>
            <a:r>
              <a:rPr lang="zh-CN" altLang="zh-CN" sz="1800" dirty="0"/>
              <a:t>：</a:t>
            </a:r>
            <a:r>
              <a:rPr lang="en-US" altLang="zh-CN" sz="1800" dirty="0" err="1"/>
              <a:t>Interband</a:t>
            </a:r>
            <a:r>
              <a:rPr lang="en-US" altLang="zh-CN" sz="1800" dirty="0"/>
              <a:t> calibration for atmosphere absorption bands  based on Lunar observation</a:t>
            </a:r>
            <a:endParaRPr lang="zh-CN" altLang="zh-CN" sz="1800" dirty="0"/>
          </a:p>
          <a:p>
            <a:r>
              <a:rPr lang="en-US" altLang="zh-CN" sz="1800" dirty="0"/>
              <a:t>Yang Wang/CMA</a:t>
            </a:r>
            <a:r>
              <a:rPr lang="zh-CN" altLang="zh-CN" sz="1800" dirty="0"/>
              <a:t>：</a:t>
            </a:r>
            <a:r>
              <a:rPr lang="en-US" altLang="zh-CN" sz="1800" dirty="0"/>
              <a:t>Lunar model validation using ground-based </a:t>
            </a:r>
            <a:r>
              <a:rPr lang="en-US" altLang="zh-CN" sz="1800" dirty="0" err="1"/>
              <a:t>hyperspectral</a:t>
            </a:r>
            <a:r>
              <a:rPr lang="en-US" altLang="zh-CN" sz="1800" dirty="0"/>
              <a:t> measurement  </a:t>
            </a:r>
            <a:endParaRPr lang="zh-CN" altLang="zh-CN" sz="1800" dirty="0"/>
          </a:p>
          <a:p>
            <a:r>
              <a:rPr lang="en-US" altLang="zh-CN" sz="1800" dirty="0"/>
              <a:t>Lu Zhang/CMA</a:t>
            </a:r>
            <a:r>
              <a:rPr lang="zh-CN" altLang="zh-CN" sz="1800" dirty="0"/>
              <a:t>：</a:t>
            </a:r>
            <a:r>
              <a:rPr lang="en-US" altLang="zh-CN" sz="1800" dirty="0"/>
              <a:t>Lunar Simultaneous observation </a:t>
            </a:r>
            <a:r>
              <a:rPr lang="en-US" altLang="zh-CN" sz="1800" dirty="0" err="1"/>
              <a:t>intercomparison</a:t>
            </a:r>
            <a:r>
              <a:rPr lang="en-US" altLang="zh-CN" sz="1800" dirty="0"/>
              <a:t> from FY-3D and ground-based</a:t>
            </a:r>
            <a:endParaRPr lang="zh-CN" altLang="zh-CN" sz="1800" dirty="0"/>
          </a:p>
          <a:p>
            <a:pPr lvl="0"/>
            <a:r>
              <a:rPr lang="en-US" altLang="zh-CN" sz="1800" b="1" dirty="0" smtClean="0"/>
              <a:t>UV </a:t>
            </a:r>
            <a:r>
              <a:rPr lang="en-US" altLang="zh-CN" sz="1800" b="1" dirty="0"/>
              <a:t>subgroup:</a:t>
            </a:r>
            <a:endParaRPr lang="zh-CN" altLang="zh-CN" sz="1800" b="1" dirty="0"/>
          </a:p>
          <a:p>
            <a:pPr lvl="0"/>
            <a:r>
              <a:rPr lang="en-US" altLang="zh-CN" sz="1800" dirty="0" err="1"/>
              <a:t>Houmao</a:t>
            </a:r>
            <a:r>
              <a:rPr lang="en-US" altLang="zh-CN" sz="1800" dirty="0"/>
              <a:t> Wang/NSSC: FY-3/TOU </a:t>
            </a:r>
            <a:r>
              <a:rPr lang="en-US" altLang="zh-CN" sz="1800" dirty="0" err="1"/>
              <a:t>intercalibration</a:t>
            </a:r>
            <a:r>
              <a:rPr lang="en-US" altLang="zh-CN" sz="1800" dirty="0"/>
              <a:t> with GOME-2 and OMPS for solar diffuser correction (The inter-comparison of radiance between TOU, OMPS and GOME-2 (</a:t>
            </a:r>
            <a:r>
              <a:rPr lang="en-US" altLang="zh-CN" sz="1800" dirty="0" err="1"/>
              <a:t>MetopA</a:t>
            </a:r>
            <a:r>
              <a:rPr lang="en-US" altLang="zh-CN" sz="1800" dirty="0"/>
              <a:t>/B) for TOU diffuse board data </a:t>
            </a:r>
            <a:r>
              <a:rPr lang="en-US" altLang="zh-CN" sz="1800" dirty="0" smtClean="0"/>
              <a:t>correction)</a:t>
            </a:r>
          </a:p>
          <a:p>
            <a:pPr lvl="0"/>
            <a:r>
              <a:rPr lang="en-US" altLang="zh-CN" sz="1800" dirty="0" err="1" smtClean="0"/>
              <a:t>Weihe</a:t>
            </a:r>
            <a:r>
              <a:rPr lang="en-US" altLang="zh-CN" sz="1800" dirty="0" smtClean="0"/>
              <a:t> </a:t>
            </a:r>
            <a:r>
              <a:rPr lang="en-US" altLang="zh-CN" sz="1800" dirty="0" err="1"/>
              <a:t>wang</a:t>
            </a:r>
            <a:r>
              <a:rPr lang="en-US" altLang="zh-CN" sz="1800" dirty="0"/>
              <a:t>/CMA:  In-orbit calibration for FY-3C/TOU</a:t>
            </a:r>
          </a:p>
          <a:p>
            <a:pPr lvl="0"/>
            <a:r>
              <a:rPr lang="en-US" altLang="zh-CN" sz="1800" b="1" dirty="0" smtClean="0"/>
              <a:t>Microwave subgroup:</a:t>
            </a:r>
          </a:p>
          <a:p>
            <a:pPr lvl="0"/>
            <a:r>
              <a:rPr lang="en-US" altLang="zh-CN" sz="1800" dirty="0" err="1" smtClean="0"/>
              <a:t>Shenli</a:t>
            </a:r>
            <a:r>
              <a:rPr lang="en-US" altLang="zh-CN" sz="1800" dirty="0" smtClean="0"/>
              <a:t> </a:t>
            </a:r>
            <a:r>
              <a:rPr lang="en-US" altLang="zh-CN" sz="1800" dirty="0"/>
              <a:t>Wu/CMA: Development of FY-3/MWRI Calibration on warm/cold targets and reflector emissivity</a:t>
            </a:r>
            <a:endParaRPr lang="zh-CN" altLang="zh-CN" sz="1800" dirty="0"/>
          </a:p>
          <a:p>
            <a:pPr lvl="0"/>
            <a:r>
              <a:rPr lang="en-US" altLang="zh-CN" sz="1800" dirty="0"/>
              <a:t>Yang </a:t>
            </a:r>
            <a:r>
              <a:rPr lang="en-US" altLang="zh-CN" sz="1800" dirty="0" err="1"/>
              <a:t>Guo</a:t>
            </a:r>
            <a:r>
              <a:rPr lang="en-US" altLang="zh-CN" sz="1800" dirty="0"/>
              <a:t>/CMA: Calibration and Validation of Microwave Humidity Sounder onboard FY-3D Satellite</a:t>
            </a:r>
            <a:endParaRPr lang="zh-CN" altLang="zh-CN" sz="1800" dirty="0"/>
          </a:p>
          <a:p>
            <a:r>
              <a:rPr lang="en-US" altLang="zh-CN" sz="1800" dirty="0" err="1"/>
              <a:t>Xiaolei</a:t>
            </a:r>
            <a:r>
              <a:rPr lang="en-US" altLang="zh-CN" sz="1800" dirty="0"/>
              <a:t>/UMD: Mutual Validations of Observations between lifetime S-NPP ATMS and GPS ROs from COSMIC, </a:t>
            </a:r>
            <a:r>
              <a:rPr lang="en-US" altLang="zh-CN" sz="1800" dirty="0" err="1"/>
              <a:t>MetOp</a:t>
            </a:r>
            <a:r>
              <a:rPr lang="en-US" altLang="zh-CN" sz="1800" dirty="0"/>
              <a:t> and </a:t>
            </a:r>
            <a:r>
              <a:rPr lang="en-US" altLang="zh-CN" sz="1800" dirty="0" smtClean="0"/>
              <a:t>KOMPSAT</a:t>
            </a:r>
          </a:p>
          <a:p>
            <a:r>
              <a:rPr lang="en-US" altLang="zh-CN" sz="1800" dirty="0" err="1" smtClean="0"/>
              <a:t>Xiaolong</a:t>
            </a:r>
            <a:r>
              <a:rPr lang="en-US" altLang="zh-CN" sz="1800" dirty="0" smtClean="0"/>
              <a:t> Dong/NSSC: ???</a:t>
            </a:r>
          </a:p>
          <a:p>
            <a:r>
              <a:rPr lang="en-US" altLang="zh-CN" sz="1800" dirty="0" smtClean="0"/>
              <a:t>…….</a:t>
            </a:r>
            <a:endParaRPr lang="zh-CN" altLang="en-US" sz="1800" dirty="0"/>
          </a:p>
          <a:p>
            <a:endParaRPr lang="zh-CN" altLang="en-US" sz="1800" dirty="0"/>
          </a:p>
        </p:txBody>
      </p:sp>
    </p:spTree>
    <p:extLst>
      <p:ext uri="{BB962C8B-B14F-4D97-AF65-F5344CB8AC3E}">
        <p14:creationId xmlns:p14="http://schemas.microsoft.com/office/powerpoint/2010/main" val="382615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Microwave Breakout Session</a:t>
            </a:r>
            <a:endParaRPr lang="zh-CN" altLang="en-US" dirty="0"/>
          </a:p>
        </p:txBody>
      </p:sp>
      <p:sp>
        <p:nvSpPr>
          <p:cNvPr id="3" name="内容占位符 2"/>
          <p:cNvSpPr>
            <a:spLocks noGrp="1"/>
          </p:cNvSpPr>
          <p:nvPr>
            <p:ph idx="1"/>
          </p:nvPr>
        </p:nvSpPr>
        <p:spPr/>
        <p:txBody>
          <a:bodyPr>
            <a:normAutofit/>
          </a:bodyPr>
          <a:lstStyle/>
          <a:p>
            <a:r>
              <a:rPr lang="en-US" altLang="zh-CN" sz="1800" dirty="0" err="1" smtClean="0"/>
              <a:t>Manik</a:t>
            </a:r>
            <a:r>
              <a:rPr lang="en-US" altLang="zh-CN" sz="1800" dirty="0" smtClean="0"/>
              <a:t> email: Ralph </a:t>
            </a:r>
            <a:r>
              <a:rPr lang="en-US" altLang="zh-CN" sz="1800" dirty="0"/>
              <a:t>Ferraro, Chair of MW subgroup is planning told a special breakout session on microwave calibration in the GSICS Annual Meeting. Since we are in Shanghai this time, this breakout session can be an excellent platform to showcase the immense thrust in the Microwave Space program in China and the lead it can provide to the GSICS community</a:t>
            </a:r>
            <a:r>
              <a:rPr lang="en-US" altLang="zh-CN" sz="1800" dirty="0" smtClean="0"/>
              <a:t>.</a:t>
            </a:r>
          </a:p>
          <a:p>
            <a:r>
              <a:rPr lang="en-US" altLang="zh-CN" sz="1800" dirty="0" smtClean="0"/>
              <a:t>Response from </a:t>
            </a:r>
            <a:r>
              <a:rPr lang="en-US" altLang="zh-CN" sz="1800" dirty="0" err="1" smtClean="0"/>
              <a:t>Peng</a:t>
            </a:r>
            <a:r>
              <a:rPr lang="en-US" altLang="zh-CN" sz="1800" dirty="0" smtClean="0"/>
              <a:t> Zhang: </a:t>
            </a:r>
            <a:r>
              <a:rPr lang="en-US" altLang="zh-CN" sz="1800" dirty="0"/>
              <a:t>It is great. It is very important for MW activity within GSICS. I forward your email to Scott, you can discuss details with him</a:t>
            </a:r>
            <a:r>
              <a:rPr lang="en-US" altLang="zh-CN" sz="1800" dirty="0" smtClean="0"/>
              <a:t>.</a:t>
            </a:r>
          </a:p>
          <a:p>
            <a:endParaRPr lang="en-US" altLang="zh-CN" sz="1800" dirty="0"/>
          </a:p>
          <a:p>
            <a:r>
              <a:rPr lang="en-US" altLang="zh-CN" sz="1800" dirty="0" smtClean="0"/>
              <a:t>Current Status:  we are coordinate with NSCC for more presentations about Chinese other Microwave sensor plan as well as </a:t>
            </a:r>
            <a:r>
              <a:rPr lang="en-US" altLang="zh-CN" sz="1800" dirty="0" err="1" smtClean="0"/>
              <a:t>Fengyun</a:t>
            </a:r>
            <a:r>
              <a:rPr lang="en-US" altLang="zh-CN" sz="1800" dirty="0" smtClean="0"/>
              <a:t> sensors.</a:t>
            </a:r>
            <a:endParaRPr lang="en-US" altLang="zh-CN" sz="1800" dirty="0"/>
          </a:p>
        </p:txBody>
      </p:sp>
    </p:spTree>
    <p:extLst>
      <p:ext uri="{BB962C8B-B14F-4D97-AF65-F5344CB8AC3E}">
        <p14:creationId xmlns:p14="http://schemas.microsoft.com/office/powerpoint/2010/main" val="2509615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lstStyle/>
          <a:p>
            <a:pPr algn="l"/>
            <a:r>
              <a:rPr lang="en-US" altLang="zh-CN" dirty="0" smtClean="0"/>
              <a:t>Hotel and Information</a:t>
            </a:r>
            <a:endParaRPr lang="zh-CN" altLang="en-US" dirty="0"/>
          </a:p>
        </p:txBody>
      </p:sp>
      <p:sp>
        <p:nvSpPr>
          <p:cNvPr id="3" name="内容占位符 2"/>
          <p:cNvSpPr>
            <a:spLocks noGrp="1"/>
          </p:cNvSpPr>
          <p:nvPr>
            <p:ph idx="1"/>
          </p:nvPr>
        </p:nvSpPr>
        <p:spPr/>
        <p:txBody>
          <a:bodyPr>
            <a:normAutofit/>
          </a:bodyPr>
          <a:lstStyle/>
          <a:p>
            <a:r>
              <a:rPr lang="en-US" altLang="zh-CN" sz="2400" dirty="0" err="1" smtClean="0"/>
              <a:t>Baolong</a:t>
            </a:r>
            <a:r>
              <a:rPr lang="en-US" altLang="zh-CN" sz="2400" dirty="0" smtClean="0"/>
              <a:t> Hotel: </a:t>
            </a:r>
          </a:p>
          <a:p>
            <a:pPr lvl="1"/>
            <a:r>
              <a:rPr lang="en-US" altLang="zh-CN" sz="2000" dirty="0"/>
              <a:t>180 </a:t>
            </a:r>
            <a:r>
              <a:rPr lang="en-US" altLang="zh-CN" sz="2000" dirty="0" err="1"/>
              <a:t>Yixian</a:t>
            </a:r>
            <a:r>
              <a:rPr lang="en-US" altLang="zh-CN" sz="2000" dirty="0"/>
              <a:t> Road Shanghai 200434, P. R. China </a:t>
            </a:r>
          </a:p>
          <a:p>
            <a:pPr lvl="1"/>
            <a:r>
              <a:rPr lang="en-US" altLang="zh-CN" sz="2000" dirty="0"/>
              <a:t>Tel: +86 (21) 3505 9666  </a:t>
            </a:r>
          </a:p>
          <a:p>
            <a:pPr lvl="1"/>
            <a:r>
              <a:rPr lang="en-US" altLang="zh-CN" sz="2000" dirty="0"/>
              <a:t>E-mail: </a:t>
            </a:r>
            <a:r>
              <a:rPr lang="en-US" altLang="zh-CN" sz="2000" dirty="0">
                <a:hlinkClick r:id="rId2"/>
              </a:rPr>
              <a:t>info@baolonghotel.com</a:t>
            </a:r>
            <a:r>
              <a:rPr lang="en-US" altLang="zh-CN" sz="2000" dirty="0"/>
              <a:t> </a:t>
            </a:r>
          </a:p>
          <a:p>
            <a:pPr lvl="1"/>
            <a:r>
              <a:rPr lang="en-US" altLang="zh-CN" sz="2000" dirty="0"/>
              <a:t>Website: </a:t>
            </a:r>
            <a:r>
              <a:rPr lang="en-US" altLang="zh-CN" sz="2000" dirty="0">
                <a:hlinkClick r:id="rId3"/>
              </a:rPr>
              <a:t>www.baolonghotel.com</a:t>
            </a:r>
            <a:r>
              <a:rPr lang="en-US" altLang="zh-CN" sz="2000" dirty="0"/>
              <a:t> </a:t>
            </a:r>
          </a:p>
          <a:p>
            <a:r>
              <a:rPr lang="en-US" altLang="zh-CN" sz="2400" dirty="0" smtClean="0"/>
              <a:t>Room Rate</a:t>
            </a:r>
          </a:p>
          <a:p>
            <a:pPr lvl="1"/>
            <a:r>
              <a:rPr lang="en-US" altLang="zh-CN" sz="2000" dirty="0" smtClean="0"/>
              <a:t>Package price (about RMB ¥800--1000)including breakfast and launch </a:t>
            </a:r>
          </a:p>
          <a:p>
            <a:pPr lvl="1"/>
            <a:r>
              <a:rPr lang="en-US" altLang="zh-CN" sz="2000" dirty="0" smtClean="0"/>
              <a:t>All participant rooms are reserved by us</a:t>
            </a:r>
          </a:p>
          <a:p>
            <a:pPr lvl="1"/>
            <a:r>
              <a:rPr lang="en-US" altLang="zh-CN" sz="2000" dirty="0" smtClean="0"/>
              <a:t>Don’t need your reservation with credit card by yourself</a:t>
            </a:r>
          </a:p>
          <a:p>
            <a:pPr lvl="1"/>
            <a:r>
              <a:rPr lang="en-US" altLang="zh-CN" sz="2000" dirty="0" smtClean="0"/>
              <a:t>Participants name list will provided to Hotel in advance</a:t>
            </a:r>
          </a:p>
          <a:p>
            <a:pPr lvl="1"/>
            <a:r>
              <a:rPr lang="en-US" altLang="zh-CN" sz="2000" dirty="0" smtClean="0"/>
              <a:t>Remaining enough rooms for temporary participants or  family members as the same package price</a:t>
            </a:r>
            <a:endParaRPr lang="zh-CN" altLang="en-US" sz="2000" dirty="0"/>
          </a:p>
        </p:txBody>
      </p:sp>
      <p:pic>
        <p:nvPicPr>
          <p:cNvPr id="5" name="Picture 2" descr="https://gss2.bdstatic.com/-fo3dSag_xI4khGkpoWK1HF6hhy/baike/crop%3D0%2C0%2C640%2C422%3Bc0%3Dbaike80%2C5%2C5%2C80%2C26/sign=bdc373dbb9119313d30ca5f0580820e7/b90e7bec54e736d1c1ae311190504fc2d562696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0"/>
            <a:ext cx="3093559" cy="2039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88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Transportation</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smtClean="0"/>
              <a:t>Best Transportation way:  Taxi and Metro</a:t>
            </a:r>
          </a:p>
          <a:p>
            <a:pPr lvl="1"/>
            <a:r>
              <a:rPr lang="en-US" altLang="zh-CN" dirty="0" smtClean="0"/>
              <a:t>Nearest </a:t>
            </a:r>
            <a:r>
              <a:rPr lang="en-US" altLang="zh-CN" dirty="0" err="1" smtClean="0"/>
              <a:t>Dabaishu</a:t>
            </a:r>
            <a:r>
              <a:rPr lang="en-US" altLang="zh-CN" dirty="0" smtClean="0"/>
              <a:t> station (0.8 Km to hotel) of No.3 Metro line (Yellow line) </a:t>
            </a:r>
          </a:p>
          <a:p>
            <a:pPr lvl="1"/>
            <a:r>
              <a:rPr lang="en-US" altLang="zh-CN" dirty="0" err="1" smtClean="0"/>
              <a:t>Hongqiao</a:t>
            </a:r>
            <a:r>
              <a:rPr lang="en-US" altLang="zh-CN" dirty="0" smtClean="0"/>
              <a:t> airport (or Train station) to hotel (27Km) : No.2 transfer to No.3 at </a:t>
            </a:r>
            <a:r>
              <a:rPr lang="en-US" altLang="zh-CN" dirty="0" err="1" smtClean="0"/>
              <a:t>Zhongshan</a:t>
            </a:r>
            <a:r>
              <a:rPr lang="en-US" altLang="zh-CN" dirty="0" smtClean="0"/>
              <a:t> Park station</a:t>
            </a:r>
          </a:p>
          <a:p>
            <a:pPr lvl="1"/>
            <a:r>
              <a:rPr lang="en-US" altLang="zh-CN" dirty="0" err="1" smtClean="0"/>
              <a:t>Pudong</a:t>
            </a:r>
            <a:r>
              <a:rPr lang="en-US" altLang="zh-CN" dirty="0" smtClean="0"/>
              <a:t> international airport to hotel (48Km): No.2 east extending line to No. 3</a:t>
            </a:r>
            <a:r>
              <a:rPr lang="en-US" altLang="zh-CN" dirty="0"/>
              <a:t> at </a:t>
            </a:r>
            <a:r>
              <a:rPr lang="en-US" altLang="zh-CN" dirty="0" err="1"/>
              <a:t>Zhongshan</a:t>
            </a:r>
            <a:r>
              <a:rPr lang="en-US" altLang="zh-CN" dirty="0"/>
              <a:t> Park </a:t>
            </a:r>
            <a:r>
              <a:rPr lang="en-US" altLang="zh-CN" dirty="0" smtClean="0"/>
              <a:t>station</a:t>
            </a:r>
          </a:p>
          <a:p>
            <a:pPr lvl="1"/>
            <a:r>
              <a:rPr lang="en-US" altLang="zh-CN" b="1" dirty="0" smtClean="0"/>
              <a:t>Taxi:</a:t>
            </a:r>
            <a:r>
              <a:rPr lang="zh-CN" altLang="en-US" b="1" dirty="0" smtClean="0"/>
              <a:t> </a:t>
            </a:r>
            <a:r>
              <a:rPr lang="en-US" altLang="zh-CN" dirty="0"/>
              <a:t>The starting fee is: 16 </a:t>
            </a:r>
            <a:r>
              <a:rPr lang="en-US" altLang="zh-CN" dirty="0" err="1"/>
              <a:t>yuan</a:t>
            </a:r>
            <a:r>
              <a:rPr lang="en-US" altLang="zh-CN" dirty="0"/>
              <a:t> /3 km; Unit price: 2.5yuan/km; The extra distance is 15 kilometers, and the low speed is the unit price of 4 minutes per kilometer. The price rises 30% at night.</a:t>
            </a:r>
            <a:endParaRPr lang="zh-CN" altLang="en-US" dirty="0"/>
          </a:p>
        </p:txBody>
      </p:sp>
    </p:spTree>
    <p:extLst>
      <p:ext uri="{BB962C8B-B14F-4D97-AF65-F5344CB8AC3E}">
        <p14:creationId xmlns:p14="http://schemas.microsoft.com/office/powerpoint/2010/main" val="98676706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891</Words>
  <Application>Microsoft Office PowerPoint</Application>
  <PresentationFormat>全屏显示(4:3)</PresentationFormat>
  <Paragraphs>296</Paragraphs>
  <Slides>13</Slides>
  <Notes>0</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Preparation for GSICS 2018 Annual Meeting</vt:lpstr>
      <vt:lpstr>Preparation items</vt:lpstr>
      <vt:lpstr>Foreigner/Outside China Participants</vt:lpstr>
      <vt:lpstr>Chinese Participants</vt:lpstr>
      <vt:lpstr>PowerPoint 演示文稿</vt:lpstr>
      <vt:lpstr>Presentation from China (Continued)</vt:lpstr>
      <vt:lpstr>Microwave Breakout Session</vt:lpstr>
      <vt:lpstr>Hotel and Information</vt:lpstr>
      <vt:lpstr>Transportation</vt:lpstr>
      <vt:lpstr>PowerPoint 演示文稿</vt:lpstr>
      <vt:lpstr>PowerPoint 演示文稿</vt:lpstr>
      <vt:lpstr>Tourist in Shanghai</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for GSICS 2018 Annual Meeting</dc:title>
  <dc:creator>lenovo</dc:creator>
  <cp:lastModifiedBy>lenovo</cp:lastModifiedBy>
  <cp:revision>30</cp:revision>
  <dcterms:created xsi:type="dcterms:W3CDTF">2018-01-26T06:32:45Z</dcterms:created>
  <dcterms:modified xsi:type="dcterms:W3CDTF">2018-01-27T12:47:50Z</dcterms:modified>
</cp:coreProperties>
</file>