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6"/>
  </p:notesMasterIdLst>
  <p:sldIdLst>
    <p:sldId id="408" r:id="rId2"/>
    <p:sldId id="406" r:id="rId3"/>
    <p:sldId id="407" r:id="rId4"/>
    <p:sldId id="409" r:id="rId5"/>
    <p:sldId id="410" r:id="rId6"/>
    <p:sldId id="411" r:id="rId7"/>
    <p:sldId id="413" r:id="rId8"/>
    <p:sldId id="428" r:id="rId9"/>
    <p:sldId id="416" r:id="rId10"/>
    <p:sldId id="426" r:id="rId11"/>
    <p:sldId id="424" r:id="rId12"/>
    <p:sldId id="422" r:id="rId13"/>
    <p:sldId id="427" r:id="rId14"/>
    <p:sldId id="417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5E2E"/>
    <a:srgbClr val="709937"/>
    <a:srgbClr val="FFAA4E"/>
    <a:srgbClr val="FF9831"/>
    <a:srgbClr val="933444"/>
    <a:srgbClr val="AE2F17"/>
    <a:srgbClr val="D23719"/>
    <a:srgbClr val="96B525"/>
    <a:srgbClr val="D74D1D"/>
    <a:srgbClr val="B43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8"/>
    <p:restoredTop sz="93613" autoAdjust="0"/>
  </p:normalViewPr>
  <p:slideViewPr>
    <p:cSldViewPr snapToGrid="0">
      <p:cViewPr>
        <p:scale>
          <a:sx n="100" d="100"/>
          <a:sy n="100" d="100"/>
        </p:scale>
        <p:origin x="2728" y="2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7C2D33D2-2398-084F-8B95-97676D1FFC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4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 algn="r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65" y="76198"/>
            <a:ext cx="626605" cy="5636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195733" cy="570971"/>
          </a:xfrm>
          <a:prstGeom prst="rect">
            <a:avLst/>
          </a:prstGeom>
        </p:spPr>
        <p:txBody>
          <a:bodyPr vert="horz"/>
          <a:lstStyle>
            <a:lvl1pPr algn="l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379" y="1958446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24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56675"/>
          </a:xfrm>
          <a:prstGeom prst="rect">
            <a:avLst/>
          </a:prstGeom>
        </p:spPr>
        <p:txBody>
          <a:bodyPr vert="horz"/>
          <a:lstStyle>
            <a:lvl1pPr algn="l">
              <a:defRPr sz="24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8679385" y="6648982"/>
            <a:ext cx="20478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fld id="{3A79C0EC-7A53-674E-90D5-71DB5135B36A}" type="slidenum">
              <a:rPr lang="en-US" sz="10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/>
                <a:cs typeface="Arial Rounded MT Bold"/>
              </a:rPr>
              <a:pPr algn="r">
                <a:spcBef>
                  <a:spcPct val="50000"/>
                </a:spcBef>
              </a:pPr>
              <a:t>‹#›</a:t>
            </a:fld>
            <a:endParaRPr 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41936" y="6594845"/>
            <a:ext cx="23118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/>
                <a:cs typeface="Arial Rounded MT Bold"/>
              </a:rPr>
              <a:t>CLARREO</a:t>
            </a:r>
            <a:r>
              <a:rPr lang="en-US" sz="10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/>
                <a:cs typeface="Arial Rounded MT Bold"/>
              </a:rPr>
              <a:t> Pathfinder, March 2018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2" name="Picture 1" descr="nasa_log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" y="71702"/>
            <a:ext cx="623674" cy="53605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94272" y="75511"/>
            <a:ext cx="2574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/>
                <a:cs typeface="Arial Rounded MT Bold"/>
              </a:rPr>
              <a:t>NASA Langley Research Center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/>
              <a:cs typeface="Arial Rounded MT Bold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95868" y="352510"/>
            <a:ext cx="7382932" cy="3098"/>
          </a:xfrm>
          <a:prstGeom prst="line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228605" y="6604001"/>
            <a:ext cx="8686798" cy="2"/>
          </a:xfrm>
          <a:prstGeom prst="line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Times New Roman" pitchFamily="-108" charset="0"/>
        </a:defRPr>
      </a:lvl2pPr>
      <a:lvl3pPr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Times New Roman" pitchFamily="-108" charset="0"/>
        </a:defRPr>
      </a:lvl3pPr>
      <a:lvl4pPr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Times New Roman" pitchFamily="-108" charset="0"/>
        </a:defRPr>
      </a:lvl4pPr>
      <a:lvl5pPr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Times New Roman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Times New Roman" pitchFamily="-108" charset="0"/>
        </a:defRPr>
      </a:lvl9pPr>
    </p:titleStyle>
    <p:bodyStyle>
      <a:lvl1pPr marL="231775" indent="-231775" algn="l" rtl="0" fontAlgn="base">
        <a:spcBef>
          <a:spcPct val="20000"/>
        </a:spcBef>
        <a:spcAft>
          <a:spcPct val="0"/>
        </a:spcAft>
        <a:buClr>
          <a:srgbClr val="950103"/>
        </a:buClr>
        <a:buSzPct val="75000"/>
        <a:buFont typeface="Wingdings" pitchFamily="-108" charset="2"/>
        <a:buChar char="Ø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4163" algn="l" rtl="0" fontAlgn="base">
        <a:spcBef>
          <a:spcPct val="20000"/>
        </a:spcBef>
        <a:spcAft>
          <a:spcPct val="0"/>
        </a:spcAft>
        <a:buClr>
          <a:srgbClr val="270094"/>
        </a:buClr>
        <a:buSzPct val="65000"/>
        <a:buFont typeface="Wingdings" pitchFamily="-108" charset="2"/>
        <a:buChar char="Ø"/>
        <a:defRPr i="1">
          <a:solidFill>
            <a:schemeClr val="tx1"/>
          </a:solidFill>
          <a:latin typeface="+mn-lt"/>
          <a:ea typeface="ＭＳ Ｐゴシック" pitchFamily="-108" charset="-128"/>
        </a:defRPr>
      </a:lvl2pPr>
      <a:lvl3pPr marL="973138" indent="-228600" algn="l" rtl="0" fontAlgn="base">
        <a:spcBef>
          <a:spcPct val="20000"/>
        </a:spcBef>
        <a:spcAft>
          <a:spcPct val="0"/>
        </a:spcAft>
        <a:buClr>
          <a:srgbClr val="359E11"/>
        </a:buClr>
        <a:buSzPct val="75000"/>
        <a:buFont typeface="Wingdings" pitchFamily="-108" charset="2"/>
        <a:buChar char="Ø"/>
        <a:defRPr sz="1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371600" indent="-284163" algn="l" rtl="0" fontAlgn="base">
        <a:spcBef>
          <a:spcPct val="20000"/>
        </a:spcBef>
        <a:spcAft>
          <a:spcPct val="0"/>
        </a:spcAft>
        <a:buFont typeface="Wingdings" pitchFamily="-108" charset="2"/>
        <a:buChar char="Ø"/>
        <a:defRPr sz="1400">
          <a:solidFill>
            <a:schemeClr val="tx1"/>
          </a:solidFill>
          <a:latin typeface="+mn-lt"/>
          <a:ea typeface="ＭＳ Ｐゴシック" pitchFamily="-108" charset="-128"/>
        </a:defRPr>
      </a:lvl4pPr>
      <a:lvl5pPr marL="1657350" indent="-171450" algn="l" rtl="0" fontAlgn="base">
        <a:spcBef>
          <a:spcPct val="20000"/>
        </a:spcBef>
        <a:spcAft>
          <a:spcPct val="0"/>
        </a:spcAft>
        <a:buFont typeface="Wingdings" pitchFamily="-108" charset="2"/>
        <a:buChar char="Ø"/>
        <a:defRPr sz="1200">
          <a:solidFill>
            <a:schemeClr val="tx1"/>
          </a:solidFill>
          <a:latin typeface="+mn-lt"/>
          <a:ea typeface="ＭＳ Ｐゴシック" pitchFamily="-108" charset="-128"/>
        </a:defRPr>
      </a:lvl5pPr>
      <a:lvl6pPr marL="2114550" indent="-171450" algn="l" rtl="0" fontAlgn="base">
        <a:spcBef>
          <a:spcPct val="20000"/>
        </a:spcBef>
        <a:spcAft>
          <a:spcPct val="0"/>
        </a:spcAft>
        <a:buFont typeface="Wingdings" pitchFamily="-108" charset="2"/>
        <a:buChar char="Ø"/>
        <a:defRPr sz="1200">
          <a:solidFill>
            <a:schemeClr val="tx1"/>
          </a:solidFill>
          <a:latin typeface="+mn-lt"/>
          <a:ea typeface="ＭＳ Ｐゴシック" pitchFamily="-108" charset="-128"/>
        </a:defRPr>
      </a:lvl6pPr>
      <a:lvl7pPr marL="2571750" indent="-171450" algn="l" rtl="0" fontAlgn="base">
        <a:spcBef>
          <a:spcPct val="20000"/>
        </a:spcBef>
        <a:spcAft>
          <a:spcPct val="0"/>
        </a:spcAft>
        <a:buFont typeface="Wingdings" pitchFamily="-108" charset="2"/>
        <a:buChar char="Ø"/>
        <a:defRPr sz="1200">
          <a:solidFill>
            <a:schemeClr val="tx1"/>
          </a:solidFill>
          <a:latin typeface="+mn-lt"/>
          <a:ea typeface="ＭＳ Ｐゴシック" pitchFamily="-108" charset="-128"/>
        </a:defRPr>
      </a:lvl7pPr>
      <a:lvl8pPr marL="3028950" indent="-171450" algn="l" rtl="0" fontAlgn="base">
        <a:spcBef>
          <a:spcPct val="20000"/>
        </a:spcBef>
        <a:spcAft>
          <a:spcPct val="0"/>
        </a:spcAft>
        <a:buFont typeface="Wingdings" pitchFamily="-108" charset="2"/>
        <a:buChar char="Ø"/>
        <a:defRPr sz="1200">
          <a:solidFill>
            <a:schemeClr val="tx1"/>
          </a:solidFill>
          <a:latin typeface="+mn-lt"/>
          <a:ea typeface="ＭＳ Ｐゴシック" pitchFamily="-108" charset="-128"/>
        </a:defRPr>
      </a:lvl8pPr>
      <a:lvl9pPr marL="3486150" indent="-171450" algn="l" rtl="0" fontAlgn="base">
        <a:spcBef>
          <a:spcPct val="20000"/>
        </a:spcBef>
        <a:spcAft>
          <a:spcPct val="0"/>
        </a:spcAft>
        <a:buFont typeface="Wingdings" pitchFamily="-108" charset="2"/>
        <a:buChar char="Ø"/>
        <a:defRPr sz="12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hyperlink" Target="https://www.radcalnet.org/resources/RadCalNetQuickstartGuide_20160915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093" y="559334"/>
            <a:ext cx="5518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CLARREO Pathfinder Inter-calibration:</a:t>
            </a:r>
          </a:p>
          <a:p>
            <a:pPr algn="ctr"/>
            <a:r>
              <a:rPr lang="en-US" sz="2000" dirty="0" smtClean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Requirements</a:t>
            </a:r>
            <a:r>
              <a:rPr lang="en-US" sz="2000" dirty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sz="2000" dirty="0" smtClean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and Objectives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59" y="2610289"/>
            <a:ext cx="4116973" cy="3703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4093" y="1476292"/>
            <a:ext cx="5089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CLARREO Pathfinder Inter-Calibration Team</a:t>
            </a:r>
          </a:p>
          <a:p>
            <a:pPr algn="ctr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Presented by Tom Stone, USGS</a:t>
            </a:r>
          </a:p>
        </p:txBody>
      </p:sp>
    </p:spTree>
    <p:extLst>
      <p:ext uri="{BB962C8B-B14F-4D97-AF65-F5344CB8AC3E}">
        <p14:creationId xmlns:p14="http://schemas.microsoft.com/office/powerpoint/2010/main" val="659716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688975" y="408725"/>
            <a:ext cx="7284593" cy="423751"/>
          </a:xfrm>
          <a:prstGeom prst="rect">
            <a:avLst/>
          </a:prstGeom>
        </p:spPr>
        <p:txBody>
          <a:bodyPr vert="horz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9pPr>
          </a:lstStyle>
          <a:p>
            <a:pPr algn="l"/>
            <a:r>
              <a:rPr lang="en-US" altLang="en-US" sz="2000" b="0" kern="0" dirty="0" smtClean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Inter-Calibration Objectives: Lunar Reflectance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509" y="900158"/>
            <a:ext cx="6481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 smtClean="0">
                <a:solidFill>
                  <a:srgbClr val="933444"/>
                </a:solidFill>
                <a:latin typeface="Arial Rounded MT Bold"/>
                <a:cs typeface="Arial Rounded MT Bold"/>
              </a:rPr>
              <a:t>     CALIBRATION TARGET:</a:t>
            </a:r>
            <a:endParaRPr lang="en-US" sz="1600" dirty="0" smtClean="0">
              <a:solidFill>
                <a:srgbClr val="404040"/>
              </a:solidFill>
              <a:latin typeface="Arial Rounded MT Bold"/>
              <a:cs typeface="Arial Rounded MT Bold"/>
            </a:endParaRP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²"/>
            </a:pPr>
            <a:r>
              <a:rPr lang="en-US" sz="1600" dirty="0">
                <a:solidFill>
                  <a:srgbClr val="404040"/>
                </a:solidFill>
                <a:latin typeface="Arial Rounded MT Bold"/>
                <a:cs typeface="Arial Rounded MT Bold"/>
              </a:rPr>
              <a:t>Moon: improve accuracy </a:t>
            </a:r>
            <a:r>
              <a:rPr lang="en-US" sz="16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of lunar </a:t>
            </a:r>
            <a:r>
              <a:rPr lang="en-US" sz="1600" dirty="0">
                <a:solidFill>
                  <a:srgbClr val="404040"/>
                </a:solidFill>
                <a:latin typeface="Arial Rounded MT Bold"/>
                <a:cs typeface="Arial Rounded MT Bold"/>
              </a:rPr>
              <a:t>spectral </a:t>
            </a:r>
            <a:r>
              <a:rPr lang="en-US" sz="16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reflectance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63" y="2056220"/>
            <a:ext cx="4344326" cy="4278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9543" y="6052174"/>
            <a:ext cx="1420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D75E2E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© 2017, C. Lukashin</a:t>
            </a:r>
            <a:endParaRPr lang="en-US" sz="1000" dirty="0">
              <a:solidFill>
                <a:srgbClr val="D75E2E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12" name="Picture 11" descr="cpf_sun_mo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9" y="1640306"/>
            <a:ext cx="3735670" cy="2555198"/>
          </a:xfrm>
          <a:prstGeom prst="rect">
            <a:avLst/>
          </a:prstGeom>
          <a:effectLst/>
        </p:spPr>
      </p:pic>
      <p:sp>
        <p:nvSpPr>
          <p:cNvPr id="7" name="Rectangle 6"/>
          <p:cNvSpPr/>
          <p:nvPr/>
        </p:nvSpPr>
        <p:spPr>
          <a:xfrm>
            <a:off x="421303" y="4553999"/>
            <a:ext cx="374504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NOTE: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endParaRPr lang="en-US" sz="800" i="1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ARCSTONE is a parallel project funded by the NASA ESTO to calibrate Lunar spectral reflectance from space with </a:t>
            </a:r>
            <a:r>
              <a:rPr lang="en-US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cubesat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 implementation. 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Currently at TRL3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Expected TRL5 in September 2019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0768" y="1728540"/>
            <a:ext cx="36910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  <a:sym typeface="Symbol" pitchFamily="18" charset="2"/>
              </a:rPr>
              <a:t>Reflectance of Lunar surface stable to &lt; 10</a:t>
            </a:r>
            <a:r>
              <a:rPr lang="en-GB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  <a:sym typeface="Symbol" pitchFamily="18" charset="2"/>
              </a:rPr>
              <a:t>-8</a:t>
            </a:r>
          </a:p>
        </p:txBody>
      </p:sp>
    </p:spTree>
    <p:extLst>
      <p:ext uri="{BB962C8B-B14F-4D97-AF65-F5344CB8AC3E}">
        <p14:creationId xmlns:p14="http://schemas.microsoft.com/office/powerpoint/2010/main" val="7056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3222" y="900442"/>
            <a:ext cx="75703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 smtClean="0">
                <a:solidFill>
                  <a:srgbClr val="933444"/>
                </a:solidFill>
                <a:latin typeface="Arial Rounded MT Bold"/>
                <a:cs typeface="Arial Rounded MT Bold"/>
              </a:rPr>
              <a:t>      CALIBRATION TARGET:</a:t>
            </a:r>
            <a:endParaRPr lang="en-US" sz="1600" dirty="0" smtClean="0">
              <a:solidFill>
                <a:srgbClr val="404040"/>
              </a:solidFill>
              <a:latin typeface="Arial Rounded MT Bold"/>
              <a:cs typeface="Arial Rounded MT Bold"/>
            </a:endParaRP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²"/>
            </a:pPr>
            <a:r>
              <a:rPr lang="en-US" sz="16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Instrumented and not-instrumented Surface Sites (e.g. deserts)</a:t>
            </a: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²"/>
            </a:pPr>
            <a:endParaRPr lang="en-US" sz="16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²"/>
            </a:pPr>
            <a:r>
              <a:rPr lang="en-US" sz="16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Currently considered Surface Sites: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688975" y="408725"/>
            <a:ext cx="7284593" cy="423751"/>
          </a:xfrm>
          <a:prstGeom prst="rect">
            <a:avLst/>
          </a:prstGeom>
        </p:spPr>
        <p:txBody>
          <a:bodyPr vert="horz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9pPr>
          </a:lstStyle>
          <a:p>
            <a:pPr algn="l"/>
            <a:r>
              <a:rPr lang="en-US" altLang="en-US" sz="2000" b="0" kern="0" dirty="0" smtClean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Inter-Calibration Objectives: Surface Sites</a:t>
            </a:r>
          </a:p>
        </p:txBody>
      </p:sp>
      <p:pic>
        <p:nvPicPr>
          <p:cNvPr id="6" name="Picture 5" descr="Screen Shot 2015-11-10 at 17.04.12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153" y="2306221"/>
            <a:ext cx="4974487" cy="25856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3222" y="2198668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Railroad Valley Playa</a:t>
            </a:r>
          </a:p>
          <a:p>
            <a:pPr lvl="1"/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:	38.497</a:t>
            </a:r>
            <a:r>
              <a:rPr lang="en-US" sz="1600" baseline="5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o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lvl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Long:	-115.690</a:t>
            </a:r>
            <a:r>
              <a:rPr lang="en-US" sz="1600" baseline="5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o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Baotou</a:t>
            </a:r>
          </a:p>
          <a:p>
            <a:pPr lvl="1"/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:	40.851659</a:t>
            </a:r>
            <a:r>
              <a:rPr lang="en-US" sz="1600" baseline="5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o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lvl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Long:	109.628904</a:t>
            </a:r>
            <a:r>
              <a:rPr lang="en-US" sz="1600" baseline="5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o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Crau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lvl="1"/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:	43.55885</a:t>
            </a:r>
            <a:r>
              <a:rPr lang="en-US" sz="1600" baseline="5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o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lvl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Long:	4.868872</a:t>
            </a:r>
            <a:r>
              <a:rPr lang="en-US" sz="1600" baseline="5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o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Gobabeb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lvl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No data yet available?</a:t>
            </a:r>
          </a:p>
        </p:txBody>
      </p:sp>
      <p:sp>
        <p:nvSpPr>
          <p:cNvPr id="3" name="Rectangle 2"/>
          <p:cNvSpPr/>
          <p:nvPr/>
        </p:nvSpPr>
        <p:spPr>
          <a:xfrm>
            <a:off x="688975" y="5487142"/>
            <a:ext cx="79216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Source: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RadCalNet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Quick Start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Guide: </a:t>
            </a:r>
            <a:r>
              <a:rPr lang="en-US" sz="1400" dirty="0">
                <a:latin typeface="Arial Rounded MT Bold" charset="0"/>
                <a:ea typeface="Arial Rounded MT Bold" charset="0"/>
                <a:cs typeface="Arial Rounded MT Bold" charset="0"/>
                <a:hlinkClick r:id="rId3"/>
              </a:rPr>
              <a:t>https://www.radcalnet.org/resources/RadCalNetQuickstartGuide_20160915.pdf</a:t>
            </a:r>
            <a:endParaRPr lang="en-US" sz="14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9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815810"/>
              </p:ext>
            </p:extLst>
          </p:nvPr>
        </p:nvGraphicFramePr>
        <p:xfrm>
          <a:off x="799040" y="892171"/>
          <a:ext cx="7938561" cy="460851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66360"/>
                <a:gridCol w="2235200"/>
                <a:gridCol w="2450364"/>
                <a:gridCol w="1486637"/>
              </a:tblGrid>
              <a:tr h="3128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404040"/>
                          </a:solidFill>
                        </a:rPr>
                        <a:t>Product</a:t>
                      </a:r>
                      <a:endParaRPr lang="en-US" sz="12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404040"/>
                          </a:solidFill>
                        </a:rPr>
                        <a:t>Contents</a:t>
                      </a:r>
                      <a:endParaRPr lang="en-US" sz="12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404040"/>
                          </a:solidFill>
                        </a:rPr>
                        <a:t>Resolution</a:t>
                      </a:r>
                      <a:endParaRPr lang="en-US" sz="12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404040"/>
                          </a:solidFill>
                        </a:rPr>
                        <a:t>Granule</a:t>
                      </a:r>
                      <a:endParaRPr lang="en-US" sz="12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1340239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Level-1 Products</a:t>
                      </a:r>
                      <a:r>
                        <a:rPr lang="en-US" sz="900" baseline="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 for</a:t>
                      </a:r>
                      <a:endParaRPr lang="en-US" sz="900" dirty="0" smtClean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  <a:p>
                      <a:r>
                        <a:rPr lang="en-US" sz="90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VIIRS</a:t>
                      </a:r>
                    </a:p>
                    <a:p>
                      <a:r>
                        <a:rPr lang="en-US" sz="90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CERES</a:t>
                      </a:r>
                    </a:p>
                    <a:p>
                      <a:r>
                        <a:rPr lang="en-US" sz="90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GEO</a:t>
                      </a:r>
                      <a:r>
                        <a:rPr lang="en-US" sz="900" baseline="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 (NOAA, ESA, etc.)</a:t>
                      </a:r>
                    </a:p>
                    <a:p>
                      <a:r>
                        <a:rPr lang="en-US" sz="900" baseline="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Surface Sites</a:t>
                      </a:r>
                    </a:p>
                    <a:p>
                      <a:r>
                        <a:rPr lang="en-US" sz="900" baseline="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Moon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Calibrated and geo-located CPF observations.</a:t>
                      </a:r>
                      <a:endParaRPr lang="en-US" sz="10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Full spectral</a:t>
                      </a:r>
                    </a:p>
                    <a:p>
                      <a:r>
                        <a:rPr lang="en-US" sz="100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and</a:t>
                      </a:r>
                      <a:r>
                        <a:rPr lang="en-US" sz="1000" baseline="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 spatial resolution</a:t>
                      </a:r>
                    </a:p>
                    <a:p>
                      <a:r>
                        <a:rPr lang="en-US" sz="1000" baseline="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of the CPF RS Instrument.</a:t>
                      </a:r>
                      <a:endParaRPr lang="en-US" sz="10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Each granule contains single CPF</a:t>
                      </a:r>
                      <a:r>
                        <a:rPr lang="en-US" sz="1000" kern="1200" baseline="0" dirty="0" smtClean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 inter-calibration</a:t>
                      </a:r>
                      <a:r>
                        <a:rPr lang="en-US" sz="1000" kern="1200" dirty="0" smtClean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 event.</a:t>
                      </a:r>
                      <a:r>
                        <a:rPr lang="en-US" sz="1000" dirty="0" smtClean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cs typeface="Arial Rounded MT Bold"/>
                        </a:rPr>
                        <a:t> </a:t>
                      </a:r>
                      <a:endParaRPr lang="en-US" sz="10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317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Level-4</a:t>
                      </a:r>
                      <a:r>
                        <a:rPr lang="en-US" sz="900" baseline="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Products</a:t>
                      </a:r>
                      <a:r>
                        <a:rPr lang="en-US" sz="900" baseline="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 for </a:t>
                      </a:r>
                    </a:p>
                    <a:p>
                      <a:r>
                        <a:rPr lang="en-US" sz="900" baseline="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VIIRS</a:t>
                      </a:r>
                    </a:p>
                    <a:p>
                      <a:r>
                        <a:rPr lang="en-US" sz="900" baseline="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CERES</a:t>
                      </a:r>
                      <a:endParaRPr lang="en-US" sz="900" dirty="0" smtClean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Collections of CPF (Level-1),</a:t>
                      </a:r>
                      <a:r>
                        <a:rPr lang="en-US" sz="1000" baseline="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 VIIRS, and CERES </a:t>
                      </a:r>
                      <a:r>
                        <a:rPr lang="en-US" sz="100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matched</a:t>
                      </a:r>
                      <a:r>
                        <a:rPr lang="en-US" sz="1000" baseline="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 data (Level-1 &amp; Level-2).</a:t>
                      </a:r>
                      <a:endParaRPr lang="en-US" sz="10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CLARREO</a:t>
                      </a:r>
                      <a:r>
                        <a:rPr lang="en-US" sz="1000" kern="1200" baseline="0" dirty="0" smtClean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 (Level-1B) and VIIRS</a:t>
                      </a:r>
                      <a:r>
                        <a:rPr lang="en-US" sz="1000" kern="1200" dirty="0" smtClean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 (Level-1 &amp; Level-2, Clouds and Aerosols) data spatially convolved over IC sample. CLARREO Spectral re-sampling.</a:t>
                      </a:r>
                      <a:endParaRPr lang="en-US" sz="1000" kern="1200" baseline="0" dirty="0" smtClean="0">
                        <a:solidFill>
                          <a:srgbClr val="404040"/>
                        </a:solidFill>
                        <a:effectLst/>
                        <a:latin typeface="Arial Rounded MT Bold"/>
                        <a:ea typeface="+mn-ea"/>
                        <a:cs typeface="Arial Rounded MT Bold"/>
                      </a:endParaRPr>
                    </a:p>
                    <a:p>
                      <a:endParaRPr lang="en-US" sz="1000" kern="1200" dirty="0" smtClean="0">
                        <a:solidFill>
                          <a:srgbClr val="404040"/>
                        </a:solidFill>
                        <a:effectLst/>
                        <a:latin typeface="Arial Rounded MT Bold"/>
                        <a:ea typeface="+mn-ea"/>
                        <a:cs typeface="Arial Rounded MT Bold"/>
                      </a:endParaRPr>
                    </a:p>
                    <a:p>
                      <a:r>
                        <a:rPr lang="en-US" sz="1000" kern="1200" dirty="0" smtClean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CLARREO</a:t>
                      </a:r>
                      <a:r>
                        <a:rPr lang="en-US" sz="1000" kern="1200" baseline="0" dirty="0" smtClean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 (Level-1) </a:t>
                      </a:r>
                      <a:r>
                        <a:rPr lang="en-US" sz="1000" kern="1200" dirty="0" smtClean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spatially convolved</a:t>
                      </a:r>
                      <a:r>
                        <a:rPr lang="en-US" sz="1000" kern="1200" baseline="0" dirty="0" smtClean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 over CERES FOV’s PSF. CLARREO conversion to broadband reflectance. Scene ID from the CERES SSF.</a:t>
                      </a:r>
                      <a:endParaRPr lang="en-US" sz="10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Data processed by the CPF inter-calibration</a:t>
                      </a:r>
                      <a:r>
                        <a:rPr lang="en-US" sz="1000" baseline="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events.</a:t>
                      </a:r>
                      <a:endParaRPr lang="en-US" sz="10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62222"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Data Analysis </a:t>
                      </a:r>
                    </a:p>
                    <a:p>
                      <a:r>
                        <a:rPr lang="en-US" sz="900" baseline="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VIIRS</a:t>
                      </a:r>
                    </a:p>
                    <a:p>
                      <a:r>
                        <a:rPr lang="en-US" sz="900" baseline="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CERES</a:t>
                      </a:r>
                      <a:endParaRPr lang="en-US" sz="9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Inter-calibration results: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ea typeface="+mn-ea"/>
                          <a:cs typeface="Arial Rounded MT Bold"/>
                        </a:rPr>
                        <a:t>Constraints on effective offset, gain, non-linearity, sensitivity to polarization, and spectral degradation.</a:t>
                      </a:r>
                      <a:r>
                        <a:rPr lang="en-US" sz="1000" dirty="0" smtClean="0">
                          <a:solidFill>
                            <a:srgbClr val="404040"/>
                          </a:solidFill>
                          <a:effectLst/>
                          <a:latin typeface="Arial Rounded MT Bold"/>
                          <a:cs typeface="Arial Rounded MT Bold"/>
                        </a:rPr>
                        <a:t> </a:t>
                      </a:r>
                      <a:endParaRPr lang="en-US" sz="10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Format</a:t>
                      </a:r>
                      <a:r>
                        <a:rPr lang="en-US" sz="1000" baseline="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 is TBD</a:t>
                      </a:r>
                      <a:endParaRPr lang="en-US" sz="10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Format</a:t>
                      </a:r>
                      <a:r>
                        <a:rPr lang="en-US" sz="1000" baseline="0" dirty="0" smtClean="0">
                          <a:solidFill>
                            <a:srgbClr val="404040"/>
                          </a:solidFill>
                          <a:latin typeface="Arial Rounded MT Bold"/>
                          <a:cs typeface="Arial Rounded MT Bold"/>
                        </a:rPr>
                        <a:t> is TBD</a:t>
                      </a:r>
                      <a:endParaRPr lang="en-US" sz="1000" dirty="0">
                        <a:solidFill>
                          <a:srgbClr val="40404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>
          <a:xfrm>
            <a:off x="697441" y="416984"/>
            <a:ext cx="6678613" cy="404283"/>
          </a:xfrm>
          <a:prstGeom prst="rect">
            <a:avLst/>
          </a:prstGeom>
        </p:spPr>
        <p:txBody>
          <a:bodyPr vert="horz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9pPr>
          </a:lstStyle>
          <a:p>
            <a:pPr algn="l"/>
            <a:r>
              <a:rPr lang="en-US" altLang="en-US" sz="2000" kern="0" dirty="0" smtClean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Inter-Calibration Data Products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04532" y="5771618"/>
            <a:ext cx="7719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v"/>
            </a:pPr>
            <a:r>
              <a:rPr lang="en-US" sz="16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Nadir observations will be processed into Level-1B data product</a:t>
            </a: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v"/>
            </a:pPr>
            <a:r>
              <a:rPr lang="en-US" sz="16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Additional data analysis – by a separately funded science team  </a:t>
            </a:r>
            <a:endParaRPr lang="en-US" sz="16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74277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2"/>
          <p:cNvSpPr>
            <a:spLocks noGrp="1"/>
          </p:cNvSpPr>
          <p:nvPr>
            <p:ph type="title"/>
          </p:nvPr>
        </p:nvSpPr>
        <p:spPr>
          <a:xfrm>
            <a:off x="715723" y="396875"/>
            <a:ext cx="7956790" cy="431800"/>
          </a:xfrm>
        </p:spPr>
        <p:txBody>
          <a:bodyPr/>
          <a:lstStyle/>
          <a:p>
            <a:r>
              <a:rPr lang="en-US" altLang="en-US" sz="2000" b="0" dirty="0" smtClean="0">
                <a:solidFill>
                  <a:srgbClr val="C00000"/>
                </a:solidFill>
                <a:latin typeface="Arial Black" charset="0"/>
                <a:ea typeface="Arial Black" charset="0"/>
                <a:cs typeface="Arial Black" charset="0"/>
              </a:rPr>
              <a:t>Inter-Calibration: Current 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715723" y="980766"/>
            <a:ext cx="69693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CLARREO Pathfinder mission is extended Phase-A study period: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Refining inter-calibration planning and sampling: 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     - Orbital prediction and pointing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      - ISS-related algorithms, obscuration, impact on pointing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      -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D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efinition of event priority and planning cycle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     - Continue inter-calibration sampling studies</a:t>
            </a:r>
          </a:p>
          <a:p>
            <a:pPr marL="285750" indent="-285750">
              <a:buFont typeface="Wingdings" charset="2"/>
              <a:buChar char="²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Definition of data products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PCRTM-based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algorithms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for angular and broadband modeling</a:t>
            </a:r>
          </a:p>
          <a:p>
            <a:pPr marL="285750" indent="-285750">
              <a:buFont typeface="Wingdings" charset="2"/>
              <a:buChar char="²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Data product simulation for selected inter-calibration events</a:t>
            </a:r>
          </a:p>
          <a:p>
            <a:pPr marL="285750" indent="-285750">
              <a:buFont typeface="Wingdings" charset="2"/>
              <a:buChar char="²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ATBD draft including: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      - Required data inputs and interfaces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      - Uncertainty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budget for VIIRS inter-calibration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      - Uncertainty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budget for CERES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inter-calibration</a:t>
            </a:r>
          </a:p>
          <a:p>
            <a:pPr marL="285750" indent="-285750">
              <a:buFont typeface="Wingdings" charset="2"/>
              <a:buChar char="²"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Theoretical and empirical PDM development and validation</a:t>
            </a:r>
          </a:p>
          <a:p>
            <a:pPr marL="285750" indent="-285750">
              <a:buFont typeface="Wingdings" charset="2"/>
              <a:buChar char="²"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PDM application software prototype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Coordination with DMT on algorithms implementation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983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8975" y="976124"/>
            <a:ext cx="7832031" cy="5262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Roithmayr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C.M., and P.W.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Speth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2012: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“Analysis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of opportunities for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intercalibration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between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two spacecraft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,”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Advances in Engineering Research Vol. 1, Chapter 13, Edited: V.M.</a:t>
            </a:r>
          </a:p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Petrova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Nova Science Publishers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Hauppauge, NY, pp. 409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-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436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.</a:t>
            </a:r>
          </a:p>
          <a:p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Lukashin, C., B. 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Wielicki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D. F. Young, K.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Thome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Z. Jin, and W. Sun, 2013: “Uncertainty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estimates for imager reference inter-calibration with CLARREO reflected solar spectrometer,” </a:t>
            </a:r>
          </a:p>
          <a:p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IEEE Trans. on Geo. and Rem. Sensing, special issue on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Intercalibration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of satellite instruments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51, n. 3, pp. 1425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–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1436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Roithmayr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C. M., C. Lukashin, P. W.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Speth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G. Kopp, K.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Thome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B. 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Wielicki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and D.F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. Young, 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2014a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: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“CLARREO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Approach for Reference Inter-Calibration of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Reflected Solar Sensors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: 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On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-Orbit Data Matching and Sampling,"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IEEE TGRS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v. 52, 10, pp.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6762 - 6774.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Roithmayr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C. M., C. Lukashin, P. W.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Speth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D.F. Young, B.A.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Wielicki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K. J.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Thome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and G.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Kopp, 2014b,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“Opportunities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to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Intercalibrate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Radiometric Sensors from International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Space </a:t>
            </a: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Station,”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J. of Atm. and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Oce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. Tech.,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DOI: 10.1175/JTECH-D-13-00163.1.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Wu, A., X.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Xiong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Z. Jin, C. Lukashin, B.N.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Wenny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J.J. Butler, 2015: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“Sensitivity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of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Intercalibration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Uncertainty of the CLARREO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Reflected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Solar Spectrometer Features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,” IEEE TGRS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v. 53,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4741 - 4751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10.1109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/TGRS.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2015.2409030</a:t>
            </a:r>
          </a:p>
          <a:p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Sun W., C. Lukashin, and D.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Goldin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2015: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“Modeling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polarized solar radiation for CLARREO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inter-calibration applications: Validation with PARASOL data,"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J. Quant.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Spectrosc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.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Radiat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.,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v. 150, pp. 121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-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133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.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Sun, W., R.R. Baize, C. Lukashin, and Y. Hu, 2015: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“Deriving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polarization properties of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desert-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reflected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solar spectra with PARASOL data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,”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Atmos. Chem. Phys.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, 15, 7725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-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7734,</a:t>
            </a:r>
          </a:p>
          <a:p>
            <a:r>
              <a:rPr lang="fr-F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doi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: 10.5194/acp-15-7725-2015</a:t>
            </a: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.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688975" y="374650"/>
            <a:ext cx="6678613" cy="446617"/>
          </a:xfrm>
          <a:prstGeom prst="rect">
            <a:avLst/>
          </a:prstGeom>
        </p:spPr>
        <p:txBody>
          <a:bodyPr vert="horz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9pPr>
          </a:lstStyle>
          <a:p>
            <a:pPr algn="l"/>
            <a:r>
              <a:rPr lang="en-US" altLang="en-US" sz="2000" b="0" kern="0" dirty="0" smtClean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CLARREO Inter-Calibration: Key Publications</a:t>
            </a:r>
          </a:p>
        </p:txBody>
      </p:sp>
    </p:spTree>
    <p:extLst>
      <p:ext uri="{BB962C8B-B14F-4D97-AF65-F5344CB8AC3E}">
        <p14:creationId xmlns:p14="http://schemas.microsoft.com/office/powerpoint/2010/main" val="168710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ba-V_OSC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04" y="2035349"/>
            <a:ext cx="5492877" cy="3304235"/>
          </a:xfrm>
          <a:prstGeom prst="rect">
            <a:avLst/>
          </a:prstGeom>
        </p:spPr>
      </p:pic>
      <p:pic>
        <p:nvPicPr>
          <p:cNvPr id="8" name="Picture 7" descr="miic_geo_le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6" y="1130348"/>
            <a:ext cx="4120739" cy="25195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8752" y="5526141"/>
            <a:ext cx="7402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14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LEO and GEO data matching when available (e.g. MODIS and GOES-13).</a:t>
            </a:r>
            <a:endParaRPr lang="en-US" sz="14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Uniform and stable surface sites.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Instrument stability by observing the Moon </a:t>
            </a:r>
            <a:r>
              <a:rPr lang="en-US" sz="14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(e.g. </a:t>
            </a:r>
            <a:r>
              <a:rPr lang="en-US" sz="1400" dirty="0" err="1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SeaWIFS</a:t>
            </a:r>
            <a:r>
              <a:rPr lang="en-US" sz="14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).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Deep Convective Clouds, clear ocean &amp; deserts: involve RT modeling. </a:t>
            </a:r>
            <a:endParaRPr lang="en-US" sz="14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2003" y="1048396"/>
            <a:ext cx="2160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Results from C.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Roithmayr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4960" y="1341028"/>
            <a:ext cx="2508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Temporal matching: 30 minutes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96905" y="432453"/>
            <a:ext cx="6678613" cy="465367"/>
          </a:xfrm>
          <a:prstGeom prst="rect">
            <a:avLst/>
          </a:prstGeom>
        </p:spPr>
        <p:txBody>
          <a:bodyPr vert="horz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9pPr>
          </a:lstStyle>
          <a:p>
            <a:pPr algn="l"/>
            <a:r>
              <a:rPr lang="en-US" altLang="en-US" sz="2000" b="0" kern="0" dirty="0" smtClean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Inter-Calibration of Sensors in RS: Current</a:t>
            </a:r>
          </a:p>
        </p:txBody>
      </p:sp>
    </p:spTree>
    <p:extLst>
      <p:ext uri="{BB962C8B-B14F-4D97-AF65-F5344CB8AC3E}">
        <p14:creationId xmlns:p14="http://schemas.microsoft.com/office/powerpoint/2010/main" val="1649445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052" y="5475341"/>
            <a:ext cx="85309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      Inter-calibration of gain: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Type A uncertainty (random) is 5.11% (k=1): due to data matching.</a:t>
            </a:r>
            <a:endParaRPr lang="en-US" sz="14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Type B uncertainty (not random) is defined by the MODIS accuracy of </a:t>
            </a:r>
            <a:r>
              <a:rPr lang="en-US" sz="14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2% (k=1)</a:t>
            </a:r>
            <a:r>
              <a:rPr lang="en-US" sz="14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 [pre-launch].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4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Spectral Type B uncertainty: due to difference in spectral response.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9006" y="5288945"/>
            <a:ext cx="1883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Fundamental limitation 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of current approach</a:t>
            </a:r>
            <a:endParaRPr lang="en-US" sz="1200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829303" y="5750610"/>
            <a:ext cx="260593" cy="2183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sics_modis_ge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212179"/>
            <a:ext cx="7200900" cy="4076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22796" y="4993277"/>
            <a:ext cx="2471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Results from </a:t>
            </a:r>
            <a:r>
              <a:rPr lang="en-US" sz="12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the GSICS Report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704323" y="405071"/>
            <a:ext cx="7183966" cy="433130"/>
          </a:xfrm>
          <a:prstGeom prst="rect">
            <a:avLst/>
          </a:prstGeom>
        </p:spPr>
        <p:txBody>
          <a:bodyPr vert="horz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9pPr>
          </a:lstStyle>
          <a:p>
            <a:pPr algn="l"/>
            <a:r>
              <a:rPr lang="en-US" altLang="en-US" sz="1800" b="0" kern="0" dirty="0" smtClean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Inter-Calibration of Sensors in Reflected Solar: Current</a:t>
            </a:r>
          </a:p>
        </p:txBody>
      </p:sp>
    </p:spTree>
    <p:extLst>
      <p:ext uri="{BB962C8B-B14F-4D97-AF65-F5344CB8AC3E}">
        <p14:creationId xmlns:p14="http://schemas.microsoft.com/office/powerpoint/2010/main" val="194615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12993" y="4216217"/>
            <a:ext cx="73392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Threshold Science Requirements:</a:t>
            </a:r>
          </a:p>
          <a:p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The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CLARREO Pathfinder shall demonstrate the ability to use the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eflected solar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spectrometer as an in-orbit transfer standard for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inter-calibration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of the reflectance bands of the </a:t>
            </a:r>
            <a:r>
              <a:rPr lang="en-US" sz="1600" i="1" dirty="0">
                <a:solidFill>
                  <a:srgbClr val="FF0000"/>
                </a:solidFill>
                <a:latin typeface="Arial Rounded MT Bold"/>
                <a:cs typeface="Arial Rounded MT Bold"/>
              </a:rPr>
              <a:t>VIIRS instrument and the </a:t>
            </a:r>
            <a:endParaRPr lang="en-US" sz="1600" i="1" dirty="0" smtClean="0">
              <a:solidFill>
                <a:srgbClr val="FF0000"/>
              </a:solidFill>
              <a:latin typeface="Arial Rounded MT Bold"/>
              <a:cs typeface="Arial Rounded MT Bold"/>
            </a:endParaRPr>
          </a:p>
          <a:p>
            <a:r>
              <a:rPr lang="en-US" sz="1600" i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CERES </a:t>
            </a:r>
            <a:r>
              <a:rPr lang="en-US" sz="1600" i="1" dirty="0">
                <a:solidFill>
                  <a:srgbClr val="FF0000"/>
                </a:solidFill>
                <a:latin typeface="Arial Rounded MT Bold"/>
                <a:cs typeface="Arial Rounded MT Bold"/>
              </a:rPr>
              <a:t>instrument's </a:t>
            </a:r>
            <a:r>
              <a:rPr lang="en-US" sz="1600" i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shortwave </a:t>
            </a:r>
            <a:r>
              <a:rPr lang="en-US" sz="1600" i="1" dirty="0">
                <a:solidFill>
                  <a:srgbClr val="FF0000"/>
                </a:solidFill>
                <a:latin typeface="Arial Rounded MT Bold"/>
                <a:cs typeface="Arial Rounded MT Bold"/>
              </a:rPr>
              <a:t>channel. 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The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uncertainty contribution 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f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rom inter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-calibration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approach should be limited to </a:t>
            </a:r>
            <a:r>
              <a:rPr lang="en-US" sz="1600" i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0.6% (k=1)*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8705" y="1016538"/>
            <a:ext cx="755100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Baseline Science Objectives: </a:t>
            </a:r>
          </a:p>
          <a:p>
            <a:endParaRPr lang="en-US" sz="800" dirty="0" smtClean="0">
              <a:solidFill>
                <a:srgbClr val="FF0000"/>
              </a:solidFill>
              <a:latin typeface="Arial Rounded MT Bold"/>
              <a:cs typeface="Arial Rounded MT Bold"/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The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CLARREO Pathfinder objective is to demonstrate the ability to use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t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he reflected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solar spectrometer as an in-orbit transfer standard for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inter-calibration of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the reflectance bands of the </a:t>
            </a:r>
            <a:r>
              <a:rPr lang="en-US" sz="1600" i="1" dirty="0">
                <a:solidFill>
                  <a:srgbClr val="FF0000"/>
                </a:solidFill>
                <a:latin typeface="Arial Rounded MT Bold"/>
                <a:cs typeface="Arial Rounded MT Bold"/>
              </a:rPr>
              <a:t>VIIRS instrument and the </a:t>
            </a:r>
            <a:r>
              <a:rPr lang="en-US" sz="1600" i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CERES </a:t>
            </a:r>
            <a:r>
              <a:rPr lang="en-US" sz="1600" i="1" dirty="0">
                <a:solidFill>
                  <a:srgbClr val="FF0000"/>
                </a:solidFill>
                <a:latin typeface="Arial Rounded MT Bold"/>
                <a:cs typeface="Arial Rounded MT Bold"/>
              </a:rPr>
              <a:t>instrument's shortwave channel.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The uncertainty contribution 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from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inter-calibration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approach should be limited to </a:t>
            </a:r>
            <a:r>
              <a:rPr lang="en-US" sz="1600" i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0.3% (k=1)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Ability to perform: 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- Inter-calibration of imagers in GEO;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- Surface site characterization (e.g. deserts);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- Calibration of Lunar Spectral Reflectance.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798705" y="415196"/>
            <a:ext cx="7151158" cy="439850"/>
          </a:xfrm>
          <a:prstGeom prst="rect">
            <a:avLst/>
          </a:prstGeom>
        </p:spPr>
        <p:txBody>
          <a:bodyPr vert="horz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9pPr>
          </a:lstStyle>
          <a:p>
            <a:pPr algn="l"/>
            <a:r>
              <a:rPr lang="en-US" altLang="en-US" sz="2000" kern="0" dirty="0" smtClean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Inter-Calibration Requirements &amp; Objectives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0145" y="6135360"/>
            <a:ext cx="5690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* This is sampling uncertainty in addition to other uncertainties</a:t>
            </a:r>
            <a:endParaRPr lang="en-US" sz="14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706910" y="422990"/>
            <a:ext cx="6678613" cy="429683"/>
          </a:xfrm>
          <a:prstGeom prst="rect">
            <a:avLst/>
          </a:prstGeom>
        </p:spPr>
        <p:txBody>
          <a:bodyPr vert="horz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9pPr>
          </a:lstStyle>
          <a:p>
            <a:pPr algn="l"/>
            <a:r>
              <a:rPr lang="en-US" altLang="en-US" sz="2000" kern="0" dirty="0" smtClean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Inter-Calibration Concept: CERES &amp; VIIRS</a:t>
            </a:r>
          </a:p>
        </p:txBody>
      </p:sp>
      <p:pic>
        <p:nvPicPr>
          <p:cNvPr id="3" name="Picture 2" descr="clarreo_on_iss_intercalib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9" y="970748"/>
            <a:ext cx="4224195" cy="3738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594" y="4972929"/>
            <a:ext cx="7802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v"/>
            </a:pPr>
            <a:r>
              <a:rPr lang="en-US" sz="14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CLARREO Pathfinder Instrument provides high-accuracy reference on orbit </a:t>
            </a: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v"/>
            </a:pPr>
            <a:r>
              <a:rPr lang="en-US" sz="14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CLARREO Pathfinder Instrument has 2D pointing ability (pitch-roll)</a:t>
            </a: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v"/>
            </a:pPr>
            <a:r>
              <a:rPr lang="en-US" sz="14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CLARREO Pathfinder data matching with CERES and VIIRS on JPSS: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 </a:t>
            </a:r>
            <a:r>
              <a:rPr lang="en-US" sz="14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      temporal matching within 10 minutes, on-orbit angular/spatial matching</a:t>
            </a: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v"/>
            </a:pPr>
            <a:r>
              <a:rPr lang="en-US" sz="14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Inter-calibration event prediction/planning ahead of time</a:t>
            </a:r>
            <a:endParaRPr lang="en-US" sz="14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v"/>
            </a:pPr>
            <a:r>
              <a:rPr lang="en-US" sz="14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CLARREO </a:t>
            </a: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Pathfinder </a:t>
            </a:r>
            <a:r>
              <a:rPr lang="en-US" sz="14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location on ISS: ELC-1 </a:t>
            </a:r>
            <a:r>
              <a:rPr lang="en-US" sz="1400" dirty="0">
                <a:solidFill>
                  <a:srgbClr val="404040"/>
                </a:solidFill>
                <a:latin typeface="Arial Rounded MT Bold"/>
                <a:cs typeface="Arial Rounded MT Bold"/>
              </a:rPr>
              <a:t>Site </a:t>
            </a:r>
            <a:r>
              <a:rPr lang="en-US" sz="14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2690" y="1116442"/>
            <a:ext cx="3169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" charset="2"/>
              <a:buNone/>
              <a:tabLst/>
              <a:defRPr/>
            </a:pPr>
            <a:r>
              <a:rPr lang="en-US" sz="1400" i="1" dirty="0" smtClean="0">
                <a:solidFill>
                  <a:srgbClr val="709937"/>
                </a:solidFill>
                <a:latin typeface="Arial Rounded MT Bold"/>
                <a:cs typeface="Arial Rounded MT Bold"/>
              </a:rPr>
              <a:t>A simplified visualization of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" charset="2"/>
              <a:buNone/>
              <a:tabLst/>
              <a:defRPr/>
            </a:pPr>
            <a:r>
              <a:rPr lang="en-US" sz="1400" i="1" dirty="0" smtClean="0">
                <a:solidFill>
                  <a:srgbClr val="709937"/>
                </a:solidFill>
                <a:latin typeface="Arial Rounded MT Bold"/>
                <a:cs typeface="Arial Rounded MT Bold"/>
              </a:rPr>
              <a:t>Inter-calibration event with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" charset="2"/>
              <a:buNone/>
              <a:tabLst/>
              <a:defRPr/>
            </a:pPr>
            <a:r>
              <a:rPr lang="en-US" sz="1400" i="1" dirty="0" smtClean="0">
                <a:solidFill>
                  <a:srgbClr val="709937"/>
                </a:solidFill>
                <a:latin typeface="Arial Rounded MT Bold"/>
                <a:cs typeface="Arial Rounded MT Bold"/>
              </a:rPr>
              <a:t>CERES and VIIRS on JPSS-1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1250" y="2506853"/>
            <a:ext cx="3169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1400" dirty="0">
                <a:solidFill>
                  <a:srgbClr val="FF0000"/>
                </a:solidFill>
                <a:latin typeface="Arial Rounded MT Bold"/>
                <a:cs typeface="Arial Rounded MT Bold"/>
              </a:rPr>
              <a:t>A</a:t>
            </a:r>
            <a:r>
              <a:rPr lang="en-US" sz="14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pproach:  inter-calibration by real time pointing off-nadir</a:t>
            </a:r>
          </a:p>
          <a:p>
            <a:pPr marL="285750" indent="-285750">
              <a:buFont typeface="Wingdings" charset="2"/>
              <a:buChar char="²"/>
            </a:pPr>
            <a:endParaRPr lang="en-US" sz="1400" dirty="0" smtClean="0">
              <a:solidFill>
                <a:srgbClr val="FF0000"/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4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Inter-calibration on-orbit operations are planned ahead of time</a:t>
            </a:r>
          </a:p>
        </p:txBody>
      </p:sp>
    </p:spTree>
    <p:extLst>
      <p:ext uri="{BB962C8B-B14F-4D97-AF65-F5344CB8AC3E}">
        <p14:creationId xmlns:p14="http://schemas.microsoft.com/office/powerpoint/2010/main" val="125780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/>
          <p:cNvSpPr txBox="1">
            <a:spLocks noChangeArrowheads="1"/>
          </p:cNvSpPr>
          <p:nvPr/>
        </p:nvSpPr>
        <p:spPr bwMode="auto">
          <a:xfrm>
            <a:off x="572066" y="5459956"/>
            <a:ext cx="72276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Wingdings" charset="2"/>
              <a:buChar char="²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Gimbal configuration: pitch - roll</a:t>
            </a:r>
          </a:p>
          <a:p>
            <a:pPr>
              <a:buFont typeface="Wingdings" charset="2"/>
              <a:buChar char="²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Approximate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gimbal range of motion at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ISS ELC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-1 Site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3.</a:t>
            </a:r>
          </a:p>
          <a:p>
            <a:pPr>
              <a:buFont typeface="Wingdings" charset="2"/>
              <a:buChar char="²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Some FOR obscuration due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to ISS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accommodation.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1161518" y="4542460"/>
            <a:ext cx="3668048" cy="27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Accommodation studies by the </a:t>
            </a:r>
            <a:r>
              <a:rPr lang="en-US" sz="12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CPF team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66360" y="2991150"/>
            <a:ext cx="4667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>
                <a:latin typeface="Arial Rounded MT Bold"/>
                <a:cs typeface="Arial Rounded MT Bold"/>
              </a:rPr>
              <a:t>100º</a:t>
            </a:r>
            <a:endParaRPr lang="en-US" sz="1000" dirty="0">
              <a:latin typeface="Arial Rounded MT Bold"/>
              <a:cs typeface="Arial Rounded MT Bold"/>
            </a:endParaRPr>
          </a:p>
        </p:txBody>
      </p:sp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5485700" y="3982870"/>
            <a:ext cx="4291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>
                <a:latin typeface="Arial Rounded MT Bold"/>
                <a:cs typeface="Arial Rounded MT Bold"/>
              </a:rPr>
              <a:t>-50º</a:t>
            </a:r>
            <a:endParaRPr lang="en-US" sz="1000" dirty="0">
              <a:latin typeface="Arial Rounded MT Bold"/>
              <a:cs typeface="Arial Rounded MT Bold"/>
            </a:endParaRPr>
          </a:p>
        </p:txBody>
      </p:sp>
      <p:pic>
        <p:nvPicPr>
          <p:cNvPr id="6" name="Content Placeholder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46" y="2043174"/>
            <a:ext cx="3168344" cy="2468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6698661" y="4475777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>
                <a:latin typeface="Arial Rounded MT Bold"/>
                <a:cs typeface="Arial Rounded MT Bold"/>
              </a:rPr>
              <a:t>0º</a:t>
            </a:r>
            <a:endParaRPr lang="en-US" sz="1000" dirty="0">
              <a:latin typeface="Arial Rounded MT Bold"/>
              <a:cs typeface="Arial Rounded MT Bold"/>
            </a:endParaRPr>
          </a:p>
        </p:txBody>
      </p:sp>
      <p:sp>
        <p:nvSpPr>
          <p:cNvPr id="8" name="TextBox 26"/>
          <p:cNvSpPr txBox="1">
            <a:spLocks noChangeArrowheads="1"/>
          </p:cNvSpPr>
          <p:nvPr/>
        </p:nvSpPr>
        <p:spPr bwMode="auto">
          <a:xfrm>
            <a:off x="8174690" y="2868039"/>
            <a:ext cx="4667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>
                <a:latin typeface="Arial Rounded MT Bold"/>
                <a:cs typeface="Arial Rounded MT Bold"/>
              </a:rPr>
              <a:t>100º</a:t>
            </a:r>
            <a:endParaRPr lang="en-US" sz="1000" dirty="0">
              <a:latin typeface="Arial Rounded MT Bold"/>
              <a:cs typeface="Arial Rounded MT Bold"/>
            </a:endParaRP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4159981" y="3199271"/>
            <a:ext cx="12299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tarboard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7745541" y="2329261"/>
            <a:ext cx="8582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Port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35363" y="2102782"/>
            <a:ext cx="5053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>
                <a:latin typeface="Arial Rounded MT Bold"/>
                <a:cs typeface="Arial Rounded MT Bold"/>
              </a:rPr>
              <a:t>-105º</a:t>
            </a:r>
            <a:endParaRPr lang="en-US" sz="1000" dirty="0">
              <a:latin typeface="Arial Rounded MT Bold"/>
              <a:cs typeface="Arial Rounded MT Bold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61518" y="1211946"/>
            <a:ext cx="4667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>
                <a:latin typeface="Arial Rounded MT Bold"/>
                <a:cs typeface="Arial Rounded MT Bold"/>
              </a:rPr>
              <a:t>145º</a:t>
            </a:r>
            <a:endParaRPr lang="en-US" sz="1000" dirty="0">
              <a:latin typeface="Arial Rounded MT Bold"/>
              <a:cs typeface="Arial Rounded MT Bold"/>
            </a:endParaRPr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95" y="1511133"/>
            <a:ext cx="2960868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2173944" y="3834359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>
                <a:latin typeface="Arial Rounded MT Bold"/>
                <a:cs typeface="Arial Rounded MT Bold"/>
              </a:rPr>
              <a:t>0</a:t>
            </a:r>
            <a:r>
              <a:rPr lang="en-US" sz="1000" dirty="0" smtClean="0">
                <a:latin typeface="Arial Rounded MT Bold"/>
                <a:cs typeface="Arial Rounded MT Bold"/>
              </a:rPr>
              <a:t>º</a:t>
            </a:r>
            <a:endParaRPr lang="en-US" sz="1000" dirty="0">
              <a:latin typeface="Arial Rounded MT Bold"/>
              <a:cs typeface="Arial Rounded MT Bold"/>
            </a:endParaRPr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3753562" y="1610567"/>
            <a:ext cx="6858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Wake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193783" y="2460782"/>
            <a:ext cx="6685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Ram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 flipH="1">
            <a:off x="1622070" y="952501"/>
            <a:ext cx="1327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Pitch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 flipH="1">
            <a:off x="6136898" y="1503590"/>
            <a:ext cx="1327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Roll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041195" y="3619500"/>
            <a:ext cx="12598" cy="461080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22300" y="3632200"/>
            <a:ext cx="43149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2355" y="4004371"/>
            <a:ext cx="382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+z</a:t>
            </a:r>
            <a:endParaRPr lang="en-US" sz="14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694" y="3463985"/>
            <a:ext cx="382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+x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806893" y="4865552"/>
            <a:ext cx="12598" cy="461080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375400" y="4874156"/>
            <a:ext cx="431493" cy="0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15455" y="5255362"/>
            <a:ext cx="382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+z</a:t>
            </a:r>
            <a:endParaRPr lang="en-US" sz="14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43325" y="4709160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+y</a:t>
            </a:r>
            <a:endParaRPr lang="en-US" sz="14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613401" y="4229092"/>
            <a:ext cx="301425" cy="13340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 bwMode="auto">
          <a:xfrm>
            <a:off x="706967" y="391811"/>
            <a:ext cx="7038573" cy="393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9pPr>
          </a:lstStyle>
          <a:p>
            <a:pPr algn="l"/>
            <a:r>
              <a:rPr lang="en-US" sz="2000" kern="0" dirty="0" smtClean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RS Instrument </a:t>
            </a:r>
            <a:r>
              <a:rPr lang="en-US" sz="2000" kern="0" smtClean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Field-of-Regard from ELC-1 Site 3</a:t>
            </a:r>
            <a:endParaRPr lang="en-US" sz="2000" kern="0" dirty="0">
              <a:solidFill>
                <a:srgbClr val="933444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35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107" y="5494869"/>
            <a:ext cx="5142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16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Instrument FOV = 10</a:t>
            </a:r>
            <a:r>
              <a:rPr lang="en-US" sz="1600" baseline="300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o</a:t>
            </a:r>
            <a:endParaRPr lang="en-US" sz="16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6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Time matching +/- 10 minutes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6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1356 inter-calibration opportunities over 1 year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6975" y="1078260"/>
            <a:ext cx="2160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Results from C.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Roithmayr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6975" y="4948535"/>
            <a:ext cx="631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Geolocation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of the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ISS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ground track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during each opportunity to take measurements for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inter-calibrating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JPSS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cross-track sensors (CERES and VIIRS).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5" name="Picture 4" descr="Pathfinder1010vsJPSSgroundtracksma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47" y="1315448"/>
            <a:ext cx="7505867" cy="359534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688975" y="406206"/>
            <a:ext cx="6678613" cy="418713"/>
          </a:xfrm>
          <a:prstGeom prst="rect">
            <a:avLst/>
          </a:prstGeom>
        </p:spPr>
        <p:txBody>
          <a:bodyPr vert="horz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9pPr>
          </a:lstStyle>
          <a:p>
            <a:pPr algn="l"/>
            <a:r>
              <a:rPr lang="en-US" altLang="en-US" sz="2000" kern="0" dirty="0" smtClean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Inter-Calibration Events: Geolocation</a:t>
            </a:r>
          </a:p>
        </p:txBody>
      </p:sp>
    </p:spTree>
    <p:extLst>
      <p:ext uri="{BB962C8B-B14F-4D97-AF65-F5344CB8AC3E}">
        <p14:creationId xmlns:p14="http://schemas.microsoft.com/office/powerpoint/2010/main" val="123647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3263" y="1041059"/>
            <a:ext cx="364003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Simulation ISS ELC-1 Site 3: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10 minutes time matching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Instrument field-of-regard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Instrument FOV = 10</a:t>
            </a:r>
            <a:r>
              <a:rPr lang="en-US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o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No Instrument FOV obscuration 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Event duration &gt; 30 seconds 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SZA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&lt; 75</a:t>
            </a:r>
            <a:r>
              <a:rPr lang="en-US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o</a:t>
            </a:r>
            <a:endParaRPr lang="en-US" sz="1600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Wingdings" charset="2"/>
              <a:buChar char="²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N good events = 1208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7261" y="3346196"/>
            <a:ext cx="3094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VIIRS: 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100 samples every 5 seconds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(</a:t>
            </a:r>
            <a:r>
              <a:rPr lang="en-US" sz="160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imager re-sampling</a:t>
            </a:r>
            <a:r>
              <a:rPr lang="en-US" sz="16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93263" y="4636041"/>
            <a:ext cx="2552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CERES: 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3 FOVs every 5 seconds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(large FOV)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3263" y="5587332"/>
            <a:ext cx="3692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  <a:latin typeface="Arial Rounded MT Bold"/>
                <a:cs typeface="Arial Rounded MT Bold"/>
              </a:rPr>
              <a:t>Margin </a:t>
            </a:r>
            <a:r>
              <a:rPr lang="en-US" sz="1600" smtClean="0">
                <a:solidFill>
                  <a:srgbClr val="800000"/>
                </a:solidFill>
                <a:latin typeface="Arial Rounded MT Bold"/>
                <a:cs typeface="Arial Rounded MT Bold"/>
              </a:rPr>
              <a:t>at about 55</a:t>
            </a:r>
            <a:r>
              <a:rPr lang="en-US" sz="1600" dirty="0" smtClean="0">
                <a:solidFill>
                  <a:srgbClr val="800000"/>
                </a:solidFill>
                <a:latin typeface="Arial Rounded MT Bold"/>
                <a:cs typeface="Arial Rounded MT Bold"/>
              </a:rPr>
              <a:t>% for operations </a:t>
            </a:r>
          </a:p>
          <a:p>
            <a:r>
              <a:rPr lang="en-US" sz="1600" dirty="0" smtClean="0">
                <a:solidFill>
                  <a:srgbClr val="800000"/>
                </a:solidFill>
                <a:latin typeface="Arial Rounded MT Bold"/>
                <a:cs typeface="Arial Rounded MT Bold"/>
              </a:rPr>
              <a:t>not-available on average !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99964" y="391500"/>
            <a:ext cx="6678613" cy="381422"/>
          </a:xfrm>
          <a:prstGeom prst="rect">
            <a:avLst/>
          </a:prstGeom>
        </p:spPr>
        <p:txBody>
          <a:bodyPr vert="horz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9pPr>
          </a:lstStyle>
          <a:p>
            <a:pPr algn="l"/>
            <a:r>
              <a:rPr lang="en-US" altLang="en-US" sz="2000" kern="0" dirty="0" smtClean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Inter-Calibration: Sampling &amp; Margin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961898"/>
            <a:ext cx="4383068" cy="529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29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688975" y="408725"/>
            <a:ext cx="6678613" cy="423751"/>
          </a:xfrm>
          <a:prstGeom prst="rect">
            <a:avLst/>
          </a:prstGeom>
        </p:spPr>
        <p:txBody>
          <a:bodyPr vert="horz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Times New Roman" pitchFamily="-108" charset="0"/>
              </a:defRPr>
            </a:lvl9pPr>
          </a:lstStyle>
          <a:p>
            <a:pPr algn="l"/>
            <a:r>
              <a:rPr lang="en-US" altLang="en-US" sz="2000" b="0" kern="0" dirty="0" smtClean="0">
                <a:solidFill>
                  <a:srgbClr val="933444"/>
                </a:solidFill>
                <a:latin typeface="Arial Black" charset="0"/>
                <a:ea typeface="Arial Black" charset="0"/>
                <a:cs typeface="Arial Black" charset="0"/>
              </a:rPr>
              <a:t>Inter-Calibration Objectives: GEO imagers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5429" y="951161"/>
            <a:ext cx="2978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200" i="1" dirty="0" err="1" smtClean="0">
                <a:solidFill>
                  <a:srgbClr val="709937"/>
                </a:solidFill>
                <a:latin typeface="Arial Rounded MT Bold"/>
                <a:cs typeface="Arial Rounded MT Bold"/>
              </a:rPr>
              <a:t>Roithmayr</a:t>
            </a:r>
            <a:r>
              <a:rPr lang="en-US" sz="1200" i="1" dirty="0" smtClean="0">
                <a:solidFill>
                  <a:srgbClr val="709937"/>
                </a:solidFill>
                <a:latin typeface="Arial Rounded MT Bold"/>
                <a:cs typeface="Arial Rounded MT Bold"/>
              </a:rPr>
              <a:t> et al., 2014</a:t>
            </a:r>
            <a:endParaRPr lang="en-US" sz="1200" i="1" dirty="0">
              <a:solidFill>
                <a:srgbClr val="709937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1" y="1256227"/>
            <a:ext cx="4873752" cy="21459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52205" y="3738543"/>
            <a:ext cx="29786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Sampling example: 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10 days for GOES 75 W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(from P90 600 km orbit)</a:t>
            </a: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No sampling in the center due to singularity for the yaw motion. </a:t>
            </a:r>
            <a:r>
              <a:rPr lang="en-US" sz="1400" i="1" dirty="0" smtClean="0">
                <a:solidFill>
                  <a:srgbClr val="709937"/>
                </a:solidFill>
                <a:latin typeface="Arial Rounded MT Bold"/>
                <a:cs typeface="Arial Rounded MT Bold"/>
              </a:rPr>
              <a:t>No such thing for the CPF pitch-roll configuration !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400" i="1" dirty="0" smtClean="0">
                <a:solidFill>
                  <a:srgbClr val="709937"/>
                </a:solidFill>
                <a:latin typeface="Arial Rounded MT Bold"/>
                <a:cs typeface="Arial Rounded MT Bold"/>
              </a:rPr>
              <a:t>Latitude will be limited to 51.6</a:t>
            </a:r>
            <a:r>
              <a:rPr lang="en-US" sz="1400" i="1" baseline="30000" dirty="0" smtClean="0">
                <a:solidFill>
                  <a:srgbClr val="709937"/>
                </a:solidFill>
                <a:latin typeface="Arial Rounded MT Bold"/>
                <a:cs typeface="Arial Rounded MT Bold"/>
              </a:rPr>
              <a:t>o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endParaRPr lang="en-US" sz="1400" i="1" dirty="0" smtClean="0">
              <a:solidFill>
                <a:srgbClr val="709937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1" y="3588512"/>
            <a:ext cx="4973562" cy="26111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95069" y="1242061"/>
            <a:ext cx="29786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 smtClean="0">
                <a:solidFill>
                  <a:srgbClr val="933444"/>
                </a:solidFill>
                <a:latin typeface="Arial Rounded MT Bold"/>
                <a:cs typeface="Arial Rounded MT Bold"/>
              </a:rPr>
              <a:t>     SENSORS:</a:t>
            </a: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²"/>
            </a:pPr>
            <a:endParaRPr lang="en-US" sz="8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²"/>
            </a:pPr>
            <a:r>
              <a:rPr lang="en-US" sz="16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GEO imagers: 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>
                <a:solidFill>
                  <a:srgbClr val="404040"/>
                </a:solidFill>
                <a:latin typeface="Arial Rounded MT Bold"/>
                <a:cs typeface="Arial Rounded MT Bold"/>
              </a:rPr>
              <a:t> </a:t>
            </a:r>
            <a:r>
              <a:rPr lang="en-US" sz="16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     NOAA ABI on GOES-16  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      EUMETSAT</a:t>
            </a:r>
            <a:endParaRPr lang="en-US" sz="16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600" dirty="0" smtClean="0">
                <a:solidFill>
                  <a:srgbClr val="404040"/>
                </a:solidFill>
                <a:latin typeface="Arial Rounded MT Bold"/>
                <a:cs typeface="Arial Rounded MT Bold"/>
              </a:rPr>
              <a:t>      ESA GERB </a:t>
            </a: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²"/>
            </a:pPr>
            <a:endParaRPr lang="en-US" sz="800" dirty="0">
              <a:solidFill>
                <a:srgbClr val="40404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781166046"/>
      </p:ext>
    </p:extLst>
  </p:cSld>
  <p:clrMapOvr>
    <a:masterClrMapping/>
  </p:clrMapOvr>
</p:sld>
</file>

<file path=ppt/theme/theme1.xml><?xml version="1.0" encoding="utf-8"?>
<a:theme xmlns:a="http://schemas.openxmlformats.org/drawingml/2006/main" name="CLARREO_style_4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CLARREO_style_4.potx</Template>
  <TotalTime>5284</TotalTime>
  <Words>1435</Words>
  <Application>Microsoft Macintosh PowerPoint</Application>
  <PresentationFormat>On-screen Show (4:3)</PresentationFormat>
  <Paragraphs>224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Arial Rounded MT Bold</vt:lpstr>
      <vt:lpstr>ＭＳ Ｐゴシック</vt:lpstr>
      <vt:lpstr>Symbol</vt:lpstr>
      <vt:lpstr>Times New Roman</vt:lpstr>
      <vt:lpstr>Wingdings</vt:lpstr>
      <vt:lpstr>CLARREO_style_4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Inter-Calibration: Current Work</vt:lpstr>
      <vt:lpstr>PowerPoint Presentation</vt:lpstr>
    </vt:vector>
  </TitlesOfParts>
  <Company>LM ES&amp;S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CLARREO RS Reference Inter-Calibration Ability and Requirements </dc:title>
  <dc:creator>David Young</dc:creator>
  <cp:lastModifiedBy>C. Lukashin</cp:lastModifiedBy>
  <cp:revision>1281</cp:revision>
  <cp:lastPrinted>2017-11-16T00:23:15Z</cp:lastPrinted>
  <dcterms:created xsi:type="dcterms:W3CDTF">2013-03-04T13:06:35Z</dcterms:created>
  <dcterms:modified xsi:type="dcterms:W3CDTF">2018-03-14T15:25:27Z</dcterms:modified>
</cp:coreProperties>
</file>