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6" descr="水墨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099"/>
            <a:ext cx="624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6" descr="水墨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4664224" cy="119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sics-dev@googlegroup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of SI-traceable IR and VIS </a:t>
            </a:r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Hyperspetral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reference   Workshop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by GSICS/IVOS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340696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Scott</a:t>
            </a:r>
          </a:p>
          <a:p>
            <a:r>
              <a:rPr lang="en-US" altLang="zh-CN" dirty="0" smtClean="0"/>
              <a:t>NSMC/CMA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20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 smtClean="0"/>
              <a:t>Implementation of Action </a:t>
            </a:r>
            <a:r>
              <a:rPr lang="en-US" altLang="zh-CN" sz="3200" b="1" dirty="0" smtClean="0">
                <a:latin typeface="Arial"/>
              </a:rPr>
              <a:t>GRWG.2016.3s.2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GRWG Chair </a:t>
            </a:r>
            <a:r>
              <a:rPr lang="en-US" altLang="zh-CN" sz="2000" dirty="0" err="1" smtClean="0"/>
              <a:t>Dohyeong</a:t>
            </a:r>
            <a:r>
              <a:rPr lang="en-US" altLang="zh-CN" sz="2000" dirty="0" smtClean="0"/>
              <a:t> Sending Email</a:t>
            </a:r>
          </a:p>
          <a:p>
            <a:pPr lvl="1"/>
            <a:r>
              <a:rPr lang="en-US" altLang="zh-CN" sz="1800" dirty="0" smtClean="0"/>
              <a:t>Ask </a:t>
            </a:r>
            <a:r>
              <a:rPr lang="en-US" altLang="zh-CN" sz="1800" dirty="0"/>
              <a:t>for your interest in participating in a proposed workshop on the use of </a:t>
            </a:r>
            <a:r>
              <a:rPr lang="en-US" altLang="zh-CN" sz="1800" dirty="0" err="1"/>
              <a:t>hyperspectral</a:t>
            </a:r>
            <a:r>
              <a:rPr lang="en-US" altLang="zh-CN" sz="1800" dirty="0"/>
              <a:t> instruments as inter-calibration references.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At </a:t>
            </a:r>
            <a:r>
              <a:rPr lang="en-US" altLang="zh-CN" sz="1800" dirty="0"/>
              <a:t>the 2016 GSICS Research Working Group meeting it was suggested that a workshop could be set-up to bring together calibration and instrument experts with those working to develop inter-calibration algorithms to explore how the observations could be tied to international (SI) standards. It may be possible to run such a workshop close to the next year’s GRWG meeting, which is expected to take place in China around March 2018.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Email List</a:t>
            </a:r>
            <a:r>
              <a:rPr lang="en-US" altLang="zh-CN" sz="1800" dirty="0"/>
              <a:t>: h </a:t>
            </a:r>
            <a:r>
              <a:rPr lang="en-US" altLang="zh-CN" sz="1800" dirty="0">
                <a:hlinkClick r:id="rId2"/>
              </a:rPr>
              <a:t>gsics-dev@googlegroups.com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, Nigel </a:t>
            </a:r>
            <a:r>
              <a:rPr lang="en-US" altLang="zh-CN" sz="1800" dirty="0"/>
              <a:t>Fox, Dave </a:t>
            </a:r>
            <a:r>
              <a:rPr lang="en-US" altLang="zh-CN" sz="1800" dirty="0" err="1"/>
              <a:t>Doelling</a:t>
            </a:r>
            <a:r>
              <a:rPr lang="en-US" altLang="zh-CN" sz="1800" dirty="0"/>
              <a:t>, Bruce </a:t>
            </a:r>
            <a:r>
              <a:rPr lang="en-US" altLang="zh-CN" sz="1800" dirty="0" err="1"/>
              <a:t>Wilwiki</a:t>
            </a:r>
            <a:r>
              <a:rPr lang="en-US" altLang="zh-CN" sz="1800" dirty="0"/>
              <a:t>, </a:t>
            </a:r>
            <a:r>
              <a:rPr lang="en-US" altLang="zh-CN" sz="1800" dirty="0" err="1"/>
              <a:t>Likun</a:t>
            </a:r>
            <a:r>
              <a:rPr lang="en-US" altLang="zh-CN" sz="1800" dirty="0"/>
              <a:t> Wang, Dave Tobin, Rose Munro, Kei </a:t>
            </a:r>
            <a:r>
              <a:rPr lang="en-US" altLang="zh-CN" sz="1800" dirty="0" err="1"/>
              <a:t>Shiomi</a:t>
            </a:r>
            <a:r>
              <a:rPr lang="en-US" altLang="zh-CN" sz="1800" dirty="0"/>
              <a:t>, </a:t>
            </a:r>
            <a:r>
              <a:rPr lang="en-US" altLang="zh-CN" sz="1800" dirty="0" err="1"/>
              <a:t>Masakatsu</a:t>
            </a:r>
            <a:r>
              <a:rPr lang="en-US" altLang="zh-CN" sz="1800" dirty="0"/>
              <a:t> Nakajima</a:t>
            </a:r>
            <a:endParaRPr lang="zh-CN" altLang="en-US" sz="1800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72413"/>
              </p:ext>
            </p:extLst>
          </p:nvPr>
        </p:nvGraphicFramePr>
        <p:xfrm>
          <a:off x="755576" y="6093296"/>
          <a:ext cx="7776864" cy="741680"/>
        </p:xfrm>
        <a:graphic>
          <a:graphicData uri="http://schemas.openxmlformats.org/drawingml/2006/table">
            <a:tbl>
              <a:tblPr/>
              <a:tblGrid>
                <a:gridCol w="919255"/>
                <a:gridCol w="1009301"/>
                <a:gridCol w="3220524"/>
                <a:gridCol w="817464"/>
                <a:gridCol w="1018232"/>
                <a:gridCol w="79208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/>
                        </a:rPr>
                        <a:t>GRWG.2016.3s.2</a:t>
                      </a:r>
                      <a:endParaRPr lang="en-US" sz="3200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/>
                        </a:rPr>
                        <a:t>CLARREO preparations</a:t>
                      </a:r>
                      <a:endParaRPr lang="en-US" sz="3200" b="1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/>
                        </a:rPr>
                        <a:t>GRWG Chair to check the interest and availability of key representatives for a workshop on </a:t>
                      </a:r>
                      <a:r>
                        <a:rPr lang="en-US" sz="1050" b="1" dirty="0" err="1">
                          <a:effectLst/>
                          <a:latin typeface="Arial"/>
                        </a:rPr>
                        <a:t>hyperspectral</a:t>
                      </a:r>
                      <a:r>
                        <a:rPr lang="en-US" sz="1050" b="1" dirty="0">
                          <a:effectLst/>
                          <a:latin typeface="Arial"/>
                        </a:rPr>
                        <a:t> instruments as inter-calibration references.</a:t>
                      </a:r>
                      <a:endParaRPr lang="en-US" sz="3200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/>
                        </a:rPr>
                        <a:t>GRWG Chair</a:t>
                      </a:r>
                      <a:endParaRPr lang="en-US" sz="3200" b="1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/>
                        </a:rPr>
                        <a:t>Configuration</a:t>
                      </a:r>
                      <a:endParaRPr lang="en-US" sz="3200" b="1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/>
                        </a:rPr>
                        <a:t>2017-annual meeting</a:t>
                      </a:r>
                      <a:endParaRPr lang="en-US" sz="3200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3568" y="5467672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GRWG_14.39:  CMA to investigate hosting a joint GSICS/CEOS-IVOS workshop to promote SI traceable measurements in orbit. </a:t>
            </a:r>
            <a:endParaRPr lang="zh-CN" altLang="en-US" sz="1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CLARREO-like Workshop 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Current GSICS </a:t>
            </a:r>
            <a:r>
              <a:rPr lang="en-US" altLang="zh-CN" sz="2400" dirty="0"/>
              <a:t>inter-calibration </a:t>
            </a:r>
            <a:r>
              <a:rPr lang="en-US" altLang="zh-CN" sz="2400" dirty="0" smtClean="0"/>
              <a:t>references(</a:t>
            </a:r>
            <a:r>
              <a:rPr lang="en-US" altLang="zh-CN" sz="2400" dirty="0" err="1" smtClean="0"/>
              <a:t>AIRS,IASI,CrIS</a:t>
            </a:r>
            <a:r>
              <a:rPr lang="en-US" altLang="zh-CN" sz="2400" dirty="0" smtClean="0"/>
              <a:t>, MODIS, VIIRS,GOME-2) are not specific designed instruments for inter-comparison benchmark as international space earth observation.  </a:t>
            </a:r>
          </a:p>
          <a:p>
            <a:r>
              <a:rPr lang="en-US" altLang="zh-CN" sz="2400" dirty="0" smtClean="0"/>
              <a:t>There are three programs TRUTH, CLARREO and Chinese Space-based Benchmark Project in the past and present.</a:t>
            </a:r>
          </a:p>
          <a:p>
            <a:r>
              <a:rPr lang="en-US" altLang="zh-CN" sz="2400" dirty="0" smtClean="0"/>
              <a:t>Requirement and traceability chain of </a:t>
            </a:r>
            <a:r>
              <a:rPr lang="en-US" altLang="zh-CN" sz="2400" dirty="0"/>
              <a:t>Space-based </a:t>
            </a:r>
            <a:r>
              <a:rPr lang="en-US" altLang="zh-CN" sz="2400" dirty="0" smtClean="0"/>
              <a:t>Benchmark , technical possibility, Risk/Cost are paid attention by the scientists and high level decision-makers.</a:t>
            </a:r>
          </a:p>
          <a:p>
            <a:r>
              <a:rPr lang="en-US" altLang="zh-CN" sz="2400" dirty="0" smtClean="0"/>
              <a:t>International CLARREO-like workshop may be useful to push this concept into quicker implementation within WMO/GSICS and CEOS/WGCV members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49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Proposed topics of CLARREO-like </a:t>
            </a:r>
            <a:r>
              <a:rPr lang="en-US" altLang="zh-CN" dirty="0"/>
              <a:t>Workshop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sz="1800" dirty="0" smtClean="0"/>
              <a:t>Science/Technology Requirement and specification for CLARREO-like sensor</a:t>
            </a:r>
          </a:p>
          <a:p>
            <a:pPr lvl="1"/>
            <a:r>
              <a:rPr lang="en-US" altLang="zh-CN" sz="1600" dirty="0" smtClean="0"/>
              <a:t> </a:t>
            </a:r>
            <a:r>
              <a:rPr lang="en-US" altLang="zh-CN" sz="1400" dirty="0"/>
              <a:t>Current </a:t>
            </a:r>
            <a:r>
              <a:rPr lang="en-US" altLang="zh-CN" sz="1400" dirty="0" err="1"/>
              <a:t>hyperspectral</a:t>
            </a:r>
            <a:r>
              <a:rPr lang="en-US" altLang="zh-CN" sz="1400" dirty="0"/>
              <a:t> instruments as GSICS inter-calibration references were usually operational instruments and have no specific design for benchmark usage. What kind of shortage is the current reference instruments.</a:t>
            </a:r>
          </a:p>
          <a:p>
            <a:pPr lvl="1"/>
            <a:r>
              <a:rPr lang="en-US" altLang="zh-CN" sz="1400" dirty="0"/>
              <a:t>Is there some specific consideration for benchmark goal and climate observation</a:t>
            </a:r>
          </a:p>
          <a:p>
            <a:pPr lvl="1"/>
            <a:r>
              <a:rPr lang="en-US" altLang="zh-CN" sz="1400" dirty="0"/>
              <a:t>Satellite Platform specific specification for meeting the requirement as reference instrument and if small satellite can do that?</a:t>
            </a:r>
          </a:p>
          <a:p>
            <a:r>
              <a:rPr lang="en-US" altLang="zh-CN" sz="1800" dirty="0" smtClean="0"/>
              <a:t>Current status of being carried or planning on programs </a:t>
            </a:r>
          </a:p>
          <a:p>
            <a:pPr lvl="1"/>
            <a:r>
              <a:rPr lang="en-US" altLang="zh-CN" sz="1400" dirty="0" smtClean="0"/>
              <a:t>TRUTH mission</a:t>
            </a:r>
          </a:p>
          <a:p>
            <a:pPr lvl="1"/>
            <a:r>
              <a:rPr lang="en-US" altLang="zh-CN" sz="1400" dirty="0" smtClean="0"/>
              <a:t>Program CLARREO pathfinder </a:t>
            </a:r>
          </a:p>
          <a:p>
            <a:pPr lvl="1"/>
            <a:r>
              <a:rPr lang="en-US" altLang="zh-CN" sz="1400" dirty="0" smtClean="0"/>
              <a:t>Chinese Demonstration instrument development </a:t>
            </a:r>
          </a:p>
          <a:p>
            <a:r>
              <a:rPr lang="en-US" altLang="zh-CN" sz="1800" dirty="0" smtClean="0"/>
              <a:t>CLARREO Pathfinder  preparation </a:t>
            </a:r>
          </a:p>
          <a:p>
            <a:pPr lvl="1"/>
            <a:r>
              <a:rPr lang="en-US" altLang="zh-CN" sz="1400" dirty="0" smtClean="0"/>
              <a:t>Candidate Reference sites</a:t>
            </a:r>
          </a:p>
          <a:p>
            <a:pPr lvl="1"/>
            <a:r>
              <a:rPr lang="en-US" altLang="zh-CN" sz="1400" dirty="0" smtClean="0"/>
              <a:t>Observation mode </a:t>
            </a:r>
            <a:r>
              <a:rPr lang="en-US" altLang="zh-CN" sz="1400" dirty="0" smtClean="0"/>
              <a:t>determination</a:t>
            </a:r>
          </a:p>
          <a:p>
            <a:pPr lvl="1"/>
            <a:r>
              <a:rPr lang="en-US" altLang="zh-CN" sz="1400" dirty="0" smtClean="0"/>
              <a:t>Possibility of international collaboration within GSICS community for CPF implementation into </a:t>
            </a:r>
            <a:r>
              <a:rPr lang="en-US" altLang="zh-CN" sz="1400" dirty="0" err="1" smtClean="0"/>
              <a:t>intercalibration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Post-launch test and commissioning </a:t>
            </a:r>
            <a:endParaRPr lang="en-US" altLang="zh-CN" sz="1400" dirty="0" smtClean="0"/>
          </a:p>
          <a:p>
            <a:r>
              <a:rPr lang="en-US" altLang="zh-CN" sz="1800" dirty="0" smtClean="0"/>
              <a:t>Evaluation </a:t>
            </a:r>
            <a:r>
              <a:rPr lang="en-US" altLang="zh-CN" sz="1800" dirty="0" smtClean="0"/>
              <a:t>and usage of Current GSICS Reference instrument</a:t>
            </a:r>
          </a:p>
          <a:p>
            <a:pPr lvl="1"/>
            <a:r>
              <a:rPr lang="en-US" altLang="zh-CN" sz="1400" dirty="0" smtClean="0"/>
              <a:t>AIRS for reference</a:t>
            </a:r>
          </a:p>
          <a:p>
            <a:pPr lvl="1"/>
            <a:r>
              <a:rPr lang="en-US" altLang="zh-CN" sz="1400" dirty="0" smtClean="0"/>
              <a:t>IASI for reference</a:t>
            </a:r>
          </a:p>
          <a:p>
            <a:pPr lvl="1"/>
            <a:r>
              <a:rPr lang="en-US" altLang="zh-CN" sz="1400" dirty="0" err="1" smtClean="0"/>
              <a:t>CrIS</a:t>
            </a:r>
            <a:r>
              <a:rPr lang="en-US" altLang="zh-CN" sz="1400" dirty="0" smtClean="0"/>
              <a:t> for reference</a:t>
            </a:r>
          </a:p>
          <a:p>
            <a:pPr lvl="1"/>
            <a:r>
              <a:rPr lang="en-US" altLang="zh-CN" sz="1400" dirty="0" smtClean="0"/>
              <a:t>MODIS/VIIRS for reference</a:t>
            </a:r>
          </a:p>
          <a:p>
            <a:pPr lvl="1"/>
            <a:r>
              <a:rPr lang="en-US" altLang="zh-CN" sz="1400" dirty="0" smtClean="0"/>
              <a:t>Potential reference instruments such as GOME-2 ….</a:t>
            </a:r>
          </a:p>
          <a:p>
            <a:pPr lvl="1"/>
            <a:r>
              <a:rPr lang="en-US" altLang="zh-CN" sz="1400" dirty="0" smtClean="0"/>
              <a:t>Transition to future reference instrument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934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Global reference sites</a:t>
            </a:r>
            <a:br>
              <a:rPr lang="en-US" altLang="zh-CN" dirty="0" smtClean="0"/>
            </a:br>
            <a:r>
              <a:rPr lang="en-US" altLang="zh-CN" dirty="0" smtClean="0"/>
              <a:t>CMA selected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img.nsmc.org.cn/CMA_GSICS/SupportData/cross/FENGYUN-3D_FIX_YYYYMMDD.png/2018/FENGYUN-3D_FIX_201804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" y="1632919"/>
            <a:ext cx="9289032" cy="522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Chinese 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SI-traceable demo instrument development </a:t>
            </a:r>
            <a:r>
              <a:rPr lang="en-US" altLang="zh-CN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altLang="zh-CN" sz="2800" b="1" dirty="0" smtClean="0">
                <a:latin typeface="Calibri" pitchFamily="34" charset="0"/>
                <a:cs typeface="Calibri" pitchFamily="34" charset="0"/>
              </a:rPr>
            </a:br>
            <a:r>
              <a:rPr lang="en-US" altLang="zh-CN" sz="2800" b="1" dirty="0" smtClean="0">
                <a:latin typeface="Calibri" pitchFamily="34" charset="0"/>
                <a:cs typeface="Calibri" pitchFamily="34" charset="0"/>
              </a:rPr>
              <a:t>on FY-3RM rainfall mission (</a:t>
            </a:r>
            <a:r>
              <a:rPr lang="en-US" altLang="zh-CN" sz="2800" b="1" dirty="0" smtClean="0">
                <a:latin typeface="Calibri" pitchFamily="34" charset="0"/>
                <a:cs typeface="Calibri" pitchFamily="34" charset="0"/>
              </a:rPr>
              <a:t>2021)</a:t>
            </a:r>
            <a:endParaRPr lang="zh-CN" altLang="en-U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68" y="4293096"/>
            <a:ext cx="3708935" cy="247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705" y="2060848"/>
            <a:ext cx="2484295" cy="203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88" y="2173251"/>
            <a:ext cx="2148364" cy="219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672933"/>
              </p:ext>
            </p:extLst>
          </p:nvPr>
        </p:nvGraphicFramePr>
        <p:xfrm>
          <a:off x="72222" y="3581808"/>
          <a:ext cx="3719566" cy="3071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643"/>
                <a:gridCol w="1755643"/>
                <a:gridCol w="20828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Parameter items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Specification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Ground spatial resolution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250m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Spectral resolution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 4nm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Spectral</a:t>
                      </a:r>
                      <a:r>
                        <a:rPr lang="en-US" altLang="zh-CN" sz="105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range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400nm~1060nm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Ground Swath</a:t>
                      </a:r>
                      <a:r>
                        <a:rPr lang="en-US" altLang="zh-CN" sz="105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width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50Km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S/N Ratio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&gt;150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Radiance Dynamic 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Similar to MERSI-3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MTF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&gt;0.2@f/</a:t>
                      </a:r>
                      <a:r>
                        <a:rPr lang="en-US" altLang="zh-CN" sz="1050" dirty="0" err="1" smtClean="0"/>
                        <a:t>f_nyq</a:t>
                      </a:r>
                      <a:r>
                        <a:rPr lang="en-US" altLang="zh-CN" sz="1050" dirty="0" smtClean="0"/>
                        <a:t>=1.0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Radiometric</a:t>
                      </a:r>
                      <a:r>
                        <a:rPr lang="en-US" altLang="zh-CN" sz="105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uncertainty 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2%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Spectral</a:t>
                      </a:r>
                      <a:r>
                        <a:rPr lang="en-US" altLang="zh-CN" sz="105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calibration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2nm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Polarization</a:t>
                      </a:r>
                      <a:r>
                        <a:rPr lang="en-US" altLang="zh-CN" sz="105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sensitivity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&lt;1%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/>
                </a:tc>
              </a:tr>
              <a:tr h="256335">
                <a:tc>
                  <a:txBody>
                    <a:bodyPr/>
                    <a:lstStyle/>
                    <a:p>
                      <a:r>
                        <a:rPr lang="en-US" altLang="zh-CN" sz="105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Observation Model</a:t>
                      </a:r>
                      <a:endParaRPr lang="zh-CN" altLang="en-US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/>
                        <a:t>Earth/Lunar/Sun/Calibrator</a:t>
                      </a:r>
                      <a:endParaRPr lang="zh-CN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5220" y="3645024"/>
            <a:ext cx="797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Earth Model</a:t>
            </a:r>
            <a:endParaRPr lang="zh-CN" alt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69079" y="3573016"/>
            <a:ext cx="137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Onboard Calibration</a:t>
            </a:r>
            <a:endParaRPr lang="zh-CN" alt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17502" y="5718601"/>
            <a:ext cx="158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Moon/Sun  Model</a:t>
            </a:r>
            <a:endParaRPr lang="zh-CN" altLang="en-US" sz="1400" b="1" dirty="0"/>
          </a:p>
        </p:txBody>
      </p:sp>
      <p:sp>
        <p:nvSpPr>
          <p:cNvPr id="14" name="矩形 13"/>
          <p:cNvSpPr/>
          <p:nvPr/>
        </p:nvSpPr>
        <p:spPr>
          <a:xfrm>
            <a:off x="35496" y="1737682"/>
            <a:ext cx="42484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LeSIRB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unar 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arth 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pectral 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mager 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adiometry 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enchmark</a:t>
            </a:r>
          </a:p>
          <a:p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1400" b="1" dirty="0" smtClean="0"/>
              <a:t>Mission Goal: </a:t>
            </a:r>
            <a:r>
              <a:rPr lang="en-US" altLang="zh-CN" sz="1400" dirty="0" smtClean="0"/>
              <a:t>Demonstration of SI traceability instrument and experiment for inter-calibration between all FY optical imagers to improve calibration accuracy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372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Future Preparation for </a:t>
            </a:r>
            <a:r>
              <a:rPr lang="en-US" altLang="zh-CN" dirty="0"/>
              <a:t>CLARREO-like Workshop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 err="1" smtClean="0"/>
              <a:t>webmeeting</a:t>
            </a:r>
            <a:r>
              <a:rPr lang="en-US" altLang="zh-CN" dirty="0" smtClean="0"/>
              <a:t> for discussing workshop preparation after annul meeting</a:t>
            </a:r>
          </a:p>
          <a:p>
            <a:r>
              <a:rPr lang="en-US" altLang="zh-CN" dirty="0" smtClean="0"/>
              <a:t>Potential participants invitation</a:t>
            </a:r>
          </a:p>
          <a:p>
            <a:r>
              <a:rPr lang="en-US" altLang="zh-CN" dirty="0" smtClean="0"/>
              <a:t>Proposal Topics determination (session Chairs)</a:t>
            </a:r>
          </a:p>
          <a:p>
            <a:r>
              <a:rPr lang="en-US" altLang="zh-CN" dirty="0" smtClean="0"/>
              <a:t>Determination of workshop venue: Europe, China?</a:t>
            </a:r>
          </a:p>
          <a:p>
            <a:r>
              <a:rPr lang="en-US" altLang="zh-CN" dirty="0" smtClean="0"/>
              <a:t>Workshop Duration and Timing: 2~3 days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6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542</Words>
  <Application>Microsoft Office PowerPoint</Application>
  <PresentationFormat>全屏显示(4:3)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 Proposal of SI-traceable IR and VIS Hyperspetral reference   Workshop by GSICS/IVOS</vt:lpstr>
      <vt:lpstr>Implementation of Action GRWG.2016.3s.2</vt:lpstr>
      <vt:lpstr>CLARREO-like Workshop Motivation</vt:lpstr>
      <vt:lpstr>Proposed topics of CLARREO-like Workshop</vt:lpstr>
      <vt:lpstr>Global reference sites CMA selected</vt:lpstr>
      <vt:lpstr>Chinese SI-traceable demo instrument development  on FY-3RM rainfall mission (2021)</vt:lpstr>
      <vt:lpstr>Future Preparation for CLARREO-like Workshop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Venue of 2nd Lunar workshop</dc:title>
  <dc:creator>胡秀清</dc:creator>
  <cp:lastModifiedBy>lenovo</cp:lastModifiedBy>
  <cp:revision>29</cp:revision>
  <dcterms:created xsi:type="dcterms:W3CDTF">2017-03-19T02:12:52Z</dcterms:created>
  <dcterms:modified xsi:type="dcterms:W3CDTF">2018-03-28T01:03:32Z</dcterms:modified>
</cp:coreProperties>
</file>