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0" r:id="rId3"/>
    <p:sldId id="358" r:id="rId4"/>
    <p:sldId id="359" r:id="rId5"/>
    <p:sldId id="360" r:id="rId6"/>
    <p:sldId id="361" r:id="rId7"/>
    <p:sldId id="363" r:id="rId8"/>
    <p:sldId id="368" r:id="rId9"/>
    <p:sldId id="369" r:id="rId10"/>
    <p:sldId id="362" r:id="rId11"/>
    <p:sldId id="364" r:id="rId12"/>
    <p:sldId id="366" r:id="rId13"/>
    <p:sldId id="370" r:id="rId14"/>
    <p:sldId id="371" r:id="rId15"/>
    <p:sldId id="365" r:id="rId16"/>
    <p:sldId id="367" r:id="rId17"/>
    <p:sldId id="372" r:id="rId18"/>
    <p:sldId id="373" r:id="rId19"/>
    <p:sldId id="374" r:id="rId20"/>
    <p:sldId id="357" r:id="rId21"/>
    <p:sldId id="334" r:id="rId22"/>
    <p:sldId id="356" r:id="rId23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5DBEA"/>
    <a:srgbClr val="EFC8DF"/>
    <a:srgbClr val="FBDBB7"/>
    <a:srgbClr val="FFFFBD"/>
    <a:srgbClr val="3333FF"/>
    <a:srgbClr val="A2DADE"/>
    <a:srgbClr val="4E0B55"/>
    <a:srgbClr val="EE2D24"/>
    <a:srgbClr val="C7A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88511" autoAdjust="0"/>
  </p:normalViewPr>
  <p:slideViewPr>
    <p:cSldViewPr snapToGrid="0">
      <p:cViewPr varScale="1">
        <p:scale>
          <a:sx n="81" d="100"/>
          <a:sy n="81" d="100"/>
        </p:scale>
        <p:origin x="-748" y="-4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842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19 March 2018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08160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19 March 2018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0268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19 March 2018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19/03/2018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17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19/03/2018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18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19/03/2018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19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8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19/03/2018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21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8" y="128588"/>
            <a:ext cx="8986837" cy="1090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6054" y="76200"/>
            <a:ext cx="8543925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99060" y="735870"/>
            <a:ext cx="918781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9055735" y="6652800"/>
            <a:ext cx="850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9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900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9329103" y="6315622"/>
            <a:ext cx="1046480" cy="15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75" dirty="0" err="1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t>dohy</a:t>
            </a:r>
            <a:endParaRPr lang="en-US" altLang="ko-KR" sz="375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2175" y="914400"/>
            <a:ext cx="9267533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0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63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52" r:id="rId3"/>
    <p:sldLayoutId id="2147484453" r:id="rId4"/>
    <p:sldLayoutId id="2147484454" r:id="rId5"/>
    <p:sldLayoutId id="2147484462" r:id="rId6"/>
    <p:sldLayoutId id="2147484463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4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pub/Development/20180319/8k_Takahashi_GdwgFactSheet.pptx" TargetMode="External"/><Relationship Id="rId2" Type="http://schemas.openxmlformats.org/officeDocument/2006/relationships/hyperlink" Target="http://gsics.atmos.umd.edu/pub/Development/20180319/8j_Takahashi_GsicsReportTemplate.pptx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pub/Development/20180319/10a_Takahashi_GsicsReportTemplate.pptx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zoho.com/file/4y2upaba8d4d8fea343cbbb35341f1f6adb1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sics.nesdis.noaa.gov/wiki/Development/2014032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zoho.com/file/564hm59f78ac1c03c4c6693b018c5978686a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20180315Agenda2018GsicsAnnualMeeting.xlsx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pub/Development/20180319/3d_Hewison_IR_SubGroup_Report.pptx" TargetMode="External"/><Relationship Id="rId2" Type="http://schemas.openxmlformats.org/officeDocument/2006/relationships/hyperlink" Target="http://gsics.atmos.umd.edu/pub/Development/20180319/3b_TakahashiMiu_2018GdwgReport.pptx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gsics.atmos.umd.edu/pub/Development/20180319/3n_Hewison_GEO-ring_Applications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pub/Development/20180319/4b_Hewison_GEO-LEO_IR.pptx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pub/Development/20180319/5a_Takahashi_GdwgActionReview.pptx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pub/Development/20180319/5g_Takahashi_GsicsPlottingToolVNR.pptx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IE" b="1" dirty="0" smtClean="0">
                <a:latin typeface="Arial" pitchFamily="34" charset="0"/>
                <a:cs typeface="Arial" pitchFamily="34" charset="0"/>
              </a:rPr>
              <a:t>Agree Agenda</a:t>
            </a:r>
            <a:br>
              <a:rPr lang="en-IE" b="1" dirty="0" smtClean="0">
                <a:latin typeface="Arial" pitchFamily="34" charset="0"/>
                <a:cs typeface="Arial" pitchFamily="34" charset="0"/>
              </a:rPr>
            </a:br>
            <a:r>
              <a:rPr lang="en-IE" b="1" dirty="0" smtClean="0">
                <a:latin typeface="Arial" pitchFamily="34" charset="0"/>
                <a:cs typeface="Arial" pitchFamily="34" charset="0"/>
              </a:rPr>
              <a:t>Minute Taking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5133975"/>
            <a:ext cx="9144000" cy="1055069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Dohy</a:t>
            </a:r>
            <a:r>
              <a:rPr lang="en-GB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eong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Kim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(GRWG Chair)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46054" y="76200"/>
            <a:ext cx="8543925" cy="551022"/>
          </a:xfrm>
        </p:spPr>
        <p:txBody>
          <a:bodyPr/>
          <a:lstStyle/>
          <a:p>
            <a:r>
              <a:rPr lang="en-IE" altLang="ko-KR" dirty="0"/>
              <a:t>Wednesday (day-3)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532794"/>
              </p:ext>
            </p:extLst>
          </p:nvPr>
        </p:nvGraphicFramePr>
        <p:xfrm>
          <a:off x="247064" y="1469141"/>
          <a:ext cx="9376013" cy="4238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8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7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45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53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20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2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Wed pm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GRWG: UV Sub-Group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35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 : Larry Flynn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Guanyu Lin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CIOFMP/CAS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 technology of a new generation of Ultraviolet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Hyperspectral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sensors for detecting global ozone profiles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9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Yongmei Wang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NSSC/CAS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 successor of the Total Ozone Unit (TOU)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6b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4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Houmao Wang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NSSC/CAS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FY-3/TOU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intercalibration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with GOME-2 and OMPS for solar diffuser correction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4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Weihe Wang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In-orbit calibration for FY-3C/TOU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6d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Larry Flynn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Report on the NOAA-20 OMPS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7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Mina Kang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EWU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Comparison among Reference Solar Spectra using TROPOMI Solar Measurements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6f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Larry Flynn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Update on Three GSICS UV Projects: Solar, Reflectivity and Residuals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7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END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043" y="856733"/>
            <a:ext cx="479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[Afternoon] Parallel Session 3- GRWG: UV Sub-Group</a:t>
            </a:r>
            <a:endParaRPr lang="ko-KR" alt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Thursday (day-4)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16833"/>
              </p:ext>
            </p:extLst>
          </p:nvPr>
        </p:nvGraphicFramePr>
        <p:xfrm>
          <a:off x="140043" y="1627247"/>
          <a:ext cx="9471547" cy="2330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0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2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77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72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90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5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Thurs am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GRWG: VIS/NIR Sub-Group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Chair: Tom Stone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5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Tom Stone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USGS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Outcome of the Lunar calibration workshop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Yang Wang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Lunar model validation using ground-based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hyperspectral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measurement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7b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2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9:10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Ronghua Wu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Interband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calibration for atmosphere absorption bands  based on Lunar observation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Lu Zhang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Lunar Simultaneous observation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intercomparison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from FY-3D and ground-base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7d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Philippe Goryl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ESA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ESA Lunar calibration activities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06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40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Tom Stone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USGS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Update on the GIRO benchmark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7f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Kibeom Ahn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KIOST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GOCI-II lunar calibration and MTF plan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Fred Wu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 Affiliate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Lunar MTF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7h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30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11:40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Discussion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7i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945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Lunch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042" y="856733"/>
            <a:ext cx="517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[Morning] Parallel Session 1 - GRWG: VIS/NIR Sub-Group</a:t>
            </a:r>
            <a:endParaRPr lang="ko-KR" alt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Thursday (day-4)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499306"/>
              </p:ext>
            </p:extLst>
          </p:nvPr>
        </p:nvGraphicFramePr>
        <p:xfrm>
          <a:off x="315305" y="1629104"/>
          <a:ext cx="9253181" cy="2379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6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080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87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82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2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Thurs am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GDWG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8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Chair: Peter </a:t>
                      </a:r>
                      <a:r>
                        <a:rPr lang="en-US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Miu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8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1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Manik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Bali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 Affiliate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Action tracking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1:00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0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Zhe "Thomas" Xu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Requirements on the GDWG activities - feedback from CMA GRWG members or satellite data users at CMA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8b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7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Di Xian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Introduction to Fengyun Satellite Data Center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8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10:40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11:10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Yuan Li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Introduction to Instrument Performance Monitoring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8d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Ninghai Sun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 Affiliate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Introduction to Integrated Calibration and Validation System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8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12:00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0:00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98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Lunch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043" y="856733"/>
            <a:ext cx="447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Morning] Parallel Session 2 - GDWG</a:t>
            </a:r>
            <a:endParaRPr lang="ko-KR" alt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Thursday (day-4)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52358"/>
              </p:ext>
            </p:extLst>
          </p:nvPr>
        </p:nvGraphicFramePr>
        <p:xfrm>
          <a:off x="258904" y="1291070"/>
          <a:ext cx="9471547" cy="3819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0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2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77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72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90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43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Thurs pm</a:t>
                      </a:r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GRWG: VIS/NIR Sub-Group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5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Chair: Dave </a:t>
                      </a:r>
                      <a:r>
                        <a:rPr lang="en-US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Doelling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Ronghua Wu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Tansat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/CAPI calibration and evaluation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7j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Ling Wang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Consistent calibration of VIRRs onboard on FY-3A to 3C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7k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6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Hanlie Xu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Interband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calibration development using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Sunglint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Na Xu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FY-3D/MERSI-II calibration/validation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7m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2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LingWang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Calibration monitoring based on Tibet glaciers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6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15:10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Yuan Li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New BRDF Model in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Dunhuang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field campaign for Vicarious calibration/validation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7o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6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Jack Xiong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NASA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Status of Terra/Aqua-MODIS and NPP/J1-VIIRS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7p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7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Ben Scarino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NASA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Update on the NASA-Langley SBAF tool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7q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27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Dave Doelling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NASA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VIIRS to MODIS reflective solar band scaling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7r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6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Yusuke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Yogo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AHI Rayleigh Scattering with MODIS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6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Bertrand Fougnie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EUMETSAT (Remote)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Calibration over Rayleigh Scattering – Needs and Open Questions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Dohyeong Kim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KMA DCC calibration status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7u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92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Dave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Doelling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NASA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Discussion: GSICS calibration paper, GSICS CLARREO PATHFINDER requirements, web meeting agenda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7v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17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END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5" marR="5475" marT="54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1065" y="872269"/>
            <a:ext cx="517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[Afternoon] Parallel Session 1 - GRWG: VIS/NIR Sub-Group</a:t>
            </a:r>
            <a:endParaRPr lang="ko-KR" alt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Thursday (day-4)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41899"/>
              </p:ext>
            </p:extLst>
          </p:nvPr>
        </p:nvGraphicFramePr>
        <p:xfrm>
          <a:off x="261517" y="1548421"/>
          <a:ext cx="9253181" cy="2506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6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080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87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82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9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Thurs pm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GDWG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8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Chair: Masaya Takahashi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13:00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Peter Miu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EUMETSAT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Lessons learned of using DOI/OID at EUMETSAT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Peter Miu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EUMETSAT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ToR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GDWG Chairing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8h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1:00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0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Peter Miu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EUMETSAT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GDWG Collaboration - Future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5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0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Masaya Takahashi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Drafting a template for each agency's GSICS Annual Report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8j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2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Masaya Takahashi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GDWG fact sheet - information presentation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8k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2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Wrap-up: Plan activities for 2018/2019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8l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1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6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END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72" marR="7272" marT="727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043" y="856733"/>
            <a:ext cx="447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[Afternoon] Parallel Session 2 - GDWG</a:t>
            </a:r>
            <a:endParaRPr lang="ko-KR" alt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Thursday (day-4)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655946"/>
              </p:ext>
            </p:extLst>
          </p:nvPr>
        </p:nvGraphicFramePr>
        <p:xfrm>
          <a:off x="247065" y="1320667"/>
          <a:ext cx="9376011" cy="5410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8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6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57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53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20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85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Thu pm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GRWG: MW Sub-Group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3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 :  Ralph Ferraro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Ralph Ferraro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Introduction and Action Item/Discussion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Shenli Wu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Development of FY-3/MWRI Calibration on warm/cold targets and reflector emissivity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9b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Yang Guo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Calibration and validation of Microwave Humidity Sounder onboard FY-3D satellite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Hao Liu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NSSC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Consideration of the on-board calibration of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interferometric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synthetic aperture microwave radiometer,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9d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4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Xiaolong Dong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NSSC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Development and Standardization of the Guidelines for Prelaunch Calibration of Microwave Sensors - Activities of the CEOS WGCV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0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Ninghai Sun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ATMS SDR NOAA-20 and NPP ATMS calibration update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9f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3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1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Ralph Ferraro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Introduction: Radio Occultation as a MW standard/calibration source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0:10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45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Xiaolei Zou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Univ. Maryland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Mutual Validations of Observations between lifetime S-NPP ATMS and GPS ROs from COSMIC,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MetOp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and KOMPSAT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9h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6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RO Discussion</a:t>
                      </a:r>
                      <a:endParaRPr lang="en-US" sz="10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11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Manik Bali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 Affiliate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Proposed Best Practices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9j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Ralph Ferraro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NASA GPM X-Cal Updates (provided by Berg and Kroodsma)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9k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Manik Bali/Tony Reale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 Affiliate/NOAA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GRUAN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9l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23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END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043" y="856733"/>
            <a:ext cx="479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[Afternoon] Parallel Session 3 - GRWG: </a:t>
            </a:r>
            <a:r>
              <a:rPr lang="en-US" altLang="ko-KR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Sub-Group</a:t>
            </a:r>
            <a:endParaRPr lang="ko-KR" alt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Friday (day-5)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83272"/>
              </p:ext>
            </p:extLst>
          </p:nvPr>
        </p:nvGraphicFramePr>
        <p:xfrm>
          <a:off x="450376" y="832510"/>
          <a:ext cx="9171296" cy="5936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9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8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487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30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13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35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Fri am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Plenary - Briefs and De-briefs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2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 : Larry Flynn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2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Masaya Takahashi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Drafting a template for each agency's GSICS Annual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10a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1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Dohyeong Kim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Performance monitoring requirements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10b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3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Tim / Masaya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EUMETSAT/JMA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Requirements for GSICS Plotting Tool and implementation plan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10c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7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Manik?</a:t>
                      </a:r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GCC/NOAA Affiliate</a:t>
                      </a:r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Updates of Action Tracking Tool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10d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Xiuqing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Hu, Lei 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potential workshop of best practices for pre-launch instrument characteristics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Tom Stone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USGS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CLARREO update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10f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??</a:t>
                      </a:r>
                      <a:endParaRPr lang="en-US" altLang="ko-KR" sz="1000" b="0" i="0" u="none" strike="noStrike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Traceable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Hyperspectral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Reference Workshop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Lunch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Fri pm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Plenary - Wrap-up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2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Chair: Tim </a:t>
                      </a:r>
                      <a:r>
                        <a:rPr lang="en-US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Hewison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4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Masaya Takahashi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GDWG Summary &amp; Agree Actions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10h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4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Dohyeong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Kim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 Summary &amp; Agree Actions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Dave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Doelling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NASA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Role of inter-calibration in the future climate monitoring system (GCOS v2)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83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Larry Flynn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Future GSICS Users Workshops (the next one planned is to take place at ITSC in 2019)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10k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40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Dohyeong Kim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 and sub-group Chairing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10l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09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Topics &amp; Chairing next Web Meetings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10m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42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Date &amp; Place of Next WG Meetings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Any Other Business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10o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853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END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0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27081" y="1294123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Now down to the </a:t>
            </a:r>
            <a:r>
              <a:rPr lang="en-GB" sz="2400" b="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Work </a:t>
            </a: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 of the Working Group meeting!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Focus on the development of GSICS Products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Mostly items assigned </a:t>
            </a:r>
            <a:r>
              <a:rPr lang="en-GB" sz="2400" i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20 minute slots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this includes discussion time! 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Please leave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minute </a:t>
            </a: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discussion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 please keep presentations brief and to the point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Presentations will be uploaded to the GSICS Wiki</a:t>
            </a:r>
          </a:p>
          <a:p>
            <a:pPr marL="1255713" lvl="2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Unless you tell me not to</a:t>
            </a:r>
          </a:p>
          <a:p>
            <a:pPr marL="1255713" lvl="2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include more background information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Please follow file naming convention:</a:t>
            </a:r>
            <a:b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2a_Dohy_AgreeAgenda_Minutetaking.pptx/pdf/</a:t>
            </a:r>
            <a:r>
              <a:rPr lang="en-GB" sz="2400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ppt</a:t>
            </a:r>
            <a:endParaRPr lang="en-GB" sz="24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Guideline for presentation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9996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Detailed Agenda was prepared using </a:t>
            </a:r>
            <a:r>
              <a:rPr lang="en-IE" sz="24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/>
              </a:rPr>
              <a:t>ZoHo</a:t>
            </a:r>
            <a:r>
              <a:rPr lang="en-IE" sz="24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/>
              </a:rPr>
              <a:t> Sheet</a:t>
            </a:r>
            <a:endParaRPr lang="en-IE" sz="2400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hyperlinks added to presentations uploaded on Wiki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Exported as HTML and embedded into GSICS Wiki:</a:t>
            </a:r>
            <a:endParaRPr lang="en-IE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r:id=""/>
            </a:endParaRPr>
          </a:p>
          <a:p>
            <a:pPr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"/>
              </a:rPr>
              <a:t>http</a:t>
            </a:r>
            <a:r>
              <a:rPr lang="en-IE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IE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gsics.atmos.umd.edu/bin/view/Development/20180319</a:t>
            </a:r>
            <a:endParaRPr lang="en-IE" sz="2400" b="0" dirty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sz="2400" b="0" dirty="0" smtClean="0">
              <a:solidFill>
                <a:srgbClr val="4E0B55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Agenda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8621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99724" y="1190926"/>
            <a:ext cx="9472925" cy="483540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Minutes on </a:t>
            </a:r>
            <a:r>
              <a:rPr lang="en-GB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ZoHo</a:t>
            </a: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 Doc </a:t>
            </a: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be updated during the meeting period</a:t>
            </a:r>
          </a:p>
          <a:p>
            <a:pPr marL="895350" indent="-447675">
              <a:spcBef>
                <a:spcPts val="450"/>
              </a:spcBef>
              <a:buFont typeface="Wingdings" panose="05000000000000000000" pitchFamily="2" charset="2"/>
              <a:buChar char="ü"/>
              <a:tabLst>
                <a:tab pos="8953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Anyone can access, but need invitations to edit</a:t>
            </a:r>
          </a:p>
          <a:p>
            <a:pPr marL="895350" indent="-447675">
              <a:spcBef>
                <a:spcPts val="450"/>
              </a:spcBef>
              <a:buFont typeface="Wingdings" panose="05000000000000000000" pitchFamily="2" charset="2"/>
              <a:buChar char="ü"/>
              <a:tabLst>
                <a:tab pos="8953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Meeting participants will be invited by GDWG Chair</a:t>
            </a:r>
            <a:endParaRPr lang="en-GB" sz="2400" b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Please provide short summary of each talk by end of the meeting</a:t>
            </a:r>
          </a:p>
          <a:p>
            <a:pPr marL="800100" lvl="1" indent="-342900">
              <a:spcBef>
                <a:spcPts val="45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ja-JP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Directly put it to </a:t>
            </a:r>
            <a:r>
              <a:rPr lang="en-GB" altLang="ja-JP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ZoHo</a:t>
            </a:r>
            <a:r>
              <a:rPr lang="en-GB" altLang="ja-JP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Doc, or send to the minutes taker + GRWG/GDWD chairs</a:t>
            </a:r>
            <a:endParaRPr lang="en-GB" sz="2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Minute Taker should write Actions in Bold, </a:t>
            </a:r>
          </a:p>
          <a:p>
            <a:pPr marL="800100" lvl="1" indent="-342900">
              <a:spcBef>
                <a:spcPts val="45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recede with word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ACTION:</a:t>
            </a:r>
          </a:p>
          <a:p>
            <a:pPr marL="800100" lvl="1" indent="-342900">
              <a:spcBef>
                <a:spcPts val="45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number </a:t>
            </a:r>
            <a:r>
              <a:rPr lang="en-GB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(e.g. </a:t>
            </a:r>
            <a:r>
              <a:rPr lang="en-GB" sz="2400" b="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A.GIR.2018.4a.2</a:t>
            </a: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later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review new actions on Friday morning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GCC to enter into action tracking tool (GSICS Operations Plan?)</a:t>
            </a:r>
          </a:p>
          <a:p>
            <a:pPr marL="0" lvl="1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ko-KR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Minute Taking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5992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Ways of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Presenters have been asked to follow this format: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An overview of the task you have been asked to discuss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The purpose of the presentation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Some example requirements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Propose 1 or 2 </a:t>
            </a:r>
            <a:r>
              <a:rPr lang="en-IE" sz="2000" dirty="0" err="1" smtClean="0">
                <a:latin typeface="Arial" pitchFamily="34" charset="0"/>
                <a:cs typeface="Arial" pitchFamily="34" charset="0"/>
              </a:rPr>
              <a:t>strawman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 solutions, outlining pros and cons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A draft deliverable with your assessment of the priority, timescale and resources needed</a:t>
            </a:r>
          </a:p>
          <a:p>
            <a:pPr>
              <a:buFont typeface="Wingdings" pitchFamily="2" charset="2"/>
              <a:buChar char="§"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 Each presentation will lead directly into a discussion.</a:t>
            </a:r>
          </a:p>
          <a:p>
            <a:pPr lvl="1"/>
            <a:r>
              <a:rPr lang="en-IE" sz="2000" dirty="0" smtClean="0">
                <a:latin typeface="Arial" pitchFamily="34" charset="0"/>
                <a:cs typeface="Arial" pitchFamily="34" charset="0"/>
              </a:rPr>
              <a:t>Items c), d) and e) will then be edited on the fly by the chair during the discussion.</a:t>
            </a:r>
          </a:p>
          <a:p>
            <a:pPr lvl="1"/>
            <a:r>
              <a:rPr lang="en-IE" sz="2000" dirty="0" smtClean="0">
                <a:latin typeface="Arial" pitchFamily="34" charset="0"/>
                <a:cs typeface="Arial" pitchFamily="34" charset="0"/>
              </a:rPr>
              <a:t>Please keep presentations short - slots only 20 minutes, and we need to ensure plenty of time for discussion.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Minute Taking</a:t>
            </a:r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385798" y="931984"/>
            <a:ext cx="9267533" cy="5853816"/>
          </a:xfrm>
        </p:spPr>
        <p:txBody>
          <a:bodyPr/>
          <a:lstStyle/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dirty="0" smtClean="0">
                <a:solidFill>
                  <a:srgbClr val="000000"/>
                </a:solidFill>
              </a:rPr>
              <a:t>For presenter, please filling the </a:t>
            </a:r>
            <a:r>
              <a:rPr lang="en-GB" altLang="ko-KR" b="1" dirty="0" smtClean="0">
                <a:solidFill>
                  <a:srgbClr val="C00000"/>
                </a:solidFill>
              </a:rPr>
              <a:t>“overview”</a:t>
            </a:r>
            <a:endParaRPr lang="en-GB" altLang="ko-KR" b="1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11339" t="27769" r="45561" b="29387"/>
          <a:stretch/>
        </p:blipFill>
        <p:spPr>
          <a:xfrm>
            <a:off x="1060704" y="1755648"/>
            <a:ext cx="7882127" cy="4407408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1060705" y="2139697"/>
            <a:ext cx="7854696" cy="557783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4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326251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Minute </a:t>
            </a:r>
            <a:r>
              <a:rPr lang="en-US" altLang="ko-KR" dirty="0" smtClean="0"/>
              <a:t>Taker</a:t>
            </a:r>
            <a:endParaRPr lang="ko-KR" altLang="en-US" dirty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11946"/>
              </p:ext>
            </p:extLst>
          </p:nvPr>
        </p:nvGraphicFramePr>
        <p:xfrm>
          <a:off x="566245" y="1122168"/>
          <a:ext cx="878774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7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4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55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Chair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Minute Taker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1: Plenary – Mini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Day-1-AM</a:t>
                      </a:r>
                      <a:endParaRPr lang="en-GB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Peng Zhang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 </a:t>
                      </a:r>
                      <a:r>
                        <a:rPr lang="en-GB" dirty="0" err="1" smtClean="0"/>
                        <a:t>Hewison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2: Plenary – Agencies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Day-1-PM</a:t>
                      </a:r>
                      <a:endParaRPr lang="en-GB" altLang="ko-KR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ko-KR" dirty="0" smtClean="0">
                          <a:solidFill>
                            <a:srgbClr val="C00000"/>
                          </a:solidFill>
                        </a:rPr>
                        <a:t>Dohy Kim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Jin</a:t>
                      </a:r>
                      <a:r>
                        <a:rPr lang="en-US" baseline="0" dirty="0" smtClean="0"/>
                        <a:t> Woo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2: Plenary – Chairs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Day-2-AM</a:t>
                      </a:r>
                      <a:endParaRPr lang="en-GB" altLang="ko-KR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Scott Hu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Xu</a:t>
                      </a:r>
                      <a:r>
                        <a:rPr lang="en-GB" baseline="0" dirty="0" smtClean="0"/>
                        <a:t> Na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3: GRWG+GDWG</a:t>
                      </a: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 plenary</a:t>
                      </a:r>
                      <a:endParaRPr lang="en-GB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Day-2-PM</a:t>
                      </a:r>
                      <a:endParaRPr lang="en-GB" altLang="ko-KR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dirty="0" err="1" smtClean="0">
                          <a:solidFill>
                            <a:srgbClr val="C00000"/>
                          </a:solidFill>
                        </a:rPr>
                        <a:t>Dohy</a:t>
                      </a:r>
                      <a:r>
                        <a:rPr lang="en-GB" altLang="ko-KR" baseline="0" dirty="0" smtClean="0">
                          <a:solidFill>
                            <a:srgbClr val="C00000"/>
                          </a:solidFill>
                        </a:rPr>
                        <a:t> Kim</a:t>
                      </a:r>
                      <a:endParaRPr lang="en-GB" altLang="ko-KR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Jin Woo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4: GRWG – IR Sub-Group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ko-KR" dirty="0" smtClean="0">
                          <a:solidFill>
                            <a:srgbClr val="C00000"/>
                          </a:solidFill>
                        </a:rPr>
                        <a:t>Tim </a:t>
                      </a:r>
                      <a:r>
                        <a:rPr lang="en-GB" altLang="ko-KR" dirty="0" err="1" smtClean="0">
                          <a:solidFill>
                            <a:srgbClr val="C00000"/>
                          </a:solidFill>
                        </a:rPr>
                        <a:t>Hewison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Dorothee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Coppens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5: GRWG –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 UV subgroup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Day-3-PM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Larry</a:t>
                      </a:r>
                      <a:r>
                        <a:rPr lang="en-GB" baseline="0" dirty="0" smtClean="0">
                          <a:solidFill>
                            <a:srgbClr val="C00000"/>
                          </a:solidFill>
                        </a:rPr>
                        <a:t> Flynn</a:t>
                      </a:r>
                      <a:endParaRPr lang="en-GB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Yuan Li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6: GRWG – VIS/NIR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 (1)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Day-4-AM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dirty="0" smtClean="0">
                          <a:solidFill>
                            <a:srgbClr val="C00000"/>
                          </a:solidFill>
                        </a:rPr>
                        <a:t>Tom 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6: GRWG – VIS/NIR</a:t>
                      </a: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 (2)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Day-4-PM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dirty="0" smtClean="0">
                          <a:solidFill>
                            <a:srgbClr val="C00000"/>
                          </a:solidFill>
                        </a:rPr>
                        <a:t>Dave </a:t>
                      </a:r>
                      <a:r>
                        <a:rPr lang="en-GB" altLang="ko-KR" dirty="0" err="1" smtClean="0">
                          <a:solidFill>
                            <a:srgbClr val="C00000"/>
                          </a:solidFill>
                        </a:rPr>
                        <a:t>Doelling</a:t>
                      </a:r>
                      <a:endParaRPr lang="en-GB" altLang="ko-KR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7: GRWG – Microwave Sub-Group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Day-4-PM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Ralph</a:t>
                      </a:r>
                      <a:r>
                        <a:rPr lang="en-GB" baseline="0" dirty="0" smtClean="0">
                          <a:solidFill>
                            <a:srgbClr val="C00000"/>
                          </a:solidFill>
                        </a:rPr>
                        <a:t> Ferraro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Likun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8: GDWG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Day-4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Masaya/Peter</a:t>
                      </a:r>
                    </a:p>
                    <a:p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Peter/Masaya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Masaya </a:t>
                      </a:r>
                      <a:r>
                        <a:rPr lang="en-GB" dirty="0" err="1" smtClean="0"/>
                        <a:t>Takahasa</a:t>
                      </a:r>
                      <a:r>
                        <a:rPr lang="en-GB" dirty="0" smtClean="0"/>
                        <a:t> / Peter </a:t>
                      </a:r>
                      <a:r>
                        <a:rPr lang="en-GB" dirty="0" err="1" smtClean="0"/>
                        <a:t>Miu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9: Plenary – Cross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 cutting issue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Day-5-AM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Larry Flynn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Ralph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9: Plenary – Wrap-up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Day-5-PM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Tim </a:t>
                      </a:r>
                      <a:r>
                        <a:rPr lang="en-GB" dirty="0" err="1" smtClean="0">
                          <a:solidFill>
                            <a:srgbClr val="C00000"/>
                          </a:solidFill>
                        </a:rPr>
                        <a:t>Hewison</a:t>
                      </a:r>
                      <a:endParaRPr lang="en-GB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Peter </a:t>
                      </a:r>
                      <a:r>
                        <a:rPr lang="en-GB" dirty="0" err="1" smtClean="0"/>
                        <a:t>Miu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298" y="1867297"/>
            <a:ext cx="6651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+mj-lt"/>
              </a:rPr>
              <a:t>Thank you</a:t>
            </a:r>
            <a:endParaRPr lang="ko-KR" altLang="en-US" sz="6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32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Outlook of </a:t>
            </a:r>
            <a:r>
              <a:rPr lang="en-IE" dirty="0" smtClean="0">
                <a:hlinkClick r:id="rId2" action="ppaction://hlinkfile"/>
              </a:rPr>
              <a:t>Agenda</a:t>
            </a:r>
            <a:endParaRPr lang="en-GB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10430"/>
              </p:ext>
            </p:extLst>
          </p:nvPr>
        </p:nvGraphicFramePr>
        <p:xfrm>
          <a:off x="230810" y="1241651"/>
          <a:ext cx="9419216" cy="5145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5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6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14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70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92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41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68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2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547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Monday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(19 March)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0900-1910</a:t>
                      </a:r>
                      <a:endParaRPr lang="ko-KR" altLang="en-US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Tuesday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(20 March)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0830-1600</a:t>
                      </a:r>
                      <a:endParaRPr lang="ko-KR" altLang="en-US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Wednesday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(21</a:t>
                      </a:r>
                      <a:r>
                        <a:rPr lang="en-US" altLang="ko-KR" baseline="0" dirty="0" smtClean="0">
                          <a:latin typeface="Arial" pitchFamily="34" charset="0"/>
                          <a:cs typeface="Arial" pitchFamily="34" charset="0"/>
                        </a:rPr>
                        <a:t> March)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0830-1800</a:t>
                      </a:r>
                      <a:endParaRPr lang="ko-KR" altLang="en-US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Thursday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(22 March)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0830-1820</a:t>
                      </a:r>
                      <a:endParaRPr lang="ko-KR" altLang="en-US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Friday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(23 March)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0830-1500</a:t>
                      </a:r>
                      <a:endParaRPr lang="ko-KR" altLang="en-US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79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“Mini Conference” </a:t>
                      </a:r>
                    </a:p>
                    <a:p>
                      <a:pPr algn="ctr" latinLnBrk="1"/>
                      <a:r>
                        <a:rPr lang="en-IE" altLang="ko-KR" sz="14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Peng</a:t>
                      </a:r>
                      <a:r>
                        <a:rPr lang="en-IE" altLang="ko-KR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Zhang</a:t>
                      </a:r>
                      <a:endParaRPr lang="ko-KR" altLang="en-US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u="none" dirty="0" smtClean="0">
                          <a:latin typeface="Arial" pitchFamily="34" charset="0"/>
                          <a:cs typeface="Arial" pitchFamily="34" charset="0"/>
                        </a:rPr>
                        <a:t>Plenary(II): </a:t>
                      </a:r>
                      <a:r>
                        <a:rPr lang="en-IE" altLang="ko-KR" sz="1600" b="0" i="1" u="sng" dirty="0" smtClean="0">
                          <a:latin typeface="Arial" pitchFamily="34" charset="0"/>
                          <a:cs typeface="Arial" pitchFamily="34" charset="0"/>
                        </a:rPr>
                        <a:t>Subgroup Reports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400" b="0" i="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Scott</a:t>
                      </a:r>
                      <a:r>
                        <a:rPr lang="en-IE" altLang="ko-KR" sz="1400" b="0" i="0" u="none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Hu</a:t>
                      </a:r>
                      <a:endParaRPr lang="en-IE" altLang="ko-KR" sz="1400" b="0" i="0" u="none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IRSG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40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Tim </a:t>
                      </a:r>
                      <a:r>
                        <a:rPr lang="en-IE" altLang="ko-KR" sz="1400" u="none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Hewison</a:t>
                      </a:r>
                      <a:endParaRPr lang="en-IE" altLang="ko-KR" sz="1400" u="none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altLang="ko-KR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GDWG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400" b="0" i="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Masaya Takahashi</a:t>
                      </a:r>
                      <a:endParaRPr lang="en-IE" altLang="ko-KR" sz="1400" b="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b="0" i="0" dirty="0" smtClean="0">
                          <a:latin typeface="Arial" pitchFamily="34" charset="0"/>
                          <a:cs typeface="Arial" pitchFamily="34" charset="0"/>
                        </a:rPr>
                        <a:t>VIS/NIR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b="0" i="0" dirty="0" smtClean="0">
                          <a:latin typeface="Arial" pitchFamily="34" charset="0"/>
                          <a:cs typeface="Arial" pitchFamily="34" charset="0"/>
                        </a:rPr>
                        <a:t>(Lunar)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400" b="0" i="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Tom Stone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altLang="ko-KR" sz="1800" b="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GDWG</a:t>
                      </a:r>
                    </a:p>
                    <a:p>
                      <a:pPr algn="ctr"/>
                      <a:r>
                        <a:rPr lang="en-US" altLang="ko-KR" sz="1400" b="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Peter </a:t>
                      </a:r>
                      <a:r>
                        <a:rPr lang="en-US" altLang="ko-KR" sz="1400" b="0" i="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Miu</a:t>
                      </a:r>
                      <a:endParaRPr lang="ko-KR" altLang="en-US" sz="1400" b="0" i="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IE" altLang="ko-KR" sz="1800" b="0" i="0" dirty="0" smtClean="0">
                          <a:latin typeface="Arial" pitchFamily="34" charset="0"/>
                          <a:cs typeface="Arial" pitchFamily="34" charset="0"/>
                        </a:rPr>
                        <a:t>Cross-cutting  </a:t>
                      </a:r>
                    </a:p>
                    <a:p>
                      <a:pPr algn="ctr" latinLnBrk="1"/>
                      <a:r>
                        <a:rPr lang="en-IE" altLang="ko-KR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Larry Flynn</a:t>
                      </a:r>
                      <a:endParaRPr lang="ko-KR" altLang="en-US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05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Plenary(I): </a:t>
                      </a:r>
                      <a:r>
                        <a:rPr lang="en-IE" altLang="ko-KR" sz="1600" i="1" u="sng" dirty="0" smtClean="0">
                          <a:latin typeface="Arial" pitchFamily="34" charset="0"/>
                          <a:cs typeface="Arial" pitchFamily="34" charset="0"/>
                        </a:rPr>
                        <a:t>Agency Reports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Dohy Kim</a:t>
                      </a:r>
                      <a:endParaRPr lang="ko-KR" altLang="en-US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dirty="0" smtClean="0">
                          <a:latin typeface="Arial" pitchFamily="34" charset="0"/>
                          <a:cs typeface="Arial" pitchFamily="34" charset="0"/>
                        </a:rPr>
                        <a:t>Plenary(III):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i="1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IE" altLang="ko-KR" sz="1600" i="1" u="sng" dirty="0" smtClean="0">
                          <a:latin typeface="Arial" pitchFamily="34" charset="0"/>
                          <a:cs typeface="Arial" pitchFamily="34" charset="0"/>
                        </a:rPr>
                        <a:t>GRWG + GDWG)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400" u="none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Dohy</a:t>
                      </a:r>
                      <a:r>
                        <a:rPr lang="en-IE" altLang="ko-KR" sz="1400" u="none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Kim</a:t>
                      </a:r>
                      <a:endParaRPr lang="en-IE" altLang="ko-KR" sz="1400" u="none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IRSG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40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Tim </a:t>
                      </a:r>
                      <a:r>
                        <a:rPr lang="en-IE" altLang="ko-KR" sz="1400" u="none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Hewison</a:t>
                      </a:r>
                      <a:endParaRPr lang="en-IE" altLang="ko-KR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13:00-16:00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latin typeface="Arial" pitchFamily="34" charset="0"/>
                          <a:cs typeface="Arial" pitchFamily="34" charset="0"/>
                        </a:rPr>
                        <a:t>UVSG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Larry</a:t>
                      </a:r>
                      <a:r>
                        <a:rPr lang="en-US" altLang="ko-KR" sz="14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Flynn</a:t>
                      </a:r>
                      <a:endParaRPr lang="en-IE" altLang="ko-KR" sz="140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GDWG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Peter </a:t>
                      </a:r>
                      <a:r>
                        <a:rPr lang="en-US" altLang="ko-KR" sz="1400" b="0" i="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Miu</a:t>
                      </a:r>
                      <a:endParaRPr lang="ko-KR" altLang="en-US" sz="1400" b="0" i="0" dirty="0" smtClean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altLang="ko-KR" sz="1800" b="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b="0" i="0" dirty="0" smtClean="0">
                          <a:latin typeface="Arial" pitchFamily="34" charset="0"/>
                          <a:cs typeface="Arial" pitchFamily="34" charset="0"/>
                        </a:rPr>
                        <a:t>VIS/NIR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b="0" i="0" dirty="0" smtClean="0">
                          <a:latin typeface="Arial" pitchFamily="34" charset="0"/>
                          <a:cs typeface="Arial" pitchFamily="34" charset="0"/>
                        </a:rPr>
                        <a:t>(DCC) 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400" b="0" i="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Dave </a:t>
                      </a:r>
                      <a:r>
                        <a:rPr lang="en-IE" altLang="ko-KR" sz="1400" b="0" i="0" u="none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Doelling</a:t>
                      </a:r>
                      <a:endParaRPr lang="en-IE" altLang="ko-KR" sz="1800" b="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13:00-18:00</a:t>
                      </a:r>
                      <a:endParaRPr lang="en-IE" altLang="ko-KR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b="0" dirty="0" smtClean="0">
                          <a:latin typeface="Arial" pitchFamily="34" charset="0"/>
                          <a:cs typeface="Arial" pitchFamily="34" charset="0"/>
                        </a:rPr>
                        <a:t>MWSG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Ralph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Ferraro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altLang="ko-KR" sz="1400" b="0" i="0" u="none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GDWG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400" b="0" i="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Masaya Takahashi</a:t>
                      </a:r>
                      <a:endParaRPr lang="en-IE" altLang="ko-KR" sz="1400" b="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IE" altLang="ko-KR" sz="1600" dirty="0" smtClean="0">
                          <a:latin typeface="Arial" pitchFamily="34" charset="0"/>
                          <a:cs typeface="Arial" pitchFamily="34" charset="0"/>
                        </a:rPr>
                        <a:t>Reporting Outcomes &amp; Planning Future Meetings</a:t>
                      </a:r>
                    </a:p>
                    <a:p>
                      <a:pPr algn="ctr" latinLnBrk="1"/>
                      <a:r>
                        <a:rPr lang="en-IE" altLang="ko-KR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Tim </a:t>
                      </a:r>
                      <a:r>
                        <a:rPr lang="en-IE" altLang="ko-KR" sz="14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Hewison</a:t>
                      </a:r>
                      <a:endParaRPr lang="ko-KR" altLang="en-US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2593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Arial" pitchFamily="34" charset="0"/>
                          <a:cs typeface="Arial" pitchFamily="34" charset="0"/>
                        </a:rPr>
                        <a:t>Reception</a:t>
                      </a:r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u="none" dirty="0" smtClean="0">
                          <a:latin typeface="Arial" pitchFamily="34" charset="0"/>
                          <a:cs typeface="Arial" pitchFamily="34" charset="0"/>
                        </a:rPr>
                        <a:t>SITP tour</a:t>
                      </a:r>
                    </a:p>
                    <a:p>
                      <a:pPr marL="0" marR="0" lvl="2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400" u="non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(16:00~18:00)</a:t>
                      </a:r>
                      <a:endParaRPr lang="en-IE" altLang="ko-KR" sz="1800" u="none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GB" altLang="ko-KR" sz="1600" b="0" dirty="0" smtClean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Dinner at SITP</a:t>
                      </a:r>
                      <a:endParaRPr lang="ko-KR" altLang="en-US" sz="1600" b="0" dirty="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rgbClr val="3333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0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/>
          </p:nvPr>
        </p:nvSpPr>
        <p:spPr>
          <a:xfrm>
            <a:off x="146054" y="31810"/>
            <a:ext cx="8543925" cy="385439"/>
          </a:xfrm>
        </p:spPr>
        <p:txBody>
          <a:bodyPr/>
          <a:lstStyle/>
          <a:p>
            <a:r>
              <a:rPr lang="en-IE" altLang="ko-KR" dirty="0"/>
              <a:t>Monday (day-1)</a:t>
            </a:r>
            <a:endParaRPr lang="ko-KR" altLang="en-US" dirty="0"/>
          </a:p>
        </p:txBody>
      </p:sp>
      <p:graphicFrame>
        <p:nvGraphicFramePr>
          <p:cNvPr id="3" name="내용 개체 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872334"/>
              </p:ext>
            </p:extLst>
          </p:nvPr>
        </p:nvGraphicFramePr>
        <p:xfrm>
          <a:off x="147852" y="681879"/>
          <a:ext cx="9662614" cy="6114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2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52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9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099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62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03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 am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Mini Conference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Chair: </a:t>
                      </a:r>
                      <a:r>
                        <a:rPr lang="en-US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Peng</a:t>
                      </a:r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Zhang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8:45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and Registration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9:00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Jun Yang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Welcome address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0:05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9:05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Dohyeong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Kim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Introduction to Mini Conference &amp; GSICS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0:10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9:15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Peng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Zhang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Agenda, Announcements,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etc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0:10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9:25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Peng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Zhang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Latest progress of CMA FY-3D and FY-4 satellite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1d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5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9:45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Lei Ding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SITP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Development of SI-traceable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Hyperspectral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FTIR instrument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1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10:05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Qiang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Guo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FY-4A calibration and validation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1f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25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10:25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John Fullbright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 (Remote)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GOES-16 calibration and validation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10:45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Xiuqing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Hu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Post-launch test progress of FY-3D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1h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11:05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6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11:25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Cao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Changyong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/Lin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lin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NOAA/NOAA Affiliate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NOAA-20 Imager/Sounder SDR Maturity and Collaboration with FY3D through GSICS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31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11:45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Feng Jiang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SITP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Solar band SI-traceable demonstration instrument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1j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12:05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Yanmeng Bi/Zhongdong Yang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Tansat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/ACGS inflight calibration and validation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1k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25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12:25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Dekui Yin/Yipeng Zhang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SITP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TG-2 Multi-Angle Polarization Imager Calibration and evaluation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1l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12:45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Lunch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 pm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Plenary - Reports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Chair: </a:t>
                      </a:r>
                      <a:r>
                        <a:rPr lang="en-US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Dohyeong</a:t>
                      </a:r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Kim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13:45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Round Table Introductions + Logistics Info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14:05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Dohyeong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Kim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Agree Agenda &amp; Minute Taking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Xiuqing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Hu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CMA Agency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2b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14:40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Philippe Goryl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ESA Agency Report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Dorothee Coppens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EUMETSAT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EUMETSAT Agency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2d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Ashim Mitra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IMD (remote)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IMD Agency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Munn Shukla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ISRO (Remote)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ISRO Agency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2f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Hiroshi Murakami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JAXA (Remote)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JAXA Agency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Masaya Takahashi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JMA Agency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2h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Jin Woo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KMA Agency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2i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913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Xiaoxiong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Xiong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(Jack)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NASA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NASA Agency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2j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896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Eric Shirley (Jack Xiong)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NIST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NIST Agency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2k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Fred Wu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 Agency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2l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586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Tom Stone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USGS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USGS Agency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2m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0:15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61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Reception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628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END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68" marR="7468" marT="746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0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46054" y="76200"/>
            <a:ext cx="8543925" cy="551022"/>
          </a:xfrm>
        </p:spPr>
        <p:txBody>
          <a:bodyPr/>
          <a:lstStyle/>
          <a:p>
            <a:r>
              <a:rPr lang="en-IE" altLang="ko-KR" dirty="0"/>
              <a:t>Tuesday (day-2)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956257"/>
              </p:ext>
            </p:extLst>
          </p:nvPr>
        </p:nvGraphicFramePr>
        <p:xfrm>
          <a:off x="327547" y="861678"/>
          <a:ext cx="9321420" cy="5893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4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38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508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01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0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3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Tues am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Plenary - Reports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9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Chair: Scott Hu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9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Larry Flynn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GCC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Masaya Takahashi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GDWG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3b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Dohyeong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Kim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Tim Hewison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EUMETSAT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 IR Sub-Group Briefing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3d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83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Dave Doelling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NASA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 VIS-NIR Sub-Group Briefing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18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10:40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Rose Munro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EUMETSAT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 UV Sub-Group Briefing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3f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83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Ralph Ferraro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 Microwave Sub-Group Briefing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4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Discussion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3h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39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Lunch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Tues pm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Plenary Briefings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09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Chair: </a:t>
                      </a:r>
                      <a:r>
                        <a:rPr lang="en-US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Dohyeong</a:t>
                      </a:r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Kim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02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Qiang Guo, Xuan Feng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Advanced next-gen GEO imagers/sounders - FY-4A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Fred Wu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Advanced next-gen GEO imagers - GOES-16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094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Likun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Wang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 Affiliate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NOAA-20 CrIS calibration status and preliminary differences between SNPP and NOAA-20 CrIS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13:40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Tim Hewison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EUMETSAT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Evolution of Prime GSICS Corrections - Blind Blends and using OSCAR to keep Score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02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14:10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Tim Hewison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EUMETSAT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GEO-GEO benefits and RGB Composites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3m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14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157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Rob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Roebeling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EUMETSAT (Remote)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GEO-Ring database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Viju John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EUMETSAT (Remote)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FIDUCEO update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2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15:40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Frank Ruethrich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EUMETSAT (Remote)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Update on FIDUCEO to address inter-calibration requirements and formats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639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SITP Tour + Dinner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74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18:00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END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8" marR="9498" marT="949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7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46054" y="76200"/>
            <a:ext cx="8543925" cy="551022"/>
          </a:xfrm>
        </p:spPr>
        <p:txBody>
          <a:bodyPr/>
          <a:lstStyle/>
          <a:p>
            <a:r>
              <a:rPr lang="en-IE" altLang="ko-KR" dirty="0"/>
              <a:t>Wednesday (day-3)</a:t>
            </a:r>
            <a:endParaRPr lang="ko-KR" altLang="en-US" dirty="0"/>
          </a:p>
        </p:txBody>
      </p:sp>
      <p:graphicFrame>
        <p:nvGraphicFramePr>
          <p:cNvPr id="3" name="내용 개체 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629496"/>
              </p:ext>
            </p:extLst>
          </p:nvPr>
        </p:nvGraphicFramePr>
        <p:xfrm>
          <a:off x="96720" y="1443023"/>
          <a:ext cx="9620485" cy="3041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79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28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4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7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4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Wed am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GRWG: IR Sub-Group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4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GEO IR Imagers - Chair: Tim </a:t>
                      </a:r>
                      <a:r>
                        <a:rPr lang="en-US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Hewison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Tim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Hewison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EUMETSAT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Introduction to IR Sub-Group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8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5min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GEO-LEO IR Product Progress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4b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Yusuke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Yogo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GEO-GEO comparisons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Hui Xu/Likun Wang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Univ. of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Mayland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/NOAA Affiliate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CrIS Gap Filling toward Improving Inter-calibration Accuracy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4d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5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9:50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Likun Wang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 Affiliate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Vector-based Fast and Accurate Collocation Method for GEO and LEO instruments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4f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83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IR Sounders - Chair: Tim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Hewison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4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10:40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ISRO/NOAA?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Broadband GEO Sounders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66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Hanlie Xu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GIIRS and HIRAS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Hyperspectral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instrument evaluation for FY-4A and FY-3D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4h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01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Na Xu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Inflight SRF retrieval based on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hyperspectral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reference instrument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4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LEO IR Imagers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4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Tim Hewison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EUM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SLSTR-IASI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4j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4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Jack Xiong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NASA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VIIRS/MODIS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4k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4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Lunch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043" y="856733"/>
            <a:ext cx="447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[Morning] Parallel Session1 - GRWG: IR Sub-Group</a:t>
            </a:r>
            <a:endParaRPr lang="ko-KR" alt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46054" y="76200"/>
            <a:ext cx="8543925" cy="551022"/>
          </a:xfrm>
        </p:spPr>
        <p:txBody>
          <a:bodyPr/>
          <a:lstStyle/>
          <a:p>
            <a:r>
              <a:rPr lang="en-IE" altLang="ko-KR" dirty="0"/>
              <a:t>Wednesday (day-3)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7471"/>
              </p:ext>
            </p:extLst>
          </p:nvPr>
        </p:nvGraphicFramePr>
        <p:xfrm>
          <a:off x="232012" y="1506062"/>
          <a:ext cx="9512488" cy="3125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6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0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23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10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50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5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Wed am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GDWG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3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Chair: Masaya Takahashi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4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Masaya Takahashi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Round Table Introduction + GDWG Actions Review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5a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1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Jin Woo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KMA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GDWG Baseline Reviews - website, products metadata and structures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5b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9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Peter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Miu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EUMETSAT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GSICS Collaboration GSICS servers, configuration, products meta-data pages and data access services.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2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4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Zhe "Thomas" Xu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Current status of CMA GSICS Collaboration Server THREDDS)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5d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5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Manik Bali?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 Affiliate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5f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5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Lunch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043" y="856733"/>
            <a:ext cx="447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Morning] Parallel Session2  - GDWG</a:t>
            </a:r>
            <a:endParaRPr lang="ko-KR" alt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46054" y="76200"/>
            <a:ext cx="8543925" cy="551022"/>
          </a:xfrm>
        </p:spPr>
        <p:txBody>
          <a:bodyPr/>
          <a:lstStyle/>
          <a:p>
            <a:r>
              <a:rPr lang="en-IE" altLang="ko-KR" dirty="0"/>
              <a:t>Wednesday (day-3)</a:t>
            </a:r>
            <a:endParaRPr lang="ko-KR" altLang="en-US" dirty="0"/>
          </a:p>
        </p:txBody>
      </p:sp>
      <p:graphicFrame>
        <p:nvGraphicFramePr>
          <p:cNvPr id="3" name="내용 개체 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690761"/>
              </p:ext>
            </p:extLst>
          </p:nvPr>
        </p:nvGraphicFramePr>
        <p:xfrm>
          <a:off x="96720" y="1389235"/>
          <a:ext cx="9620485" cy="2209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79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28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4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7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4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Wed pm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GRWG: IR Sub-Group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4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Reference Migration - Chair: Tim </a:t>
                      </a:r>
                      <a:r>
                        <a:rPr lang="en-US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Hewison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Chengli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Qi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HIRAS calibration algorithm and uncertainty budget &amp; non-linearity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4l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1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Hank Revercomb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SSEC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IASI-A/B comparisons before/after the nonlinearity change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4m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Dorothee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EUM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Roll-out changes to IASI Processing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6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Hank Revercomb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SSEC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Calibration status of NOAA20 CrIS and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intercalibration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4o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5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Authors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5min ea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IRRefUTable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Report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4p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0:40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9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Tim + Rob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EUM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Blind Blend Concept &amp; Prime GSICS Correction + FIDUCEO feedback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4q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2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Likun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Wang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 Affiliate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Best Practice for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Hyperspectral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IR Sounder SDR ground processing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4r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4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Tim Trent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U. Leicester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Inter-calibration Algorithm Development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4t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4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Likun+Tim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 Affiliate/EUM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IR Sub-Group activities &amp; leaders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50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END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7" marR="7237" marT="72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043" y="856733"/>
            <a:ext cx="479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[Afternoon] Parallel Session1 - GRWG: IR Sub-Group</a:t>
            </a:r>
            <a:endParaRPr lang="ko-KR" alt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46054" y="76200"/>
            <a:ext cx="8543925" cy="551022"/>
          </a:xfrm>
        </p:spPr>
        <p:txBody>
          <a:bodyPr/>
          <a:lstStyle/>
          <a:p>
            <a:r>
              <a:rPr lang="en-IE" altLang="ko-KR" dirty="0"/>
              <a:t>Wednesday (day-3)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14420"/>
              </p:ext>
            </p:extLst>
          </p:nvPr>
        </p:nvGraphicFramePr>
        <p:xfrm>
          <a:off x="245459" y="1411934"/>
          <a:ext cx="9512488" cy="2333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6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0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23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10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50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66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Wed pm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GDWG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Chair: Peter </a:t>
                      </a:r>
                      <a:r>
                        <a:rPr lang="en-US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Miu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Masaya Takahashi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Updating GSICS Plotting Tool to support VIS/NIR products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Jin Woo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Use of GitHub for GSICS developments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5g</a:t>
                      </a:r>
                      <a:endParaRPr lang="en-US" sz="1000" b="0" i="0" u="none" strike="noStrike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7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1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Manik Balli?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 Affiliate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New GSICS product convention - MW?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4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Rob Roebeling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EUMETSAT (Remote)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Event logging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5j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8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END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83" marR="6583" marT="65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043" y="856733"/>
            <a:ext cx="447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[Afternoon] Parallel Session 2 - GDWG</a:t>
            </a:r>
            <a:endParaRPr lang="ko-KR" alt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</TotalTime>
  <Words>2730</Words>
  <Application>Microsoft Office PowerPoint</Application>
  <PresentationFormat>A4 纸张(210x297 毫米)</PresentationFormat>
  <Paragraphs>1225</Paragraphs>
  <Slides>22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Theme</vt:lpstr>
      <vt:lpstr>Agree Agenda Minute Taking</vt:lpstr>
      <vt:lpstr>Ways of working</vt:lpstr>
      <vt:lpstr>Outlook of Agenda</vt:lpstr>
      <vt:lpstr>Monday (day-1)</vt:lpstr>
      <vt:lpstr>Tuesday (day-2)</vt:lpstr>
      <vt:lpstr>Wednesday (day-3)</vt:lpstr>
      <vt:lpstr>Wednesday (day-3)</vt:lpstr>
      <vt:lpstr>Wednesday (day-3)</vt:lpstr>
      <vt:lpstr>Wednesday (day-3)</vt:lpstr>
      <vt:lpstr>Wednesday (day-3)</vt:lpstr>
      <vt:lpstr>Thursday (day-4)</vt:lpstr>
      <vt:lpstr>Thursday (day-4)</vt:lpstr>
      <vt:lpstr>Thursday (day-4)</vt:lpstr>
      <vt:lpstr>Thursday (day-4)</vt:lpstr>
      <vt:lpstr>Thursday (day-4)</vt:lpstr>
      <vt:lpstr>Friday (day-5)</vt:lpstr>
      <vt:lpstr>Guideline for presentation</vt:lpstr>
      <vt:lpstr>Agenda</vt:lpstr>
      <vt:lpstr>Minute Taking</vt:lpstr>
      <vt:lpstr>Minute Taking</vt:lpstr>
      <vt:lpstr>Minute Taker</vt:lpstr>
      <vt:lpstr>PowerPoint 演示文稿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Windows 用户</cp:lastModifiedBy>
  <cp:revision>1128</cp:revision>
  <cp:lastPrinted>2006-03-06T14:11:17Z</cp:lastPrinted>
  <dcterms:created xsi:type="dcterms:W3CDTF">1997-07-23T08:21:02Z</dcterms:created>
  <dcterms:modified xsi:type="dcterms:W3CDTF">2018-03-19T08:24:17Z</dcterms:modified>
</cp:coreProperties>
</file>