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14" r:id="rId2"/>
    <p:sldId id="715" r:id="rId3"/>
    <p:sldId id="723" r:id="rId4"/>
    <p:sldId id="725" r:id="rId5"/>
    <p:sldId id="757" r:id="rId6"/>
    <p:sldId id="748" r:id="rId7"/>
    <p:sldId id="756" r:id="rId8"/>
    <p:sldId id="746" r:id="rId9"/>
    <p:sldId id="761" r:id="rId10"/>
    <p:sldId id="745" r:id="rId11"/>
    <p:sldId id="759" r:id="rId12"/>
    <p:sldId id="739" r:id="rId13"/>
    <p:sldId id="760" r:id="rId14"/>
    <p:sldId id="678" r:id="rId1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 varScale="1">
        <p:scale>
          <a:sx n="70" d="100"/>
          <a:sy n="70" d="100"/>
        </p:scale>
        <p:origin x="3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GSICS </a:t>
            </a:r>
            <a:r>
              <a:rPr lang="en-GB" sz="1000" b="1" dirty="0"/>
              <a:t>Agency</a:t>
            </a:r>
            <a:r>
              <a:rPr lang="en-GB" sz="1000" b="1" baseline="0" dirty="0"/>
              <a:t> Report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ar.nesdis.noaa.gov/icvs-beta/" TargetMode="External"/><Relationship Id="rId2" Type="http://schemas.openxmlformats.org/officeDocument/2006/relationships/hyperlink" Target="https://www.star.nesdis.noaa.gov/jpss/AlgorithmMaturity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r.nesdis.noaa.gov/jpss/Docs.php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wmo.int/" TargetMode="External"/><Relationship Id="rId7" Type="http://schemas.openxmlformats.org/officeDocument/2006/relationships/hyperlink" Target="http://gsics.atmos.umd.edu/wiki/Hom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eumetsat.int/" TargetMode="External"/><Relationship Id="rId5" Type="http://schemas.openxmlformats.org/officeDocument/2006/relationships/hyperlink" Target="https://www.star.nesdis.noaa.gov/smcd/GCC/ProductCatalog.php" TargetMode="External"/><Relationship Id="rId4" Type="http://schemas.openxmlformats.org/officeDocument/2006/relationships/hyperlink" Target="http://www.star.nesdis.noaa.gov/smcd/GCC/index.ph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gsics.atmos.umd.edu/wiki/Ho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29400" y="6409944"/>
            <a:ext cx="2133600" cy="323850"/>
          </a:xfrm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254838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en-IE" sz="3200" dirty="0">
                <a:solidFill>
                  <a:srgbClr val="FF0000"/>
                </a:solidFill>
              </a:rPr>
            </a:br>
            <a:r>
              <a:rPr lang="en-IE" sz="3200" dirty="0">
                <a:solidFill>
                  <a:srgbClr val="FF0000"/>
                </a:solidFill>
              </a:rPr>
              <a:t>NOAA </a:t>
            </a:r>
            <a:r>
              <a:rPr lang="en-IE" sz="3200" dirty="0">
                <a:solidFill>
                  <a:srgbClr val="0000FF"/>
                </a:solidFill>
              </a:rPr>
              <a:t>Agency Report </a:t>
            </a:r>
            <a:br>
              <a:rPr lang="en-IE" sz="3200" dirty="0">
                <a:solidFill>
                  <a:srgbClr val="0000FF"/>
                </a:solidFill>
              </a:rPr>
            </a:br>
            <a:r>
              <a:rPr lang="en-IE" sz="3200" i="1" dirty="0">
                <a:solidFill>
                  <a:srgbClr val="FF0000"/>
                </a:solidFill>
              </a:rPr>
              <a:t>2018</a:t>
            </a:r>
            <a:endParaRPr lang="en-US" sz="3200" i="1" dirty="0">
              <a:solidFill>
                <a:srgbClr val="FF0000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2800" b="1" dirty="0">
              <a:solidFill>
                <a:schemeClr val="accent2"/>
              </a:solidFill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err="1">
                <a:latin typeface="Times New Roman" pitchFamily="18" charset="0"/>
                <a:ea typeface="宋体" pitchFamily="2" charset="-122"/>
              </a:rPr>
              <a:t>Xiangqian</a:t>
            </a: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 WU and </a:t>
            </a:r>
            <a:r>
              <a:rPr lang="en-US" altLang="zh-CN" sz="2000" b="1" u="sng" dirty="0">
                <a:latin typeface="Times New Roman" pitchFamily="18" charset="0"/>
                <a:ea typeface="宋体" pitchFamily="2" charset="-122"/>
              </a:rPr>
              <a:t>Fangfang YU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b="1" dirty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with contributions from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err="1">
                <a:latin typeface="Times New Roman" pitchFamily="18" charset="0"/>
                <a:ea typeface="宋体" pitchFamily="2" charset="-122"/>
              </a:rPr>
              <a:t>Changyong</a:t>
            </a: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 CAO, </a:t>
            </a:r>
            <a:r>
              <a:rPr lang="en-US" altLang="zh-CN" sz="2000" b="1" dirty="0" err="1">
                <a:latin typeface="Times New Roman" pitchFamily="18" charset="0"/>
                <a:ea typeface="宋体" pitchFamily="2" charset="-122"/>
              </a:rPr>
              <a:t>Manik</a:t>
            </a: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 BALI, </a:t>
            </a:r>
            <a:r>
              <a:rPr lang="en-US" altLang="zh-CN" sz="2000" b="1" dirty="0" err="1">
                <a:latin typeface="Times New Roman" pitchFamily="18" charset="0"/>
                <a:ea typeface="宋体" pitchFamily="2" charset="-122"/>
              </a:rPr>
              <a:t>Ralpha</a:t>
            </a: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 FERRARO, Lawrence FLYNN, Lin </a:t>
            </a:r>
            <a:r>
              <a:rPr lang="en-US" altLang="zh-CN" sz="2000" b="1" dirty="0" err="1">
                <a:latin typeface="Times New Roman" pitchFamily="18" charset="0"/>
                <a:ea typeface="宋体" pitchFamily="2" charset="-122"/>
              </a:rPr>
              <a:t>LIN</a:t>
            </a: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, </a:t>
            </a:r>
            <a:r>
              <a:rPr lang="en-US" altLang="zh-CN" sz="2000" b="1" dirty="0" err="1">
                <a:latin typeface="Times New Roman" pitchFamily="18" charset="0"/>
                <a:ea typeface="宋体" pitchFamily="2" charset="-122"/>
              </a:rPr>
              <a:t>Ninghai</a:t>
            </a: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 SUN, </a:t>
            </a:r>
            <a:r>
              <a:rPr lang="en-US" altLang="zh-CN" sz="2000" b="1" dirty="0" err="1">
                <a:latin typeface="Times New Roman" pitchFamily="18" charset="0"/>
                <a:ea typeface="宋体" pitchFamily="2" charset="-122"/>
              </a:rPr>
              <a:t>Likun</a:t>
            </a: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 WANG, and many scientists at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>
                <a:latin typeface="Times New Roman" pitchFamily="18" charset="0"/>
                <a:ea typeface="宋体" pitchFamily="2" charset="-122"/>
              </a:rPr>
              <a:t>NOAA/NESDIS/STAR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7560" y="362998"/>
            <a:ext cx="5287518" cy="74342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GOES-16 and NOAA-20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251584"/>
            <a:ext cx="8668512" cy="5149215"/>
          </a:xfrm>
        </p:spPr>
        <p:txBody>
          <a:bodyPr>
            <a:noAutofit/>
          </a:bodyPr>
          <a:lstStyle/>
          <a:p>
            <a:r>
              <a:rPr lang="en-US" dirty="0"/>
              <a:t>GOES-16</a:t>
            </a:r>
          </a:p>
          <a:p>
            <a:pPr lvl="1"/>
            <a:r>
              <a:rPr lang="en-US" sz="1600" dirty="0"/>
              <a:t>ABI L1B data became operational at the GOES-East position on 18 December 2017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dirty="0"/>
              <a:t>NOAA-20 ATMS, </a:t>
            </a:r>
            <a:r>
              <a:rPr lang="en-US" dirty="0" err="1"/>
              <a:t>CrIS</a:t>
            </a:r>
            <a:r>
              <a:rPr lang="en-US" dirty="0"/>
              <a:t>, OMPS and VIIRS</a:t>
            </a:r>
          </a:p>
          <a:p>
            <a:pPr lvl="1"/>
            <a:r>
              <a:rPr lang="en-US" sz="1600" dirty="0"/>
              <a:t>Level 1 (Sensor Data Records) products from all four instruments will soon be declared to be at Provisional Maturity and released to the public. Maturity Presentations and ReadMe files are available at</a:t>
            </a:r>
          </a:p>
          <a:p>
            <a:pPr marL="342900" lvl="1" indent="0">
              <a:buNone/>
            </a:pPr>
            <a:r>
              <a:rPr lang="en-US" sz="1600" dirty="0">
                <a:hlinkClick r:id="rId2"/>
              </a:rPr>
              <a:t>https://www.star.nesdis.noaa.gov/jpss/AlgorithmMaturity.php</a:t>
            </a:r>
            <a:endParaRPr lang="en-US" sz="1600" dirty="0"/>
          </a:p>
          <a:p>
            <a:pPr lvl="1"/>
            <a:r>
              <a:rPr lang="en-US" sz="1600" dirty="0"/>
              <a:t>The Integrated Calibration Validation System pages are currently password protected at</a:t>
            </a:r>
          </a:p>
          <a:p>
            <a:pPr marL="342900" lvl="1" indent="0">
              <a:buNone/>
            </a:pPr>
            <a:r>
              <a:rPr lang="en-US" sz="1600" dirty="0">
                <a:hlinkClick r:id="rId3"/>
              </a:rPr>
              <a:t>https://www.star.nesdis.noaa.gov/icvs-beta/</a:t>
            </a:r>
            <a:r>
              <a:rPr lang="en-US" sz="1600" dirty="0"/>
              <a:t>, but will soon drop the “-beta” and become publicly available.</a:t>
            </a:r>
          </a:p>
          <a:p>
            <a:pPr lvl="1"/>
            <a:r>
              <a:rPr lang="en-US" sz="1600" dirty="0"/>
              <a:t>ATBDs and other documents can be found at</a:t>
            </a:r>
          </a:p>
          <a:p>
            <a:pPr marL="342900" lvl="1" indent="0">
              <a:buNone/>
            </a:pPr>
            <a:r>
              <a:rPr lang="en-US" sz="1600" u="sng" dirty="0">
                <a:hlinkClick r:id="rId4"/>
              </a:rPr>
              <a:t>https://www.star.nesdis.noaa.gov/jpss/Docs.php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See talks 1g and 1i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276478-4F2B-4D31-9627-0963E3B3F6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6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48569-9BCA-401C-8DC8-0BF94F200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0984" y="274638"/>
            <a:ext cx="5385816" cy="676338"/>
          </a:xfrm>
        </p:spPr>
        <p:txBody>
          <a:bodyPr/>
          <a:lstStyle/>
          <a:p>
            <a:r>
              <a:rPr lang="en-US"/>
              <a:t>GOES-S </a:t>
            </a:r>
            <a:r>
              <a:rPr lang="en-US" dirty="0"/>
              <a:t>is now GOES-17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6FDA8-D516-4AC5-A33D-2113BE23F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5064"/>
            <a:ext cx="8229600" cy="4525963"/>
          </a:xfrm>
        </p:spPr>
        <p:txBody>
          <a:bodyPr/>
          <a:lstStyle/>
          <a:p>
            <a:r>
              <a:rPr lang="en-US" dirty="0"/>
              <a:t>GOES-S was launched on 1 March 2018</a:t>
            </a:r>
          </a:p>
          <a:p>
            <a:pPr lvl="1"/>
            <a:r>
              <a:rPr lang="en-US" dirty="0"/>
              <a:t>The second new-generation geostationary satellite operated by NOAA</a:t>
            </a:r>
          </a:p>
          <a:p>
            <a:endParaRPr lang="en-US" dirty="0"/>
          </a:p>
          <a:p>
            <a:r>
              <a:rPr lang="en-US" dirty="0"/>
              <a:t>Reached the geostationary orbit and became GOES-17 on 12 March 2018</a:t>
            </a:r>
          </a:p>
          <a:p>
            <a:pPr lvl="1"/>
            <a:r>
              <a:rPr lang="en-US" dirty="0"/>
              <a:t>Check-out position: 89.5W</a:t>
            </a:r>
          </a:p>
          <a:p>
            <a:pPr lvl="1"/>
            <a:r>
              <a:rPr lang="en-US" dirty="0"/>
              <a:t>NOAA’s next GOES-West satellite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EEEE6-7E78-4D7C-BFC8-DE06D136EB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0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BED2C-BB29-4004-9DA8-AD7BC93CA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688" y="366078"/>
            <a:ext cx="5468112" cy="813498"/>
          </a:xfrm>
        </p:spPr>
        <p:txBody>
          <a:bodyPr/>
          <a:lstStyle/>
          <a:p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Personnal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supporting GSICS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DC4F5-0C5B-4AF4-B3B7-C19418754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5064"/>
            <a:ext cx="8229600" cy="4525963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EP: Mitch Goldberg (GSICS Chair)</a:t>
            </a:r>
          </a:p>
          <a:p>
            <a:r>
              <a:rPr lang="en-US" dirty="0"/>
              <a:t>GCC: Lawrence Flynn (director) and </a:t>
            </a:r>
            <a:r>
              <a:rPr lang="en-US" dirty="0" err="1"/>
              <a:t>Manik</a:t>
            </a:r>
            <a:r>
              <a:rPr lang="en-US" dirty="0"/>
              <a:t> Bali (deputy)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GDWG: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Manik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Bali (NOAA GDWG </a:t>
            </a:r>
            <a:r>
              <a:rPr lang="en-US" dirty="0"/>
              <a:t>member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GRWG: Ralph Ferraro (WM chair), Lawrence Flynn (NOAA UV sub-group member),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Likun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Wang (IR sub-group coming chair),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Xiangqian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Wu (NOAA GPRC chair), Fangfang Yu (Deputy of NOAA </a:t>
            </a:r>
            <a:r>
              <a:rPr lang="en-US" dirty="0"/>
              <a:t>GPRC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chair) and many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many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other scientists at NOAA/STAR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DEA93A-A488-4A63-A06B-C852A1846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15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3C7DA-29BB-4E5A-8ED5-B11B24CB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1E0BD-092D-40EA-9595-C3CE2B787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NOAA/STAR continue the strong and active supports to GSICS</a:t>
            </a:r>
          </a:p>
          <a:p>
            <a:pPr lvl="1"/>
            <a:r>
              <a:rPr lang="en-US" dirty="0"/>
              <a:t>Dedicated efforts </a:t>
            </a:r>
            <a:r>
              <a:rPr lang="en-US"/>
              <a:t>on the </a:t>
            </a:r>
            <a:r>
              <a:rPr lang="en-US" dirty="0"/>
              <a:t>instrument in-orbit calibration</a:t>
            </a:r>
          </a:p>
          <a:p>
            <a:pPr lvl="1"/>
            <a:r>
              <a:rPr lang="en-US" dirty="0"/>
              <a:t>Reprocessing the SDR data to provide better quality of satellite data to the community</a:t>
            </a:r>
          </a:p>
          <a:p>
            <a:endParaRPr lang="en-US" dirty="0"/>
          </a:p>
          <a:p>
            <a:r>
              <a:rPr lang="en-US" dirty="0"/>
              <a:t>Continue leading, exploring and supporting the new best practice methods</a:t>
            </a:r>
          </a:p>
          <a:p>
            <a:endParaRPr lang="en-US" dirty="0"/>
          </a:p>
          <a:p>
            <a:r>
              <a:rPr lang="en-US" dirty="0"/>
              <a:t>Enhanced the agency collaborations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636D0-FF89-44C9-9207-1548A8209B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20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739" y="439510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>
                <a:solidFill>
                  <a:schemeClr val="tx1"/>
                </a:solidFill>
              </a:rPr>
              <a:t>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400" b="1" dirty="0">
                <a:solidFill>
                  <a:schemeClr val="accent2"/>
                </a:solidFill>
              </a:rPr>
              <a:t>WMO GSICS Portal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>
                <a:solidFill>
                  <a:schemeClr val="accent2"/>
                </a:solidFill>
                <a:hlinkClick r:id="rId3"/>
              </a:rPr>
              <a:t>http://gsics.wmo.int</a:t>
            </a: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>
                <a:solidFill>
                  <a:schemeClr val="accent2"/>
                </a:solidFill>
              </a:rPr>
              <a:t>GSICS Coordination Centre </a:t>
            </a:r>
            <a:r>
              <a:rPr lang="en-GB" sz="2000" b="1" dirty="0">
                <a:solidFill>
                  <a:schemeClr val="accent2"/>
                </a:solidFill>
                <a:hlinkClick r:id="rId4"/>
              </a:rPr>
              <a:t>http://www.star.nesdis.noaa.gov/smcd/GCC/index.php</a:t>
            </a:r>
            <a:endParaRPr lang="en-GB" sz="20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None/>
            </a:pPr>
            <a:r>
              <a:rPr lang="en-GB" sz="2400" b="1" dirty="0">
                <a:solidFill>
                  <a:schemeClr val="accent2"/>
                </a:solidFill>
              </a:rPr>
              <a:t>GSICS Product </a:t>
            </a:r>
            <a:r>
              <a:rPr lang="en-GB" sz="2400" b="1" dirty="0" err="1">
                <a:solidFill>
                  <a:schemeClr val="accent2"/>
                </a:solidFill>
              </a:rPr>
              <a:t>Catalog</a:t>
            </a:r>
            <a:r>
              <a:rPr lang="en-GB" sz="2400" b="1" dirty="0">
                <a:solidFill>
                  <a:schemeClr val="accent2"/>
                </a:solidFill>
              </a:rPr>
              <a:t> </a:t>
            </a:r>
            <a:r>
              <a:rPr lang="en-GB" sz="1800" b="1" dirty="0">
                <a:solidFill>
                  <a:schemeClr val="accent2"/>
                </a:solidFill>
                <a:hlinkClick r:id="rId5"/>
              </a:rPr>
              <a:t>https://www.star.nesdis.noaa.gov/smcd/GCC/ProductCatalog.php</a:t>
            </a:r>
            <a:endParaRPr lang="en-GB" sz="18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None/>
            </a:pPr>
            <a:r>
              <a:rPr lang="en-GB" sz="2400" b="1" dirty="0">
                <a:solidFill>
                  <a:schemeClr val="accent2"/>
                </a:solidFill>
              </a:rPr>
              <a:t>GSICS Wiki</a:t>
            </a:r>
            <a:endParaRPr lang="en-GB" sz="2400" b="1" dirty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None/>
            </a:pPr>
            <a:r>
              <a:rPr lang="en-GB" sz="2400" b="1" dirty="0">
                <a:solidFill>
                  <a:schemeClr val="accent2"/>
                </a:solidFill>
                <a:hlinkClick r:id="rId7"/>
              </a:rPr>
              <a:t>http://gsics.atmos.umd.edu/wiki/Home</a:t>
            </a: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51661"/>
            <a:ext cx="5673013" cy="457200"/>
          </a:xfrm>
        </p:spPr>
        <p:txBody>
          <a:bodyPr/>
          <a:lstStyle/>
          <a:p>
            <a:r>
              <a:rPr lang="en-GB" sz="2400" dirty="0"/>
              <a:t>Presentation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5823"/>
            <a:ext cx="8783053" cy="5074582"/>
          </a:xfrm>
        </p:spPr>
        <p:txBody>
          <a:bodyPr/>
          <a:lstStyle/>
          <a:p>
            <a:pPr lvl="0"/>
            <a:r>
              <a:rPr lang="en-GB" sz="2000" dirty="0"/>
              <a:t>Agency’s support to GDWG Activities</a:t>
            </a:r>
          </a:p>
          <a:p>
            <a:pPr lvl="0"/>
            <a:endParaRPr lang="en-GB" sz="2000" dirty="0"/>
          </a:p>
          <a:p>
            <a:r>
              <a:rPr lang="en-GB" sz="2000" dirty="0"/>
              <a:t>Agency’s support to GRWG Activities</a:t>
            </a:r>
          </a:p>
          <a:p>
            <a:pPr lvl="1"/>
            <a:r>
              <a:rPr lang="en-GB" sz="1600" dirty="0"/>
              <a:t>UV/VNIR/IR/MW</a:t>
            </a:r>
          </a:p>
          <a:p>
            <a:pPr lvl="1"/>
            <a:r>
              <a:rPr lang="en-GB" sz="1600" dirty="0"/>
              <a:t>Visiting scientist program</a:t>
            </a:r>
          </a:p>
          <a:p>
            <a:pPr lvl="1"/>
            <a:endParaRPr lang="en-GB" sz="2000" dirty="0"/>
          </a:p>
          <a:p>
            <a:r>
              <a:rPr lang="en-GB" sz="2000" dirty="0"/>
              <a:t>GCC Activities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/>
              <a:t>Agency’s Instruments Updates &amp; Recent Satellite launch</a:t>
            </a:r>
          </a:p>
          <a:p>
            <a:pPr marL="0" lvl="0" indent="0">
              <a:buNone/>
            </a:pPr>
            <a:endParaRPr lang="en-GB" sz="2000" dirty="0"/>
          </a:p>
          <a:p>
            <a:r>
              <a:rPr lang="en-GB" sz="2000" dirty="0"/>
              <a:t>Agency’s Personnel supporting GSICS 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/>
              <a:t>Summary</a:t>
            </a:r>
          </a:p>
          <a:p>
            <a:pPr lvl="0"/>
            <a:endParaRPr lang="en-GB" sz="12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6352" y="415880"/>
            <a:ext cx="6469045" cy="589546"/>
          </a:xfrm>
        </p:spPr>
        <p:txBody>
          <a:bodyPr/>
          <a:lstStyle/>
          <a:p>
            <a:pPr lvl="0"/>
            <a:r>
              <a:rPr lang="en-GB" dirty="0"/>
              <a:t>NOAA Support to GDWG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737" y="1358999"/>
            <a:ext cx="8589264" cy="4924200"/>
          </a:xfrm>
        </p:spPr>
        <p:txBody>
          <a:bodyPr/>
          <a:lstStyle/>
          <a:p>
            <a:pPr lvl="0"/>
            <a:r>
              <a:rPr lang="en-GB" dirty="0"/>
              <a:t>NOAA GDWG focused on </a:t>
            </a:r>
          </a:p>
          <a:p>
            <a:pPr lvl="1"/>
            <a:r>
              <a:rPr lang="en-GB" sz="1600" i="1" dirty="0"/>
              <a:t>Building the GSICS Action Tracker on the Google Cloud. ( Talk on this in 10d  )</a:t>
            </a:r>
          </a:p>
          <a:p>
            <a:pPr lvl="1"/>
            <a:r>
              <a:rPr lang="en-GB" sz="1600" i="1" dirty="0"/>
              <a:t>Maintaining the GSICS Wiki on the AOSC Webserver       (</a:t>
            </a:r>
            <a:r>
              <a:rPr lang="en-GB" sz="1600" i="1" dirty="0">
                <a:hlinkClick r:id="rId2"/>
              </a:rPr>
              <a:t>http://gsics.atmos.umd.edu/wiki/Home by  </a:t>
            </a:r>
            <a:r>
              <a:rPr lang="en-GB" sz="1600" i="1" dirty="0" err="1">
                <a:hlinkClick r:id="rId2"/>
              </a:rPr>
              <a:t>Yuanzheng</a:t>
            </a:r>
            <a:r>
              <a:rPr lang="en-GB" sz="1600" i="1" dirty="0">
                <a:hlinkClick r:id="rId2"/>
              </a:rPr>
              <a:t> Yao </a:t>
            </a:r>
            <a:r>
              <a:rPr lang="en-GB" sz="1600" i="1" dirty="0"/>
              <a:t>) </a:t>
            </a:r>
          </a:p>
          <a:p>
            <a:pPr lvl="1"/>
            <a:r>
              <a:rPr lang="en-GB" sz="1600" i="1" dirty="0"/>
              <a:t>Develop script that download GSICS Products from THREDDS Server ( provided to Masaya)</a:t>
            </a:r>
          </a:p>
          <a:p>
            <a:pPr lvl="1"/>
            <a:r>
              <a:rPr lang="en-GB" sz="1600" i="1" dirty="0"/>
              <a:t>Proposing  GSICS metadata standards for Microwave Products ( working with MW on products)</a:t>
            </a:r>
          </a:p>
          <a:p>
            <a:pPr lvl="1"/>
            <a:r>
              <a:rPr lang="en-GB" sz="1600" i="1" dirty="0"/>
              <a:t>Proposing Meta Data for GSICS Microwave Reference Records</a:t>
            </a:r>
          </a:p>
          <a:p>
            <a:pPr lvl="1"/>
            <a:r>
              <a:rPr lang="en-GB" sz="1600" i="1" dirty="0"/>
              <a:t>Support review process</a:t>
            </a:r>
          </a:p>
          <a:p>
            <a:pPr lvl="1"/>
            <a:endParaRPr lang="en-GB" sz="1600" i="1" dirty="0"/>
          </a:p>
          <a:p>
            <a:r>
              <a:rPr lang="en-GB" dirty="0"/>
              <a:t>Future work</a:t>
            </a:r>
          </a:p>
          <a:p>
            <a:pPr lvl="1"/>
            <a:r>
              <a:rPr lang="en-GB" sz="1600" dirty="0"/>
              <a:t>Migrating wiki to ESSIC</a:t>
            </a:r>
          </a:p>
          <a:p>
            <a:pPr lvl="1"/>
            <a:r>
              <a:rPr lang="en-GB" sz="1600" dirty="0"/>
              <a:t>Developing Action Tracker</a:t>
            </a:r>
          </a:p>
          <a:p>
            <a:pPr lvl="1"/>
            <a:endParaRPr lang="en-GB" sz="1200" dirty="0"/>
          </a:p>
          <a:p>
            <a:r>
              <a:rPr lang="en-GB" dirty="0"/>
              <a:t>See talk 5e, 8a</a:t>
            </a:r>
          </a:p>
          <a:p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6995" y="4338419"/>
            <a:ext cx="3525078" cy="194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1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824" y="404872"/>
            <a:ext cx="5351526" cy="43533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UV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026" y="1231904"/>
            <a:ext cx="8517947" cy="52212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Working on NOAA-20 OMPS in-orbit test</a:t>
            </a:r>
          </a:p>
          <a:p>
            <a:endParaRPr lang="en-US" dirty="0"/>
          </a:p>
          <a:p>
            <a:r>
              <a:rPr lang="en-US" dirty="0"/>
              <a:t>Completed SNPP/OMPS Reprocessing</a:t>
            </a:r>
          </a:p>
          <a:p>
            <a:endParaRPr lang="en-US" dirty="0"/>
          </a:p>
          <a:p>
            <a:r>
              <a:rPr lang="en-US" dirty="0"/>
              <a:t>Best Practices on the UV projects</a:t>
            </a:r>
          </a:p>
          <a:p>
            <a:pPr lvl="1"/>
            <a:r>
              <a:rPr lang="en-US" dirty="0"/>
              <a:t>Continue the UV Solar Reference project at NOAA </a:t>
            </a:r>
          </a:p>
          <a:p>
            <a:pPr lvl="1"/>
            <a:r>
              <a:rPr lang="en-US" dirty="0"/>
              <a:t>Continue monitoring the SBUV/2 and OMPS initial measurement residuals </a:t>
            </a:r>
          </a:p>
          <a:p>
            <a:pPr lvl="1"/>
            <a:r>
              <a:rPr lang="en-US" dirty="0"/>
              <a:t>Working with NASA to Reconcile the initial measurement residuals for SBUV(/2) and OMPS measurements to create a more homogeneous measurement data set for ozone profile retrievals.</a:t>
            </a:r>
            <a:endParaRPr lang="en-US" sz="1400" dirty="0"/>
          </a:p>
          <a:p>
            <a:pPr lvl="1"/>
            <a:r>
              <a:rPr lang="en-US" dirty="0"/>
              <a:t>Working on the time series of reflectivity and aerosol index statistics for a latitude/longitude box in the Pacific for the S-NPP &amp; NOAA-20 OMPS and the </a:t>
            </a:r>
            <a:r>
              <a:rPr lang="en-US" dirty="0" err="1"/>
              <a:t>Metop</a:t>
            </a:r>
            <a:r>
              <a:rPr lang="en-US" dirty="0"/>
              <a:t> (-A, -B &amp; -C) GOME-2.</a:t>
            </a:r>
          </a:p>
          <a:p>
            <a:endParaRPr lang="en-US" sz="1400" dirty="0"/>
          </a:p>
          <a:p>
            <a:r>
              <a:rPr lang="en-US" dirty="0"/>
              <a:t>See talk 6e and 6g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847C6-BB64-4130-86DE-7514D11CAA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36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7F8FF-373A-4C61-9F3B-F8C8CA018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6120" y="274638"/>
            <a:ext cx="5440680" cy="1143000"/>
          </a:xfrm>
        </p:spPr>
        <p:txBody>
          <a:bodyPr/>
          <a:lstStyle/>
          <a:p>
            <a:r>
              <a:rPr lang="en-US" dirty="0"/>
              <a:t>IR Activities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E457-F30D-4EB8-8F62-065D7947C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1872"/>
            <a:ext cx="8229600" cy="5321490"/>
          </a:xfrm>
        </p:spPr>
        <p:txBody>
          <a:bodyPr/>
          <a:lstStyle/>
          <a:p>
            <a:r>
              <a:rPr lang="en-US" dirty="0"/>
              <a:t>GOES-16 ABI post-launch test and post-launch product test completed</a:t>
            </a:r>
          </a:p>
          <a:p>
            <a:endParaRPr lang="en-US" sz="1200" dirty="0"/>
          </a:p>
          <a:p>
            <a:r>
              <a:rPr lang="en-US" dirty="0"/>
              <a:t>Working on the NOAA-20 </a:t>
            </a:r>
            <a:r>
              <a:rPr lang="en-US" dirty="0" err="1"/>
              <a:t>CrIS</a:t>
            </a:r>
            <a:r>
              <a:rPr lang="en-US" dirty="0"/>
              <a:t> early in-orbit test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dirty="0"/>
              <a:t>SNPP </a:t>
            </a:r>
            <a:r>
              <a:rPr lang="en-US" dirty="0" err="1"/>
              <a:t>CrIS</a:t>
            </a:r>
            <a:r>
              <a:rPr lang="en-US" dirty="0"/>
              <a:t> SDR Reprocessing completed.  </a:t>
            </a:r>
          </a:p>
          <a:p>
            <a:endParaRPr lang="en-US" sz="1200" dirty="0"/>
          </a:p>
          <a:p>
            <a:r>
              <a:rPr lang="en-US" dirty="0"/>
              <a:t>Leading on the best practice for Hyperspectral IR Sounder SDR ground processing</a:t>
            </a:r>
          </a:p>
          <a:p>
            <a:endParaRPr lang="en-US" sz="1200" dirty="0"/>
          </a:p>
          <a:p>
            <a:r>
              <a:rPr lang="en-US" dirty="0"/>
              <a:t>See talks 1g, 3j, 4d, 4f, 4r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BF90D-EF20-40CC-9E7C-53F980254C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7F8FF-373A-4C61-9F3B-F8C8CA018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4408" y="274638"/>
            <a:ext cx="5422392" cy="786383"/>
          </a:xfrm>
        </p:spPr>
        <p:txBody>
          <a:bodyPr/>
          <a:lstStyle/>
          <a:p>
            <a:r>
              <a:rPr lang="en-US" dirty="0"/>
              <a:t>VNIR Activities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FE457-F30D-4EB8-8F62-065D7947C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1016"/>
            <a:ext cx="8229600" cy="5312346"/>
          </a:xfrm>
        </p:spPr>
        <p:txBody>
          <a:bodyPr/>
          <a:lstStyle/>
          <a:p>
            <a:r>
              <a:rPr lang="en-US" dirty="0"/>
              <a:t>NOAA-20 VIIRS in-orbit testing</a:t>
            </a:r>
          </a:p>
          <a:p>
            <a:endParaRPr lang="en-US" sz="1200" dirty="0"/>
          </a:p>
          <a:p>
            <a:r>
              <a:rPr lang="en-US" dirty="0"/>
              <a:t>SNPP VIIRS SDR Reprocessed Version 1.0 completed (2012-2017)  </a:t>
            </a:r>
          </a:p>
          <a:p>
            <a:pPr lvl="1"/>
            <a:r>
              <a:rPr lang="en-US" dirty="0"/>
              <a:t>Data are ready to the public soon</a:t>
            </a:r>
          </a:p>
          <a:p>
            <a:pPr lvl="1"/>
            <a:r>
              <a:rPr lang="en-US" dirty="0"/>
              <a:t>SNPP VIIRS SDR Reprocessing Version 2.0 is in the planning stage 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Exploring the GSICS community best method of using the lunar image for on-orbit evaluation of Modulation Transfer Function (MTF)</a:t>
            </a:r>
          </a:p>
          <a:p>
            <a:pPr lvl="1"/>
            <a:r>
              <a:rPr lang="en-US" dirty="0"/>
              <a:t>High spatial lunar images</a:t>
            </a:r>
          </a:p>
          <a:p>
            <a:endParaRPr lang="en-US" sz="1200" dirty="0"/>
          </a:p>
          <a:p>
            <a:r>
              <a:rPr lang="en-US" dirty="0"/>
              <a:t>See talks 1i, 4x, and 7h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BF90D-EF20-40CC-9E7C-53F980254C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7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50057" y="313005"/>
            <a:ext cx="5774487" cy="820852"/>
          </a:xfrm>
        </p:spPr>
        <p:txBody>
          <a:bodyPr/>
          <a:lstStyle/>
          <a:p>
            <a:r>
              <a:rPr lang="en-US" sz="3323" dirty="0"/>
              <a:t>MW Activities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9455" y="1031806"/>
            <a:ext cx="8705089" cy="5048953"/>
          </a:xfrm>
        </p:spPr>
        <p:txBody>
          <a:bodyPr/>
          <a:lstStyle/>
          <a:p>
            <a:r>
              <a:rPr lang="en-US" dirty="0"/>
              <a:t>SNPP VIIRS ATMS Reprocessing completed</a:t>
            </a:r>
            <a:endParaRPr lang="en-US" sz="2215" dirty="0"/>
          </a:p>
          <a:p>
            <a:r>
              <a:rPr lang="en-US" sz="2215" dirty="0"/>
              <a:t>Organized &amp; convened 3 telecons over past year</a:t>
            </a:r>
          </a:p>
          <a:p>
            <a:r>
              <a:rPr lang="en-US" sz="2215" dirty="0"/>
              <a:t>Made good progress on several action items assigned from last year</a:t>
            </a:r>
          </a:p>
          <a:p>
            <a:pPr lvl="1"/>
            <a:r>
              <a:rPr lang="en-US" sz="1662" dirty="0"/>
              <a:t>GPSRO/Reference</a:t>
            </a:r>
          </a:p>
          <a:p>
            <a:pPr lvl="1"/>
            <a:r>
              <a:rPr lang="en-US" sz="1662" dirty="0"/>
              <a:t>MW sensor data base/linkages to OSCAR</a:t>
            </a:r>
          </a:p>
          <a:p>
            <a:pPr lvl="1"/>
            <a:r>
              <a:rPr lang="en-US" sz="1662" dirty="0"/>
              <a:t>Exploiting CDR’s to serve as GSCIS best practices</a:t>
            </a:r>
          </a:p>
          <a:p>
            <a:r>
              <a:rPr lang="en-US" sz="2215" dirty="0"/>
              <a:t>Expanded/Enhanced membership to more agencies and affiliates</a:t>
            </a:r>
          </a:p>
          <a:p>
            <a:r>
              <a:rPr lang="en-US" sz="2215" dirty="0"/>
              <a:t>Organized MW focus set of articles for newsletter</a:t>
            </a:r>
          </a:p>
          <a:p>
            <a:r>
              <a:rPr lang="en-US" sz="2215" dirty="0"/>
              <a:t>Organized MW session at current GRWG/GDWG</a:t>
            </a:r>
          </a:p>
          <a:p>
            <a:r>
              <a:rPr lang="en-US" sz="2215" dirty="0"/>
              <a:t>Some key technical activities include:</a:t>
            </a:r>
          </a:p>
          <a:p>
            <a:pPr lvl="1"/>
            <a:r>
              <a:rPr lang="en-US" sz="1662" dirty="0"/>
              <a:t>Exploiting GRUAN</a:t>
            </a:r>
          </a:p>
          <a:p>
            <a:pPr lvl="1"/>
            <a:r>
              <a:rPr lang="en-US" sz="1662" dirty="0"/>
              <a:t>Lunar calibration</a:t>
            </a:r>
          </a:p>
          <a:p>
            <a:pPr lvl="1"/>
            <a:r>
              <a:rPr lang="en-US" sz="1662" dirty="0"/>
              <a:t>NIST calibration reference</a:t>
            </a:r>
          </a:p>
          <a:p>
            <a:pPr lvl="1"/>
            <a:r>
              <a:rPr lang="en-US" sz="1662" dirty="0"/>
              <a:t>Exploitation of ATMS</a:t>
            </a:r>
          </a:p>
          <a:p>
            <a:r>
              <a:rPr lang="en-US" sz="2062" dirty="0"/>
              <a:t>See talks 3g, 9a, 9f, 9g, 9h, 9k, and 9m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5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F8166-F7D8-4C6E-A972-FCD8A12DC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104" y="274638"/>
            <a:ext cx="5568696" cy="703770"/>
          </a:xfrm>
        </p:spPr>
        <p:txBody>
          <a:bodyPr/>
          <a:lstStyle/>
          <a:p>
            <a:r>
              <a:rPr lang="en-US" dirty="0"/>
              <a:t>GCC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41DDF-2AEB-4874-8EE0-263FB0E11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4525963"/>
          </a:xfrm>
        </p:spPr>
        <p:txBody>
          <a:bodyPr/>
          <a:lstStyle/>
          <a:p>
            <a:r>
              <a:rPr lang="en-US" sz="2400" dirty="0"/>
              <a:t>Continue providing coordination supports to EP, GRWG and GDWG</a:t>
            </a:r>
          </a:p>
          <a:p>
            <a:pPr lvl="1"/>
            <a:r>
              <a:rPr lang="en-US" dirty="0"/>
              <a:t>Attended and supported the EP meeting, and GRWG and GDWG </a:t>
            </a:r>
            <a:r>
              <a:rPr lang="en-US" dirty="0" err="1"/>
              <a:t>webmeetings</a:t>
            </a:r>
            <a:endParaRPr lang="en-US" dirty="0"/>
          </a:p>
          <a:p>
            <a:r>
              <a:rPr lang="en-US" sz="2400" dirty="0"/>
              <a:t>Published four2017 GSICS Quarterly Newsletters</a:t>
            </a:r>
          </a:p>
          <a:p>
            <a:r>
              <a:rPr lang="en-US" dirty="0"/>
              <a:t>Organized</a:t>
            </a:r>
            <a:r>
              <a:rPr lang="en-US" sz="2400" dirty="0"/>
              <a:t> the users’ workshop in the 2017 AOMUC meeting in Russia</a:t>
            </a:r>
          </a:p>
          <a:p>
            <a:r>
              <a:rPr lang="en-US" dirty="0"/>
              <a:t>H</a:t>
            </a:r>
            <a:r>
              <a:rPr lang="en-US" sz="2400" dirty="0"/>
              <a:t>osted the visiting scientist from CMA on the UV instrument inter-calibration</a:t>
            </a:r>
          </a:p>
          <a:p>
            <a:pPr lvl="1"/>
            <a:r>
              <a:rPr lang="en-US" sz="2400" dirty="0"/>
              <a:t>Jan. 2017 – Jan. 2018</a:t>
            </a:r>
          </a:p>
          <a:p>
            <a:r>
              <a:rPr lang="en-US" dirty="0"/>
              <a:t>See talk 3a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FB855-C163-4476-AFB6-858A88639D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94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7584" y="393511"/>
            <a:ext cx="5919216" cy="767778"/>
          </a:xfrm>
        </p:spPr>
        <p:txBody>
          <a:bodyPr/>
          <a:lstStyle/>
          <a:p>
            <a:r>
              <a:rPr lang="en-US" dirty="0"/>
              <a:t>Visiting Scientist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064"/>
            <a:ext cx="8229600" cy="4525963"/>
          </a:xfrm>
        </p:spPr>
        <p:txBody>
          <a:bodyPr/>
          <a:lstStyle/>
          <a:p>
            <a:r>
              <a:rPr lang="en-US" dirty="0"/>
              <a:t>Between NOAA and CMA</a:t>
            </a:r>
          </a:p>
          <a:p>
            <a:pPr lvl="1"/>
            <a:r>
              <a:rPr lang="en-US" dirty="0"/>
              <a:t>CMA (Yuan Li) visited NOAA affiliated at University of Maryland from Jan 2017 to Jan 2018</a:t>
            </a:r>
          </a:p>
          <a:p>
            <a:pPr lvl="1"/>
            <a:endParaRPr lang="en-US" dirty="0"/>
          </a:p>
          <a:p>
            <a:r>
              <a:rPr lang="en-US" dirty="0"/>
              <a:t>Between NOAA and EUMETSAT</a:t>
            </a:r>
          </a:p>
          <a:p>
            <a:pPr lvl="1"/>
            <a:r>
              <a:rPr lang="en-US" dirty="0"/>
              <a:t>Short-term visits invited by EUMETSAT on the collaboration of the next-generation of GEO weather instrument calibration</a:t>
            </a:r>
          </a:p>
          <a:p>
            <a:pPr lvl="1"/>
            <a:r>
              <a:rPr lang="en-US" dirty="0"/>
              <a:t>Two scientists from the NOAA ABI calibration working group (CWG), Drs. Bob </a:t>
            </a:r>
            <a:r>
              <a:rPr lang="en-US" dirty="0" err="1"/>
              <a:t>Iacovazzi</a:t>
            </a:r>
            <a:r>
              <a:rPr lang="en-US" dirty="0"/>
              <a:t> and Fangfang Yu visited EUMETSAT for one and two weeks in 2017, respectively</a:t>
            </a:r>
          </a:p>
          <a:p>
            <a:pPr lvl="1"/>
            <a:r>
              <a:rPr lang="en-US" dirty="0"/>
              <a:t>Planning another two short-term visiting programs (Drs. Vladimir </a:t>
            </a:r>
            <a:r>
              <a:rPr lang="en-US" dirty="0" err="1"/>
              <a:t>Krondratovich</a:t>
            </a:r>
            <a:r>
              <a:rPr lang="en-US" dirty="0"/>
              <a:t> and </a:t>
            </a:r>
            <a:r>
              <a:rPr lang="en-US" dirty="0" err="1"/>
              <a:t>Xiangqian</a:t>
            </a:r>
            <a:r>
              <a:rPr lang="en-US" dirty="0"/>
              <a:t> Wu) in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139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31672</TotalTime>
  <Words>1066</Words>
  <Application>Microsoft Office PowerPoint</Application>
  <PresentationFormat>On-screen Show (4:3)</PresentationFormat>
  <Paragraphs>160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宋体</vt:lpstr>
      <vt:lpstr>Arial</vt:lpstr>
      <vt:lpstr>Calibri</vt:lpstr>
      <vt:lpstr>Times New Roman</vt:lpstr>
      <vt:lpstr>Wingdings</vt:lpstr>
      <vt:lpstr>Default Design</vt:lpstr>
      <vt:lpstr> NOAA Agency Report  2018</vt:lpstr>
      <vt:lpstr>Presentation Overview</vt:lpstr>
      <vt:lpstr>NOAA Support to GDWG Activities</vt:lpstr>
      <vt:lpstr>UV Activities</vt:lpstr>
      <vt:lpstr>IR Activities </vt:lpstr>
      <vt:lpstr>VNIR Activities </vt:lpstr>
      <vt:lpstr>MW Activities</vt:lpstr>
      <vt:lpstr>GCC Activities</vt:lpstr>
      <vt:lpstr>Visiting Scientist Programs</vt:lpstr>
      <vt:lpstr>GOES-16 and NOAA-20</vt:lpstr>
      <vt:lpstr>GOES-S is now GOES-17 </vt:lpstr>
      <vt:lpstr>Personnal supporting GSICS</vt:lpstr>
      <vt:lpstr>Summary</vt:lpstr>
      <vt:lpstr>Thank you for your attention</vt:lpstr>
    </vt:vector>
  </TitlesOfParts>
  <Company>NOAA / NESDIS / ORA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fangfang yu</cp:lastModifiedBy>
  <cp:revision>1027</cp:revision>
  <dcterms:created xsi:type="dcterms:W3CDTF">2004-06-10T15:46:18Z</dcterms:created>
  <dcterms:modified xsi:type="dcterms:W3CDTF">2018-03-19T07:19:52Z</dcterms:modified>
</cp:coreProperties>
</file>