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714" r:id="rId2"/>
    <p:sldId id="736" r:id="rId3"/>
    <p:sldId id="737" r:id="rId4"/>
    <p:sldId id="792" r:id="rId5"/>
    <p:sldId id="793" r:id="rId6"/>
    <p:sldId id="743" r:id="rId7"/>
    <p:sldId id="724" r:id="rId8"/>
    <p:sldId id="741" r:id="rId9"/>
    <p:sldId id="742" r:id="rId10"/>
    <p:sldId id="839" r:id="rId11"/>
    <p:sldId id="819" r:id="rId12"/>
    <p:sldId id="818" r:id="rId13"/>
    <p:sldId id="831" r:id="rId14"/>
    <p:sldId id="738" r:id="rId15"/>
    <p:sldId id="813" r:id="rId16"/>
    <p:sldId id="840" r:id="rId17"/>
    <p:sldId id="844" r:id="rId18"/>
    <p:sldId id="845" r:id="rId19"/>
    <p:sldId id="846" r:id="rId20"/>
    <p:sldId id="847" r:id="rId21"/>
    <p:sldId id="848" r:id="rId22"/>
    <p:sldId id="849" r:id="rId23"/>
    <p:sldId id="850" r:id="rId24"/>
    <p:sldId id="851" r:id="rId25"/>
    <p:sldId id="852" r:id="rId26"/>
    <p:sldId id="853" r:id="rId27"/>
    <p:sldId id="854" r:id="rId28"/>
    <p:sldId id="855" r:id="rId29"/>
    <p:sldId id="856" r:id="rId30"/>
    <p:sldId id="857" r:id="rId31"/>
    <p:sldId id="858" r:id="rId32"/>
    <p:sldId id="859" r:id="rId33"/>
    <p:sldId id="860" r:id="rId34"/>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08000"/>
    <a:srgbClr val="5F5F5F"/>
    <a:srgbClr val="333333"/>
    <a:srgbClr val="FF3300"/>
    <a:srgbClr val="CC3300"/>
    <a:srgbClr val="800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29" autoAdjust="0"/>
    <p:restoredTop sz="91694" autoAdjust="0"/>
  </p:normalViewPr>
  <p:slideViewPr>
    <p:cSldViewPr snapToGrid="0">
      <p:cViewPr varScale="1">
        <p:scale>
          <a:sx n="72" d="100"/>
          <a:sy n="72" d="100"/>
        </p:scale>
        <p:origin x="-17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3036"/>
    </p:cViewPr>
  </p:sorterViewPr>
  <p:notesViewPr>
    <p:cSldViewPr snapToGrid="0">
      <p:cViewPr varScale="1">
        <p:scale>
          <a:sx n="88" d="100"/>
          <a:sy n="88" d="100"/>
        </p:scale>
        <p:origin x="-2874" y="-108"/>
      </p:cViewPr>
      <p:guideLst>
        <p:guide orient="horz" pos="2957"/>
        <p:guide pos="2238"/>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3078513" cy="468448"/>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70339" name="Rectangle 3"/>
          <p:cNvSpPr>
            <a:spLocks noGrp="1" noChangeArrowheads="1"/>
          </p:cNvSpPr>
          <p:nvPr>
            <p:ph type="dt" sz="quarter" idx="1"/>
          </p:nvPr>
        </p:nvSpPr>
        <p:spPr bwMode="auto">
          <a:xfrm>
            <a:off x="4022304" y="0"/>
            <a:ext cx="3078513" cy="468448"/>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270340" name="Rectangle 4"/>
          <p:cNvSpPr>
            <a:spLocks noGrp="1" noChangeArrowheads="1"/>
          </p:cNvSpPr>
          <p:nvPr>
            <p:ph type="ftr" sz="quarter" idx="2"/>
          </p:nvPr>
        </p:nvSpPr>
        <p:spPr bwMode="auto">
          <a:xfrm>
            <a:off x="0" y="8918525"/>
            <a:ext cx="3078513" cy="468448"/>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70341" name="Rectangle 5"/>
          <p:cNvSpPr>
            <a:spLocks noGrp="1" noChangeArrowheads="1"/>
          </p:cNvSpPr>
          <p:nvPr>
            <p:ph type="sldNum" sz="quarter" idx="3"/>
          </p:nvPr>
        </p:nvSpPr>
        <p:spPr bwMode="auto">
          <a:xfrm>
            <a:off x="4022304" y="8918525"/>
            <a:ext cx="3078513" cy="468448"/>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5D828D66-AEB5-4DE2-AE3C-788B6F5E35E5}" type="slidenum">
              <a:rPr lang="en-US"/>
              <a:pPr>
                <a:defRPr/>
              </a:pPr>
              <a:t>‹#›</a:t>
            </a:fld>
            <a:endParaRPr lang="en-US"/>
          </a:p>
        </p:txBody>
      </p:sp>
    </p:spTree>
    <p:extLst>
      <p:ext uri="{BB962C8B-B14F-4D97-AF65-F5344CB8AC3E}">
        <p14:creationId xmlns:p14="http://schemas.microsoft.com/office/powerpoint/2010/main" val="93572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8513" cy="468448"/>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39939" name="Rectangle 3"/>
          <p:cNvSpPr>
            <a:spLocks noGrp="1" noChangeArrowheads="1"/>
          </p:cNvSpPr>
          <p:nvPr>
            <p:ph type="dt" idx="1"/>
          </p:nvPr>
        </p:nvSpPr>
        <p:spPr bwMode="auto">
          <a:xfrm>
            <a:off x="4022304" y="0"/>
            <a:ext cx="3078513" cy="468448"/>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1204913" y="706438"/>
            <a:ext cx="4692650" cy="3519487"/>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9917" y="4460764"/>
            <a:ext cx="5682643" cy="4222036"/>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918525"/>
            <a:ext cx="3078513" cy="468448"/>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39943" name="Rectangle 7"/>
          <p:cNvSpPr>
            <a:spLocks noGrp="1" noChangeArrowheads="1"/>
          </p:cNvSpPr>
          <p:nvPr>
            <p:ph type="sldNum" sz="quarter" idx="5"/>
          </p:nvPr>
        </p:nvSpPr>
        <p:spPr bwMode="auto">
          <a:xfrm>
            <a:off x="4022304" y="8918525"/>
            <a:ext cx="3078513" cy="468448"/>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D2E840EC-3661-47EA-B292-7ED791E1B58E}" type="slidenum">
              <a:rPr lang="en-US"/>
              <a:pPr>
                <a:defRPr/>
              </a:pPr>
              <a:t>‹#›</a:t>
            </a:fld>
            <a:endParaRPr lang="en-US"/>
          </a:p>
        </p:txBody>
      </p:sp>
    </p:spTree>
    <p:extLst>
      <p:ext uri="{BB962C8B-B14F-4D97-AF65-F5344CB8AC3E}">
        <p14:creationId xmlns:p14="http://schemas.microsoft.com/office/powerpoint/2010/main" val="905914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pPr/>
              <a:t>1</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69078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solidFill>
                  <a:prstClr val="black"/>
                </a:solidFill>
              </a:rPr>
              <a:pPr/>
              <a:t>16</a:t>
            </a:fld>
            <a:endParaRPr lang="en-US" smtClean="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69078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DEEF37-4C6B-4085-A195-D67E5C34F02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7866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DEEF37-4C6B-4085-A195-D67E5C34F02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4076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75826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smtClean="0"/>
              <a:t>Mitch provided long time support for project from the program side, such as leveraging funding. </a:t>
            </a:r>
          </a:p>
          <a:p>
            <a:r>
              <a:rPr lang="en-US" altLang="en-US" sz="1800" smtClean="0"/>
              <a:t>And Fuzhong also provides program support and coordinate the CRTM team to work with our product development team. You may notice that most of my SDS science team members are from his Branch.  </a:t>
            </a:r>
          </a:p>
          <a:p>
            <a:r>
              <a:rPr lang="en-US" altLang="en-US" sz="1800" smtClean="0"/>
              <a:t>I also want to thank Changyong for his long time support from scince side. I can always count on his support when I need a discussion on science.  even when I need support from his team members.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DEEF37-4C6B-4085-A195-D67E5C34F028}"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37866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157037-F5AB-4234-8B75-84F7F4C5E2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1C6CA05-B660-4EEB-890E-A679DF02DE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F3BB8C-0C0C-4EAB-9830-DC513CDAB6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8B3AD7-A00B-4A91-9B8B-0BA01B14E5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5D3E82-9912-4669-9E99-524028854B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47E33C82-C2A6-478E-8FB2-E20C8DB41475}" type="slidenum">
              <a:rPr lang="en-US"/>
              <a:pPr>
                <a:defRPr/>
              </a:pPr>
              <a:t>‹#›</a:t>
            </a:fld>
            <a:endParaRPr lang="en-US"/>
          </a:p>
        </p:txBody>
      </p:sp>
      <p:sp>
        <p:nvSpPr>
          <p:cNvPr id="1031" name="Rectangle 7"/>
          <p:cNvSpPr>
            <a:spLocks noChangeArrowheads="1"/>
          </p:cNvSpPr>
          <p:nvPr/>
        </p:nvSpPr>
        <p:spPr bwMode="auto">
          <a:xfrm>
            <a:off x="457200" y="1600200"/>
            <a:ext cx="8229600" cy="47244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p>
        </p:txBody>
      </p:sp>
      <p:sp>
        <p:nvSpPr>
          <p:cNvPr id="1032" name="Rectangle 8"/>
          <p:cNvSpPr>
            <a:spLocks noChangeArrowheads="1"/>
          </p:cNvSpPr>
          <p:nvPr/>
        </p:nvSpPr>
        <p:spPr bwMode="auto">
          <a:xfrm>
            <a:off x="457200" y="6400800"/>
            <a:ext cx="5646738" cy="244475"/>
          </a:xfrm>
          <a:prstGeom prst="rect">
            <a:avLst/>
          </a:prstGeom>
          <a:noFill/>
          <a:ln w="9525">
            <a:noFill/>
            <a:miter lim="800000"/>
            <a:headEnd/>
            <a:tailEnd/>
          </a:ln>
          <a:effectLst/>
        </p:spPr>
        <p:txBody>
          <a:bodyPr/>
          <a:lstStyle/>
          <a:p>
            <a:pPr>
              <a:defRPr/>
            </a:pPr>
            <a:r>
              <a:rPr lang="it-IT" sz="1000" b="1" dirty="0"/>
              <a:t>GSICS </a:t>
            </a:r>
            <a:r>
              <a:rPr lang="en-GB" sz="1000" b="1" dirty="0" smtClean="0"/>
              <a:t>Agency</a:t>
            </a:r>
            <a:r>
              <a:rPr lang="en-GB" sz="1000" b="1" baseline="0" dirty="0" smtClean="0"/>
              <a:t> Report</a:t>
            </a:r>
            <a:endParaRPr lang="en-US" sz="1000" b="1" dirty="0"/>
          </a:p>
        </p:txBody>
      </p:sp>
      <p:sp>
        <p:nvSpPr>
          <p:cNvPr id="1035" name="Line 11"/>
          <p:cNvSpPr>
            <a:spLocks noChangeShapeType="1"/>
          </p:cNvSpPr>
          <p:nvPr/>
        </p:nvSpPr>
        <p:spPr bwMode="auto">
          <a:xfrm flipV="1">
            <a:off x="457200" y="6324600"/>
            <a:ext cx="8229600" cy="0"/>
          </a:xfrm>
          <a:prstGeom prst="line">
            <a:avLst/>
          </a:prstGeom>
          <a:noFill/>
          <a:ln w="38100">
            <a:solidFill>
              <a:srgbClr val="0000FF"/>
            </a:solidFill>
            <a:round/>
            <a:headEnd/>
            <a:tailEnd/>
          </a:ln>
          <a:effectLst/>
        </p:spPr>
        <p:txBody>
          <a:bodyPr/>
          <a:lstStyle/>
          <a:p>
            <a:pPr>
              <a:defRPr/>
            </a:pPr>
            <a:endParaRPr lang="en-GB"/>
          </a:p>
        </p:txBody>
      </p:sp>
      <p:sp>
        <p:nvSpPr>
          <p:cNvPr id="1037" name="Rectangle 13"/>
          <p:cNvSpPr>
            <a:spLocks noChangeArrowheads="1"/>
          </p:cNvSpPr>
          <p:nvPr/>
        </p:nvSpPr>
        <p:spPr bwMode="auto">
          <a:xfrm>
            <a:off x="6553200" y="6477000"/>
            <a:ext cx="2133600" cy="244475"/>
          </a:xfrm>
          <a:prstGeom prst="rect">
            <a:avLst/>
          </a:prstGeom>
          <a:noFill/>
          <a:ln w="9525">
            <a:noFill/>
            <a:miter lim="800000"/>
            <a:headEnd/>
            <a:tailEnd/>
          </a:ln>
          <a:effectLst/>
        </p:spPr>
        <p:txBody>
          <a:bodyPr/>
          <a:lstStyle/>
          <a:p>
            <a:pPr algn="r">
              <a:defRPr/>
            </a:pPr>
            <a:endParaRPr lang="en-GB" sz="1400"/>
          </a:p>
        </p:txBody>
      </p:sp>
      <p:pic>
        <p:nvPicPr>
          <p:cNvPr id="2" name="Picture 18" descr="GLOGO_small"/>
          <p:cNvPicPr>
            <a:picLocks noChangeAspect="1" noChangeArrowheads="1"/>
          </p:cNvPicPr>
          <p:nvPr/>
        </p:nvPicPr>
        <p:blipFill>
          <a:blip r:embed="rId13" cstate="print"/>
          <a:srcRect/>
          <a:stretch>
            <a:fillRect/>
          </a:stretch>
        </p:blipFill>
        <p:spPr bwMode="auto">
          <a:xfrm>
            <a:off x="37971413" y="854075"/>
            <a:ext cx="4102100" cy="4102100"/>
          </a:xfrm>
          <a:prstGeom prst="rect">
            <a:avLst/>
          </a:prstGeom>
          <a:noFill/>
          <a:ln w="9525">
            <a:noFill/>
            <a:miter lim="800000"/>
            <a:headEnd/>
            <a:tailEnd/>
          </a:ln>
        </p:spPr>
      </p:pic>
      <p:pic>
        <p:nvPicPr>
          <p:cNvPr id="1033" name="Picture 19" descr="GLOGO_small"/>
          <p:cNvPicPr>
            <a:picLocks noChangeAspect="1" noChangeArrowheads="1"/>
          </p:cNvPicPr>
          <p:nvPr/>
        </p:nvPicPr>
        <p:blipFill>
          <a:blip r:embed="rId13" cstate="print"/>
          <a:srcRect/>
          <a:stretch>
            <a:fillRect/>
          </a:stretch>
        </p:blipFill>
        <p:spPr bwMode="auto">
          <a:xfrm>
            <a:off x="38123813" y="1006475"/>
            <a:ext cx="4102100" cy="4102100"/>
          </a:xfrm>
          <a:prstGeom prst="rect">
            <a:avLst/>
          </a:prstGeom>
          <a:noFill/>
          <a:ln w="9525">
            <a:noFill/>
            <a:miter lim="800000"/>
            <a:headEnd/>
            <a:tailEnd/>
          </a:ln>
        </p:spPr>
      </p:pic>
      <p:pic>
        <p:nvPicPr>
          <p:cNvPr id="1034" name="Picture 20" descr="GLOGO_small"/>
          <p:cNvPicPr>
            <a:picLocks noChangeAspect="1" noChangeArrowheads="1"/>
          </p:cNvPicPr>
          <p:nvPr/>
        </p:nvPicPr>
        <p:blipFill>
          <a:blip r:embed="rId13" cstate="print"/>
          <a:srcRect/>
          <a:stretch>
            <a:fillRect/>
          </a:stretch>
        </p:blipFill>
        <p:spPr bwMode="auto">
          <a:xfrm>
            <a:off x="37866638" y="815975"/>
            <a:ext cx="4102100" cy="4102100"/>
          </a:xfrm>
          <a:prstGeom prst="rect">
            <a:avLst/>
          </a:prstGeom>
          <a:noFill/>
          <a:ln w="9525">
            <a:noFill/>
            <a:miter lim="800000"/>
            <a:headEnd/>
            <a:tailEnd/>
          </a:ln>
        </p:spPr>
      </p:pic>
      <p:pic>
        <p:nvPicPr>
          <p:cNvPr id="3" name="Picture 2" descr="C:\Users\miu\Dropbox\gsics_WG_logo.jpg"/>
          <p:cNvPicPr>
            <a:picLocks noChangeAspect="1" noChangeArrowheads="1"/>
          </p:cNvPicPr>
          <p:nvPr userDrawn="1"/>
        </p:nvPicPr>
        <p:blipFill>
          <a:blip r:embed="rId14" cstate="print"/>
          <a:srcRect/>
          <a:stretch>
            <a:fillRect/>
          </a:stretch>
        </p:blipFill>
        <p:spPr bwMode="auto">
          <a:xfrm>
            <a:off x="366183" y="330201"/>
            <a:ext cx="2815396" cy="71966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sics.nesdis.noaa.gov/wiki/Development/GppaWorkflow"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p>
            <a:fld id="{7C66A421-960F-40DF-BDE6-CED4FB09D906}" type="slidenum">
              <a:rPr lang="en-US" smtClean="0"/>
              <a:pPr/>
              <a:t>1</a:t>
            </a:fld>
            <a:endParaRPr lang="en-US" smtClean="0"/>
          </a:p>
        </p:txBody>
      </p:sp>
      <p:sp>
        <p:nvSpPr>
          <p:cNvPr id="2051" name="Rectangle 2"/>
          <p:cNvSpPr>
            <a:spLocks noGrp="1" noChangeArrowheads="1"/>
          </p:cNvSpPr>
          <p:nvPr>
            <p:ph type="ctrTitle"/>
          </p:nvPr>
        </p:nvSpPr>
        <p:spPr bwMode="auto">
          <a:xfrm>
            <a:off x="668338" y="1727200"/>
            <a:ext cx="7772400" cy="16598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0000"/>
                </a:solidFill>
              </a:rPr>
              <a:t>GRWG Microwave Sub-Group Briefing</a:t>
            </a:r>
            <a:endParaRPr lang="en-US" sz="3200" dirty="0" smtClean="0">
              <a:solidFill>
                <a:srgbClr val="0000FF"/>
              </a:solidFill>
            </a:endParaRPr>
          </a:p>
        </p:txBody>
      </p:sp>
      <p:sp>
        <p:nvSpPr>
          <p:cNvPr id="2052" name="Rectangle 3"/>
          <p:cNvSpPr>
            <a:spLocks noGrp="1" noChangeArrowheads="1"/>
          </p:cNvSpPr>
          <p:nvPr>
            <p:ph type="subTitle" idx="1"/>
          </p:nvPr>
        </p:nvSpPr>
        <p:spPr>
          <a:xfrm>
            <a:off x="914400" y="2914650"/>
            <a:ext cx="7315200" cy="2876550"/>
          </a:xfrm>
        </p:spPr>
        <p:txBody>
          <a:bodyPr/>
          <a:lstStyle/>
          <a:p>
            <a:pPr eaLnBrk="1" hangingPunct="1">
              <a:lnSpc>
                <a:spcPct val="80000"/>
              </a:lnSpc>
              <a:spcBef>
                <a:spcPct val="100000"/>
              </a:spcBef>
              <a:spcAft>
                <a:spcPct val="100000"/>
              </a:spcAft>
            </a:pPr>
            <a:endParaRPr lang="en-US" sz="2800" b="1" dirty="0" smtClean="0">
              <a:solidFill>
                <a:schemeClr val="accent2"/>
              </a:solidFill>
              <a:latin typeface="Times New Roman" pitchFamily="18" charset="0"/>
            </a:endParaRPr>
          </a:p>
          <a:p>
            <a:pPr eaLnBrk="1" hangingPunct="1">
              <a:lnSpc>
                <a:spcPct val="80000"/>
              </a:lnSpc>
            </a:pPr>
            <a:r>
              <a:rPr lang="en-US" altLang="zh-CN" sz="2000" i="1" dirty="0" smtClean="0">
                <a:solidFill>
                  <a:srgbClr val="0000FF"/>
                </a:solidFill>
                <a:latin typeface="+mj-lt"/>
                <a:ea typeface="+mj-ea"/>
                <a:cs typeface="+mj-cs"/>
              </a:rPr>
              <a:t>Ralph Ferraro (and entire MW Subgroup)</a:t>
            </a:r>
            <a:endParaRPr lang="en-US" altLang="zh-CN" sz="2000" b="1" dirty="0" smtClean="0">
              <a:latin typeface="Times New Roman" pitchFamily="18" charset="0"/>
              <a:ea typeface="宋体" pitchFamily="2" charset="-122"/>
            </a:endParaRPr>
          </a:p>
          <a:p>
            <a:pPr eaLnBrk="1" hangingPunct="1">
              <a:lnSpc>
                <a:spcPct val="80000"/>
              </a:lnSpc>
            </a:pPr>
            <a:endParaRPr lang="en-US" altLang="zh-CN" sz="2000" dirty="0" smtClean="0">
              <a:latin typeface="Times New Roman" pitchFamily="18" charset="0"/>
              <a:ea typeface="宋体" pitchFamily="2" charset="-122"/>
            </a:endParaRPr>
          </a:p>
          <a:p>
            <a:pPr eaLnBrk="1" hangingPunct="1">
              <a:lnSpc>
                <a:spcPct val="80000"/>
              </a:lnSpc>
            </a:pPr>
            <a:r>
              <a:rPr lang="en-US" altLang="zh-CN" sz="2000" b="1" dirty="0" smtClean="0">
                <a:latin typeface="Times New Roman" pitchFamily="18" charset="0"/>
                <a:ea typeface="宋体" pitchFamily="2" charset="-122"/>
              </a:rPr>
              <a:t>NOAA/NESDIS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828" y="83252"/>
            <a:ext cx="5752214" cy="799250"/>
          </a:xfrm>
        </p:spPr>
        <p:txBody>
          <a:bodyPr/>
          <a:lstStyle/>
          <a:p>
            <a:r>
              <a:rPr lang="en-US" sz="3600" dirty="0" smtClean="0">
                <a:solidFill>
                  <a:srgbClr val="0000FF"/>
                </a:solidFill>
              </a:rPr>
              <a:t>Meeting Highlights (3/3)</a:t>
            </a:r>
            <a:endParaRPr lang="en-US" sz="3600" dirty="0">
              <a:solidFill>
                <a:srgbClr val="0000FF"/>
              </a:solidFill>
            </a:endParaRPr>
          </a:p>
        </p:txBody>
      </p:sp>
      <p:sp>
        <p:nvSpPr>
          <p:cNvPr id="5" name="Slide Number Placeholder 4"/>
          <p:cNvSpPr>
            <a:spLocks noGrp="1"/>
          </p:cNvSpPr>
          <p:nvPr>
            <p:ph type="sldNum" sz="quarter" idx="10"/>
          </p:nvPr>
        </p:nvSpPr>
        <p:spPr/>
        <p:txBody>
          <a:bodyPr/>
          <a:lstStyle/>
          <a:p>
            <a:pPr>
              <a:defRPr/>
            </a:pPr>
            <a:fld id="{D4866AD1-022E-4E0E-AE7E-C7A6C4DD8D01}" type="slidenum">
              <a:rPr lang="en-US" smtClean="0"/>
              <a:pPr>
                <a:defRPr/>
              </a:pPr>
              <a:t>10</a:t>
            </a:fld>
            <a:endParaRPr lang="en-US"/>
          </a:p>
        </p:txBody>
      </p:sp>
      <p:sp>
        <p:nvSpPr>
          <p:cNvPr id="6" name="TextBox 5"/>
          <p:cNvSpPr txBox="1"/>
          <p:nvPr/>
        </p:nvSpPr>
        <p:spPr>
          <a:xfrm>
            <a:off x="1261630" y="1216821"/>
            <a:ext cx="2225033" cy="307777"/>
          </a:xfrm>
          <a:prstGeom prst="rect">
            <a:avLst/>
          </a:prstGeom>
          <a:noFill/>
        </p:spPr>
        <p:txBody>
          <a:bodyPr wrap="none" rtlCol="0">
            <a:spAutoFit/>
          </a:bodyPr>
          <a:lstStyle/>
          <a:p>
            <a:r>
              <a:rPr lang="en-US" sz="1400" b="1" i="1" dirty="0" smtClean="0">
                <a:solidFill>
                  <a:srgbClr val="FF0000"/>
                </a:solidFill>
              </a:rPr>
              <a:t>Tony </a:t>
            </a:r>
            <a:r>
              <a:rPr lang="en-US" sz="1400" b="1" i="1" dirty="0" err="1" smtClean="0">
                <a:solidFill>
                  <a:srgbClr val="FF0000"/>
                </a:solidFill>
              </a:rPr>
              <a:t>Reale</a:t>
            </a:r>
            <a:r>
              <a:rPr lang="en-US" sz="1400" b="1" i="1" dirty="0" smtClean="0">
                <a:solidFill>
                  <a:srgbClr val="FF0000"/>
                </a:solidFill>
              </a:rPr>
              <a:t>, 12 Oct 2017</a:t>
            </a:r>
            <a:endParaRPr lang="en-US" sz="1400" b="1" i="1" dirty="0">
              <a:solidFill>
                <a:srgbClr val="FF0000"/>
              </a:solidFill>
            </a:endParaRPr>
          </a:p>
        </p:txBody>
      </p:sp>
      <p:sp>
        <p:nvSpPr>
          <p:cNvPr id="10" name="TextBox 9"/>
          <p:cNvSpPr txBox="1"/>
          <p:nvPr/>
        </p:nvSpPr>
        <p:spPr>
          <a:xfrm>
            <a:off x="5801035" y="1061274"/>
            <a:ext cx="2332690" cy="307777"/>
          </a:xfrm>
          <a:prstGeom prst="rect">
            <a:avLst/>
          </a:prstGeom>
          <a:noFill/>
        </p:spPr>
        <p:txBody>
          <a:bodyPr wrap="none" rtlCol="0">
            <a:spAutoFit/>
          </a:bodyPr>
          <a:lstStyle/>
          <a:p>
            <a:r>
              <a:rPr lang="en-US" sz="1400" b="1" i="1" dirty="0" smtClean="0">
                <a:solidFill>
                  <a:srgbClr val="FF0000"/>
                </a:solidFill>
              </a:rPr>
              <a:t>Derek </a:t>
            </a:r>
            <a:r>
              <a:rPr lang="en-US" sz="1400" b="1" i="1" dirty="0" err="1" smtClean="0">
                <a:solidFill>
                  <a:srgbClr val="FF0000"/>
                </a:solidFill>
              </a:rPr>
              <a:t>Houtz</a:t>
            </a:r>
            <a:r>
              <a:rPr lang="en-US" sz="1400" b="1" i="1" dirty="0" smtClean="0">
                <a:solidFill>
                  <a:srgbClr val="FF0000"/>
                </a:solidFill>
              </a:rPr>
              <a:t>, 12 Jan 2018</a:t>
            </a:r>
            <a:endParaRPr lang="en-US" sz="1400" b="1" i="1" dirty="0">
              <a:solidFill>
                <a:srgbClr val="FF0000"/>
              </a:solidFill>
            </a:endParaRPr>
          </a:p>
        </p:txBody>
      </p:sp>
      <p:sp>
        <p:nvSpPr>
          <p:cNvPr id="13" name="TextBox 12"/>
          <p:cNvSpPr txBox="1"/>
          <p:nvPr/>
        </p:nvSpPr>
        <p:spPr>
          <a:xfrm>
            <a:off x="4633111" y="1387866"/>
            <a:ext cx="4515210" cy="307777"/>
          </a:xfrm>
          <a:prstGeom prst="rect">
            <a:avLst/>
          </a:prstGeom>
          <a:noFill/>
        </p:spPr>
        <p:txBody>
          <a:bodyPr wrap="none" rtlCol="0">
            <a:spAutoFit/>
          </a:bodyPr>
          <a:lstStyle/>
          <a:p>
            <a:r>
              <a:rPr lang="en-US" sz="1400" b="1" i="1" dirty="0" smtClean="0">
                <a:solidFill>
                  <a:srgbClr val="002060"/>
                </a:solidFill>
              </a:rPr>
              <a:t>NIST MW Calibration Reference for ATMS (JPSS-2)</a:t>
            </a:r>
            <a:endParaRPr lang="en-US" sz="1400" b="1" i="1" dirty="0">
              <a:solidFill>
                <a:srgbClr val="002060"/>
              </a:solidFill>
            </a:endParaRPr>
          </a:p>
        </p:txBody>
      </p:sp>
      <p:pic>
        <p:nvPicPr>
          <p:cNvPr id="1945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77633" y="2011837"/>
            <a:ext cx="4038600" cy="302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50264" y="2410619"/>
            <a:ext cx="4038600" cy="232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0264" y="1553520"/>
            <a:ext cx="3849168" cy="1015663"/>
          </a:xfrm>
          <a:prstGeom prst="rect">
            <a:avLst/>
          </a:prstGeom>
          <a:noFill/>
        </p:spPr>
        <p:txBody>
          <a:bodyPr wrap="square" rtlCol="0">
            <a:spAutoFit/>
          </a:bodyPr>
          <a:lstStyle/>
          <a:p>
            <a:r>
              <a:rPr lang="en-US" sz="1100" b="1" i="1" dirty="0" smtClean="0">
                <a:solidFill>
                  <a:srgbClr val="002060"/>
                </a:solidFill>
              </a:rPr>
              <a:t>Instrument noises can be used to determine the distance criteria when collecting collocated datasets between GRUAN and MW Sensors   </a:t>
            </a:r>
            <a:r>
              <a:rPr lang="en-US" sz="1400" b="1" i="1" dirty="0" smtClean="0">
                <a:solidFill>
                  <a:srgbClr val="002060"/>
                </a:solidFill>
              </a:rPr>
              <a:t> </a:t>
            </a:r>
            <a:endParaRPr lang="en-US" sz="1400" b="1" i="1" dirty="0">
              <a:solidFill>
                <a:srgbClr val="002060"/>
              </a:solidFill>
            </a:endParaRPr>
          </a:p>
          <a:p>
            <a:endParaRPr lang="en-US" sz="1200" b="1" i="1" dirty="0">
              <a:solidFill>
                <a:srgbClr val="002060"/>
              </a:solidFill>
            </a:endParaRPr>
          </a:p>
          <a:p>
            <a:endParaRPr lang="en-US" sz="1200" b="1" i="1" dirty="0">
              <a:solidFill>
                <a:srgbClr val="002060"/>
              </a:solidFill>
            </a:endParaRPr>
          </a:p>
        </p:txBody>
      </p:sp>
      <p:sp>
        <p:nvSpPr>
          <p:cNvPr id="15" name="TextBox 14"/>
          <p:cNvSpPr txBox="1"/>
          <p:nvPr/>
        </p:nvSpPr>
        <p:spPr>
          <a:xfrm>
            <a:off x="95842" y="4754310"/>
            <a:ext cx="4173908" cy="461665"/>
          </a:xfrm>
          <a:prstGeom prst="rect">
            <a:avLst/>
          </a:prstGeom>
          <a:noFill/>
        </p:spPr>
        <p:txBody>
          <a:bodyPr wrap="square" rtlCol="0">
            <a:spAutoFit/>
          </a:bodyPr>
          <a:lstStyle/>
          <a:p>
            <a:pPr>
              <a:buFont typeface="Wingdings" pitchFamily="2" charset="2"/>
              <a:buChar char="Ø"/>
            </a:pPr>
            <a:r>
              <a:rPr lang="en-US" sz="1200" b="1" dirty="0" smtClean="0">
                <a:solidFill>
                  <a:srgbClr val="0070C0"/>
                </a:solidFill>
              </a:rPr>
              <a:t> Minimum STD = </a:t>
            </a:r>
            <a:r>
              <a:rPr lang="en-US" sz="1200" b="1" dirty="0" smtClean="0">
                <a:solidFill>
                  <a:srgbClr val="0070C0"/>
                </a:solidFill>
                <a:sym typeface="Symbol"/>
              </a:rPr>
              <a:t></a:t>
            </a:r>
            <a:r>
              <a:rPr lang="en-US" sz="1200" b="1" dirty="0" smtClean="0">
                <a:solidFill>
                  <a:srgbClr val="0070C0"/>
                </a:solidFill>
              </a:rPr>
              <a:t>2 *0.3K=0.42K</a:t>
            </a:r>
          </a:p>
          <a:p>
            <a:pPr>
              <a:buFont typeface="Wingdings" pitchFamily="2" charset="2"/>
              <a:buChar char="Ø"/>
            </a:pPr>
            <a:r>
              <a:rPr lang="en-US" sz="1200" b="1" dirty="0" smtClean="0">
                <a:solidFill>
                  <a:srgbClr val="0070C0"/>
                </a:solidFill>
              </a:rPr>
              <a:t> Maximum distance for collocated datasets ~40Km</a:t>
            </a:r>
            <a:endParaRPr lang="en-US" sz="1200" b="1" dirty="0">
              <a:solidFill>
                <a:srgbClr val="0070C0"/>
              </a:solidFill>
            </a:endParaRPr>
          </a:p>
        </p:txBody>
      </p:sp>
    </p:spTree>
    <p:extLst>
      <p:ext uri="{BB962C8B-B14F-4D97-AF65-F5344CB8AC3E}">
        <p14:creationId xmlns:p14="http://schemas.microsoft.com/office/powerpoint/2010/main" val="604655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589" y="154997"/>
            <a:ext cx="5439398" cy="1143000"/>
          </a:xfrm>
        </p:spPr>
        <p:txBody>
          <a:bodyPr/>
          <a:lstStyle/>
          <a:p>
            <a:r>
              <a:rPr lang="en-US" sz="3200" dirty="0" smtClean="0">
                <a:solidFill>
                  <a:srgbClr val="0000FF"/>
                </a:solidFill>
              </a:rPr>
              <a:t>Newsletters – MW Topics</a:t>
            </a:r>
            <a:br>
              <a:rPr lang="en-US" sz="3200" dirty="0" smtClean="0">
                <a:solidFill>
                  <a:srgbClr val="0000FF"/>
                </a:solidFill>
              </a:rPr>
            </a:br>
            <a:endParaRPr lang="en-US" sz="3200" dirty="0">
              <a:solidFill>
                <a:srgbClr val="0000FF"/>
              </a:solidFill>
            </a:endParaRPr>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564" y="1608071"/>
            <a:ext cx="2859830" cy="3700957"/>
          </a:xfrm>
          <a:prstGeom prst="rect">
            <a:avLst/>
          </a:prstGeom>
          <a:ln w="12700" cmpd="sng">
            <a:solidFill>
              <a:schemeClr val="tx1"/>
            </a:solid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5817"/>
          <a:stretch/>
        </p:blipFill>
        <p:spPr>
          <a:xfrm>
            <a:off x="3383033" y="4283851"/>
            <a:ext cx="2681353" cy="2574149"/>
          </a:xfrm>
          <a:prstGeom prst="rect">
            <a:avLst/>
          </a:prstGeom>
          <a:ln w="12700" cmpd="sng">
            <a:solidFill>
              <a:schemeClr val="tx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7155" y="1462794"/>
            <a:ext cx="2757467" cy="3568487"/>
          </a:xfrm>
          <a:prstGeom prst="rect">
            <a:avLst/>
          </a:prstGeom>
          <a:ln w="12700" cmpd="sng">
            <a:solidFill>
              <a:schemeClr val="tx1"/>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7673" y="753492"/>
            <a:ext cx="2666713" cy="3451039"/>
          </a:xfrm>
          <a:prstGeom prst="rect">
            <a:avLst/>
          </a:prstGeom>
          <a:ln w="12700" cmpd="sng">
            <a:solidFill>
              <a:schemeClr val="tx1"/>
            </a:solidFill>
          </a:ln>
        </p:spPr>
      </p:pic>
    </p:spTree>
    <p:extLst>
      <p:ext uri="{BB962C8B-B14F-4D97-AF65-F5344CB8AC3E}">
        <p14:creationId xmlns:p14="http://schemas.microsoft.com/office/powerpoint/2010/main" val="222792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406" y="0"/>
            <a:ext cx="5345394" cy="1143000"/>
          </a:xfrm>
        </p:spPr>
        <p:txBody>
          <a:bodyPr/>
          <a:lstStyle/>
          <a:p>
            <a:r>
              <a:rPr lang="en-US" sz="3600" dirty="0" smtClean="0">
                <a:solidFill>
                  <a:srgbClr val="0000FF"/>
                </a:solidFill>
              </a:rPr>
              <a:t>2017 MW Session</a:t>
            </a:r>
            <a:endParaRPr lang="en-US" sz="3600" dirty="0">
              <a:solidFill>
                <a:srgbClr val="0000FF"/>
              </a:solidFill>
            </a:endParaRPr>
          </a:p>
        </p:txBody>
      </p:sp>
      <p:pic>
        <p:nvPicPr>
          <p:cNvPr id="1638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858710" y="1118367"/>
            <a:ext cx="6208520" cy="294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sz="half" idx="2"/>
          </p:nvPr>
        </p:nvSpPr>
        <p:spPr>
          <a:xfrm>
            <a:off x="136732" y="4289993"/>
            <a:ext cx="8639798" cy="1947270"/>
          </a:xfrm>
        </p:spPr>
        <p:txBody>
          <a:bodyPr/>
          <a:lstStyle/>
          <a:p>
            <a:r>
              <a:rPr lang="en-US" sz="2000" dirty="0" smtClean="0"/>
              <a:t>There were some logistical, remote participation matters that were “good lessons learned”</a:t>
            </a:r>
          </a:p>
          <a:p>
            <a:r>
              <a:rPr lang="en-US" sz="2000" dirty="0" smtClean="0"/>
              <a:t>Were able to have some in person participation from U.S. members</a:t>
            </a:r>
          </a:p>
          <a:p>
            <a:pPr lvl="1"/>
            <a:r>
              <a:rPr lang="en-US" sz="1600" dirty="0" smtClean="0"/>
              <a:t>Helped stimulate closer interactions this past year</a:t>
            </a:r>
          </a:p>
          <a:p>
            <a:r>
              <a:rPr lang="en-US" sz="2000" dirty="0" smtClean="0"/>
              <a:t>We came up with our first set of actions!</a:t>
            </a:r>
            <a:endParaRPr lang="en-US" sz="20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12</a:t>
            </a:fld>
            <a:endParaRPr lang="en-US"/>
          </a:p>
        </p:txBody>
      </p:sp>
    </p:spTree>
    <p:extLst>
      <p:ext uri="{BB962C8B-B14F-4D97-AF65-F5344CB8AC3E}">
        <p14:creationId xmlns:p14="http://schemas.microsoft.com/office/powerpoint/2010/main" val="1449401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5032" y="274638"/>
            <a:ext cx="5601768" cy="1143000"/>
          </a:xfrm>
        </p:spPr>
        <p:txBody>
          <a:bodyPr/>
          <a:lstStyle/>
          <a:p>
            <a:r>
              <a:rPr lang="en-US" dirty="0" smtClean="0">
                <a:solidFill>
                  <a:srgbClr val="0000FF"/>
                </a:solidFill>
              </a:rPr>
              <a:t>2018 MW Session</a:t>
            </a:r>
            <a:endParaRPr lang="en-US" dirty="0">
              <a:solidFill>
                <a:srgbClr val="0000FF"/>
              </a:solidFill>
            </a:endParaRPr>
          </a:p>
        </p:txBody>
      </p:sp>
      <p:sp>
        <p:nvSpPr>
          <p:cNvPr id="3" name="Slide Number Placeholder 2"/>
          <p:cNvSpPr>
            <a:spLocks noGrp="1"/>
          </p:cNvSpPr>
          <p:nvPr>
            <p:ph type="sldNum" sz="quarter" idx="10"/>
          </p:nvPr>
        </p:nvSpPr>
        <p:spPr/>
        <p:txBody>
          <a:bodyPr/>
          <a:lstStyle/>
          <a:p>
            <a:pPr>
              <a:defRPr/>
            </a:pPr>
            <a:fld id="{D24831DE-8CB6-4B98-B2F1-D4EBA8FF1804}" type="slidenum">
              <a:rPr lang="en-US" smtClean="0"/>
              <a:pPr>
                <a:defRPr/>
              </a:pPr>
              <a:t>13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218301922"/>
              </p:ext>
            </p:extLst>
          </p:nvPr>
        </p:nvGraphicFramePr>
        <p:xfrm>
          <a:off x="461474" y="1343828"/>
          <a:ext cx="8075774" cy="4566822"/>
        </p:xfrm>
        <a:graphic>
          <a:graphicData uri="http://schemas.openxmlformats.org/drawingml/2006/table">
            <a:tbl>
              <a:tblPr/>
              <a:tblGrid>
                <a:gridCol w="679940"/>
                <a:gridCol w="1300236"/>
                <a:gridCol w="1359880"/>
                <a:gridCol w="3829133"/>
                <a:gridCol w="369792"/>
                <a:gridCol w="536793"/>
              </a:tblGrid>
              <a:tr h="192594">
                <a:tc>
                  <a:txBody>
                    <a:bodyPr/>
                    <a:lstStyle/>
                    <a:p>
                      <a:pPr algn="ctr" fontAlgn="ctr"/>
                      <a:r>
                        <a:rPr lang="en-US" sz="900" b="0" i="0" u="none" strike="noStrike" dirty="0">
                          <a:solidFill>
                            <a:srgbClr val="000000"/>
                          </a:solidFill>
                          <a:effectLst/>
                          <a:latin typeface="Arial"/>
                        </a:rPr>
                        <a:t>Thu pm</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gridSpan="5">
                  <a:txBody>
                    <a:bodyPr/>
                    <a:lstStyle/>
                    <a:p>
                      <a:pPr algn="ctr" fontAlgn="ctr"/>
                      <a:r>
                        <a:rPr lang="en-US" sz="900" b="1" i="0" u="none" strike="noStrike">
                          <a:solidFill>
                            <a:srgbClr val="000000"/>
                          </a:solidFill>
                          <a:effectLst/>
                          <a:latin typeface="Arial"/>
                        </a:rPr>
                        <a:t>GRWG: MW Sub-Group</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6297">
                <a:tc>
                  <a:txBody>
                    <a:bodyPr/>
                    <a:lstStyle/>
                    <a:p>
                      <a:pPr algn="ctr" fontAlgn="ctr"/>
                      <a:r>
                        <a:rPr lang="en-US" sz="900" b="0" i="0" u="none" strike="noStrike">
                          <a:solidFill>
                            <a:srgbClr val="000000"/>
                          </a:solidFill>
                          <a:effectLst/>
                          <a:latin typeface="Arial"/>
                        </a:rPr>
                        <a:t> </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gridSpan="5">
                  <a:txBody>
                    <a:bodyPr/>
                    <a:lstStyle/>
                    <a:p>
                      <a:pPr algn="ctr" fontAlgn="ctr"/>
                      <a:r>
                        <a:rPr lang="en-US" sz="900" b="1" i="0" u="none" strike="noStrike" dirty="0">
                          <a:solidFill>
                            <a:srgbClr val="000000"/>
                          </a:solidFill>
                          <a:effectLst/>
                          <a:latin typeface="Arial"/>
                        </a:rPr>
                        <a:t>Chair : Ralph Ferraro</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594">
                <a:tc>
                  <a:txBody>
                    <a:bodyPr/>
                    <a:lstStyle/>
                    <a:p>
                      <a:pPr algn="ctr" fontAlgn="ctr"/>
                      <a:r>
                        <a:rPr lang="en-US" sz="900" b="0" i="0" u="none" strike="noStrike">
                          <a:solidFill>
                            <a:srgbClr val="000000"/>
                          </a:solidFill>
                          <a:effectLst/>
                          <a:latin typeface="Arial"/>
                        </a:rPr>
                        <a:t>13:00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Ralph Ferraro</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Introduction and Action Item/Discussion</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385188">
                <a:tc>
                  <a:txBody>
                    <a:bodyPr/>
                    <a:lstStyle/>
                    <a:p>
                      <a:pPr algn="ctr" fontAlgn="ctr"/>
                      <a:r>
                        <a:rPr lang="en-US" sz="900" b="0" i="0" u="none" strike="noStrike">
                          <a:solidFill>
                            <a:srgbClr val="000000"/>
                          </a:solidFill>
                          <a:effectLst/>
                          <a:latin typeface="Arial"/>
                        </a:rPr>
                        <a:t>13:30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Shenli Wu</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CMA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Development of FY-3/MWRI Calibration on warm/cold targets and reflector emissivity</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9b</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288891">
                <a:tc>
                  <a:txBody>
                    <a:bodyPr/>
                    <a:lstStyle/>
                    <a:p>
                      <a:pPr algn="ctr" fontAlgn="ctr"/>
                      <a:r>
                        <a:rPr lang="en-US" sz="900" b="0" i="0" u="none" strike="noStrike">
                          <a:solidFill>
                            <a:srgbClr val="000000"/>
                          </a:solidFill>
                          <a:effectLst/>
                          <a:latin typeface="Arial"/>
                        </a:rPr>
                        <a:t>13:50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Yang Guo</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CMA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Calibration and validation of Microwave Humidity Sounder onboard FY-3D satellite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9c</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385188">
                <a:tc>
                  <a:txBody>
                    <a:bodyPr/>
                    <a:lstStyle/>
                    <a:p>
                      <a:pPr algn="ctr" fontAlgn="ctr"/>
                      <a:r>
                        <a:rPr lang="en-US" sz="900" b="0" i="0" u="none" strike="noStrike">
                          <a:solidFill>
                            <a:srgbClr val="000000"/>
                          </a:solidFill>
                          <a:effectLst/>
                          <a:latin typeface="Arial"/>
                        </a:rPr>
                        <a:t>14:10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Hao Liu</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NSSC</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Consideration of the on-board calibration of interferometric synthetic aperture microwave radiometer,</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9d</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577782">
                <a:tc>
                  <a:txBody>
                    <a:bodyPr/>
                    <a:lstStyle/>
                    <a:p>
                      <a:pPr algn="ctr" fontAlgn="ctr"/>
                      <a:r>
                        <a:rPr lang="en-US" sz="900" b="0" i="0" u="none" strike="noStrike">
                          <a:solidFill>
                            <a:srgbClr val="000000"/>
                          </a:solidFill>
                          <a:effectLst/>
                          <a:latin typeface="Arial"/>
                        </a:rPr>
                        <a:t>14:30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Xiaolong Dong</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NSSC</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Development and Standardization of the Guidelines for Prelaunch Calibration of Microwave Sensors - Activities of the CEOS WGCV</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192594">
                <a:tc>
                  <a:txBody>
                    <a:bodyPr/>
                    <a:lstStyle/>
                    <a:p>
                      <a:pPr algn="ctr" fontAlgn="ctr"/>
                      <a:r>
                        <a:rPr lang="en-US" sz="900" b="0" i="0" u="none" strike="noStrike">
                          <a:solidFill>
                            <a:srgbClr val="000000"/>
                          </a:solidFill>
                          <a:effectLst/>
                          <a:latin typeface="Arial"/>
                        </a:rPr>
                        <a:t>14:50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Ninghai Sun</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 Affiliate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ATMS SDR NOAA-20 and NPP ATMS calibration update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9f</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192594">
                <a:tc>
                  <a:txBody>
                    <a:bodyPr/>
                    <a:lstStyle/>
                    <a:p>
                      <a:pPr algn="ctr" fontAlgn="ctr"/>
                      <a:r>
                        <a:rPr lang="en-US" sz="900" b="0" i="0" u="none" strike="noStrike">
                          <a:solidFill>
                            <a:srgbClr val="000000"/>
                          </a:solidFill>
                          <a:effectLst/>
                          <a:latin typeface="Arial"/>
                        </a:rPr>
                        <a:t>15:10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gridSpan="3">
                  <a:txBody>
                    <a:bodyPr/>
                    <a:lstStyle/>
                    <a:p>
                      <a:pPr algn="ctr" fontAlgn="ctr"/>
                      <a:r>
                        <a:rPr lang="en-US" sz="900" b="1" i="0" u="none" strike="noStrike" dirty="0">
                          <a:solidFill>
                            <a:srgbClr val="000000"/>
                          </a:solidFill>
                          <a:effectLst/>
                          <a:latin typeface="Arial"/>
                        </a:rPr>
                        <a:t>Coffee break</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ctr" fontAlgn="ctr"/>
                      <a:r>
                        <a:rPr lang="en-US" sz="900" b="1" i="0" u="none" strike="noStrike">
                          <a:solidFill>
                            <a:srgbClr val="000000"/>
                          </a:solidFill>
                          <a:effectLst/>
                          <a:latin typeface="Arial"/>
                        </a:rPr>
                        <a:t> </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88891">
                <a:tc>
                  <a:txBody>
                    <a:bodyPr/>
                    <a:lstStyle/>
                    <a:p>
                      <a:pPr algn="ctr" fontAlgn="ctr"/>
                      <a:r>
                        <a:rPr lang="en-US" sz="900" b="0" i="0" u="none" strike="noStrike">
                          <a:solidFill>
                            <a:srgbClr val="000000"/>
                          </a:solidFill>
                          <a:effectLst/>
                          <a:latin typeface="Arial"/>
                        </a:rPr>
                        <a:t>15:30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Ralph Ferraro</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Introduction: Radio Occultation as a MW standard/calibration source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9g</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0:10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577782">
                <a:tc>
                  <a:txBody>
                    <a:bodyPr/>
                    <a:lstStyle/>
                    <a:p>
                      <a:pPr algn="ctr" fontAlgn="ctr"/>
                      <a:r>
                        <a:rPr lang="en-US" sz="900" b="0" i="0" u="none" strike="noStrike">
                          <a:solidFill>
                            <a:srgbClr val="000000"/>
                          </a:solidFill>
                          <a:effectLst/>
                          <a:latin typeface="Arial"/>
                        </a:rPr>
                        <a:t>15:40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Lin Lin</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 Affiliate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Mutual Validations of Observations between lifetime S-NPP ATMS and GPS ROs from COSMIC, </a:t>
                      </a:r>
                      <a:r>
                        <a:rPr lang="en-US" sz="900" b="0" i="0" u="none" strike="noStrike" dirty="0" err="1">
                          <a:solidFill>
                            <a:srgbClr val="000000"/>
                          </a:solidFill>
                          <a:effectLst/>
                          <a:latin typeface="Arial"/>
                        </a:rPr>
                        <a:t>MetOp</a:t>
                      </a:r>
                      <a:r>
                        <a:rPr lang="en-US" sz="900" b="0" i="0" u="none" strike="noStrike" dirty="0">
                          <a:solidFill>
                            <a:srgbClr val="000000"/>
                          </a:solidFill>
                          <a:effectLst/>
                          <a:latin typeface="Arial"/>
                        </a:rPr>
                        <a:t> and KOMPSAT (Provided by </a:t>
                      </a:r>
                      <a:r>
                        <a:rPr lang="en-US" sz="900" b="0" i="0" u="none" strike="noStrike" dirty="0" err="1">
                          <a:solidFill>
                            <a:srgbClr val="000000"/>
                          </a:solidFill>
                          <a:effectLst/>
                          <a:latin typeface="Arial"/>
                        </a:rPr>
                        <a:t>Xiaolei</a:t>
                      </a:r>
                      <a:r>
                        <a:rPr lang="en-US" sz="900" b="0" i="0" u="none" strike="noStrike" dirty="0">
                          <a:solidFill>
                            <a:srgbClr val="000000"/>
                          </a:solidFill>
                          <a:effectLst/>
                          <a:latin typeface="Arial"/>
                        </a:rPr>
                        <a:t> Zou)</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9h</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0:15</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192594">
                <a:tc>
                  <a:txBody>
                    <a:bodyPr/>
                    <a:lstStyle/>
                    <a:p>
                      <a:pPr algn="ctr" fontAlgn="ctr"/>
                      <a:r>
                        <a:rPr lang="en-US" sz="900" b="0" i="0" u="none" strike="noStrike">
                          <a:solidFill>
                            <a:srgbClr val="000000"/>
                          </a:solidFill>
                          <a:effectLst/>
                          <a:latin typeface="Arial"/>
                        </a:rPr>
                        <a:t>15:55</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All</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 </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1" i="0" u="none" strike="noStrike">
                          <a:solidFill>
                            <a:srgbClr val="000000"/>
                          </a:solidFill>
                          <a:effectLst/>
                          <a:latin typeface="Arial"/>
                        </a:rPr>
                        <a:t>RO Discussion</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9i</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0:30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288891">
                <a:tc>
                  <a:txBody>
                    <a:bodyPr/>
                    <a:lstStyle/>
                    <a:p>
                      <a:pPr algn="ctr" fontAlgn="ctr"/>
                      <a:r>
                        <a:rPr lang="en-US" sz="900" b="0" i="0" u="none" strike="noStrike">
                          <a:solidFill>
                            <a:srgbClr val="000000"/>
                          </a:solidFill>
                          <a:effectLst/>
                          <a:latin typeface="Arial"/>
                        </a:rPr>
                        <a:t>16:25</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Scott Hu</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CMA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ATMS Cal/Val evaluation using FY-3C/GNOS profile standard</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9j</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0:15</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192594">
                <a:tc>
                  <a:txBody>
                    <a:bodyPr/>
                    <a:lstStyle/>
                    <a:p>
                      <a:pPr algn="ctr" fontAlgn="ctr"/>
                      <a:r>
                        <a:rPr lang="en-US" sz="900" b="0" i="0" u="none" strike="noStrike">
                          <a:solidFill>
                            <a:srgbClr val="000000"/>
                          </a:solidFill>
                          <a:effectLst/>
                          <a:latin typeface="Arial"/>
                        </a:rPr>
                        <a:t>16:40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Manik Bali</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 Affiliate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Proposed Best Practices</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9k</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0:30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288891">
                <a:tc>
                  <a:txBody>
                    <a:bodyPr/>
                    <a:lstStyle/>
                    <a:p>
                      <a:pPr algn="ctr" fontAlgn="ctr"/>
                      <a:r>
                        <a:rPr lang="en-US" sz="900" b="0" i="0" u="none" strike="noStrike">
                          <a:solidFill>
                            <a:srgbClr val="000000"/>
                          </a:solidFill>
                          <a:effectLst/>
                          <a:latin typeface="Arial"/>
                        </a:rPr>
                        <a:t>17:10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Ralph Ferraro</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NASA GPM X-Cal Updates (provided by Wes Berg and Rachel Kroodsma)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9l</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192594">
                <a:tc>
                  <a:txBody>
                    <a:bodyPr/>
                    <a:lstStyle/>
                    <a:p>
                      <a:pPr algn="ctr" fontAlgn="ctr"/>
                      <a:r>
                        <a:rPr lang="en-US" sz="900" b="0" i="0" u="none" strike="noStrike">
                          <a:solidFill>
                            <a:srgbClr val="000000"/>
                          </a:solidFill>
                          <a:effectLst/>
                          <a:latin typeface="Arial"/>
                        </a:rPr>
                        <a:t>17:30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Manik Bali</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 Affiliate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GRUAN (Provided by Tony Reale)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9m</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0:30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bl>
          </a:graphicData>
        </a:graphic>
      </p:graphicFrame>
    </p:spTree>
    <p:extLst>
      <p:ext uri="{BB962C8B-B14F-4D97-AF65-F5344CB8AC3E}">
        <p14:creationId xmlns:p14="http://schemas.microsoft.com/office/powerpoint/2010/main" val="47226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297" y="0"/>
            <a:ext cx="5911703" cy="1143000"/>
          </a:xfrm>
        </p:spPr>
        <p:txBody>
          <a:bodyPr/>
          <a:lstStyle/>
          <a:p>
            <a:r>
              <a:rPr lang="en-US" sz="3600" dirty="0" smtClean="0">
                <a:solidFill>
                  <a:srgbClr val="0000FF"/>
                </a:solidFill>
              </a:rPr>
              <a:t>Summary and ongoing endeavors</a:t>
            </a:r>
            <a:endParaRPr lang="en-US" sz="3600" dirty="0">
              <a:solidFill>
                <a:srgbClr val="0000FF"/>
              </a:solidFill>
            </a:endParaRPr>
          </a:p>
        </p:txBody>
      </p:sp>
      <p:sp>
        <p:nvSpPr>
          <p:cNvPr id="3" name="Content Placeholder 2"/>
          <p:cNvSpPr>
            <a:spLocks noGrp="1"/>
          </p:cNvSpPr>
          <p:nvPr>
            <p:ph idx="1"/>
          </p:nvPr>
        </p:nvSpPr>
        <p:spPr>
          <a:xfrm>
            <a:off x="0" y="1228677"/>
            <a:ext cx="9144000" cy="4641112"/>
          </a:xfrm>
        </p:spPr>
        <p:txBody>
          <a:bodyPr/>
          <a:lstStyle/>
          <a:p>
            <a:r>
              <a:rPr lang="en-US" sz="2400" dirty="0" smtClean="0"/>
              <a:t>Continued expansion of group</a:t>
            </a:r>
          </a:p>
          <a:p>
            <a:pPr lvl="1"/>
            <a:r>
              <a:rPr lang="en-US" sz="1800" dirty="0" smtClean="0"/>
              <a:t>More ideas, new collaborations, exploit other ongoing activities of relevance to GSICS</a:t>
            </a:r>
          </a:p>
          <a:p>
            <a:pPr lvl="1"/>
            <a:r>
              <a:rPr lang="en-US" sz="1800" dirty="0" smtClean="0"/>
              <a:t>Planning an evening session at IPWG-9 to engage precipitation community</a:t>
            </a:r>
          </a:p>
          <a:p>
            <a:r>
              <a:rPr lang="en-US" sz="2400" dirty="0" smtClean="0"/>
              <a:t>Sub-topical leads/formation</a:t>
            </a:r>
          </a:p>
          <a:p>
            <a:pPr lvl="1"/>
            <a:r>
              <a:rPr lang="en-US" sz="1800" dirty="0" smtClean="0"/>
              <a:t>Develop tasks, move forward with them</a:t>
            </a:r>
          </a:p>
          <a:p>
            <a:pPr lvl="2"/>
            <a:r>
              <a:rPr lang="en-US" sz="1600" dirty="0" smtClean="0"/>
              <a:t>References, Methods, Correction Tables….</a:t>
            </a:r>
          </a:p>
          <a:p>
            <a:pPr lvl="1"/>
            <a:r>
              <a:rPr lang="en-US" sz="1800" dirty="0" smtClean="0"/>
              <a:t>Taking a little longer than I had hoped…</a:t>
            </a:r>
          </a:p>
          <a:p>
            <a:r>
              <a:rPr lang="en-US" sz="2400" dirty="0" smtClean="0"/>
              <a:t>Contributions to GSICS Newsletters</a:t>
            </a:r>
          </a:p>
          <a:p>
            <a:r>
              <a:rPr lang="en-US" sz="2400" dirty="0" smtClean="0"/>
              <a:t>Parallel MW sessions are maturing</a:t>
            </a:r>
          </a:p>
          <a:p>
            <a:pPr lvl="1"/>
            <a:r>
              <a:rPr lang="en-US" sz="1800" dirty="0" smtClean="0"/>
              <a:t>Can help determine action items and paths forward</a:t>
            </a:r>
          </a:p>
          <a:p>
            <a:r>
              <a:rPr lang="en-US" sz="2200" dirty="0"/>
              <a:t>Chairmanship</a:t>
            </a:r>
          </a:p>
          <a:p>
            <a:pPr lvl="1"/>
            <a:r>
              <a:rPr lang="en-US" sz="1800" dirty="0"/>
              <a:t>Been leading for </a:t>
            </a:r>
            <a:r>
              <a:rPr lang="en-US" sz="1800" dirty="0" smtClean="0"/>
              <a:t>3+ </a:t>
            </a:r>
            <a:r>
              <a:rPr lang="en-US" sz="1800" dirty="0" smtClean="0"/>
              <a:t>years…have made it to 2 out of 4 </a:t>
            </a:r>
            <a:r>
              <a:rPr lang="en-US" sz="1800" smtClean="0"/>
              <a:t>annual meetings</a:t>
            </a:r>
            <a:endParaRPr lang="en-US" sz="1800" dirty="0"/>
          </a:p>
          <a:p>
            <a:pPr lvl="1"/>
            <a:r>
              <a:rPr lang="en-US" sz="1800" dirty="0"/>
              <a:t>Never had a vice-chair…</a:t>
            </a:r>
          </a:p>
          <a:p>
            <a:pPr lvl="1"/>
            <a:endParaRPr lang="en-US" sz="1800" dirty="0" smtClean="0"/>
          </a:p>
          <a:p>
            <a:pPr marL="0" indent="0">
              <a:buNone/>
            </a:pPr>
            <a:r>
              <a:rPr lang="en-US" sz="2400" dirty="0"/>
              <a:t>	</a:t>
            </a:r>
            <a:endParaRPr lang="en-US" sz="2400" dirty="0" smtClean="0"/>
          </a:p>
          <a:p>
            <a:endParaRPr lang="en-US" sz="20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14</a:t>
            </a:fld>
            <a:endParaRPr lang="en-US"/>
          </a:p>
        </p:txBody>
      </p:sp>
    </p:spTree>
    <p:extLst>
      <p:ext uri="{BB962C8B-B14F-4D97-AF65-F5344CB8AC3E}">
        <p14:creationId xmlns:p14="http://schemas.microsoft.com/office/powerpoint/2010/main" val="3949150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material</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C94469-C24B-4485-9554-864CA5BFE27B}" type="slidenum">
              <a:rPr lang="en-US" smtClean="0"/>
              <a:pPr>
                <a:defRPr/>
              </a:pPr>
              <a:t>15</a:t>
            </a:fld>
            <a:endParaRPr lang="en-US"/>
          </a:p>
        </p:txBody>
      </p:sp>
    </p:spTree>
    <p:extLst>
      <p:ext uri="{BB962C8B-B14F-4D97-AF65-F5344CB8AC3E}">
        <p14:creationId xmlns:p14="http://schemas.microsoft.com/office/powerpoint/2010/main" val="63270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p>
            <a:fld id="{7C66A421-960F-40DF-BDE6-CED4FB09D906}" type="slidenum">
              <a:rPr lang="en-US" smtClean="0">
                <a:solidFill>
                  <a:srgbClr val="000000"/>
                </a:solidFill>
              </a:rPr>
              <a:pPr/>
              <a:t>16</a:t>
            </a:fld>
            <a:endParaRPr lang="en-US" smtClean="0">
              <a:solidFill>
                <a:srgbClr val="000000"/>
              </a:solidFill>
            </a:endParaRPr>
          </a:p>
        </p:txBody>
      </p:sp>
      <p:sp>
        <p:nvSpPr>
          <p:cNvPr id="2051" name="Rectangle 2"/>
          <p:cNvSpPr>
            <a:spLocks noGrp="1" noChangeArrowheads="1"/>
          </p:cNvSpPr>
          <p:nvPr>
            <p:ph type="ctrTitle"/>
          </p:nvPr>
        </p:nvSpPr>
        <p:spPr bwMode="auto">
          <a:xfrm>
            <a:off x="668338" y="1727200"/>
            <a:ext cx="7772400" cy="16598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solidFill>
                  <a:srgbClr val="FF0000"/>
                </a:solidFill>
              </a:rPr>
              <a:t>GRWG Microwave Session</a:t>
            </a:r>
            <a:endParaRPr lang="en-US" sz="4000" dirty="0" smtClean="0">
              <a:solidFill>
                <a:srgbClr val="0000FF"/>
              </a:solidFill>
            </a:endParaRPr>
          </a:p>
        </p:txBody>
      </p:sp>
      <p:sp>
        <p:nvSpPr>
          <p:cNvPr id="2052" name="Rectangle 3"/>
          <p:cNvSpPr>
            <a:spLocks noGrp="1" noChangeArrowheads="1"/>
          </p:cNvSpPr>
          <p:nvPr>
            <p:ph type="subTitle" idx="1"/>
          </p:nvPr>
        </p:nvSpPr>
        <p:spPr>
          <a:xfrm>
            <a:off x="914400" y="2914650"/>
            <a:ext cx="7315200" cy="2876550"/>
          </a:xfrm>
        </p:spPr>
        <p:txBody>
          <a:bodyPr/>
          <a:lstStyle/>
          <a:p>
            <a:pPr eaLnBrk="1" hangingPunct="1">
              <a:lnSpc>
                <a:spcPct val="80000"/>
              </a:lnSpc>
              <a:spcBef>
                <a:spcPct val="100000"/>
              </a:spcBef>
              <a:spcAft>
                <a:spcPct val="100000"/>
              </a:spcAft>
            </a:pPr>
            <a:endParaRPr lang="en-US" sz="2800" b="1" dirty="0" smtClean="0">
              <a:solidFill>
                <a:schemeClr val="accent2"/>
              </a:solidFill>
              <a:latin typeface="Times New Roman" pitchFamily="18" charset="0"/>
            </a:endParaRPr>
          </a:p>
          <a:p>
            <a:pPr eaLnBrk="1" hangingPunct="1">
              <a:lnSpc>
                <a:spcPct val="80000"/>
              </a:lnSpc>
            </a:pPr>
            <a:r>
              <a:rPr lang="en-US" altLang="zh-CN" sz="2000" i="1" dirty="0" smtClean="0">
                <a:solidFill>
                  <a:srgbClr val="0000FF"/>
                </a:solidFill>
                <a:latin typeface="+mj-lt"/>
                <a:ea typeface="+mj-ea"/>
                <a:cs typeface="+mj-cs"/>
              </a:rPr>
              <a:t>Ralph Ferraro</a:t>
            </a:r>
            <a:endParaRPr lang="en-US" altLang="zh-CN" sz="2000" b="1" dirty="0" smtClean="0">
              <a:latin typeface="Times New Roman" pitchFamily="18" charset="0"/>
              <a:ea typeface="宋体" pitchFamily="2" charset="-122"/>
            </a:endParaRPr>
          </a:p>
          <a:p>
            <a:pPr eaLnBrk="1" hangingPunct="1">
              <a:lnSpc>
                <a:spcPct val="80000"/>
              </a:lnSpc>
            </a:pPr>
            <a:endParaRPr lang="en-US" altLang="zh-CN" sz="2000" dirty="0" smtClean="0">
              <a:latin typeface="Times New Roman" pitchFamily="18" charset="0"/>
              <a:ea typeface="宋体" pitchFamily="2" charset="-122"/>
            </a:endParaRPr>
          </a:p>
          <a:p>
            <a:pPr eaLnBrk="1" hangingPunct="1">
              <a:lnSpc>
                <a:spcPct val="80000"/>
              </a:lnSpc>
            </a:pPr>
            <a:r>
              <a:rPr lang="en-US" altLang="zh-CN" sz="2000" b="1" dirty="0" smtClean="0">
                <a:latin typeface="Times New Roman" pitchFamily="18" charset="0"/>
                <a:ea typeface="宋体" pitchFamily="2" charset="-122"/>
              </a:rPr>
              <a:t>NOAA/NESDIS</a:t>
            </a:r>
          </a:p>
        </p:txBody>
      </p:sp>
    </p:spTree>
    <p:extLst>
      <p:ext uri="{BB962C8B-B14F-4D97-AF65-F5344CB8AC3E}">
        <p14:creationId xmlns:p14="http://schemas.microsoft.com/office/powerpoint/2010/main" val="3303309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779" y="118926"/>
            <a:ext cx="5879805" cy="1143000"/>
          </a:xfrm>
        </p:spPr>
        <p:txBody>
          <a:bodyPr/>
          <a:lstStyle/>
          <a:p>
            <a:r>
              <a:rPr lang="en-US" dirty="0" smtClean="0">
                <a:solidFill>
                  <a:srgbClr val="0000FF"/>
                </a:solidFill>
              </a:rPr>
              <a:t>Action Items</a:t>
            </a:r>
            <a:br>
              <a:rPr lang="en-US" dirty="0" smtClean="0">
                <a:solidFill>
                  <a:srgbClr val="0000FF"/>
                </a:solidFill>
              </a:rPr>
            </a:br>
            <a:endParaRPr lang="en-US" i="1" dirty="0">
              <a:solidFill>
                <a:srgbClr val="0000FF"/>
              </a:solidFill>
            </a:endParaRPr>
          </a:p>
        </p:txBody>
      </p:sp>
      <p:sp>
        <p:nvSpPr>
          <p:cNvPr id="3" name="Slide Number Placeholder 2"/>
          <p:cNvSpPr>
            <a:spLocks noGrp="1"/>
          </p:cNvSpPr>
          <p:nvPr>
            <p:ph type="sldNum" sz="quarter" idx="10"/>
          </p:nvPr>
        </p:nvSpPr>
        <p:spPr/>
        <p:txBody>
          <a:bodyPr/>
          <a:lstStyle/>
          <a:p>
            <a:pPr>
              <a:defRPr/>
            </a:pPr>
            <a:fld id="{D24831DE-8CB6-4B98-B2F1-D4EBA8FF1804}" type="slidenum">
              <a:rPr lang="en-US" smtClean="0">
                <a:solidFill>
                  <a:srgbClr val="000000"/>
                </a:solidFill>
              </a:rPr>
              <a:pPr>
                <a:defRPr/>
              </a:pPr>
              <a:t>17</a:t>
            </a:fld>
            <a:endParaRPr lang="en-US">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6921768"/>
              </p:ext>
            </p:extLst>
          </p:nvPr>
        </p:nvGraphicFramePr>
        <p:xfrm>
          <a:off x="132522" y="1196980"/>
          <a:ext cx="8905150" cy="3898600"/>
        </p:xfrm>
        <a:graphic>
          <a:graphicData uri="http://schemas.openxmlformats.org/drawingml/2006/table">
            <a:tbl>
              <a:tblPr>
                <a:tableStyleId>{D7AC3CCA-C797-4891-BE02-D94E43425B78}</a:tableStyleId>
              </a:tblPr>
              <a:tblGrid>
                <a:gridCol w="954156"/>
                <a:gridCol w="1076043"/>
                <a:gridCol w="2728256"/>
                <a:gridCol w="510363"/>
                <a:gridCol w="744279"/>
                <a:gridCol w="754911"/>
                <a:gridCol w="680484"/>
                <a:gridCol w="708188"/>
                <a:gridCol w="748470"/>
              </a:tblGrid>
              <a:tr h="261219">
                <a:tc>
                  <a:txBody>
                    <a:bodyPr/>
                    <a:lstStyle/>
                    <a:p>
                      <a:pPr algn="ctr" fontAlgn="b"/>
                      <a:r>
                        <a:rPr lang="en-US" sz="1000" b="1" u="none" strike="noStrike" dirty="0">
                          <a:effectLst/>
                        </a:rPr>
                        <a:t>Action Id</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Item</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Summary</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Lead</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What to Do</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900" b="1" u="none" strike="noStrike" dirty="0">
                          <a:effectLst/>
                        </a:rPr>
                        <a:t>Expected Completion</a:t>
                      </a:r>
                      <a:endParaRPr lang="en-US" sz="9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900" b="1" u="none" strike="noStrike" dirty="0">
                          <a:effectLst/>
                        </a:rPr>
                        <a:t>Actual Completion</a:t>
                      </a:r>
                      <a:endParaRPr lang="en-US" sz="9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Deliverable Usage</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Status</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r>
              <a:tr h="200677">
                <a:tc>
                  <a:txBody>
                    <a:bodyPr/>
                    <a:lstStyle/>
                    <a:p>
                      <a:pPr algn="l" fontAlgn="ctr"/>
                      <a:r>
                        <a:rPr lang="en-US" sz="800" b="1" u="none" strike="noStrike" dirty="0">
                          <a:effectLst/>
                        </a:rPr>
                        <a:t>A.GMW.2017.6b.1 </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ATMS on JPSS-1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err="1">
                          <a:effectLst/>
                        </a:rPr>
                        <a:t>Priovide</a:t>
                      </a:r>
                      <a:r>
                        <a:rPr lang="en-US" sz="800" b="1" u="none" strike="noStrike" dirty="0">
                          <a:effectLst/>
                        </a:rPr>
                        <a:t> an update on the status after launch (currently Sept 2017)</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Ed Kim</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2017-12-01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2018-01-12</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a:t>
                      </a:r>
                      <a:endParaRPr lang="en-US" sz="800" b="1" i="0" u="none" strike="noStrike" dirty="0">
                        <a:solidFill>
                          <a:srgbClr val="000000"/>
                        </a:solidFill>
                        <a:effectLst/>
                        <a:latin typeface="Arial"/>
                      </a:endParaRPr>
                    </a:p>
                  </a:txBody>
                  <a:tcPr marL="5812" marR="5812" marT="5812" marB="0" anchor="ctr">
                    <a:solidFill>
                      <a:srgbClr val="92D050"/>
                    </a:solidFill>
                  </a:tcPr>
                </a:tc>
              </a:tr>
              <a:tr h="333054">
                <a:tc>
                  <a:txBody>
                    <a:bodyPr/>
                    <a:lstStyle/>
                    <a:p>
                      <a:pPr algn="l" fontAlgn="ctr"/>
                      <a:r>
                        <a:rPr lang="en-US" sz="800" b="1" u="none" strike="noStrike" dirty="0">
                          <a:effectLst/>
                        </a:rPr>
                        <a:t>A.GMW.2017.6c.1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Microwave imager CDR</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Determine feasibility of extracting the inter-calibration algorithms and coefficients from the FCDR and making them a GSICS product.</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err="1">
                          <a:effectLst/>
                        </a:rPr>
                        <a:t>Karsten</a:t>
                      </a:r>
                      <a:r>
                        <a:rPr lang="en-US" sz="800" b="1" u="none" strike="noStrike" dirty="0">
                          <a:effectLst/>
                        </a:rPr>
                        <a:t> </a:t>
                      </a:r>
                      <a:r>
                        <a:rPr lang="en-US" sz="800" b="1" u="none" strike="noStrike" dirty="0" err="1">
                          <a:effectLst/>
                        </a:rPr>
                        <a:t>Fennig</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Analysis</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2018-03-01</a:t>
                      </a:r>
                      <a:endParaRPr lang="en-US" sz="800" b="1" i="0" u="none" strike="noStrike">
                        <a:solidFill>
                          <a:srgbClr val="000000"/>
                        </a:solidFill>
                        <a:effectLst/>
                        <a:latin typeface="Arial"/>
                      </a:endParaRPr>
                    </a:p>
                  </a:txBody>
                  <a:tcPr marL="5812" marR="5812" marT="5812" marB="0" anchor="ctr"/>
                </a:tc>
                <a:tc>
                  <a:txBody>
                    <a:bodyPr/>
                    <a:lstStyle/>
                    <a:p>
                      <a:pPr algn="l" fontAlgn="ct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 </a:t>
                      </a:r>
                      <a:endParaRPr lang="en-US" sz="800" b="1" i="0" u="none" strike="noStrike" dirty="0">
                        <a:solidFill>
                          <a:srgbClr val="000000"/>
                        </a:solidFill>
                        <a:effectLst/>
                        <a:latin typeface="Arial"/>
                      </a:endParaRPr>
                    </a:p>
                  </a:txBody>
                  <a:tcPr marL="5812" marR="5812" marT="5812" marB="0" anchor="ctr">
                    <a:solidFill>
                      <a:srgbClr val="92D050"/>
                    </a:solidFill>
                  </a:tcPr>
                </a:tc>
              </a:tr>
              <a:tr h="333054">
                <a:tc>
                  <a:txBody>
                    <a:bodyPr/>
                    <a:lstStyle/>
                    <a:p>
                      <a:pPr algn="l" fontAlgn="ctr"/>
                      <a:r>
                        <a:rPr lang="en-US" sz="800" b="1" u="none" strike="noStrike" dirty="0">
                          <a:effectLst/>
                        </a:rPr>
                        <a:t>A.GMW.2017.6d.1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Microwave sounder CDR</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Determine feasibility of extracting the inter-calibration algorithms and coefficients from the FCDR and making them a GSICS product.</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Cheng-</a:t>
                      </a:r>
                      <a:r>
                        <a:rPr lang="en-US" sz="800" b="1" u="none" strike="noStrike" dirty="0" err="1">
                          <a:effectLst/>
                        </a:rPr>
                        <a:t>Zhi</a:t>
                      </a:r>
                      <a:r>
                        <a:rPr lang="en-US" sz="800" b="1" u="none" strike="noStrike" dirty="0">
                          <a:effectLst/>
                        </a:rPr>
                        <a:t> Zou</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Analysis</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 </a:t>
                      </a:r>
                      <a:endParaRPr lang="en-US" sz="800" b="1" i="0" u="none" strike="noStrike" dirty="0">
                        <a:solidFill>
                          <a:srgbClr val="000000"/>
                        </a:solidFill>
                        <a:effectLst/>
                        <a:latin typeface="Arial"/>
                      </a:endParaRPr>
                    </a:p>
                  </a:txBody>
                  <a:tcPr marL="5812" marR="5812" marT="5812" marB="0" anchor="ctr">
                    <a:solidFill>
                      <a:srgbClr val="92D050"/>
                    </a:solidFill>
                  </a:tcPr>
                </a:tc>
              </a:tr>
              <a:tr h="777125">
                <a:tc>
                  <a:txBody>
                    <a:bodyPr/>
                    <a:lstStyle/>
                    <a:p>
                      <a:pPr algn="l" fontAlgn="ctr"/>
                      <a:r>
                        <a:rPr lang="en-US" sz="800" b="1" u="none" strike="noStrike" dirty="0">
                          <a:effectLst/>
                        </a:rPr>
                        <a:t>A.GMW.2017.6f.1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MW Sensor inventory</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 MW Subgroup chair to develop candidate satellite/sensor (inventory), perhaps in the form of a graphical aid,   as in orbit references for specific channels (based on some predetermined set of parameters that </a:t>
                      </a:r>
                      <a:r>
                        <a:rPr lang="en-US" sz="800" b="1" u="none" strike="noStrike" dirty="0" err="1">
                          <a:effectLst/>
                        </a:rPr>
                        <a:t>Manik</a:t>
                      </a:r>
                      <a:r>
                        <a:rPr lang="en-US" sz="800" b="1" u="none" strike="noStrike" dirty="0">
                          <a:effectLst/>
                        </a:rPr>
                        <a:t> has outlined...) and note pros and cons, other attributes (publications, etc.)?  It should include timelines of sensors and overlap periods.</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Jun Park</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Information</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a:t>
                      </a:r>
                      <a:endParaRPr lang="en-US" sz="800" b="1" i="0" u="none" strike="noStrike" dirty="0">
                        <a:solidFill>
                          <a:srgbClr val="000000"/>
                        </a:solidFill>
                        <a:effectLst/>
                        <a:latin typeface="Arial"/>
                      </a:endParaRPr>
                    </a:p>
                  </a:txBody>
                  <a:tcPr marL="5812" marR="5812" marT="5812" marB="0" anchor="ctr">
                    <a:solidFill>
                      <a:srgbClr val="92D050"/>
                    </a:solidFill>
                  </a:tcPr>
                </a:tc>
              </a:tr>
              <a:tr h="333054">
                <a:tc>
                  <a:txBody>
                    <a:bodyPr/>
                    <a:lstStyle/>
                    <a:p>
                      <a:pPr algn="l" fontAlgn="ctr"/>
                      <a:r>
                        <a:rPr lang="en-US" sz="800" b="1" u="none" strike="noStrike" dirty="0">
                          <a:effectLst/>
                        </a:rPr>
                        <a:t>A.GMW.2017.6f.2</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GRUAN Study</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 Tony Reale (NOAA) to provide a draft uncertainty analysis describing the comparison of example (microwave) instruments to GRUAN sondes.</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Tony Reale</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Analysis</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2018-03-01</a:t>
                      </a:r>
                      <a:endParaRPr lang="en-US" sz="800" b="1" i="0" u="none" strike="noStrike">
                        <a:solidFill>
                          <a:srgbClr val="000000"/>
                        </a:solidFill>
                        <a:effectLst/>
                        <a:latin typeface="Arial"/>
                      </a:endParaRPr>
                    </a:p>
                  </a:txBody>
                  <a:tcPr marL="5812" marR="5812" marT="5812" marB="0" anchor="ctr"/>
                </a:tc>
                <a:tc>
                  <a:txBody>
                    <a:bodyPr/>
                    <a:lstStyle/>
                    <a:p>
                      <a:pPr algn="l" fontAlgn="ctr"/>
                      <a:endParaRPr lang="en-US" sz="800" b="1" i="0" u="none" strike="noStrike">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smtClean="0">
                          <a:effectLst/>
                        </a:rPr>
                        <a:t>Open?</a:t>
                      </a:r>
                      <a:endParaRPr lang="en-US" sz="800" b="1" i="0" u="none" strike="noStrike" dirty="0">
                        <a:solidFill>
                          <a:srgbClr val="000000"/>
                        </a:solidFill>
                        <a:effectLst/>
                        <a:latin typeface="Arial"/>
                      </a:endParaRPr>
                    </a:p>
                  </a:txBody>
                  <a:tcPr marL="5812" marR="5812" marT="5812" marB="0" anchor="ctr">
                    <a:solidFill>
                      <a:srgbClr val="FFFF00"/>
                    </a:solidFill>
                  </a:tcPr>
                </a:tc>
              </a:tr>
              <a:tr h="444072">
                <a:tc>
                  <a:txBody>
                    <a:bodyPr/>
                    <a:lstStyle/>
                    <a:p>
                      <a:pPr algn="l" fontAlgn="ctr"/>
                      <a:r>
                        <a:rPr lang="en-US" sz="800" b="1" u="none" strike="noStrike" dirty="0">
                          <a:effectLst/>
                        </a:rPr>
                        <a:t>A.GMW.2017.6g.1 </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MW RTM comparison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 MW co-chair to develop set of specific tasks to be performed by the Subgroup to intercompare RTM output over static references and surface models.  Tasks to be identified within 6 months (Sep. 2017).</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Isaac Moradi</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Information</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2018-08-01</a:t>
                      </a:r>
                      <a:endParaRPr lang="en-US" sz="800" b="1" i="0" u="none" strike="noStrike" dirty="0">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Open</a:t>
                      </a:r>
                      <a:endParaRPr lang="en-US" sz="800" b="1" i="0" u="none" strike="noStrike" dirty="0">
                        <a:solidFill>
                          <a:srgbClr val="000000"/>
                        </a:solidFill>
                        <a:effectLst/>
                        <a:latin typeface="Arial"/>
                      </a:endParaRPr>
                    </a:p>
                  </a:txBody>
                  <a:tcPr marL="5812" marR="5812" marT="5812" marB="0" anchor="ctr">
                    <a:solidFill>
                      <a:srgbClr val="FFFF00"/>
                    </a:solidFill>
                  </a:tcPr>
                </a:tc>
              </a:tr>
              <a:tr h="222035">
                <a:tc>
                  <a:txBody>
                    <a:bodyPr/>
                    <a:lstStyle/>
                    <a:p>
                      <a:pPr algn="l" fontAlgn="ctr"/>
                      <a:r>
                        <a:rPr lang="en-US" sz="800" b="1" u="none" strike="noStrike" dirty="0">
                          <a:effectLst/>
                        </a:rPr>
                        <a:t>A.GMW.2017.5g.1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MW Naming Convention/Metadata</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 MW subgroup would contact NOAA GDWG to get support for product creation if needed.</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Ralph Ferraro</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Tech Support</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2018-03-01</a:t>
                      </a:r>
                      <a:endParaRPr lang="en-US" sz="800" b="1" i="0" u="none" strike="noStrike">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Open</a:t>
                      </a:r>
                      <a:endParaRPr lang="en-US" sz="800" b="1" i="0" u="none" strike="noStrike" dirty="0">
                        <a:solidFill>
                          <a:srgbClr val="000000"/>
                        </a:solidFill>
                        <a:effectLst/>
                        <a:latin typeface="Arial"/>
                      </a:endParaRPr>
                    </a:p>
                  </a:txBody>
                  <a:tcPr marL="5812" marR="5812" marT="5812" marB="0" anchor="ctr">
                    <a:solidFill>
                      <a:srgbClr val="FFFF00"/>
                    </a:solidFill>
                  </a:tcPr>
                </a:tc>
              </a:tr>
              <a:tr h="111018">
                <a:tc>
                  <a:txBody>
                    <a:bodyPr/>
                    <a:lstStyle/>
                    <a:p>
                      <a:pPr algn="l" fontAlgn="ctr"/>
                      <a:r>
                        <a:rPr lang="en-US" sz="800" b="1" u="none" strike="noStrike" dirty="0">
                          <a:effectLst/>
                        </a:rPr>
                        <a:t>R.GMW.2017.6a.1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MW Lunar Calibration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 Get an update from Martin in approx. 6 months.</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Martin Burgdorf</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2017-09-30</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2017-10-12</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Information</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a:t>
                      </a:r>
                      <a:endParaRPr lang="en-US" sz="800" b="1" i="0" u="none" strike="noStrike" dirty="0">
                        <a:solidFill>
                          <a:srgbClr val="000000"/>
                        </a:solidFill>
                        <a:effectLst/>
                        <a:latin typeface="Arial"/>
                      </a:endParaRPr>
                    </a:p>
                  </a:txBody>
                  <a:tcPr marL="5812" marR="5812" marT="5812" marB="0" anchor="ctr">
                    <a:solidFill>
                      <a:srgbClr val="92D050"/>
                    </a:solidFill>
                  </a:tcPr>
                </a:tc>
              </a:tr>
              <a:tr h="222035">
                <a:tc>
                  <a:txBody>
                    <a:bodyPr/>
                    <a:lstStyle/>
                    <a:p>
                      <a:pPr algn="l" fontAlgn="ctr"/>
                      <a:r>
                        <a:rPr lang="en-US" sz="800" b="1" u="none" strike="noStrike" dirty="0">
                          <a:effectLst/>
                        </a:rPr>
                        <a:t>R.GMW.2017.6e.1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NIST calibration reference</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 Get an update from Derek in approx. 6 months.</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Derek </a:t>
                      </a:r>
                      <a:r>
                        <a:rPr lang="en-US" sz="800" b="1" u="none" strike="noStrike" dirty="0" err="1">
                          <a:effectLst/>
                        </a:rPr>
                        <a:t>Houtz</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Information</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2017-09-30</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2018-01-12</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Information</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a:t>
                      </a:r>
                      <a:endParaRPr lang="en-US" sz="800" b="1" i="0" u="none" strike="noStrike" dirty="0">
                        <a:solidFill>
                          <a:srgbClr val="000000"/>
                        </a:solidFill>
                        <a:effectLst/>
                        <a:latin typeface="Arial"/>
                      </a:endParaRPr>
                    </a:p>
                  </a:txBody>
                  <a:tcPr marL="5812" marR="5812" marT="5812" marB="0" anchor="ctr">
                    <a:solidFill>
                      <a:srgbClr val="92D050"/>
                    </a:solidFill>
                  </a:tcPr>
                </a:tc>
              </a:tr>
            </a:tbl>
          </a:graphicData>
        </a:graphic>
      </p:graphicFrame>
      <p:sp>
        <p:nvSpPr>
          <p:cNvPr id="4" name="TextBox 3"/>
          <p:cNvSpPr txBox="1"/>
          <p:nvPr/>
        </p:nvSpPr>
        <p:spPr>
          <a:xfrm>
            <a:off x="170914" y="5317430"/>
            <a:ext cx="8668285" cy="738664"/>
          </a:xfrm>
          <a:prstGeom prst="rect">
            <a:avLst/>
          </a:prstGeom>
          <a:noFill/>
        </p:spPr>
        <p:txBody>
          <a:bodyPr wrap="square" rtlCol="0">
            <a:spAutoFit/>
          </a:bodyPr>
          <a:lstStyle/>
          <a:p>
            <a:r>
              <a:rPr lang="en-US" sz="1400" dirty="0">
                <a:solidFill>
                  <a:srgbClr val="000000"/>
                </a:solidFill>
              </a:rPr>
              <a:t>[EP-18.02] GRWG to assess the utilization RO for microwave instrument monitoring </a:t>
            </a:r>
            <a:r>
              <a:rPr lang="en-US" sz="1400" dirty="0" smtClean="0">
                <a:solidFill>
                  <a:srgbClr val="000000"/>
                </a:solidFill>
              </a:rPr>
              <a:t>purposes</a:t>
            </a:r>
          </a:p>
          <a:p>
            <a:pPr marL="171450" indent="-171450">
              <a:buFont typeface="Arial" panose="020B0604020202020204" pitchFamily="34" charset="0"/>
              <a:buChar char="•"/>
            </a:pPr>
            <a:r>
              <a:rPr lang="en-US" sz="1400" dirty="0" smtClean="0">
                <a:solidFill>
                  <a:srgbClr val="0070C0"/>
                </a:solidFill>
              </a:rPr>
              <a:t>We have held several meetings and developed a white paper to close out this action</a:t>
            </a:r>
          </a:p>
          <a:p>
            <a:pPr marL="171450" indent="-171450">
              <a:buFont typeface="Arial" panose="020B0604020202020204" pitchFamily="34" charset="0"/>
              <a:buChar char="•"/>
            </a:pPr>
            <a:r>
              <a:rPr lang="en-US" sz="1400" dirty="0" smtClean="0">
                <a:solidFill>
                  <a:srgbClr val="0070C0"/>
                </a:solidFill>
              </a:rPr>
              <a:t>But there is still more to discuss today!</a:t>
            </a:r>
            <a:endParaRPr lang="en-US" sz="1400" dirty="0">
              <a:solidFill>
                <a:srgbClr val="0070C0"/>
              </a:solidFill>
            </a:endParaRPr>
          </a:p>
        </p:txBody>
      </p:sp>
    </p:spTree>
    <p:extLst>
      <p:ext uri="{BB962C8B-B14F-4D97-AF65-F5344CB8AC3E}">
        <p14:creationId xmlns:p14="http://schemas.microsoft.com/office/powerpoint/2010/main" val="2305646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6126" y="356477"/>
            <a:ext cx="5566873" cy="451905"/>
          </a:xfrm>
        </p:spPr>
        <p:txBody>
          <a:bodyPr>
            <a:noAutofit/>
          </a:bodyPr>
          <a:lstStyle/>
          <a:p>
            <a:pPr lvl="0" algn="ctr" fontAlgn="base">
              <a:spcAft>
                <a:spcPct val="0"/>
              </a:spcAft>
            </a:pPr>
            <a:r>
              <a:rPr lang="en-US" sz="3200" dirty="0" smtClean="0">
                <a:solidFill>
                  <a:srgbClr val="0000FF"/>
                </a:solidFill>
              </a:rPr>
              <a:t>ATMS Updates for S-NPP and NOAA-20</a:t>
            </a:r>
          </a:p>
        </p:txBody>
      </p:sp>
      <p:sp>
        <p:nvSpPr>
          <p:cNvPr id="4" name="Content Placeholder 2"/>
          <p:cNvSpPr>
            <a:spLocks noGrp="1"/>
          </p:cNvSpPr>
          <p:nvPr>
            <p:ph idx="1"/>
          </p:nvPr>
        </p:nvSpPr>
        <p:spPr>
          <a:xfrm>
            <a:off x="457200" y="1434802"/>
            <a:ext cx="8305800" cy="5007117"/>
          </a:xfrm>
        </p:spPr>
        <p:txBody>
          <a:bodyPr/>
          <a:lstStyle/>
          <a:p>
            <a:pPr marL="0" indent="0">
              <a:buNone/>
            </a:pPr>
            <a:r>
              <a:rPr lang="en-US" sz="2000" dirty="0">
                <a:latin typeface="Calibri" pitchFamily="34" charset="0"/>
                <a:ea typeface="ＭＳ Ｐゴシック" charset="0"/>
                <a:cs typeface="Times New Roman" pitchFamily="18" charset="0"/>
              </a:rPr>
              <a:t>ATMS SDR performance is better than the requirement in J1RD.</a:t>
            </a:r>
          </a:p>
          <a:p>
            <a:pPr marL="0" indent="0">
              <a:buNone/>
            </a:pPr>
            <a:r>
              <a:rPr lang="en-US" sz="2000" dirty="0">
                <a:latin typeface="Calibri" pitchFamily="34" charset="0"/>
                <a:ea typeface="ＭＳ Ｐゴシック" charset="0"/>
                <a:cs typeface="Times New Roman" pitchFamily="18" charset="0"/>
              </a:rPr>
              <a:t>ATMS calibration using radiance has been  operational  since March 08, 2017 (block 2).</a:t>
            </a:r>
          </a:p>
          <a:p>
            <a:pPr marL="0" indent="0">
              <a:buNone/>
            </a:pPr>
            <a:r>
              <a:rPr lang="en-US" sz="1100" dirty="0" smtClean="0">
                <a:latin typeface="Calibri" pitchFamily="34" charset="0"/>
                <a:ea typeface="ＭＳ Ｐゴシック" charset="0"/>
                <a:cs typeface="Times New Roman" pitchFamily="18" charset="0"/>
              </a:rPr>
              <a:t> </a:t>
            </a:r>
          </a:p>
          <a:p>
            <a:pPr marL="0" indent="0">
              <a:buNone/>
            </a:pPr>
            <a:r>
              <a:rPr lang="en-US" sz="2000" b="1" dirty="0" err="1" smtClean="0">
                <a:latin typeface="Calibri" pitchFamily="34" charset="0"/>
                <a:ea typeface="ＭＳ Ｐゴシック" charset="0"/>
                <a:cs typeface="Times New Roman" pitchFamily="18" charset="0"/>
              </a:rPr>
              <a:t>Suomi</a:t>
            </a:r>
            <a:r>
              <a:rPr lang="en-US" sz="2000" b="1" dirty="0" smtClean="0">
                <a:latin typeface="Calibri" pitchFamily="34" charset="0"/>
                <a:ea typeface="ＭＳ Ｐゴシック" charset="0"/>
                <a:cs typeface="Times New Roman" pitchFamily="18" charset="0"/>
              </a:rPr>
              <a:t> NPP </a:t>
            </a:r>
          </a:p>
          <a:p>
            <a:pPr marL="0" indent="0">
              <a:buNone/>
            </a:pPr>
            <a:r>
              <a:rPr lang="en-US" sz="2000" dirty="0" smtClean="0">
                <a:latin typeface="Calibri" pitchFamily="34" charset="0"/>
                <a:ea typeface="ＭＳ Ｐゴシック" charset="0"/>
                <a:cs typeface="Times New Roman" pitchFamily="18" charset="0"/>
              </a:rPr>
              <a:t>ATMS is healthy.</a:t>
            </a:r>
          </a:p>
          <a:p>
            <a:pPr marL="0" indent="0">
              <a:buNone/>
            </a:pPr>
            <a:r>
              <a:rPr lang="en-US" sz="2000" dirty="0" smtClean="0">
                <a:latin typeface="Calibri" pitchFamily="34" charset="0"/>
                <a:ea typeface="ＭＳ Ｐゴシック" charset="0"/>
                <a:cs typeface="Times New Roman" pitchFamily="18" charset="0"/>
              </a:rPr>
              <a:t>Scan </a:t>
            </a:r>
            <a:r>
              <a:rPr lang="en-US" sz="2000" dirty="0">
                <a:latin typeface="Calibri" pitchFamily="34" charset="0"/>
                <a:ea typeface="ＭＳ Ｐゴシック" charset="0"/>
                <a:cs typeface="Times New Roman" pitchFamily="18" charset="0"/>
              </a:rPr>
              <a:t>drive main </a:t>
            </a:r>
            <a:r>
              <a:rPr lang="en-US" sz="2000" dirty="0" smtClean="0">
                <a:latin typeface="Calibri" pitchFamily="34" charset="0"/>
                <a:ea typeface="ＭＳ Ｐゴシック" charset="0"/>
                <a:cs typeface="Times New Roman" pitchFamily="18" charset="0"/>
              </a:rPr>
              <a:t>motor current had been dropped down to a “normal” level.</a:t>
            </a:r>
          </a:p>
          <a:p>
            <a:pPr marL="0" indent="0">
              <a:buNone/>
            </a:pPr>
            <a:r>
              <a:rPr lang="en-US" sz="2000" dirty="0" smtClean="0">
                <a:latin typeface="Calibri" pitchFamily="34" charset="0"/>
                <a:ea typeface="ＭＳ Ｐゴシック" charset="0"/>
                <a:cs typeface="Times New Roman" pitchFamily="18" charset="0"/>
              </a:rPr>
              <a:t>ATMS SDR has reached “long-term monitoring validated maturity”.</a:t>
            </a:r>
          </a:p>
          <a:p>
            <a:pPr marL="0" indent="0">
              <a:buNone/>
            </a:pPr>
            <a:r>
              <a:rPr lang="en-US" sz="1100" dirty="0" smtClean="0">
                <a:latin typeface="Calibri" pitchFamily="34" charset="0"/>
                <a:ea typeface="ＭＳ Ｐゴシック" charset="0"/>
                <a:cs typeface="Times New Roman" pitchFamily="18" charset="0"/>
              </a:rPr>
              <a:t> </a:t>
            </a:r>
          </a:p>
          <a:p>
            <a:pPr marL="0" indent="0">
              <a:buNone/>
            </a:pPr>
            <a:r>
              <a:rPr lang="en-US" sz="2000" b="1" dirty="0" smtClean="0">
                <a:latin typeface="Calibri" pitchFamily="34" charset="0"/>
                <a:ea typeface="ＭＳ Ｐゴシック" charset="0"/>
                <a:cs typeface="Times New Roman" pitchFamily="18" charset="0"/>
              </a:rPr>
              <a:t>NOAA-20</a:t>
            </a:r>
          </a:p>
          <a:p>
            <a:pPr marL="0" indent="0">
              <a:buNone/>
            </a:pPr>
            <a:r>
              <a:rPr lang="en-US" sz="2000" dirty="0" smtClean="0">
                <a:latin typeface="Calibri" pitchFamily="34" charset="0"/>
                <a:ea typeface="ＭＳ Ｐゴシック" charset="0"/>
                <a:cs typeface="Times New Roman" pitchFamily="18" charset="0"/>
              </a:rPr>
              <a:t>ATMS is good in operational normal.</a:t>
            </a:r>
          </a:p>
          <a:p>
            <a:pPr marL="0" indent="0">
              <a:buNone/>
            </a:pPr>
            <a:r>
              <a:rPr lang="en-US" sz="2000" dirty="0" smtClean="0">
                <a:latin typeface="Calibri" pitchFamily="34" charset="0"/>
                <a:ea typeface="ＭＳ Ｐゴシック" charset="0"/>
                <a:cs typeface="Times New Roman" pitchFamily="18" charset="0"/>
              </a:rPr>
              <a:t>ATMS TDR has reached beta maturity and pending on approval for provisional maturity.</a:t>
            </a:r>
          </a:p>
          <a:p>
            <a:pPr marL="0" indent="0">
              <a:buNone/>
            </a:pPr>
            <a:r>
              <a:rPr lang="en-US" sz="2000" dirty="0" smtClean="0">
                <a:latin typeface="Calibri" pitchFamily="34" charset="0"/>
                <a:ea typeface="ＭＳ Ｐゴシック" charset="0"/>
                <a:cs typeface="Times New Roman" pitchFamily="18" charset="0"/>
              </a:rPr>
              <a:t>PCT 006 converting TDR to SDR is scheduled for this January 2018.</a:t>
            </a:r>
            <a:endParaRPr lang="en-US" sz="2000" dirty="0">
              <a:latin typeface="Calibri" pitchFamily="34" charset="0"/>
              <a:ea typeface="ＭＳ Ｐゴシック" charset="0"/>
              <a:cs typeface="Times New Roman" pitchFamily="18" charset="0"/>
            </a:endParaRPr>
          </a:p>
        </p:txBody>
      </p:sp>
      <p:sp>
        <p:nvSpPr>
          <p:cNvPr id="3" name="TextBox 2"/>
          <p:cNvSpPr txBox="1"/>
          <p:nvPr/>
        </p:nvSpPr>
        <p:spPr>
          <a:xfrm>
            <a:off x="68739" y="17088"/>
            <a:ext cx="7117654" cy="338554"/>
          </a:xfrm>
          <a:prstGeom prst="rect">
            <a:avLst/>
          </a:prstGeom>
          <a:noFill/>
        </p:spPr>
        <p:txBody>
          <a:bodyPr wrap="none" rtlCol="0">
            <a:spAutoFit/>
          </a:bodyPr>
          <a:lstStyle/>
          <a:p>
            <a:r>
              <a:rPr lang="en-US" sz="1600" dirty="0" smtClean="0">
                <a:solidFill>
                  <a:srgbClr val="FF0000"/>
                </a:solidFill>
              </a:rPr>
              <a:t>Provided by Q. Liu/E. Kim – N. Sun will provide more updates in this session</a:t>
            </a:r>
            <a:endParaRPr lang="en-US" sz="1600" dirty="0">
              <a:solidFill>
                <a:srgbClr val="FF0000"/>
              </a:solidFill>
            </a:endParaRPr>
          </a:p>
        </p:txBody>
      </p:sp>
      <p:sp>
        <p:nvSpPr>
          <p:cNvPr id="5" name="Rectangle 4"/>
          <p:cNvSpPr/>
          <p:nvPr/>
        </p:nvSpPr>
        <p:spPr>
          <a:xfrm>
            <a:off x="7089913" y="17923"/>
            <a:ext cx="1951044" cy="338554"/>
          </a:xfrm>
          <a:prstGeom prst="rect">
            <a:avLst/>
          </a:prstGeom>
          <a:solidFill>
            <a:schemeClr val="accent1"/>
          </a:solidFill>
        </p:spPr>
        <p:txBody>
          <a:bodyPr wrap="square">
            <a:spAutoFit/>
          </a:bodyPr>
          <a:lstStyle/>
          <a:p>
            <a:pPr algn="r"/>
            <a:r>
              <a:rPr lang="en-US" sz="1600" b="1" dirty="0" smtClean="0">
                <a:solidFill>
                  <a:srgbClr val="0000FF"/>
                </a:solidFill>
              </a:rPr>
              <a:t>A.GMW.2017.6b.1</a:t>
            </a:r>
            <a:endParaRPr lang="en-US" sz="1600" dirty="0">
              <a:solidFill>
                <a:srgbClr val="0000FF"/>
              </a:solidFill>
            </a:endParaRPr>
          </a:p>
        </p:txBody>
      </p:sp>
      <p:sp>
        <p:nvSpPr>
          <p:cNvPr id="6" name="Slide Number Placeholder 5"/>
          <p:cNvSpPr>
            <a:spLocks noGrp="1"/>
          </p:cNvSpPr>
          <p:nvPr>
            <p:ph type="sldNum" sz="quarter" idx="10"/>
          </p:nvPr>
        </p:nvSpPr>
        <p:spPr/>
        <p:txBody>
          <a:bodyPr/>
          <a:lstStyle/>
          <a:p>
            <a:pPr>
              <a:defRPr/>
            </a:pPr>
            <a:fld id="{DA28AC38-E0E8-49D7-B2FE-71FD7C42C09E}"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399685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1586" y="17088"/>
            <a:ext cx="5405215" cy="1143000"/>
          </a:xfrm>
        </p:spPr>
        <p:txBody>
          <a:bodyPr>
            <a:noAutofit/>
          </a:bodyPr>
          <a:lstStyle/>
          <a:p>
            <a:pPr algn="ctr" eaLnBrk="0" fontAlgn="base" hangingPunct="0">
              <a:lnSpc>
                <a:spcPct val="100000"/>
              </a:lnSpc>
              <a:spcBef>
                <a:spcPct val="20000"/>
              </a:spcBef>
              <a:spcAft>
                <a:spcPct val="0"/>
              </a:spcAft>
            </a:pPr>
            <a:r>
              <a:rPr lang="en-US" sz="2800" dirty="0" smtClean="0">
                <a:solidFill>
                  <a:srgbClr val="0000FF"/>
                </a:solidFill>
              </a:rPr>
              <a:t>NOAA-20 ATMS Performance Summary</a:t>
            </a:r>
          </a:p>
        </p:txBody>
      </p:sp>
      <p:sp>
        <p:nvSpPr>
          <p:cNvPr id="11" name="TextBox 10"/>
          <p:cNvSpPr txBox="1"/>
          <p:nvPr/>
        </p:nvSpPr>
        <p:spPr>
          <a:xfrm>
            <a:off x="173755" y="1105726"/>
            <a:ext cx="8867695" cy="2769989"/>
          </a:xfrm>
          <a:prstGeom prst="rect">
            <a:avLst/>
          </a:prstGeom>
          <a:noFill/>
        </p:spPr>
        <p:txBody>
          <a:bodyPr wrap="square" rtlCol="0">
            <a:spAutoFit/>
          </a:bodyPr>
          <a:lstStyle/>
          <a:p>
            <a:r>
              <a:rPr lang="en-US" dirty="0" smtClean="0">
                <a:solidFill>
                  <a:prstClr val="black"/>
                </a:solidFill>
              </a:rPr>
              <a:t>In comparison to S-NPP ATMS TVAC data, NOAA-20 ATMS data has been demonstrated better performance.</a:t>
            </a:r>
          </a:p>
          <a:p>
            <a:r>
              <a:rPr lang="en-US" dirty="0">
                <a:solidFill>
                  <a:srgbClr val="0070C0"/>
                </a:solidFill>
              </a:rPr>
              <a:t>Consistent performance between </a:t>
            </a:r>
            <a:r>
              <a:rPr lang="en-US" dirty="0" smtClean="0">
                <a:solidFill>
                  <a:srgbClr val="0070C0"/>
                </a:solidFill>
              </a:rPr>
              <a:t>pre- (TVAC) and post-launch (onboard):</a:t>
            </a:r>
          </a:p>
          <a:p>
            <a:pPr marL="457200" indent="-457200">
              <a:lnSpc>
                <a:spcPct val="150000"/>
              </a:lnSpc>
              <a:buFont typeface="Wingdings" panose="05000000000000000000" pitchFamily="2" charset="2"/>
              <a:buChar char="ü"/>
            </a:pPr>
            <a:r>
              <a:rPr lang="en-US" sz="1600" dirty="0" smtClean="0">
                <a:solidFill>
                  <a:srgbClr val="00B050"/>
                </a:solidFill>
              </a:rPr>
              <a:t>Smaller </a:t>
            </a:r>
            <a:r>
              <a:rPr lang="en-US" sz="1600" dirty="0" err="1" smtClean="0">
                <a:solidFill>
                  <a:srgbClr val="00B050"/>
                </a:solidFill>
              </a:rPr>
              <a:t>sidelobes</a:t>
            </a:r>
            <a:r>
              <a:rPr lang="en-US" sz="1600" dirty="0" smtClean="0">
                <a:solidFill>
                  <a:srgbClr val="00B050"/>
                </a:solidFill>
              </a:rPr>
              <a:t> (i.e. higher antenna efficiency)</a:t>
            </a:r>
          </a:p>
          <a:p>
            <a:pPr marL="457200" indent="-457200">
              <a:lnSpc>
                <a:spcPct val="150000"/>
              </a:lnSpc>
              <a:buFont typeface="Wingdings" panose="05000000000000000000" pitchFamily="2" charset="2"/>
              <a:buChar char="ü"/>
            </a:pPr>
            <a:r>
              <a:rPr lang="en-US" sz="1600" dirty="0" smtClean="0">
                <a:solidFill>
                  <a:srgbClr val="00B050"/>
                </a:solidFill>
              </a:rPr>
              <a:t>Lower noise (i.e. </a:t>
            </a:r>
            <a:r>
              <a:rPr lang="en-US" sz="1600" dirty="0" err="1" smtClean="0">
                <a:solidFill>
                  <a:srgbClr val="00B050"/>
                </a:solidFill>
              </a:rPr>
              <a:t>NEdT</a:t>
            </a:r>
            <a:r>
              <a:rPr lang="en-US" sz="1600" dirty="0" smtClean="0">
                <a:solidFill>
                  <a:srgbClr val="00B050"/>
                </a:solidFill>
              </a:rPr>
              <a:t>)</a:t>
            </a:r>
          </a:p>
          <a:p>
            <a:pPr marL="457200" indent="-457200">
              <a:lnSpc>
                <a:spcPct val="150000"/>
              </a:lnSpc>
              <a:buFont typeface="Wingdings" panose="05000000000000000000" pitchFamily="2" charset="2"/>
              <a:buChar char="ü"/>
            </a:pPr>
            <a:r>
              <a:rPr lang="en-US" sz="1600" dirty="0" smtClean="0">
                <a:solidFill>
                  <a:srgbClr val="00B050"/>
                </a:solidFill>
              </a:rPr>
              <a:t>Much smaller inter-channel noise correlation (better independent information)</a:t>
            </a:r>
          </a:p>
          <a:p>
            <a:pPr marL="457200" indent="-457200">
              <a:lnSpc>
                <a:spcPct val="150000"/>
              </a:lnSpc>
              <a:buFont typeface="Wingdings" panose="05000000000000000000" pitchFamily="2" charset="2"/>
              <a:buChar char="ü"/>
            </a:pPr>
            <a:r>
              <a:rPr lang="en-US" sz="1600" dirty="0" smtClean="0">
                <a:solidFill>
                  <a:srgbClr val="00B050"/>
                </a:solidFill>
              </a:rPr>
              <a:t>Smaller </a:t>
            </a:r>
            <a:r>
              <a:rPr lang="el-GR" sz="1600" dirty="0" smtClean="0">
                <a:solidFill>
                  <a:srgbClr val="00B050"/>
                </a:solidFill>
              </a:rPr>
              <a:t>Δ</a:t>
            </a:r>
            <a:r>
              <a:rPr lang="en-US" sz="1600" dirty="0" smtClean="0">
                <a:solidFill>
                  <a:srgbClr val="00B050"/>
                </a:solidFill>
              </a:rPr>
              <a:t>G/G (less striping)</a:t>
            </a:r>
          </a:p>
          <a:p>
            <a:pPr marL="457200" indent="-457200">
              <a:lnSpc>
                <a:spcPct val="150000"/>
              </a:lnSpc>
              <a:buFont typeface="Wingdings" panose="05000000000000000000" pitchFamily="2" charset="2"/>
              <a:buChar char="ü"/>
            </a:pPr>
            <a:r>
              <a:rPr lang="en-US" sz="1600" dirty="0" smtClean="0">
                <a:solidFill>
                  <a:srgbClr val="2D2D8A">
                    <a:lumMod val="75000"/>
                  </a:srgbClr>
                </a:solidFill>
              </a:rPr>
              <a:t>Larger non-linearity. After correction, residual NL is smaller and meet requirement.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368" y="3798473"/>
            <a:ext cx="6742632" cy="2727989"/>
          </a:xfrm>
          <a:prstGeom prst="rect">
            <a:avLst/>
          </a:prstGeom>
        </p:spPr>
      </p:pic>
      <p:sp>
        <p:nvSpPr>
          <p:cNvPr id="6" name="Title 2"/>
          <p:cNvSpPr txBox="1">
            <a:spLocks/>
          </p:cNvSpPr>
          <p:nvPr/>
        </p:nvSpPr>
        <p:spPr>
          <a:xfrm>
            <a:off x="173755" y="4470623"/>
            <a:ext cx="2721836" cy="11430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kern="0" dirty="0" smtClean="0">
                <a:solidFill>
                  <a:srgbClr val="0070C0"/>
                </a:solidFill>
              </a:rPr>
              <a:t>NOAA-20 ATMS On-Orbit NEΔT Status</a:t>
            </a:r>
            <a:endParaRPr lang="en-US" sz="2000" kern="0" dirty="0">
              <a:solidFill>
                <a:srgbClr val="0070C0"/>
              </a:solidFill>
            </a:endParaRPr>
          </a:p>
        </p:txBody>
      </p:sp>
      <p:sp>
        <p:nvSpPr>
          <p:cNvPr id="3" name="Slide Number Placeholder 2"/>
          <p:cNvSpPr>
            <a:spLocks noGrp="1"/>
          </p:cNvSpPr>
          <p:nvPr>
            <p:ph type="sldNum" sz="quarter" idx="10"/>
          </p:nvPr>
        </p:nvSpPr>
        <p:spPr/>
        <p:txBody>
          <a:bodyPr/>
          <a:lstStyle/>
          <a:p>
            <a:pPr>
              <a:defRPr/>
            </a:pPr>
            <a:fld id="{DA28AC38-E0E8-49D7-B2FE-71FD7C42C09E}"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3094189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274638"/>
            <a:ext cx="5435600" cy="1143000"/>
          </a:xfrm>
        </p:spPr>
        <p:txBody>
          <a:bodyPr/>
          <a:lstStyle/>
          <a:p>
            <a:r>
              <a:rPr lang="en-US" dirty="0" smtClean="0">
                <a:solidFill>
                  <a:srgbClr val="0000FF"/>
                </a:solidFill>
              </a:rPr>
              <a:t>Outline</a:t>
            </a:r>
            <a:endParaRPr lang="en-US" dirty="0">
              <a:solidFill>
                <a:srgbClr val="0000FF"/>
              </a:solidFill>
            </a:endParaRPr>
          </a:p>
        </p:txBody>
      </p:sp>
      <p:sp>
        <p:nvSpPr>
          <p:cNvPr id="3" name="Content Placeholder 2"/>
          <p:cNvSpPr>
            <a:spLocks noGrp="1"/>
          </p:cNvSpPr>
          <p:nvPr>
            <p:ph idx="1"/>
          </p:nvPr>
        </p:nvSpPr>
        <p:spPr>
          <a:xfrm>
            <a:off x="457199" y="1600200"/>
            <a:ext cx="8548577" cy="4525963"/>
          </a:xfrm>
        </p:spPr>
        <p:txBody>
          <a:bodyPr/>
          <a:lstStyle/>
          <a:p>
            <a:r>
              <a:rPr lang="en-US" dirty="0" smtClean="0"/>
              <a:t>Scope of MW Subgroup</a:t>
            </a:r>
          </a:p>
          <a:p>
            <a:r>
              <a:rPr lang="en-US" dirty="0" smtClean="0"/>
              <a:t>Membership</a:t>
            </a:r>
          </a:p>
          <a:p>
            <a:r>
              <a:rPr lang="en-US" dirty="0" smtClean="0"/>
              <a:t>Focus for past/upcoming year</a:t>
            </a:r>
          </a:p>
          <a:p>
            <a:r>
              <a:rPr lang="en-US" dirty="0"/>
              <a:t>Status of Action Items</a:t>
            </a:r>
          </a:p>
          <a:p>
            <a:r>
              <a:rPr lang="en-US" dirty="0" smtClean="0"/>
              <a:t>Quarterly Meetings/Highlights</a:t>
            </a:r>
          </a:p>
          <a:p>
            <a:r>
              <a:rPr lang="en-US" dirty="0" smtClean="0"/>
              <a:t>MW Parallel Sessions – 2017 &amp; 2018</a:t>
            </a:r>
          </a:p>
          <a:p>
            <a:r>
              <a:rPr lang="en-US" dirty="0" smtClean="0"/>
              <a:t>Summary of Accomplishments &amp; Ongoing Endeavors</a:t>
            </a:r>
          </a:p>
          <a:p>
            <a:endParaRPr lang="en-US"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a:t>
            </a:fld>
            <a:endParaRPr lang="en-US"/>
          </a:p>
        </p:txBody>
      </p:sp>
    </p:spTree>
    <p:extLst>
      <p:ext uri="{BB962C8B-B14F-4D97-AF65-F5344CB8AC3E}">
        <p14:creationId xmlns:p14="http://schemas.microsoft.com/office/powerpoint/2010/main" val="2746921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1047" y="0"/>
            <a:ext cx="5470918" cy="788878"/>
          </a:xfrm>
        </p:spPr>
        <p:txBody>
          <a:bodyPr>
            <a:noAutofit/>
          </a:bodyPr>
          <a:lstStyle/>
          <a:p>
            <a:r>
              <a:rPr lang="en-US" sz="2800" b="1" dirty="0" smtClean="0">
                <a:solidFill>
                  <a:srgbClr val="0000FF"/>
                </a:solidFill>
              </a:rPr>
              <a:t>NOAA-20 ATMS TDR (upper) and limb-corrected (bottom)</a:t>
            </a:r>
            <a:endParaRPr lang="en-US" sz="2800" b="1" dirty="0">
              <a:solidFill>
                <a:srgbClr val="0000FF"/>
              </a:solidFill>
            </a:endParaRPr>
          </a:p>
        </p:txBody>
      </p:sp>
      <p:sp>
        <p:nvSpPr>
          <p:cNvPr id="7" name="Slide Number Placeholder 3"/>
          <p:cNvSpPr>
            <a:spLocks noGrp="1"/>
          </p:cNvSpPr>
          <p:nvPr>
            <p:ph type="sldNum" sz="quarter" idx="4294967295"/>
          </p:nvPr>
        </p:nvSpPr>
        <p:spPr>
          <a:xfrm>
            <a:off x="6987669" y="6635068"/>
            <a:ext cx="2133600" cy="222932"/>
          </a:xfrm>
          <a:prstGeom prst="rect">
            <a:avLst/>
          </a:prstGeom>
        </p:spPr>
        <p:txBody>
          <a:bodyPr/>
          <a:lstStyle/>
          <a:p>
            <a:r>
              <a:rPr lang="en-US" sz="900" dirty="0" smtClean="0">
                <a:solidFill>
                  <a:prstClr val="black">
                    <a:tint val="75000"/>
                  </a:prstClr>
                </a:solidFill>
              </a:rPr>
              <a:t>Page | </a:t>
            </a:r>
            <a:fld id="{96E36F11-A39A-294D-A59D-6180D50ED29D}" type="slidenum">
              <a:rPr lang="en-US" sz="900" smtClean="0">
                <a:solidFill>
                  <a:prstClr val="black">
                    <a:tint val="75000"/>
                  </a:prstClr>
                </a:solidFill>
              </a:rPr>
              <a:pPr/>
              <a:t>20</a:t>
            </a:fld>
            <a:endParaRPr lang="en-US" sz="900" dirty="0">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4" y="1059679"/>
            <a:ext cx="4599729" cy="29222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2833" y="1059679"/>
            <a:ext cx="4438435" cy="29304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52" y="3676067"/>
            <a:ext cx="4590471" cy="316807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2829" y="3676066"/>
            <a:ext cx="4438439" cy="3158843"/>
          </a:xfrm>
          <a:prstGeom prst="rect">
            <a:avLst/>
          </a:prstGeom>
        </p:spPr>
      </p:pic>
    </p:spTree>
    <p:extLst>
      <p:ext uri="{BB962C8B-B14F-4D97-AF65-F5344CB8AC3E}">
        <p14:creationId xmlns:p14="http://schemas.microsoft.com/office/powerpoint/2010/main" val="2691970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860" y="268382"/>
            <a:ext cx="5811140" cy="1143000"/>
          </a:xfrm>
        </p:spPr>
        <p:txBody>
          <a:bodyPr/>
          <a:lstStyle/>
          <a:p>
            <a:r>
              <a:rPr lang="en-US" sz="2000" dirty="0">
                <a:solidFill>
                  <a:srgbClr val="0000FF"/>
                </a:solidFill>
              </a:rPr>
              <a:t>Determine feasibility of extracting the inter-calibration algorithms and coefficients from the FCDR and making them a GSICS product. </a:t>
            </a:r>
          </a:p>
        </p:txBody>
      </p:sp>
      <p:sp>
        <p:nvSpPr>
          <p:cNvPr id="3" name="Content Placeholder 2"/>
          <p:cNvSpPr>
            <a:spLocks noGrp="1"/>
          </p:cNvSpPr>
          <p:nvPr>
            <p:ph idx="1"/>
          </p:nvPr>
        </p:nvSpPr>
        <p:spPr>
          <a:xfrm>
            <a:off x="85348" y="1221081"/>
            <a:ext cx="8848674" cy="4708525"/>
          </a:xfrm>
        </p:spPr>
        <p:txBody>
          <a:bodyPr/>
          <a:lstStyle/>
          <a:p>
            <a:r>
              <a:rPr lang="en-US" sz="2400" dirty="0" smtClean="0"/>
              <a:t>Decided to look at both of these together – MW/Imager and MW/Oxygen FCDR – many common threads</a:t>
            </a:r>
          </a:p>
          <a:p>
            <a:r>
              <a:rPr lang="en-US" sz="2400" dirty="0" smtClean="0"/>
              <a:t>An ad-hoc team was formed and first met on 25 July 2017, with several email activity, primarily with</a:t>
            </a:r>
          </a:p>
          <a:p>
            <a:pPr lvl="1"/>
            <a:r>
              <a:rPr lang="en-US" sz="2000" dirty="0" smtClean="0">
                <a:solidFill>
                  <a:srgbClr val="0070C0"/>
                </a:solidFill>
              </a:rPr>
              <a:t>Ferraro, Bali, </a:t>
            </a:r>
            <a:r>
              <a:rPr lang="en-US" sz="2000" dirty="0" err="1" smtClean="0">
                <a:solidFill>
                  <a:srgbClr val="0070C0"/>
                </a:solidFill>
              </a:rPr>
              <a:t>Fennig</a:t>
            </a:r>
            <a:r>
              <a:rPr lang="en-US" sz="2000" dirty="0" smtClean="0">
                <a:solidFill>
                  <a:srgbClr val="0070C0"/>
                </a:solidFill>
              </a:rPr>
              <a:t>, Zou, Takahashi (GDWG)</a:t>
            </a:r>
          </a:p>
          <a:p>
            <a:r>
              <a:rPr lang="en-US" sz="2400" dirty="0" smtClean="0"/>
              <a:t>Issues we struggled with:</a:t>
            </a:r>
          </a:p>
          <a:p>
            <a:pPr lvl="1"/>
            <a:r>
              <a:rPr lang="en-US" sz="2000" dirty="0" smtClean="0">
                <a:solidFill>
                  <a:srgbClr val="0070C0"/>
                </a:solidFill>
              </a:rPr>
              <a:t>No MW standard – where do we start?</a:t>
            </a:r>
          </a:p>
          <a:p>
            <a:pPr lvl="1"/>
            <a:r>
              <a:rPr lang="en-US" sz="2000" dirty="0" smtClean="0">
                <a:solidFill>
                  <a:srgbClr val="0070C0"/>
                </a:solidFill>
              </a:rPr>
              <a:t>Different channel classes that can be treated differently</a:t>
            </a:r>
          </a:p>
          <a:p>
            <a:pPr lvl="1"/>
            <a:r>
              <a:rPr lang="en-US" sz="2000" dirty="0" smtClean="0">
                <a:solidFill>
                  <a:srgbClr val="0070C0"/>
                </a:solidFill>
              </a:rPr>
              <a:t>Sounders and imagers – incidence angles, polarization, …</a:t>
            </a:r>
          </a:p>
          <a:p>
            <a:pPr lvl="1"/>
            <a:r>
              <a:rPr lang="en-US" sz="2000" dirty="0" smtClean="0">
                <a:solidFill>
                  <a:srgbClr val="0070C0"/>
                </a:solidFill>
              </a:rPr>
              <a:t>What EXACTLY do users want and need?</a:t>
            </a:r>
          </a:p>
          <a:p>
            <a:pPr lvl="1"/>
            <a:r>
              <a:rPr lang="en-US" sz="2000" dirty="0" smtClean="0">
                <a:solidFill>
                  <a:srgbClr val="0070C0"/>
                </a:solidFill>
              </a:rPr>
              <a:t>Climate type corrections cannot necessarily be unraveled into near real time type of corrections</a:t>
            </a:r>
          </a:p>
          <a:p>
            <a:pPr lvl="2"/>
            <a:r>
              <a:rPr lang="en-US" sz="1800" dirty="0" smtClean="0">
                <a:solidFill>
                  <a:srgbClr val="00B0F0"/>
                </a:solidFill>
              </a:rPr>
              <a:t>ICDR’s are now being generated…will 1-2 month lag suffice?  Things don’t change that quickly, esp. for “mature” sensors</a:t>
            </a:r>
          </a:p>
          <a:p>
            <a:pPr marL="457200" lvl="1" indent="0">
              <a:buNone/>
            </a:pPr>
            <a:endParaRPr lang="en-US" sz="2000" dirty="0"/>
          </a:p>
        </p:txBody>
      </p:sp>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fld id="{C3BED8E1-D1FE-4068-BEE1-928EBDA11364}" type="slidenum">
              <a:rPr lang="en-US" altLang="en-US" smtClean="0">
                <a:solidFill>
                  <a:srgbClr val="000000"/>
                </a:solidFill>
              </a:rPr>
              <a:pPr/>
              <a:t>21</a:t>
            </a:fld>
            <a:endParaRPr lang="en-US" altLang="en-US">
              <a:solidFill>
                <a:srgbClr val="000000"/>
              </a:solidFill>
            </a:endParaRPr>
          </a:p>
        </p:txBody>
      </p:sp>
      <p:sp>
        <p:nvSpPr>
          <p:cNvPr id="5" name="Rectangle 4"/>
          <p:cNvSpPr/>
          <p:nvPr/>
        </p:nvSpPr>
        <p:spPr>
          <a:xfrm>
            <a:off x="5923721" y="17923"/>
            <a:ext cx="3210000" cy="338554"/>
          </a:xfrm>
          <a:prstGeom prst="rect">
            <a:avLst/>
          </a:prstGeom>
          <a:solidFill>
            <a:schemeClr val="accent1"/>
          </a:solidFill>
        </p:spPr>
        <p:txBody>
          <a:bodyPr wrap="square">
            <a:spAutoFit/>
          </a:bodyPr>
          <a:lstStyle/>
          <a:p>
            <a:pPr algn="r"/>
            <a:r>
              <a:rPr lang="en-US" sz="1600" b="1" dirty="0" smtClean="0">
                <a:solidFill>
                  <a:srgbClr val="0000FF"/>
                </a:solidFill>
              </a:rPr>
              <a:t>A.GMW.2017.6c.1 and …6d.1</a:t>
            </a:r>
            <a:endParaRPr lang="en-US" sz="1600" dirty="0">
              <a:solidFill>
                <a:srgbClr val="0000FF"/>
              </a:solidFill>
            </a:endParaRPr>
          </a:p>
        </p:txBody>
      </p:sp>
      <p:sp>
        <p:nvSpPr>
          <p:cNvPr id="6" name="TextBox 5"/>
          <p:cNvSpPr txBox="1"/>
          <p:nvPr/>
        </p:nvSpPr>
        <p:spPr>
          <a:xfrm>
            <a:off x="68739" y="17088"/>
            <a:ext cx="3616696" cy="338554"/>
          </a:xfrm>
          <a:prstGeom prst="rect">
            <a:avLst/>
          </a:prstGeom>
          <a:noFill/>
        </p:spPr>
        <p:txBody>
          <a:bodyPr wrap="none" rtlCol="0">
            <a:spAutoFit/>
          </a:bodyPr>
          <a:lstStyle/>
          <a:p>
            <a:r>
              <a:rPr lang="en-US" sz="1600" dirty="0" smtClean="0">
                <a:solidFill>
                  <a:srgbClr val="FF0000"/>
                </a:solidFill>
              </a:rPr>
              <a:t>Provided by C. Zou, K. </a:t>
            </a:r>
            <a:r>
              <a:rPr lang="en-US" sz="1600" dirty="0" err="1" smtClean="0">
                <a:solidFill>
                  <a:srgbClr val="FF0000"/>
                </a:solidFill>
              </a:rPr>
              <a:t>Fennig</a:t>
            </a:r>
            <a:r>
              <a:rPr lang="en-US" sz="1600" dirty="0" smtClean="0">
                <a:solidFill>
                  <a:srgbClr val="FF0000"/>
                </a:solidFill>
              </a:rPr>
              <a:t>, M Bali</a:t>
            </a:r>
            <a:endParaRPr lang="en-US" sz="1600" dirty="0">
              <a:solidFill>
                <a:srgbClr val="FF0000"/>
              </a:solidFill>
            </a:endParaRPr>
          </a:p>
        </p:txBody>
      </p:sp>
    </p:spTree>
    <p:extLst>
      <p:ext uri="{BB962C8B-B14F-4D97-AF65-F5344CB8AC3E}">
        <p14:creationId xmlns:p14="http://schemas.microsoft.com/office/powerpoint/2010/main" val="1487439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7441"/>
            <a:ext cx="8848674" cy="4708525"/>
          </a:xfrm>
        </p:spPr>
        <p:txBody>
          <a:bodyPr/>
          <a:lstStyle/>
          <a:p>
            <a:r>
              <a:rPr lang="en-US" sz="2800" dirty="0" smtClean="0"/>
              <a:t>Let’s recall some basic GSICS principles</a:t>
            </a:r>
          </a:p>
          <a:p>
            <a:pPr lvl="1"/>
            <a:r>
              <a:rPr lang="en-US" sz="2400" dirty="0" smtClean="0">
                <a:solidFill>
                  <a:srgbClr val="0070C0"/>
                </a:solidFill>
              </a:rPr>
              <a:t>Instrument monitoring</a:t>
            </a:r>
          </a:p>
          <a:p>
            <a:pPr lvl="1"/>
            <a:r>
              <a:rPr lang="en-US" sz="2400" dirty="0" smtClean="0">
                <a:solidFill>
                  <a:srgbClr val="0070C0"/>
                </a:solidFill>
              </a:rPr>
              <a:t>Standardized tools/methodologies/best methods for all agencies to adopt</a:t>
            </a:r>
          </a:p>
          <a:p>
            <a:r>
              <a:rPr lang="en-US" sz="2800" dirty="0" smtClean="0"/>
              <a:t>Things that were further considered</a:t>
            </a:r>
          </a:p>
          <a:p>
            <a:pPr lvl="1"/>
            <a:r>
              <a:rPr lang="en-US" sz="2400" dirty="0" smtClean="0">
                <a:solidFill>
                  <a:srgbClr val="0070C0"/>
                </a:solidFill>
              </a:rPr>
              <a:t>Get clarification on user needs (Ralph, </a:t>
            </a:r>
            <a:r>
              <a:rPr lang="en-US" sz="2400" dirty="0" err="1" smtClean="0">
                <a:solidFill>
                  <a:srgbClr val="0070C0"/>
                </a:solidFill>
              </a:rPr>
              <a:t>Manik</a:t>
            </a:r>
            <a:r>
              <a:rPr lang="en-US" sz="2400" dirty="0" smtClean="0">
                <a:solidFill>
                  <a:srgbClr val="0070C0"/>
                </a:solidFill>
              </a:rPr>
              <a:t>)</a:t>
            </a:r>
          </a:p>
          <a:p>
            <a:pPr lvl="2"/>
            <a:r>
              <a:rPr lang="en-US" sz="2000" dirty="0" smtClean="0">
                <a:solidFill>
                  <a:srgbClr val="00B0F0"/>
                </a:solidFill>
              </a:rPr>
              <a:t>Earlier input was not perhaps as broad as it could be</a:t>
            </a:r>
          </a:p>
          <a:p>
            <a:pPr lvl="2"/>
            <a:r>
              <a:rPr lang="en-US" sz="2000" dirty="0" smtClean="0">
                <a:solidFill>
                  <a:srgbClr val="00B0F0"/>
                </a:solidFill>
              </a:rPr>
              <a:t>However, after thinking closer, felt this was not needed at this time</a:t>
            </a:r>
          </a:p>
          <a:p>
            <a:pPr lvl="1"/>
            <a:r>
              <a:rPr lang="en-US" sz="2400" dirty="0" smtClean="0">
                <a:solidFill>
                  <a:srgbClr val="0070C0"/>
                </a:solidFill>
              </a:rPr>
              <a:t>Define short term (~1 year) and long term (~3 year) goals</a:t>
            </a:r>
          </a:p>
          <a:p>
            <a:pPr lvl="1"/>
            <a:r>
              <a:rPr lang="en-US" sz="2400" dirty="0" smtClean="0">
                <a:solidFill>
                  <a:srgbClr val="0070C0"/>
                </a:solidFill>
              </a:rPr>
              <a:t>Standardize tools (</a:t>
            </a:r>
            <a:r>
              <a:rPr lang="en-US" sz="2400" dirty="0" err="1" smtClean="0">
                <a:solidFill>
                  <a:srgbClr val="0070C0"/>
                </a:solidFill>
              </a:rPr>
              <a:t>Karsten</a:t>
            </a:r>
            <a:r>
              <a:rPr lang="en-US" sz="2400" dirty="0" smtClean="0">
                <a:solidFill>
                  <a:srgbClr val="0070C0"/>
                </a:solidFill>
              </a:rPr>
              <a:t>, Cheng-</a:t>
            </a:r>
            <a:r>
              <a:rPr lang="en-US" sz="2400" dirty="0" err="1" smtClean="0">
                <a:solidFill>
                  <a:srgbClr val="0070C0"/>
                </a:solidFill>
              </a:rPr>
              <a:t>Zhi</a:t>
            </a:r>
            <a:r>
              <a:rPr lang="en-US" sz="2400" dirty="0" smtClean="0">
                <a:solidFill>
                  <a:srgbClr val="0070C0"/>
                </a:solidFill>
              </a:rPr>
              <a:t>, Tony, …)</a:t>
            </a:r>
          </a:p>
          <a:p>
            <a:pPr lvl="2"/>
            <a:r>
              <a:rPr lang="en-US" sz="2000" dirty="0" smtClean="0">
                <a:solidFill>
                  <a:srgbClr val="00B0F0"/>
                </a:solidFill>
              </a:rPr>
              <a:t>SNO, use of GRUAN, use of GPSRO, etc.</a:t>
            </a:r>
          </a:p>
          <a:p>
            <a:pPr lvl="2"/>
            <a:r>
              <a:rPr lang="en-US" sz="2000" dirty="0" smtClean="0">
                <a:solidFill>
                  <a:srgbClr val="00B0F0"/>
                </a:solidFill>
              </a:rPr>
              <a:t>Use CDR (ICDR?) as references?</a:t>
            </a:r>
            <a:endParaRPr lang="en-US" sz="1400" dirty="0"/>
          </a:p>
          <a:p>
            <a:pPr marL="457200" lvl="1" indent="0">
              <a:buNone/>
            </a:pPr>
            <a:endParaRPr lang="en-US" sz="2400" dirty="0"/>
          </a:p>
        </p:txBody>
      </p:sp>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fld id="{C3BED8E1-D1FE-4068-BEE1-928EBDA11364}" type="slidenum">
              <a:rPr lang="en-US" altLang="en-US" smtClean="0">
                <a:solidFill>
                  <a:srgbClr val="000000"/>
                </a:solidFill>
              </a:rPr>
              <a:pPr/>
              <a:t>22</a:t>
            </a:fld>
            <a:endParaRPr lang="en-US" altLang="en-US">
              <a:solidFill>
                <a:srgbClr val="000000"/>
              </a:solidFill>
            </a:endParaRPr>
          </a:p>
        </p:txBody>
      </p:sp>
      <p:sp>
        <p:nvSpPr>
          <p:cNvPr id="5" name="Title 1"/>
          <p:cNvSpPr>
            <a:spLocks noGrp="1"/>
          </p:cNvSpPr>
          <p:nvPr>
            <p:ph type="title"/>
          </p:nvPr>
        </p:nvSpPr>
        <p:spPr>
          <a:xfrm>
            <a:off x="3221038" y="69850"/>
            <a:ext cx="5922962" cy="904875"/>
          </a:xfrm>
        </p:spPr>
        <p:txBody>
          <a:bodyPr/>
          <a:lstStyle/>
          <a:p>
            <a:r>
              <a:rPr lang="en-US" sz="2000" dirty="0">
                <a:solidFill>
                  <a:srgbClr val="0000FF"/>
                </a:solidFill>
              </a:rPr>
              <a:t>Determine feasibility of extracting the inter-calibration algorithms and coefficients from the FCDR and making them a GSICS product. </a:t>
            </a:r>
          </a:p>
        </p:txBody>
      </p:sp>
    </p:spTree>
    <p:extLst>
      <p:ext uri="{BB962C8B-B14F-4D97-AF65-F5344CB8AC3E}">
        <p14:creationId xmlns:p14="http://schemas.microsoft.com/office/powerpoint/2010/main" val="168644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37932" y="1097797"/>
            <a:ext cx="4040188" cy="639762"/>
          </a:xfrm>
        </p:spPr>
        <p:txBody>
          <a:bodyPr/>
          <a:lstStyle/>
          <a:p>
            <a:r>
              <a:rPr lang="en-US" dirty="0" smtClean="0"/>
              <a:t>MSU CDR</a:t>
            </a:r>
            <a:endParaRPr lang="en-US" dirty="0"/>
          </a:p>
        </p:txBody>
      </p:sp>
      <p:sp>
        <p:nvSpPr>
          <p:cNvPr id="5" name="Content Placeholder 4"/>
          <p:cNvSpPr>
            <a:spLocks noGrp="1"/>
          </p:cNvSpPr>
          <p:nvPr>
            <p:ph sz="half" idx="2"/>
          </p:nvPr>
        </p:nvSpPr>
        <p:spPr>
          <a:xfrm>
            <a:off x="265043" y="1683026"/>
            <a:ext cx="4232345" cy="4443137"/>
          </a:xfrm>
        </p:spPr>
        <p:txBody>
          <a:bodyPr/>
          <a:lstStyle/>
          <a:p>
            <a:r>
              <a:rPr lang="en-US" sz="2200" dirty="0" smtClean="0"/>
              <a:t>One set of non-linear calibration coefficients for all beam positions via SNO</a:t>
            </a:r>
          </a:p>
          <a:p>
            <a:pPr lvl="1"/>
            <a:r>
              <a:rPr lang="en-US" sz="1800" dirty="0" smtClean="0"/>
              <a:t>MSU – N10 is reference</a:t>
            </a:r>
          </a:p>
          <a:p>
            <a:pPr lvl="1"/>
            <a:r>
              <a:rPr lang="en-US" sz="1800" dirty="0" smtClean="0"/>
              <a:t>AMSU- N19 is reference</a:t>
            </a:r>
          </a:p>
          <a:p>
            <a:r>
              <a:rPr lang="en-US" sz="2200" dirty="0" smtClean="0"/>
              <a:t>Published results, others are updated on web page</a:t>
            </a:r>
          </a:p>
          <a:p>
            <a:r>
              <a:rPr lang="en-US" sz="2200" dirty="0" smtClean="0"/>
              <a:t>Uncertainties are available</a:t>
            </a:r>
          </a:p>
          <a:p>
            <a:endParaRPr lang="en-US" sz="2000" dirty="0"/>
          </a:p>
        </p:txBody>
      </p:sp>
      <p:sp>
        <p:nvSpPr>
          <p:cNvPr id="8" name="Text Placeholder 7"/>
          <p:cNvSpPr>
            <a:spLocks noGrp="1"/>
          </p:cNvSpPr>
          <p:nvPr>
            <p:ph type="body" sz="quarter" idx="3"/>
          </p:nvPr>
        </p:nvSpPr>
        <p:spPr>
          <a:xfrm>
            <a:off x="4645025" y="1084545"/>
            <a:ext cx="4041775" cy="639762"/>
          </a:xfrm>
        </p:spPr>
        <p:txBody>
          <a:bodyPr/>
          <a:lstStyle/>
          <a:p>
            <a:r>
              <a:rPr lang="en-US" dirty="0" smtClean="0"/>
              <a:t>SSMI CDR</a:t>
            </a:r>
            <a:endParaRPr lang="en-US" dirty="0"/>
          </a:p>
        </p:txBody>
      </p:sp>
      <p:sp>
        <p:nvSpPr>
          <p:cNvPr id="9" name="Content Placeholder 8"/>
          <p:cNvSpPr>
            <a:spLocks noGrp="1"/>
          </p:cNvSpPr>
          <p:nvPr>
            <p:ph sz="quarter" idx="4"/>
          </p:nvPr>
        </p:nvSpPr>
        <p:spPr>
          <a:xfrm>
            <a:off x="4645025" y="1669774"/>
            <a:ext cx="4194174" cy="4456389"/>
          </a:xfrm>
        </p:spPr>
        <p:txBody>
          <a:bodyPr/>
          <a:lstStyle/>
          <a:p>
            <a:r>
              <a:rPr lang="en-US" sz="2000" dirty="0" smtClean="0"/>
              <a:t>Corrections can only be used if ‘starting point’ is the same</a:t>
            </a:r>
          </a:p>
          <a:p>
            <a:pPr lvl="1"/>
            <a:r>
              <a:rPr lang="en-US" sz="1800" dirty="0" smtClean="0"/>
              <a:t>APC</a:t>
            </a:r>
          </a:p>
          <a:p>
            <a:pPr lvl="1"/>
            <a:r>
              <a:rPr lang="en-US" sz="1800" dirty="0" smtClean="0"/>
              <a:t>Sensor specific issues</a:t>
            </a:r>
          </a:p>
          <a:p>
            <a:pPr lvl="1"/>
            <a:r>
              <a:rPr lang="en-US" sz="1800" dirty="0" smtClean="0"/>
              <a:t>Might just be easier to use the FCDR’s (but </a:t>
            </a:r>
            <a:r>
              <a:rPr lang="en-US" sz="1800" dirty="0"/>
              <a:t>t</a:t>
            </a:r>
            <a:r>
              <a:rPr lang="en-US" sz="1800" dirty="0" smtClean="0"/>
              <a:t>hey contain original SDR)</a:t>
            </a:r>
          </a:p>
          <a:p>
            <a:r>
              <a:rPr lang="en-US" sz="2200" dirty="0" smtClean="0"/>
              <a:t>F11 is reference</a:t>
            </a:r>
          </a:p>
          <a:p>
            <a:r>
              <a:rPr lang="en-US" sz="2200" dirty="0" smtClean="0"/>
              <a:t>Use vicarious type calibration along with double difference</a:t>
            </a:r>
          </a:p>
          <a:p>
            <a:r>
              <a:rPr lang="en-US" sz="2200" dirty="0" smtClean="0"/>
              <a:t>Methods published</a:t>
            </a:r>
          </a:p>
          <a:p>
            <a:endParaRPr lang="en-US" sz="2200" dirty="0"/>
          </a:p>
        </p:txBody>
      </p:sp>
      <p:sp>
        <p:nvSpPr>
          <p:cNvPr id="7171"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D52809-C6EF-4BC1-9296-0E184F15261F}" type="slidenum">
              <a:rPr lang="en-US" altLang="en-US" smtClean="0">
                <a:solidFill>
                  <a:srgbClr val="000000"/>
                </a:solidFill>
                <a:latin typeface="Verdana" pitchFamily="34" charset="0"/>
              </a:rPr>
              <a:pPr/>
              <a:t>23</a:t>
            </a:fld>
            <a:endParaRPr lang="en-US" altLang="en-US" smtClean="0">
              <a:solidFill>
                <a:srgbClr val="000000"/>
              </a:solidFill>
              <a:latin typeface="Verdana" pitchFamily="34" charset="0"/>
            </a:endParaRPr>
          </a:p>
        </p:txBody>
      </p:sp>
      <p:sp>
        <p:nvSpPr>
          <p:cNvPr id="6" name="Rectangle 2"/>
          <p:cNvSpPr txBox="1">
            <a:spLocks noChangeArrowheads="1"/>
          </p:cNvSpPr>
          <p:nvPr/>
        </p:nvSpPr>
        <p:spPr bwMode="auto">
          <a:xfrm>
            <a:off x="3260034" y="457200"/>
            <a:ext cx="5579165" cy="457200"/>
          </a:xfrm>
          <a:prstGeom prst="rect">
            <a:avLst/>
          </a:prstGeom>
          <a:noFill/>
          <a:ln w="9525">
            <a:noFill/>
            <a:miter lim="800000"/>
            <a:headEnd/>
            <a:tailEnd/>
          </a:ln>
        </p:spPr>
        <p:txBody>
          <a:bodyPr anchor="b"/>
          <a:lstStyle/>
          <a:p>
            <a:pPr algn="ctr">
              <a:defRPr/>
            </a:pPr>
            <a:r>
              <a:rPr lang="en-GB" sz="3200" kern="0" dirty="0" smtClean="0">
                <a:solidFill>
                  <a:srgbClr val="0000FF"/>
                </a:solidFill>
                <a:latin typeface="Arial" pitchFamily="34" charset="0"/>
                <a:cs typeface="Arial" pitchFamily="34" charset="0"/>
              </a:rPr>
              <a:t>Take away points….</a:t>
            </a:r>
            <a:endParaRPr lang="en-US" sz="3200" kern="0" dirty="0">
              <a:solidFill>
                <a:srgbClr val="0000FF"/>
              </a:solidFill>
              <a:latin typeface="Arial" pitchFamily="34" charset="0"/>
              <a:cs typeface="Arial" pitchFamily="34" charset="0"/>
            </a:endParaRPr>
          </a:p>
        </p:txBody>
      </p:sp>
      <p:sp>
        <p:nvSpPr>
          <p:cNvPr id="2" name="TextBox 1"/>
          <p:cNvSpPr txBox="1"/>
          <p:nvPr/>
        </p:nvSpPr>
        <p:spPr>
          <a:xfrm>
            <a:off x="348861" y="5521040"/>
            <a:ext cx="8490338" cy="646331"/>
          </a:xfrm>
          <a:prstGeom prst="rect">
            <a:avLst/>
          </a:prstGeom>
          <a:noFill/>
        </p:spPr>
        <p:txBody>
          <a:bodyPr wrap="none" rtlCol="0">
            <a:spAutoFit/>
          </a:bodyPr>
          <a:lstStyle/>
          <a:p>
            <a:r>
              <a:rPr lang="en-US" b="1" dirty="0" smtClean="0">
                <a:solidFill>
                  <a:srgbClr val="0000FF"/>
                </a:solidFill>
              </a:rPr>
              <a:t>Corrections mature, don’t change quickly, could be a GSICS product even if</a:t>
            </a:r>
          </a:p>
          <a:p>
            <a:r>
              <a:rPr lang="en-US" b="1" dirty="0" smtClean="0">
                <a:solidFill>
                  <a:srgbClr val="0000FF"/>
                </a:solidFill>
              </a:rPr>
              <a:t>not calibrated against true reference</a:t>
            </a:r>
            <a:endParaRPr lang="en-US" b="1" dirty="0">
              <a:solidFill>
                <a:srgbClr val="0000FF"/>
              </a:solidFill>
            </a:endParaRPr>
          </a:p>
        </p:txBody>
      </p:sp>
    </p:spTree>
    <p:extLst>
      <p:ext uri="{BB962C8B-B14F-4D97-AF65-F5344CB8AC3E}">
        <p14:creationId xmlns:p14="http://schemas.microsoft.com/office/powerpoint/2010/main" val="3329163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530" y="258567"/>
            <a:ext cx="5826603" cy="1143000"/>
          </a:xfrm>
        </p:spPr>
        <p:txBody>
          <a:bodyPr/>
          <a:lstStyle/>
          <a:p>
            <a:r>
              <a:rPr lang="en-US" sz="4000" dirty="0" smtClean="0"/>
              <a:t> </a:t>
            </a:r>
            <a:endParaRPr lang="en-US" sz="4000" dirty="0"/>
          </a:p>
        </p:txBody>
      </p:sp>
      <p:sp>
        <p:nvSpPr>
          <p:cNvPr id="3" name="Content Placeholder 2"/>
          <p:cNvSpPr>
            <a:spLocks noGrp="1"/>
          </p:cNvSpPr>
          <p:nvPr>
            <p:ph idx="1"/>
          </p:nvPr>
        </p:nvSpPr>
        <p:spPr>
          <a:xfrm>
            <a:off x="238539" y="1417639"/>
            <a:ext cx="8759687" cy="4708525"/>
          </a:xfrm>
        </p:spPr>
        <p:txBody>
          <a:bodyPr/>
          <a:lstStyle/>
          <a:p>
            <a:r>
              <a:rPr lang="en-US" sz="2400" dirty="0" smtClean="0"/>
              <a:t>Goal – develop a useful matrix of sensor information that ultimately, could be in a query type format for easy use for comparison</a:t>
            </a:r>
          </a:p>
          <a:p>
            <a:r>
              <a:rPr lang="en-US" sz="2400" dirty="0" smtClean="0"/>
              <a:t>Useful information supplied by:</a:t>
            </a:r>
          </a:p>
          <a:p>
            <a:pPr lvl="1"/>
            <a:r>
              <a:rPr lang="en-US" sz="1800" dirty="0" smtClean="0">
                <a:solidFill>
                  <a:srgbClr val="0070C0"/>
                </a:solidFill>
              </a:rPr>
              <a:t>Wes Berg (X-CAL), Thomas Holmes (internal) use, WMO/OSCAR (wound up being our best resource)</a:t>
            </a:r>
          </a:p>
          <a:p>
            <a:r>
              <a:rPr lang="en-US" sz="2400" dirty="0" smtClean="0"/>
              <a:t>Ralph developed a draft matrix; Jun took over and completed for passive MW</a:t>
            </a:r>
          </a:p>
          <a:p>
            <a:pPr lvl="1"/>
            <a:r>
              <a:rPr lang="en-US" sz="2000" dirty="0" smtClean="0">
                <a:solidFill>
                  <a:srgbClr val="0070C0"/>
                </a:solidFill>
              </a:rPr>
              <a:t>We vetted through our team</a:t>
            </a:r>
          </a:p>
          <a:p>
            <a:r>
              <a:rPr lang="en-US" sz="2400" dirty="0" smtClean="0"/>
              <a:t>We learned that OSCAR (or a future version) could do mostly what we wanted</a:t>
            </a:r>
          </a:p>
          <a:p>
            <a:pPr lvl="1"/>
            <a:r>
              <a:rPr lang="en-US" sz="2000" dirty="0" smtClean="0">
                <a:solidFill>
                  <a:srgbClr val="0070C0"/>
                </a:solidFill>
              </a:rPr>
              <a:t>Our next step is to provide some specific details to WMO on this….</a:t>
            </a:r>
            <a:endParaRPr lang="en-US" sz="2000" dirty="0" smtClean="0"/>
          </a:p>
          <a:p>
            <a:pPr marL="457200" lvl="1" indent="0">
              <a:buNone/>
            </a:pPr>
            <a:endParaRPr lang="en-US" sz="2000" dirty="0"/>
          </a:p>
        </p:txBody>
      </p:sp>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fld id="{C3BED8E1-D1FE-4068-BEE1-928EBDA11364}" type="slidenum">
              <a:rPr lang="en-US" altLang="en-US" smtClean="0">
                <a:solidFill>
                  <a:srgbClr val="000000"/>
                </a:solidFill>
              </a:rPr>
              <a:pPr/>
              <a:t>24</a:t>
            </a:fld>
            <a:endParaRPr lang="en-US" altLang="en-US">
              <a:solidFill>
                <a:srgbClr val="000000"/>
              </a:solidFill>
            </a:endParaRPr>
          </a:p>
        </p:txBody>
      </p:sp>
      <p:sp>
        <p:nvSpPr>
          <p:cNvPr id="5" name="Rectangle 4"/>
          <p:cNvSpPr/>
          <p:nvPr/>
        </p:nvSpPr>
        <p:spPr>
          <a:xfrm>
            <a:off x="7116417" y="17923"/>
            <a:ext cx="2017303" cy="338554"/>
          </a:xfrm>
          <a:prstGeom prst="rect">
            <a:avLst/>
          </a:prstGeom>
          <a:solidFill>
            <a:schemeClr val="accent1"/>
          </a:solidFill>
        </p:spPr>
        <p:txBody>
          <a:bodyPr wrap="square">
            <a:spAutoFit/>
          </a:bodyPr>
          <a:lstStyle/>
          <a:p>
            <a:pPr algn="r"/>
            <a:r>
              <a:rPr lang="en-US" sz="1600" b="1" dirty="0" smtClean="0">
                <a:solidFill>
                  <a:srgbClr val="0000FF"/>
                </a:solidFill>
              </a:rPr>
              <a:t>A.GMW.2017.6f.1</a:t>
            </a:r>
            <a:endParaRPr lang="en-US" sz="1600" dirty="0">
              <a:solidFill>
                <a:srgbClr val="0000FF"/>
              </a:solidFill>
            </a:endParaRPr>
          </a:p>
        </p:txBody>
      </p:sp>
      <p:sp>
        <p:nvSpPr>
          <p:cNvPr id="6" name="Rectangle 5"/>
          <p:cNvSpPr/>
          <p:nvPr/>
        </p:nvSpPr>
        <p:spPr>
          <a:xfrm>
            <a:off x="3553067" y="393415"/>
            <a:ext cx="5580653" cy="938719"/>
          </a:xfrm>
          <a:prstGeom prst="rect">
            <a:avLst/>
          </a:prstGeom>
        </p:spPr>
        <p:txBody>
          <a:bodyPr wrap="square">
            <a:spAutoFit/>
          </a:bodyPr>
          <a:lstStyle/>
          <a:p>
            <a:pPr fontAlgn="ctr">
              <a:spcBef>
                <a:spcPts val="0"/>
              </a:spcBef>
              <a:spcAft>
                <a:spcPts val="0"/>
              </a:spcAft>
            </a:pPr>
            <a:r>
              <a:rPr lang="en-US" sz="1100" b="1" dirty="0">
                <a:solidFill>
                  <a:srgbClr val="0000FF"/>
                </a:solidFill>
                <a:latin typeface="Arial"/>
              </a:rPr>
              <a:t>MW Subgroup chair to develop candidate satellite/sensor (inventory), perhaps in the form of a graphical aid,   as in orbit references for specific channels (based on some predetermined set of parameters that </a:t>
            </a:r>
            <a:r>
              <a:rPr lang="en-US" sz="1100" b="1" dirty="0" err="1">
                <a:solidFill>
                  <a:srgbClr val="0000FF"/>
                </a:solidFill>
                <a:latin typeface="Arial"/>
              </a:rPr>
              <a:t>Manik</a:t>
            </a:r>
            <a:r>
              <a:rPr lang="en-US" sz="1100" b="1" dirty="0">
                <a:solidFill>
                  <a:srgbClr val="0000FF"/>
                </a:solidFill>
                <a:latin typeface="Arial"/>
              </a:rPr>
              <a:t> has outlined...) and note pros and cons, other attributes (publications, etc.)?  It should include timelines of sensors and overlap periods.</a:t>
            </a:r>
          </a:p>
        </p:txBody>
      </p:sp>
      <p:sp>
        <p:nvSpPr>
          <p:cNvPr id="7" name="TextBox 6"/>
          <p:cNvSpPr txBox="1"/>
          <p:nvPr/>
        </p:nvSpPr>
        <p:spPr>
          <a:xfrm>
            <a:off x="68739" y="17088"/>
            <a:ext cx="4076757" cy="338554"/>
          </a:xfrm>
          <a:prstGeom prst="rect">
            <a:avLst/>
          </a:prstGeom>
          <a:noFill/>
        </p:spPr>
        <p:txBody>
          <a:bodyPr wrap="none" rtlCol="0">
            <a:spAutoFit/>
          </a:bodyPr>
          <a:lstStyle/>
          <a:p>
            <a:r>
              <a:rPr lang="en-US" sz="1600" dirty="0" smtClean="0">
                <a:solidFill>
                  <a:srgbClr val="FF0000"/>
                </a:solidFill>
              </a:rPr>
              <a:t>Provided by J. Park, E. Kim and R. Ferraro</a:t>
            </a:r>
            <a:endParaRPr lang="en-US" sz="1600" dirty="0">
              <a:solidFill>
                <a:srgbClr val="FF0000"/>
              </a:solidFill>
            </a:endParaRPr>
          </a:p>
        </p:txBody>
      </p:sp>
    </p:spTree>
    <p:extLst>
      <p:ext uri="{BB962C8B-B14F-4D97-AF65-F5344CB8AC3E}">
        <p14:creationId xmlns:p14="http://schemas.microsoft.com/office/powerpoint/2010/main" val="1754880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450" y="139298"/>
            <a:ext cx="5508550" cy="1143000"/>
          </a:xfrm>
        </p:spPr>
        <p:txBody>
          <a:bodyPr/>
          <a:lstStyle/>
          <a:p>
            <a:r>
              <a:rPr lang="en-US" sz="4000" dirty="0" smtClean="0">
                <a:solidFill>
                  <a:srgbClr val="0000FF"/>
                </a:solidFill>
              </a:rPr>
              <a:t>Sample Matrix</a:t>
            </a:r>
            <a:r>
              <a:rPr lang="en-US" sz="2400" dirty="0">
                <a:solidFill>
                  <a:srgbClr val="0000FF"/>
                </a:solidFill>
              </a:rPr>
              <a:t/>
            </a:r>
            <a:br>
              <a:rPr lang="en-US" sz="2400" dirty="0">
                <a:solidFill>
                  <a:srgbClr val="0000FF"/>
                </a:solidFill>
              </a:rPr>
            </a:br>
            <a:r>
              <a:rPr lang="en-US" sz="4000" dirty="0" smtClean="0">
                <a:solidFill>
                  <a:srgbClr val="0000FF"/>
                </a:solidFill>
              </a:rPr>
              <a:t> </a:t>
            </a:r>
            <a:endParaRPr lang="en-US" sz="4000" dirty="0">
              <a:solidFill>
                <a:srgbClr val="0000FF"/>
              </a:solidFill>
            </a:endParaRPr>
          </a:p>
        </p:txBody>
      </p:sp>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fld id="{C3BED8E1-D1FE-4068-BEE1-928EBDA11364}" type="slidenum">
              <a:rPr lang="en-US" altLang="en-US" smtClean="0">
                <a:solidFill>
                  <a:srgbClr val="000000"/>
                </a:solidFill>
              </a:rPr>
              <a:pPr/>
              <a:t>25</a:t>
            </a:fld>
            <a:endParaRPr lang="en-US" altLang="en-US">
              <a:solidFill>
                <a:srgbClr val="000000"/>
              </a:solidFill>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399" r="20587" b="6899"/>
          <a:stretch/>
        </p:blipFill>
        <p:spPr bwMode="auto">
          <a:xfrm>
            <a:off x="293063" y="1401567"/>
            <a:ext cx="8225529" cy="477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951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450" y="139298"/>
            <a:ext cx="5508550" cy="1143000"/>
          </a:xfrm>
        </p:spPr>
        <p:txBody>
          <a:bodyPr/>
          <a:lstStyle/>
          <a:p>
            <a:r>
              <a:rPr lang="en-US" sz="4000" dirty="0" smtClean="0">
                <a:solidFill>
                  <a:srgbClr val="0000FF"/>
                </a:solidFill>
              </a:rPr>
              <a:t>Properties of ICI Sensor via OSCAR</a:t>
            </a:r>
            <a:endParaRPr lang="en-US" sz="4000" dirty="0">
              <a:solidFill>
                <a:srgbClr val="0000FF"/>
              </a:solidFill>
            </a:endParaRPr>
          </a:p>
        </p:txBody>
      </p:sp>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fld id="{C3BED8E1-D1FE-4068-BEE1-928EBDA11364}" type="slidenum">
              <a:rPr lang="en-US" altLang="en-US" smtClean="0">
                <a:solidFill>
                  <a:srgbClr val="000000"/>
                </a:solidFill>
              </a:rPr>
              <a:pPr/>
              <a:t>26</a:t>
            </a:fld>
            <a:endParaRPr lang="en-US" altLang="en-US">
              <a:solidFill>
                <a:srgbClr val="000000"/>
              </a:solidFill>
            </a:endParaRP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7003" y="1600200"/>
            <a:ext cx="752999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679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8421" y="1112842"/>
            <a:ext cx="4040186" cy="639762"/>
          </a:xfrm>
        </p:spPr>
        <p:txBody>
          <a:bodyPr>
            <a:noAutofit/>
          </a:bodyPr>
          <a:lstStyle/>
          <a:p>
            <a:pPr algn="ctr"/>
            <a:r>
              <a:rPr lang="en-US" sz="2000" dirty="0" smtClean="0">
                <a:solidFill>
                  <a:srgbClr val="0000FF"/>
                </a:solidFill>
              </a:rPr>
              <a:t>Advantages of using the</a:t>
            </a:r>
          </a:p>
          <a:p>
            <a:pPr algn="ctr"/>
            <a:r>
              <a:rPr lang="en-US" sz="2000" dirty="0" smtClean="0">
                <a:solidFill>
                  <a:srgbClr val="0000FF"/>
                </a:solidFill>
              </a:rPr>
              <a:t>Moon for MW</a:t>
            </a:r>
            <a:endParaRPr lang="en-US" sz="2000" dirty="0">
              <a:solidFill>
                <a:srgbClr val="0000FF"/>
              </a:solidFill>
            </a:endParaRPr>
          </a:p>
        </p:txBody>
      </p:sp>
      <p:sp>
        <p:nvSpPr>
          <p:cNvPr id="10" name="Text Placeholder 9"/>
          <p:cNvSpPr>
            <a:spLocks noGrp="1"/>
          </p:cNvSpPr>
          <p:nvPr>
            <p:ph type="body" sz="quarter" idx="3"/>
          </p:nvPr>
        </p:nvSpPr>
        <p:spPr>
          <a:xfrm>
            <a:off x="4645026" y="1046481"/>
            <a:ext cx="4498974" cy="639762"/>
          </a:xfrm>
        </p:spPr>
        <p:txBody>
          <a:bodyPr>
            <a:noAutofit/>
          </a:bodyPr>
          <a:lstStyle/>
          <a:p>
            <a:pPr algn="ctr"/>
            <a:r>
              <a:rPr lang="en-US" sz="1800" dirty="0" smtClean="0">
                <a:solidFill>
                  <a:srgbClr val="0000FF"/>
                </a:solidFill>
              </a:rPr>
              <a:t>“Light” Curve from Moon Intrusion</a:t>
            </a:r>
          </a:p>
          <a:p>
            <a:pPr algn="ctr"/>
            <a:r>
              <a:rPr lang="en-US" sz="1800" dirty="0" smtClean="0">
                <a:solidFill>
                  <a:srgbClr val="0000FF"/>
                </a:solidFill>
              </a:rPr>
              <a:t> has Shape of Gaussian </a:t>
            </a:r>
            <a:endParaRPr lang="en-US" sz="1800" dirty="0">
              <a:solidFill>
                <a:srgbClr val="0000FF"/>
              </a:solidFill>
            </a:endParaRPr>
          </a:p>
        </p:txBody>
      </p:sp>
      <p:sp>
        <p:nvSpPr>
          <p:cNvPr id="14" name="TextBox 13"/>
          <p:cNvSpPr txBox="1"/>
          <p:nvPr/>
        </p:nvSpPr>
        <p:spPr>
          <a:xfrm>
            <a:off x="246234" y="1686243"/>
            <a:ext cx="4040187" cy="243143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Radiance from Moon the same for all sounding channels</a:t>
            </a:r>
          </a:p>
          <a:p>
            <a:pPr marL="342900" indent="-342900">
              <a:buFont typeface="Arial" panose="020B0604020202020204" pitchFamily="34" charset="0"/>
              <a:buChar char="•"/>
            </a:pPr>
            <a:r>
              <a:rPr lang="en-US" sz="2000" dirty="0" smtClean="0">
                <a:solidFill>
                  <a:srgbClr val="000000"/>
                </a:solidFill>
              </a:rPr>
              <a:t>Accessible for all satellites in typical polar constellation</a:t>
            </a:r>
          </a:p>
          <a:p>
            <a:pPr marL="342900" indent="-342900">
              <a:buFont typeface="Arial" panose="020B0604020202020204" pitchFamily="34" charset="0"/>
              <a:buChar char="•"/>
            </a:pPr>
            <a:r>
              <a:rPr lang="en-US" sz="2000" dirty="0" smtClean="0">
                <a:solidFill>
                  <a:srgbClr val="000000"/>
                </a:solidFill>
              </a:rPr>
              <a:t>Check uniformity with Moon intrusions</a:t>
            </a:r>
          </a:p>
          <a:p>
            <a:pPr marL="800100" lvl="1" indent="-342900">
              <a:buFont typeface="Arial" panose="020B0604020202020204" pitchFamily="34" charset="0"/>
              <a:buChar char="•"/>
            </a:pPr>
            <a:r>
              <a:rPr lang="en-US" sz="1600" dirty="0" smtClean="0">
                <a:solidFill>
                  <a:srgbClr val="0000FF"/>
                </a:solidFill>
              </a:rPr>
              <a:t>Highly stable in MW</a:t>
            </a:r>
          </a:p>
          <a:p>
            <a:pPr marL="800100" lvl="1" indent="-342900">
              <a:buFont typeface="Arial" panose="020B0604020202020204" pitchFamily="34" charset="0"/>
              <a:buChar char="•"/>
            </a:pPr>
            <a:r>
              <a:rPr lang="en-US" sz="1600" dirty="0" smtClean="0">
                <a:solidFill>
                  <a:srgbClr val="0000FF"/>
                </a:solidFill>
              </a:rPr>
              <a:t>We know where the moon will be!</a:t>
            </a:r>
          </a:p>
        </p:txBody>
      </p:sp>
      <p:pic>
        <p:nvPicPr>
          <p:cNvPr id="16" name="Picture 15" descr="Moon_fi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700" y="1659739"/>
            <a:ext cx="4096987" cy="3072740"/>
          </a:xfrm>
          <a:prstGeom prst="rect">
            <a:avLst/>
          </a:prstGeom>
        </p:spPr>
      </p:pic>
      <p:sp>
        <p:nvSpPr>
          <p:cNvPr id="2" name="Title 1"/>
          <p:cNvSpPr>
            <a:spLocks noGrp="1"/>
          </p:cNvSpPr>
          <p:nvPr>
            <p:ph type="title"/>
          </p:nvPr>
        </p:nvSpPr>
        <p:spPr>
          <a:xfrm>
            <a:off x="4055165" y="433823"/>
            <a:ext cx="4797288" cy="1143000"/>
          </a:xfrm>
        </p:spPr>
        <p:txBody>
          <a:bodyPr/>
          <a:lstStyle/>
          <a:p>
            <a:r>
              <a:rPr lang="en-US" sz="3200" dirty="0" smtClean="0">
                <a:solidFill>
                  <a:srgbClr val="0000FF"/>
                </a:solidFill>
              </a:rPr>
              <a:t>MW </a:t>
            </a:r>
            <a:r>
              <a:rPr lang="en-US" sz="3200" dirty="0">
                <a:solidFill>
                  <a:srgbClr val="0000FF"/>
                </a:solidFill>
              </a:rPr>
              <a:t>Lunar </a:t>
            </a:r>
            <a:r>
              <a:rPr lang="en-US" sz="3200" dirty="0" smtClean="0">
                <a:solidFill>
                  <a:srgbClr val="0000FF"/>
                </a:solidFill>
              </a:rPr>
              <a:t>Calibration</a:t>
            </a:r>
            <a:endParaRPr lang="en-US" sz="3200" dirty="0">
              <a:solidFill>
                <a:srgbClr val="0000FF"/>
              </a:solidFill>
            </a:endParaRPr>
          </a:p>
        </p:txBody>
      </p:sp>
      <p:sp>
        <p:nvSpPr>
          <p:cNvPr id="9" name="Rectangle 8"/>
          <p:cNvSpPr/>
          <p:nvPr/>
        </p:nvSpPr>
        <p:spPr>
          <a:xfrm>
            <a:off x="7116417" y="17923"/>
            <a:ext cx="2017303" cy="338554"/>
          </a:xfrm>
          <a:prstGeom prst="rect">
            <a:avLst/>
          </a:prstGeom>
          <a:solidFill>
            <a:schemeClr val="accent1"/>
          </a:solidFill>
        </p:spPr>
        <p:txBody>
          <a:bodyPr wrap="square">
            <a:spAutoFit/>
          </a:bodyPr>
          <a:lstStyle/>
          <a:p>
            <a:pPr algn="r"/>
            <a:r>
              <a:rPr lang="en-US" sz="1600" b="1" dirty="0" smtClean="0">
                <a:solidFill>
                  <a:srgbClr val="0000FF"/>
                </a:solidFill>
              </a:rPr>
              <a:t>A.GMW.2017.6a.1</a:t>
            </a:r>
            <a:endParaRPr lang="en-US" sz="1600" dirty="0">
              <a:solidFill>
                <a:srgbClr val="0000FF"/>
              </a:solidFill>
            </a:endParaRPr>
          </a:p>
        </p:txBody>
      </p:sp>
      <p:sp>
        <p:nvSpPr>
          <p:cNvPr id="11" name="TextBox 10"/>
          <p:cNvSpPr txBox="1"/>
          <p:nvPr/>
        </p:nvSpPr>
        <p:spPr>
          <a:xfrm>
            <a:off x="68739" y="17088"/>
            <a:ext cx="4395178" cy="338554"/>
          </a:xfrm>
          <a:prstGeom prst="rect">
            <a:avLst/>
          </a:prstGeom>
          <a:noFill/>
        </p:spPr>
        <p:txBody>
          <a:bodyPr wrap="none" rtlCol="0">
            <a:spAutoFit/>
          </a:bodyPr>
          <a:lstStyle/>
          <a:p>
            <a:r>
              <a:rPr lang="en-US" sz="1600" dirty="0" smtClean="0">
                <a:solidFill>
                  <a:srgbClr val="FF0000"/>
                </a:solidFill>
              </a:rPr>
              <a:t>Provided by M. </a:t>
            </a:r>
            <a:r>
              <a:rPr lang="en-US" sz="1600" dirty="0" err="1" smtClean="0">
                <a:solidFill>
                  <a:srgbClr val="FF0000"/>
                </a:solidFill>
              </a:rPr>
              <a:t>Burgdorf</a:t>
            </a:r>
            <a:r>
              <a:rPr lang="en-US" sz="1600" dirty="0" smtClean="0">
                <a:solidFill>
                  <a:srgbClr val="FF0000"/>
                </a:solidFill>
              </a:rPr>
              <a:t> and recently, H. Yang</a:t>
            </a:r>
            <a:endParaRPr lang="en-US" sz="1600" dirty="0">
              <a:solidFill>
                <a:srgbClr val="FF0000"/>
              </a:solidFill>
            </a:endParaRPr>
          </a:p>
        </p:txBody>
      </p:sp>
      <p:sp>
        <p:nvSpPr>
          <p:cNvPr id="3" name="Rectangle 2"/>
          <p:cNvSpPr/>
          <p:nvPr/>
        </p:nvSpPr>
        <p:spPr>
          <a:xfrm>
            <a:off x="1073425" y="4725730"/>
            <a:ext cx="7525169" cy="1477328"/>
          </a:xfrm>
          <a:prstGeom prst="rect">
            <a:avLst/>
          </a:prstGeom>
        </p:spPr>
        <p:txBody>
          <a:bodyPr wrap="square">
            <a:spAutoFit/>
          </a:bodyPr>
          <a:lstStyle/>
          <a:p>
            <a:pPr marL="342900" indent="-342900">
              <a:buFont typeface="Arial" panose="020B0604020202020204" pitchFamily="34" charset="0"/>
              <a:buChar char="•"/>
            </a:pPr>
            <a:r>
              <a:rPr lang="en-US" dirty="0">
                <a:solidFill>
                  <a:srgbClr val="000000"/>
                </a:solidFill>
              </a:rPr>
              <a:t>There is a bias in </a:t>
            </a:r>
            <a:r>
              <a:rPr lang="en-US" dirty="0" err="1">
                <a:solidFill>
                  <a:srgbClr val="000000"/>
                </a:solidFill>
              </a:rPr>
              <a:t>ch.</a:t>
            </a:r>
            <a:r>
              <a:rPr lang="en-US" dirty="0">
                <a:solidFill>
                  <a:srgbClr val="000000"/>
                </a:solidFill>
              </a:rPr>
              <a:t> 20 of AMSU-B on N-16, but only with Earth scenes (SNOs)</a:t>
            </a:r>
          </a:p>
          <a:p>
            <a:pPr marL="342900" indent="-342900">
              <a:buFont typeface="Arial" panose="020B0604020202020204" pitchFamily="34" charset="0"/>
              <a:buChar char="•"/>
            </a:pPr>
            <a:r>
              <a:rPr lang="en-US" dirty="0">
                <a:solidFill>
                  <a:srgbClr val="000000"/>
                </a:solidFill>
              </a:rPr>
              <a:t>Moon flux &lt;&lt; Earth flux</a:t>
            </a:r>
          </a:p>
          <a:p>
            <a:pPr marL="342900" indent="-342900">
              <a:buFont typeface="Arial" panose="020B0604020202020204" pitchFamily="34" charset="0"/>
              <a:buChar char="•"/>
            </a:pPr>
            <a:r>
              <a:rPr lang="en-US" dirty="0">
                <a:solidFill>
                  <a:srgbClr val="000000"/>
                </a:solidFill>
              </a:rPr>
              <a:t>DSV correct. factor is more prominent with Moon obs.</a:t>
            </a:r>
          </a:p>
          <a:p>
            <a:pPr marL="342900" indent="-342900">
              <a:buFont typeface="Arial" panose="020B0604020202020204" pitchFamily="34" charset="0"/>
              <a:buChar char="•"/>
            </a:pPr>
            <a:r>
              <a:rPr lang="en-US" dirty="0">
                <a:solidFill>
                  <a:srgbClr val="000000"/>
                </a:solidFill>
              </a:rPr>
              <a:t>Rule out wrong DSV correction as reason for bias  =&gt; RFI more likely</a:t>
            </a:r>
          </a:p>
        </p:txBody>
      </p:sp>
      <p:sp>
        <p:nvSpPr>
          <p:cNvPr id="4" name="Slide Number Placeholder 3"/>
          <p:cNvSpPr>
            <a:spLocks noGrp="1"/>
          </p:cNvSpPr>
          <p:nvPr>
            <p:ph type="sldNum" sz="quarter" idx="10"/>
          </p:nvPr>
        </p:nvSpPr>
        <p:spPr/>
        <p:txBody>
          <a:bodyPr/>
          <a:lstStyle/>
          <a:p>
            <a:pPr>
              <a:defRPr/>
            </a:pPr>
            <a:fld id="{0D0EA962-5ACB-4E0A-B99B-F2A901C15787}"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3725657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5165" y="433823"/>
            <a:ext cx="4797288" cy="1143000"/>
          </a:xfrm>
        </p:spPr>
        <p:txBody>
          <a:bodyPr/>
          <a:lstStyle/>
          <a:p>
            <a:r>
              <a:rPr lang="en-US" sz="3200" dirty="0" smtClean="0">
                <a:solidFill>
                  <a:srgbClr val="0000FF"/>
                </a:solidFill>
              </a:rPr>
              <a:t>NIST Calibration Targets</a:t>
            </a:r>
            <a:endParaRPr lang="en-US" sz="3200" dirty="0">
              <a:solidFill>
                <a:srgbClr val="0000FF"/>
              </a:solidFill>
            </a:endParaRPr>
          </a:p>
        </p:txBody>
      </p:sp>
      <p:sp>
        <p:nvSpPr>
          <p:cNvPr id="9" name="Rectangle 8"/>
          <p:cNvSpPr/>
          <p:nvPr/>
        </p:nvSpPr>
        <p:spPr>
          <a:xfrm>
            <a:off x="7116417" y="17923"/>
            <a:ext cx="2017303" cy="338554"/>
          </a:xfrm>
          <a:prstGeom prst="rect">
            <a:avLst/>
          </a:prstGeom>
          <a:solidFill>
            <a:schemeClr val="accent1"/>
          </a:solidFill>
        </p:spPr>
        <p:txBody>
          <a:bodyPr wrap="square">
            <a:spAutoFit/>
          </a:bodyPr>
          <a:lstStyle/>
          <a:p>
            <a:pPr algn="r"/>
            <a:r>
              <a:rPr lang="en-US" sz="1600" b="1" dirty="0" smtClean="0">
                <a:solidFill>
                  <a:srgbClr val="0000FF"/>
                </a:solidFill>
              </a:rPr>
              <a:t>A.GMW.2017.6e.1</a:t>
            </a:r>
            <a:endParaRPr lang="en-US" sz="1600" dirty="0">
              <a:solidFill>
                <a:srgbClr val="0000FF"/>
              </a:solidFill>
            </a:endParaRPr>
          </a:p>
        </p:txBody>
      </p:sp>
      <p:sp>
        <p:nvSpPr>
          <p:cNvPr id="11" name="TextBox 10"/>
          <p:cNvSpPr txBox="1"/>
          <p:nvPr/>
        </p:nvSpPr>
        <p:spPr>
          <a:xfrm>
            <a:off x="68739" y="17088"/>
            <a:ext cx="2122697" cy="338554"/>
          </a:xfrm>
          <a:prstGeom prst="rect">
            <a:avLst/>
          </a:prstGeom>
          <a:noFill/>
        </p:spPr>
        <p:txBody>
          <a:bodyPr wrap="none" rtlCol="0">
            <a:spAutoFit/>
          </a:bodyPr>
          <a:lstStyle/>
          <a:p>
            <a:r>
              <a:rPr lang="en-US" sz="1600" dirty="0" smtClean="0">
                <a:solidFill>
                  <a:srgbClr val="FF0000"/>
                </a:solidFill>
              </a:rPr>
              <a:t>Provided by D. </a:t>
            </a:r>
            <a:r>
              <a:rPr lang="en-US" sz="1600" dirty="0" err="1" smtClean="0">
                <a:solidFill>
                  <a:srgbClr val="FF0000"/>
                </a:solidFill>
              </a:rPr>
              <a:t>Houtz</a:t>
            </a:r>
            <a:endParaRPr lang="en-US" sz="1600" dirty="0">
              <a:solidFill>
                <a:srgbClr val="FF0000"/>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7374" y="1032250"/>
            <a:ext cx="3687076" cy="276530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39" y="1016790"/>
            <a:ext cx="3880409" cy="291030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671" y="3382624"/>
            <a:ext cx="4386468" cy="3289851"/>
          </a:xfrm>
          <a:prstGeom prst="rect">
            <a:avLst/>
          </a:prstGeom>
        </p:spPr>
      </p:pic>
      <p:sp>
        <p:nvSpPr>
          <p:cNvPr id="6" name="Slide Number Placeholder 5"/>
          <p:cNvSpPr>
            <a:spLocks noGrp="1"/>
          </p:cNvSpPr>
          <p:nvPr>
            <p:ph type="sldNum" sz="quarter" idx="10"/>
          </p:nvPr>
        </p:nvSpPr>
        <p:spPr/>
        <p:txBody>
          <a:bodyPr/>
          <a:lstStyle/>
          <a:p>
            <a:pPr>
              <a:defRPr/>
            </a:pPr>
            <a:fld id="{0D0EA962-5ACB-4E0A-B99B-F2A901C15787}"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2936536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6126" y="356477"/>
            <a:ext cx="5844831" cy="451905"/>
          </a:xfrm>
        </p:spPr>
        <p:txBody>
          <a:bodyPr>
            <a:noAutofit/>
          </a:bodyPr>
          <a:lstStyle/>
          <a:p>
            <a:pPr lvl="0"/>
            <a:r>
              <a:rPr lang="en-US" sz="1800" b="1" dirty="0">
                <a:solidFill>
                  <a:srgbClr val="0000FF"/>
                </a:solidFill>
              </a:rPr>
              <a:t>MW co-chair to develop set of specific tasks to be performed by the Subgroup to </a:t>
            </a:r>
            <a:r>
              <a:rPr lang="en-US" sz="1800" b="1" dirty="0" err="1">
                <a:solidFill>
                  <a:srgbClr val="0000FF"/>
                </a:solidFill>
              </a:rPr>
              <a:t>intercompare</a:t>
            </a:r>
            <a:r>
              <a:rPr lang="en-US" sz="1800" b="1" dirty="0">
                <a:solidFill>
                  <a:srgbClr val="0000FF"/>
                </a:solidFill>
              </a:rPr>
              <a:t> RTM output over static references and surface models.  Tasks to be identified within 6 months (Sep. 2017).</a:t>
            </a:r>
            <a:endParaRPr lang="en-US" sz="1800" b="1" dirty="0" smtClean="0">
              <a:solidFill>
                <a:srgbClr val="0000FF"/>
              </a:solidFill>
            </a:endParaRPr>
          </a:p>
        </p:txBody>
      </p:sp>
      <p:sp>
        <p:nvSpPr>
          <p:cNvPr id="3" name="TextBox 2"/>
          <p:cNvSpPr txBox="1"/>
          <p:nvPr/>
        </p:nvSpPr>
        <p:spPr>
          <a:xfrm>
            <a:off x="68739" y="17088"/>
            <a:ext cx="2124299" cy="338554"/>
          </a:xfrm>
          <a:prstGeom prst="rect">
            <a:avLst/>
          </a:prstGeom>
          <a:noFill/>
        </p:spPr>
        <p:txBody>
          <a:bodyPr wrap="none" rtlCol="0">
            <a:spAutoFit/>
          </a:bodyPr>
          <a:lstStyle/>
          <a:p>
            <a:r>
              <a:rPr lang="en-US" sz="1600" dirty="0" smtClean="0">
                <a:solidFill>
                  <a:srgbClr val="FF0000"/>
                </a:solidFill>
              </a:rPr>
              <a:t>Provided by I. </a:t>
            </a:r>
            <a:r>
              <a:rPr lang="en-US" sz="1600" dirty="0" err="1" smtClean="0">
                <a:solidFill>
                  <a:srgbClr val="FF0000"/>
                </a:solidFill>
              </a:rPr>
              <a:t>Moradi</a:t>
            </a:r>
            <a:endParaRPr lang="en-US" sz="1600" dirty="0">
              <a:solidFill>
                <a:srgbClr val="FF0000"/>
              </a:solidFill>
            </a:endParaRPr>
          </a:p>
        </p:txBody>
      </p:sp>
      <p:sp>
        <p:nvSpPr>
          <p:cNvPr id="5" name="Rectangle 4"/>
          <p:cNvSpPr/>
          <p:nvPr/>
        </p:nvSpPr>
        <p:spPr>
          <a:xfrm>
            <a:off x="7089913" y="17923"/>
            <a:ext cx="1951044" cy="338554"/>
          </a:xfrm>
          <a:prstGeom prst="rect">
            <a:avLst/>
          </a:prstGeom>
          <a:solidFill>
            <a:schemeClr val="accent1"/>
          </a:solidFill>
        </p:spPr>
        <p:txBody>
          <a:bodyPr wrap="square">
            <a:spAutoFit/>
          </a:bodyPr>
          <a:lstStyle/>
          <a:p>
            <a:pPr algn="r"/>
            <a:r>
              <a:rPr lang="en-US" sz="1600" b="1" dirty="0" smtClean="0">
                <a:solidFill>
                  <a:srgbClr val="0000FF"/>
                </a:solidFill>
              </a:rPr>
              <a:t>A.GMW.2017.6g.1</a:t>
            </a:r>
            <a:endParaRPr lang="en-US" sz="1600" dirty="0">
              <a:solidFill>
                <a:srgbClr val="0000FF"/>
              </a:solidFill>
            </a:endParaRPr>
          </a:p>
        </p:txBody>
      </p:sp>
      <p:sp>
        <p:nvSpPr>
          <p:cNvPr id="6" name="Content Placeholder 5"/>
          <p:cNvSpPr>
            <a:spLocks noGrp="1"/>
          </p:cNvSpPr>
          <p:nvPr>
            <p:ph idx="1"/>
          </p:nvPr>
        </p:nvSpPr>
        <p:spPr>
          <a:xfrm>
            <a:off x="172279" y="1600200"/>
            <a:ext cx="8759686" cy="4525963"/>
          </a:xfrm>
        </p:spPr>
        <p:txBody>
          <a:bodyPr/>
          <a:lstStyle/>
          <a:p>
            <a:r>
              <a:rPr lang="en-US" dirty="0" smtClean="0"/>
              <a:t>Co-chair did not get very far on this…</a:t>
            </a:r>
          </a:p>
          <a:p>
            <a:r>
              <a:rPr lang="en-US" dirty="0" smtClean="0"/>
              <a:t>I. </a:t>
            </a:r>
            <a:r>
              <a:rPr lang="en-US" dirty="0" err="1" smtClean="0"/>
              <a:t>Moradi</a:t>
            </a:r>
            <a:r>
              <a:rPr lang="en-US" dirty="0" smtClean="0"/>
              <a:t> (Univ. of Maryland) volunteered to lead this as it fits within some ongoing work he is doing to support GSICS</a:t>
            </a:r>
          </a:p>
          <a:p>
            <a:r>
              <a:rPr lang="en-US" dirty="0" smtClean="0"/>
              <a:t>This action is thus just starting…we can discuss these if we have time</a:t>
            </a:r>
          </a:p>
          <a:p>
            <a:pPr lvl="1"/>
            <a:r>
              <a:rPr lang="en-US" dirty="0" smtClean="0"/>
              <a:t>Otherwise, Isaac can present at future meeting</a:t>
            </a:r>
            <a:endParaRPr lang="en-US" dirty="0"/>
          </a:p>
        </p:txBody>
      </p:sp>
      <p:sp>
        <p:nvSpPr>
          <p:cNvPr id="7" name="Slide Number Placeholder 6"/>
          <p:cNvSpPr>
            <a:spLocks noGrp="1"/>
          </p:cNvSpPr>
          <p:nvPr>
            <p:ph type="sldNum" sz="quarter" idx="10"/>
          </p:nvPr>
        </p:nvSpPr>
        <p:spPr/>
        <p:txBody>
          <a:bodyPr/>
          <a:lstStyle/>
          <a:p>
            <a:pPr>
              <a:defRPr/>
            </a:pPr>
            <a:fld id="{DA28AC38-E0E8-49D7-B2FE-71FD7C42C09E}"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409933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381152" y="4474"/>
            <a:ext cx="5635955" cy="1143000"/>
          </a:xfrm>
        </p:spPr>
        <p:txBody>
          <a:bodyPr/>
          <a:lstStyle/>
          <a:p>
            <a:r>
              <a:rPr lang="en-GB" altLang="en-US" sz="3600" dirty="0" smtClean="0">
                <a:solidFill>
                  <a:srgbClr val="0000FF"/>
                </a:solidFill>
                <a:latin typeface="Arial" charset="0"/>
              </a:rPr>
              <a:t>Scope of Microwave </a:t>
            </a:r>
            <a:br>
              <a:rPr lang="en-GB" altLang="en-US" sz="3600" dirty="0" smtClean="0">
                <a:solidFill>
                  <a:srgbClr val="0000FF"/>
                </a:solidFill>
                <a:latin typeface="Arial" charset="0"/>
              </a:rPr>
            </a:br>
            <a:r>
              <a:rPr lang="en-GB" altLang="en-US" sz="3600" dirty="0" smtClean="0">
                <a:solidFill>
                  <a:srgbClr val="0000FF"/>
                </a:solidFill>
                <a:latin typeface="Arial" charset="0"/>
              </a:rPr>
              <a:t>Sub-Group</a:t>
            </a:r>
          </a:p>
        </p:txBody>
      </p:sp>
      <p:sp>
        <p:nvSpPr>
          <p:cNvPr id="18435" name="Content Placeholder 2"/>
          <p:cNvSpPr>
            <a:spLocks noGrp="1"/>
          </p:cNvSpPr>
          <p:nvPr>
            <p:ph idx="1"/>
          </p:nvPr>
        </p:nvSpPr>
        <p:spPr>
          <a:xfrm>
            <a:off x="168434" y="1223756"/>
            <a:ext cx="8848675" cy="5206717"/>
          </a:xfrm>
        </p:spPr>
        <p:txBody>
          <a:bodyPr/>
          <a:lstStyle/>
          <a:p>
            <a:r>
              <a:rPr lang="en-GB" altLang="en-US" sz="1800" dirty="0" smtClean="0">
                <a:latin typeface="Arial" charset="0"/>
              </a:rPr>
              <a:t>Understanding the users’ requirements for inter-calibration products for microwave instruments </a:t>
            </a:r>
          </a:p>
          <a:p>
            <a:pPr lvl="1"/>
            <a:r>
              <a:rPr lang="en-GB" altLang="en-US" sz="1400" dirty="0" smtClean="0">
                <a:solidFill>
                  <a:srgbClr val="0070C0"/>
                </a:solidFill>
                <a:latin typeface="Arial" charset="0"/>
              </a:rPr>
              <a:t>Imagers + sounders – passive only (initially, but eventually consider active if there is a need…)</a:t>
            </a:r>
          </a:p>
          <a:p>
            <a:pPr lvl="1"/>
            <a:r>
              <a:rPr lang="en-GB" altLang="en-US" sz="1400" dirty="0" smtClean="0">
                <a:solidFill>
                  <a:srgbClr val="0070C0"/>
                </a:solidFill>
                <a:latin typeface="Arial" charset="0"/>
              </a:rPr>
              <a:t>Retrospective calibration (CDR’s and their components like geolocation, scan biases, inter-satellite)</a:t>
            </a:r>
          </a:p>
          <a:p>
            <a:pPr lvl="1"/>
            <a:r>
              <a:rPr lang="en-GB" altLang="en-US" sz="1400" dirty="0" smtClean="0">
                <a:solidFill>
                  <a:srgbClr val="0070C0"/>
                </a:solidFill>
                <a:latin typeface="Arial" charset="0"/>
              </a:rPr>
              <a:t>Forward looking calibration (near-real time uses)</a:t>
            </a:r>
          </a:p>
          <a:p>
            <a:r>
              <a:rPr lang="en-GB" altLang="en-US" sz="1800" dirty="0" smtClean="0">
                <a:latin typeface="Arial" charset="0"/>
              </a:rPr>
              <a:t>Identifying existing products that could meet those requirements, but first….</a:t>
            </a:r>
          </a:p>
          <a:p>
            <a:pPr lvl="1"/>
            <a:r>
              <a:rPr lang="en-GB" altLang="en-US" sz="1400" dirty="0">
                <a:solidFill>
                  <a:srgbClr val="0070C0"/>
                </a:solidFill>
                <a:latin typeface="Arial" charset="0"/>
              </a:rPr>
              <a:t>N</a:t>
            </a:r>
            <a:r>
              <a:rPr lang="en-GB" altLang="en-US" sz="1400" dirty="0" smtClean="0">
                <a:solidFill>
                  <a:srgbClr val="0070C0"/>
                </a:solidFill>
                <a:latin typeface="Arial" charset="0"/>
              </a:rPr>
              <a:t>eed to define criteria…Reference standards (sensor(s), models, calibration methodologies….)</a:t>
            </a:r>
          </a:p>
          <a:p>
            <a:pPr lvl="1"/>
            <a:r>
              <a:rPr lang="en-GB" altLang="en-US" sz="1400" dirty="0" smtClean="0">
                <a:solidFill>
                  <a:srgbClr val="0070C0"/>
                </a:solidFill>
                <a:latin typeface="Arial" charset="0"/>
              </a:rPr>
              <a:t>And then a process that adheres to GSICS principles</a:t>
            </a:r>
          </a:p>
          <a:p>
            <a:r>
              <a:rPr lang="en-GB" altLang="en-US" sz="1800" dirty="0" smtClean="0">
                <a:latin typeface="Arial" charset="0"/>
              </a:rPr>
              <a:t>We should also focus on tools/algorithms like SNO, Double Difference, RTM, etc.</a:t>
            </a:r>
          </a:p>
          <a:p>
            <a:pPr lvl="1"/>
            <a:r>
              <a:rPr lang="en-GB" altLang="en-US" sz="1400" dirty="0" smtClean="0">
                <a:solidFill>
                  <a:srgbClr val="0070C0"/>
                </a:solidFill>
                <a:latin typeface="Arial" charset="0"/>
              </a:rPr>
              <a:t>Might be something more feasible in near term?</a:t>
            </a:r>
          </a:p>
          <a:p>
            <a:r>
              <a:rPr lang="en-GB" altLang="en-US" sz="1800" dirty="0" smtClean="0">
                <a:latin typeface="Arial" charset="0"/>
              </a:rPr>
              <a:t>Define data standards (jointly with GDWG)</a:t>
            </a:r>
          </a:p>
          <a:p>
            <a:r>
              <a:rPr lang="en-GB" altLang="en-US" sz="1800" dirty="0" smtClean="0">
                <a:latin typeface="Arial" charset="0"/>
              </a:rPr>
              <a:t>Encourage the creators of those products to submit them to the GSICS Procedure for Product Acceptance (</a:t>
            </a:r>
            <a:r>
              <a:rPr lang="en-GB" altLang="en-US" sz="1800" dirty="0" smtClean="0">
                <a:latin typeface="Arial" charset="0"/>
                <a:hlinkClick r:id="rId2"/>
              </a:rPr>
              <a:t>GPPA</a:t>
            </a:r>
            <a:r>
              <a:rPr lang="en-GB" altLang="en-US" sz="1800" dirty="0" smtClean="0">
                <a:latin typeface="Arial" charset="0"/>
              </a:rPr>
              <a:t>), once its defined for MW</a:t>
            </a:r>
          </a:p>
          <a:p>
            <a:pPr lvl="1"/>
            <a:r>
              <a:rPr lang="en-GB" altLang="en-US" sz="1400" dirty="0" smtClean="0">
                <a:solidFill>
                  <a:srgbClr val="0070C0"/>
                </a:solidFill>
                <a:latin typeface="Arial" charset="0"/>
              </a:rPr>
              <a:t>Candidates include Cheng-</a:t>
            </a:r>
            <a:r>
              <a:rPr lang="en-GB" altLang="en-US" sz="1400" dirty="0" err="1" smtClean="0">
                <a:solidFill>
                  <a:srgbClr val="0070C0"/>
                </a:solidFill>
                <a:latin typeface="Arial" charset="0"/>
              </a:rPr>
              <a:t>Zhi</a:t>
            </a:r>
            <a:r>
              <a:rPr lang="en-GB" altLang="en-US" sz="1400" dirty="0" smtClean="0">
                <a:solidFill>
                  <a:srgbClr val="0070C0"/>
                </a:solidFill>
                <a:latin typeface="Arial" charset="0"/>
              </a:rPr>
              <a:t> Zou (MSU-AMSU), </a:t>
            </a:r>
            <a:r>
              <a:rPr lang="en-GB" altLang="en-US" sz="1400" dirty="0" err="1" smtClean="0">
                <a:solidFill>
                  <a:srgbClr val="0070C0"/>
                </a:solidFill>
                <a:latin typeface="Arial" charset="0"/>
              </a:rPr>
              <a:t>Karsten</a:t>
            </a:r>
            <a:r>
              <a:rPr lang="en-GB" altLang="en-US" sz="1400" dirty="0" smtClean="0">
                <a:solidFill>
                  <a:srgbClr val="0070C0"/>
                </a:solidFill>
                <a:latin typeface="Arial" charset="0"/>
              </a:rPr>
              <a:t> </a:t>
            </a:r>
            <a:r>
              <a:rPr lang="en-GB" altLang="en-US" sz="1400" dirty="0" err="1" smtClean="0">
                <a:solidFill>
                  <a:srgbClr val="0070C0"/>
                </a:solidFill>
                <a:latin typeface="Arial" charset="0"/>
              </a:rPr>
              <a:t>Fennig</a:t>
            </a:r>
            <a:r>
              <a:rPr lang="en-GB" altLang="en-US" sz="1400" dirty="0" smtClean="0">
                <a:solidFill>
                  <a:srgbClr val="0070C0"/>
                </a:solidFill>
                <a:latin typeface="Arial" charset="0"/>
              </a:rPr>
              <a:t> (SSMI), GPM X-Cal LUT’s</a:t>
            </a:r>
          </a:p>
          <a:p>
            <a:r>
              <a:rPr lang="en-GB" altLang="en-US" sz="1800" dirty="0" smtClean="0">
                <a:latin typeface="Arial" charset="0"/>
              </a:rPr>
              <a:t>Coordination with other groups (e.g., CEOS WGCV MW, GPM X-Cal) would also be required to generate standards and best practices</a:t>
            </a:r>
          </a:p>
        </p:txBody>
      </p:sp>
      <p:sp>
        <p:nvSpPr>
          <p:cNvPr id="2" name="Slide Number Placeholder 1"/>
          <p:cNvSpPr>
            <a:spLocks noGrp="1"/>
          </p:cNvSpPr>
          <p:nvPr>
            <p:ph type="sldNum" sz="quarter" idx="4294967295"/>
          </p:nvPr>
        </p:nvSpPr>
        <p:spPr>
          <a:xfrm>
            <a:off x="6553200" y="6356351"/>
            <a:ext cx="2133600" cy="365125"/>
          </a:xfrm>
          <a:prstGeom prst="rect">
            <a:avLst/>
          </a:prstGeom>
        </p:spPr>
        <p:txBody>
          <a:bodyPr/>
          <a:lstStyle/>
          <a:p>
            <a:fld id="{C3BED8E1-D1FE-4068-BEE1-928EBDA11364}" type="slidenum">
              <a:rPr lang="en-US" altLang="en-US" smtClean="0"/>
              <a:pPr/>
              <a:t>3</a:t>
            </a:fld>
            <a:endParaRPr lang="en-US" altLang="en-US"/>
          </a:p>
        </p:txBody>
      </p:sp>
    </p:spTree>
    <p:extLst>
      <p:ext uri="{BB962C8B-B14F-4D97-AF65-F5344CB8AC3E}">
        <p14:creationId xmlns:p14="http://schemas.microsoft.com/office/powerpoint/2010/main" val="2504347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050" y="172000"/>
            <a:ext cx="5373757" cy="618989"/>
          </a:xfrm>
        </p:spPr>
        <p:txBody>
          <a:bodyPr>
            <a:noAutofit/>
          </a:bodyPr>
          <a:lstStyle/>
          <a:p>
            <a:r>
              <a:rPr lang="en-US" sz="2400" b="1" dirty="0" smtClean="0">
                <a:solidFill>
                  <a:srgbClr val="0000FF"/>
                </a:solidFill>
              </a:rPr>
              <a:t>GSICS MW Subgroup Task to Inter-compare RTMs in MW region</a:t>
            </a:r>
            <a:endParaRPr lang="en-US" sz="2400" b="1" dirty="0">
              <a:solidFill>
                <a:srgbClr val="0000FF"/>
              </a:solidFill>
            </a:endParaRPr>
          </a:p>
        </p:txBody>
      </p:sp>
      <p:sp>
        <p:nvSpPr>
          <p:cNvPr id="8" name="TextBox 7"/>
          <p:cNvSpPr txBox="1"/>
          <p:nvPr/>
        </p:nvSpPr>
        <p:spPr>
          <a:xfrm>
            <a:off x="251791" y="1190163"/>
            <a:ext cx="8759687"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rPr>
              <a:t>C</a:t>
            </a:r>
            <a:r>
              <a:rPr lang="en-US" sz="2400" dirty="0" smtClean="0">
                <a:solidFill>
                  <a:srgbClr val="000000"/>
                </a:solidFill>
              </a:rPr>
              <a:t>ollocate </a:t>
            </a:r>
            <a:r>
              <a:rPr lang="en-US" sz="2400" dirty="0">
                <a:solidFill>
                  <a:srgbClr val="000000"/>
                </a:solidFill>
              </a:rPr>
              <a:t>GRUAN and </a:t>
            </a:r>
            <a:r>
              <a:rPr lang="en-US" sz="2400" dirty="0" smtClean="0">
                <a:solidFill>
                  <a:srgbClr val="000000"/>
                </a:solidFill>
              </a:rPr>
              <a:t>ATMS observations </a:t>
            </a:r>
            <a:r>
              <a:rPr lang="mr-IN" sz="2400" dirty="0" smtClean="0">
                <a:solidFill>
                  <a:srgbClr val="000000"/>
                </a:solidFill>
              </a:rPr>
              <a:t>–</a:t>
            </a:r>
            <a:r>
              <a:rPr lang="en-US" sz="2400" dirty="0" smtClean="0">
                <a:solidFill>
                  <a:srgbClr val="000000"/>
                </a:solidFill>
              </a:rPr>
              <a:t> include </a:t>
            </a:r>
            <a:r>
              <a:rPr lang="en-US" sz="2400" dirty="0">
                <a:solidFill>
                  <a:srgbClr val="000000"/>
                </a:solidFill>
              </a:rPr>
              <a:t>other MW instruments if </a:t>
            </a:r>
            <a:r>
              <a:rPr lang="en-US" sz="2400" dirty="0" smtClean="0">
                <a:solidFill>
                  <a:srgbClr val="000000"/>
                </a:solidFill>
              </a:rPr>
              <a:t>necessary. Consider </a:t>
            </a:r>
            <a:r>
              <a:rPr lang="en-US" sz="2400" dirty="0">
                <a:solidFill>
                  <a:srgbClr val="000000"/>
                </a:solidFill>
              </a:rPr>
              <a:t>GRUAN uncertainties </a:t>
            </a:r>
            <a:r>
              <a:rPr lang="en-US" sz="2400" dirty="0" smtClean="0">
                <a:solidFill>
                  <a:srgbClr val="000000"/>
                </a:solidFill>
              </a:rPr>
              <a:t>(GRUAN team?)</a:t>
            </a: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Run </a:t>
            </a:r>
            <a:r>
              <a:rPr lang="en-US" sz="2400" dirty="0">
                <a:solidFill>
                  <a:srgbClr val="000000"/>
                </a:solidFill>
              </a:rPr>
              <a:t>RTTOV using Collocated Datasets </a:t>
            </a:r>
            <a:r>
              <a:rPr lang="en-US" sz="2400" dirty="0" smtClean="0">
                <a:solidFill>
                  <a:srgbClr val="000000"/>
                </a:solidFill>
              </a:rPr>
              <a:t>(EUMETSAT, UK-</a:t>
            </a:r>
            <a:r>
              <a:rPr lang="en-US" sz="2400" dirty="0" err="1" smtClean="0">
                <a:solidFill>
                  <a:srgbClr val="000000"/>
                </a:solidFill>
              </a:rPr>
              <a:t>MetOffice</a:t>
            </a:r>
            <a:r>
              <a:rPr lang="en-US" sz="2400" dirty="0" smtClean="0">
                <a:solidFill>
                  <a:srgbClr val="000000"/>
                </a:solidFill>
              </a:rPr>
              <a:t>?)</a:t>
            </a: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Run </a:t>
            </a:r>
            <a:r>
              <a:rPr lang="en-US" sz="2400" dirty="0">
                <a:solidFill>
                  <a:srgbClr val="000000"/>
                </a:solidFill>
              </a:rPr>
              <a:t>CRTM using Collocated Datasets </a:t>
            </a:r>
            <a:r>
              <a:rPr lang="en-US" sz="2400" dirty="0" smtClean="0">
                <a:solidFill>
                  <a:srgbClr val="000000"/>
                </a:solidFill>
              </a:rPr>
              <a:t>(NOAA?)</a:t>
            </a: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Select </a:t>
            </a:r>
            <a:r>
              <a:rPr lang="en-US" sz="2400" dirty="0">
                <a:solidFill>
                  <a:srgbClr val="000000"/>
                </a:solidFill>
              </a:rPr>
              <a:t>an LBL model and simulate MW radiances using collocated </a:t>
            </a:r>
            <a:r>
              <a:rPr lang="en-US" sz="2400" dirty="0" smtClean="0">
                <a:solidFill>
                  <a:srgbClr val="000000"/>
                </a:solidFill>
              </a:rPr>
              <a:t>dataset. The results would be more reliable if more than one LBLM is selected. Any suggestion for the LBL models?</a:t>
            </a: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Analyze </a:t>
            </a:r>
            <a:r>
              <a:rPr lang="en-US" sz="2400" dirty="0">
                <a:solidFill>
                  <a:srgbClr val="000000"/>
                </a:solidFill>
              </a:rPr>
              <a:t>the differences among the RTMs based on surface and atmospheric variables</a:t>
            </a:r>
          </a:p>
          <a:p>
            <a:pPr marL="342900" indent="-342900">
              <a:buFont typeface="Arial" panose="020B0604020202020204" pitchFamily="34" charset="0"/>
              <a:buChar char="•"/>
            </a:pPr>
            <a:r>
              <a:rPr lang="en-US" sz="2400" dirty="0" smtClean="0">
                <a:solidFill>
                  <a:srgbClr val="000000"/>
                </a:solidFill>
              </a:rPr>
              <a:t>Analyze </a:t>
            </a:r>
            <a:r>
              <a:rPr lang="en-US" sz="2400" dirty="0">
                <a:solidFill>
                  <a:srgbClr val="000000"/>
                </a:solidFill>
              </a:rPr>
              <a:t>the ATMS biases vs. GRUAN observations taking into accounts the findings from the previous </a:t>
            </a:r>
            <a:r>
              <a:rPr lang="en-US" sz="2400" dirty="0" smtClean="0">
                <a:solidFill>
                  <a:srgbClr val="000000"/>
                </a:solidFill>
              </a:rPr>
              <a:t>step</a:t>
            </a:r>
          </a:p>
        </p:txBody>
      </p:sp>
      <p:sp>
        <p:nvSpPr>
          <p:cNvPr id="3" name="Slide Number Placeholder 2"/>
          <p:cNvSpPr>
            <a:spLocks noGrp="1"/>
          </p:cNvSpPr>
          <p:nvPr>
            <p:ph type="sldNum" sz="quarter" idx="10"/>
          </p:nvPr>
        </p:nvSpPr>
        <p:spPr/>
        <p:txBody>
          <a:bodyPr/>
          <a:lstStyle/>
          <a:p>
            <a:pPr>
              <a:defRPr/>
            </a:pPr>
            <a:fld id="{DA28AC38-E0E8-49D7-B2FE-71FD7C42C09E}"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1293575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1" y="1246364"/>
            <a:ext cx="2810372" cy="1058242"/>
          </a:xfrm>
          <a:prstGeom prst="rect">
            <a:avLst/>
          </a:prstGeom>
          <a:solidFill>
            <a:srgbClr val="CCDAF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000" b="1" dirty="0" smtClean="0">
                <a:solidFill>
                  <a:srgbClr val="333399"/>
                </a:solidFill>
              </a:rPr>
              <a:t>Era Profiles</a:t>
            </a:r>
          </a:p>
          <a:p>
            <a:pPr algn="ctr">
              <a:lnSpc>
                <a:spcPct val="80000"/>
              </a:lnSpc>
            </a:pPr>
            <a:r>
              <a:rPr lang="en-US" sz="2000" b="1" dirty="0" smtClean="0">
                <a:solidFill>
                  <a:srgbClr val="333399"/>
                </a:solidFill>
              </a:rPr>
              <a:t>(P, T, q, O3, Surface Variables) </a:t>
            </a:r>
          </a:p>
        </p:txBody>
      </p:sp>
      <p:sp>
        <p:nvSpPr>
          <p:cNvPr id="7" name="Rectangle 6"/>
          <p:cNvSpPr/>
          <p:nvPr/>
        </p:nvSpPr>
        <p:spPr>
          <a:xfrm>
            <a:off x="457200" y="2575045"/>
            <a:ext cx="2810372" cy="1293408"/>
          </a:xfrm>
          <a:prstGeom prst="rect">
            <a:avLst/>
          </a:prstGeom>
          <a:solidFill>
            <a:srgbClr val="CCDAF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C0504D"/>
                </a:solidFill>
              </a:rPr>
              <a:t>ATMS/</a:t>
            </a:r>
            <a:r>
              <a:rPr lang="en-US" sz="2000" b="1" dirty="0" err="1" smtClean="0">
                <a:solidFill>
                  <a:srgbClr val="C0504D"/>
                </a:solidFill>
              </a:rPr>
              <a:t>CRiS</a:t>
            </a:r>
            <a:r>
              <a:rPr lang="en-US" sz="2000" b="1" dirty="0" smtClean="0">
                <a:solidFill>
                  <a:srgbClr val="C0504D"/>
                </a:solidFill>
              </a:rPr>
              <a:t> observations (time, location)</a:t>
            </a:r>
          </a:p>
        </p:txBody>
      </p:sp>
      <p:sp>
        <p:nvSpPr>
          <p:cNvPr id="8" name="Rectangle 7"/>
          <p:cNvSpPr/>
          <p:nvPr/>
        </p:nvSpPr>
        <p:spPr>
          <a:xfrm>
            <a:off x="3950984" y="1958506"/>
            <a:ext cx="2104840" cy="1263243"/>
          </a:xfrm>
          <a:prstGeom prst="rect">
            <a:avLst/>
          </a:prstGeom>
          <a:solidFill>
            <a:srgbClr val="CCDAF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C0504D"/>
                </a:solidFill>
              </a:rPr>
              <a:t>Collocate Era and Satellite Observations</a:t>
            </a:r>
          </a:p>
        </p:txBody>
      </p:sp>
      <p:sp>
        <p:nvSpPr>
          <p:cNvPr id="9" name="Rectangle 8"/>
          <p:cNvSpPr/>
          <p:nvPr/>
        </p:nvSpPr>
        <p:spPr>
          <a:xfrm>
            <a:off x="6514423" y="1958506"/>
            <a:ext cx="2257702" cy="1263242"/>
          </a:xfrm>
          <a:prstGeom prst="rect">
            <a:avLst/>
          </a:prstGeom>
          <a:solidFill>
            <a:srgbClr val="CCDAF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C0504D"/>
                </a:solidFill>
              </a:rPr>
              <a:t>CRTM/RTTOV/LBL</a:t>
            </a:r>
            <a:r>
              <a:rPr lang="en-US" sz="2400" b="1" dirty="0" smtClean="0">
                <a:solidFill>
                  <a:srgbClr val="C0504D"/>
                </a:solidFill>
              </a:rPr>
              <a:t> Models’ Interfaces</a:t>
            </a:r>
          </a:p>
        </p:txBody>
      </p:sp>
      <p:sp>
        <p:nvSpPr>
          <p:cNvPr id="10" name="Rectangle 9"/>
          <p:cNvSpPr/>
          <p:nvPr/>
        </p:nvSpPr>
        <p:spPr>
          <a:xfrm>
            <a:off x="4909334" y="4468123"/>
            <a:ext cx="2716301" cy="1669671"/>
          </a:xfrm>
          <a:prstGeom prst="rect">
            <a:avLst/>
          </a:prstGeom>
          <a:solidFill>
            <a:srgbClr val="CCDAF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C0504D"/>
                </a:solidFill>
              </a:rPr>
              <a:t>Simulate ATMS/</a:t>
            </a:r>
            <a:r>
              <a:rPr lang="en-US" sz="2000" b="1" dirty="0" err="1" smtClean="0">
                <a:solidFill>
                  <a:srgbClr val="C0504D"/>
                </a:solidFill>
              </a:rPr>
              <a:t>CrIS</a:t>
            </a:r>
            <a:r>
              <a:rPr lang="en-US" sz="2000" b="1" dirty="0" smtClean="0">
                <a:solidFill>
                  <a:srgbClr val="C0504D"/>
                </a:solidFill>
              </a:rPr>
              <a:t> Observations Using RT Models</a:t>
            </a:r>
          </a:p>
        </p:txBody>
      </p:sp>
      <p:sp>
        <p:nvSpPr>
          <p:cNvPr id="11" name="Rectangle 10"/>
          <p:cNvSpPr/>
          <p:nvPr/>
        </p:nvSpPr>
        <p:spPr>
          <a:xfrm>
            <a:off x="576185" y="4468124"/>
            <a:ext cx="3374800" cy="1669671"/>
          </a:xfrm>
          <a:prstGeom prst="rect">
            <a:avLst/>
          </a:prstGeom>
          <a:solidFill>
            <a:srgbClr val="CCDAF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C0504D"/>
                </a:solidFill>
              </a:rPr>
              <a:t>Analyze the differences between model  with respect to surface and atmospheric variables</a:t>
            </a:r>
          </a:p>
        </p:txBody>
      </p:sp>
      <p:cxnSp>
        <p:nvCxnSpPr>
          <p:cNvPr id="15" name="Elbow Connector 14"/>
          <p:cNvCxnSpPr>
            <a:stCxn id="6" idx="3"/>
            <a:endCxn id="8" idx="1"/>
          </p:cNvCxnSpPr>
          <p:nvPr/>
        </p:nvCxnSpPr>
        <p:spPr>
          <a:xfrm>
            <a:off x="3267573" y="1775485"/>
            <a:ext cx="683411" cy="814643"/>
          </a:xfrm>
          <a:prstGeom prst="bentConnector3">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7" idx="3"/>
            <a:endCxn id="8" idx="1"/>
          </p:cNvCxnSpPr>
          <p:nvPr/>
        </p:nvCxnSpPr>
        <p:spPr>
          <a:xfrm flipV="1">
            <a:off x="3267572" y="2590128"/>
            <a:ext cx="683412" cy="631621"/>
          </a:xfrm>
          <a:prstGeom prst="bentConnector3">
            <a:avLst>
              <a:gd name="adj1" fmla="val 50000"/>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8" idx="2"/>
            <a:endCxn id="10" idx="0"/>
          </p:cNvCxnSpPr>
          <p:nvPr/>
        </p:nvCxnSpPr>
        <p:spPr>
          <a:xfrm rot="16200000" flipH="1">
            <a:off x="5012257" y="3212895"/>
            <a:ext cx="1246374" cy="1264081"/>
          </a:xfrm>
          <a:prstGeom prst="bentConnector3">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9" idx="2"/>
            <a:endCxn id="10" idx="0"/>
          </p:cNvCxnSpPr>
          <p:nvPr/>
        </p:nvCxnSpPr>
        <p:spPr>
          <a:xfrm rot="5400000">
            <a:off x="6332193" y="3157041"/>
            <a:ext cx="1246375" cy="1375789"/>
          </a:xfrm>
          <a:prstGeom prst="bentConnector3">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10" idx="1"/>
            <a:endCxn id="11" idx="3"/>
          </p:cNvCxnSpPr>
          <p:nvPr/>
        </p:nvCxnSpPr>
        <p:spPr>
          <a:xfrm rot="10800000" flipV="1">
            <a:off x="3950986" y="5302958"/>
            <a:ext cx="958349" cy="1"/>
          </a:xfrm>
          <a:prstGeom prst="bentConnector3">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3609278" y="344278"/>
            <a:ext cx="5077522" cy="618989"/>
          </a:xfrm>
        </p:spPr>
        <p:txBody>
          <a:bodyPr>
            <a:noAutofit/>
          </a:bodyPr>
          <a:lstStyle/>
          <a:p>
            <a:r>
              <a:rPr lang="en-US" sz="2800" b="1" dirty="0" smtClean="0">
                <a:solidFill>
                  <a:srgbClr val="0000FF"/>
                </a:solidFill>
              </a:rPr>
              <a:t>Inter-comparison of CRTM, RTTOV and a LBL Model</a:t>
            </a:r>
            <a:endParaRPr lang="en-US" sz="2800" b="1" dirty="0">
              <a:solidFill>
                <a:srgbClr val="0000FF"/>
              </a:solidFill>
            </a:endParaRPr>
          </a:p>
        </p:txBody>
      </p:sp>
      <p:sp>
        <p:nvSpPr>
          <p:cNvPr id="2" name="Slide Number Placeholder 1"/>
          <p:cNvSpPr>
            <a:spLocks noGrp="1"/>
          </p:cNvSpPr>
          <p:nvPr>
            <p:ph type="sldNum" sz="quarter" idx="10"/>
          </p:nvPr>
        </p:nvSpPr>
        <p:spPr/>
        <p:txBody>
          <a:bodyPr/>
          <a:lstStyle/>
          <a:p>
            <a:pPr>
              <a:defRPr/>
            </a:pPr>
            <a:fld id="{DA28AC38-E0E8-49D7-B2FE-71FD7C42C09E}"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3997109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0278" y="39478"/>
            <a:ext cx="5751444" cy="618989"/>
          </a:xfrm>
        </p:spPr>
        <p:txBody>
          <a:bodyPr>
            <a:noAutofit/>
          </a:bodyPr>
          <a:lstStyle/>
          <a:p>
            <a:r>
              <a:rPr lang="en-US" sz="2400" b="1" dirty="0" smtClean="0">
                <a:solidFill>
                  <a:srgbClr val="0000FF"/>
                </a:solidFill>
              </a:rPr>
              <a:t>Ultimate Goal: Generating ATMS Pseudo-Observations from </a:t>
            </a:r>
            <a:r>
              <a:rPr lang="en-US" sz="2400" b="1" dirty="0" err="1" smtClean="0">
                <a:solidFill>
                  <a:srgbClr val="0000FF"/>
                </a:solidFill>
              </a:rPr>
              <a:t>CrIS</a:t>
            </a:r>
            <a:r>
              <a:rPr lang="en-US" sz="2400" b="1" dirty="0" smtClean="0">
                <a:solidFill>
                  <a:srgbClr val="0000FF"/>
                </a:solidFill>
              </a:rPr>
              <a:t> data</a:t>
            </a:r>
            <a:endParaRPr lang="en-US" sz="2400" b="1" dirty="0">
              <a:solidFill>
                <a:srgbClr val="0000FF"/>
              </a:solidFill>
            </a:endParaRPr>
          </a:p>
        </p:txBody>
      </p:sp>
      <p:pic>
        <p:nvPicPr>
          <p:cNvPr id="4" name="Picture 3" descr="cri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60" y="1085875"/>
            <a:ext cx="4502520" cy="2914310"/>
          </a:xfrm>
          <a:prstGeom prst="rect">
            <a:avLst/>
          </a:prstGeom>
        </p:spPr>
      </p:pic>
      <p:pic>
        <p:nvPicPr>
          <p:cNvPr id="5" name="Picture 4" descr="atm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9" y="3967607"/>
            <a:ext cx="4413467" cy="2887196"/>
          </a:xfrm>
          <a:prstGeom prst="rect">
            <a:avLst/>
          </a:prstGeom>
        </p:spPr>
      </p:pic>
      <p:pic>
        <p:nvPicPr>
          <p:cNvPr id="7" name="Picture 6" descr="atms-cri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7617" y="1689100"/>
            <a:ext cx="3416808" cy="3471672"/>
          </a:xfrm>
          <a:prstGeom prst="rect">
            <a:avLst/>
          </a:prstGeom>
        </p:spPr>
      </p:pic>
      <p:sp>
        <p:nvSpPr>
          <p:cNvPr id="3" name="Slide Number Placeholder 2"/>
          <p:cNvSpPr>
            <a:spLocks noGrp="1"/>
          </p:cNvSpPr>
          <p:nvPr>
            <p:ph type="sldNum" sz="quarter" idx="10"/>
          </p:nvPr>
        </p:nvSpPr>
        <p:spPr/>
        <p:txBody>
          <a:bodyPr/>
          <a:lstStyle/>
          <a:p>
            <a:pPr>
              <a:defRPr/>
            </a:pPr>
            <a:fld id="{DA28AC38-E0E8-49D7-B2FE-71FD7C42C09E}"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3296962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1591" y="1027440"/>
            <a:ext cx="3656643" cy="273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idx="1"/>
          </p:nvPr>
        </p:nvSpPr>
        <p:spPr>
          <a:xfrm>
            <a:off x="172277" y="1732720"/>
            <a:ext cx="4185585" cy="4525963"/>
          </a:xfrm>
        </p:spPr>
        <p:txBody>
          <a:bodyPr/>
          <a:lstStyle/>
          <a:p>
            <a:pPr>
              <a:buClrTx/>
              <a:buFont typeface="Arial" panose="020B0604020202020204" pitchFamily="34" charset="0"/>
              <a:buChar char="•"/>
            </a:pPr>
            <a:r>
              <a:rPr lang="en-US" sz="1800" dirty="0" smtClean="0"/>
              <a:t>Article published in GSICS Newsletter (Winter 2018) – “GSICS and GRUAN Coordination” – </a:t>
            </a:r>
            <a:r>
              <a:rPr lang="en-US" sz="1800" dirty="0" err="1" smtClean="0"/>
              <a:t>Reale</a:t>
            </a:r>
            <a:r>
              <a:rPr lang="en-US" sz="1800" dirty="0" smtClean="0"/>
              <a:t>, </a:t>
            </a:r>
            <a:r>
              <a:rPr lang="en-US" sz="1800" dirty="0" err="1" smtClean="0"/>
              <a:t>Calbet</a:t>
            </a:r>
            <a:r>
              <a:rPr lang="en-US" sz="1800" dirty="0" smtClean="0"/>
              <a:t>, Zou, </a:t>
            </a:r>
            <a:r>
              <a:rPr lang="en-US" sz="1800" dirty="0" err="1" smtClean="0"/>
              <a:t>Moradi</a:t>
            </a:r>
            <a:r>
              <a:rPr lang="en-US" sz="1800" dirty="0" smtClean="0"/>
              <a:t>, John, Tobin and Sun</a:t>
            </a:r>
          </a:p>
          <a:p>
            <a:pPr>
              <a:buClrTx/>
              <a:buFont typeface="Arial" panose="020B0604020202020204" pitchFamily="34" charset="0"/>
              <a:buChar char="•"/>
            </a:pPr>
            <a:r>
              <a:rPr lang="en-US" sz="1800" dirty="0"/>
              <a:t>Instrument noises can be used to determine the distance criteria when collecting collocated datasets between GRUAN and MW Sensors </a:t>
            </a:r>
          </a:p>
        </p:txBody>
      </p:sp>
      <p:sp>
        <p:nvSpPr>
          <p:cNvPr id="2" name="Slide Number Placeholder 1"/>
          <p:cNvSpPr>
            <a:spLocks noGrp="1"/>
          </p:cNvSpPr>
          <p:nvPr>
            <p:ph type="sldNum" sz="quarter" idx="10"/>
          </p:nvPr>
        </p:nvSpPr>
        <p:spPr>
          <a:prstGeom prst="rect">
            <a:avLst/>
          </a:prstGeom>
        </p:spPr>
        <p:txBody>
          <a:bodyPr/>
          <a:lstStyle/>
          <a:p>
            <a:pPr>
              <a:defRPr/>
            </a:pPr>
            <a:fld id="{780A5738-A615-4EFF-98C5-4EBA71286036}" type="slidenum">
              <a:rPr lang="en-US" smtClean="0">
                <a:solidFill>
                  <a:srgbClr val="000000"/>
                </a:solidFill>
              </a:rPr>
              <a:pPr>
                <a:defRPr/>
              </a:pPr>
              <a:t>33</a:t>
            </a:fld>
            <a:endParaRPr lang="en-US">
              <a:solidFill>
                <a:srgbClr val="000000"/>
              </a:solidFill>
            </a:endParaRPr>
          </a:p>
        </p:txBody>
      </p:sp>
      <p:sp>
        <p:nvSpPr>
          <p:cNvPr id="6" name="TextBox 5"/>
          <p:cNvSpPr txBox="1"/>
          <p:nvPr/>
        </p:nvSpPr>
        <p:spPr>
          <a:xfrm>
            <a:off x="3180522" y="330054"/>
            <a:ext cx="5963478" cy="954107"/>
          </a:xfrm>
          <a:prstGeom prst="rect">
            <a:avLst/>
          </a:prstGeom>
          <a:noFill/>
        </p:spPr>
        <p:txBody>
          <a:bodyPr wrap="square" rtlCol="0">
            <a:spAutoFit/>
          </a:bodyPr>
          <a:lstStyle/>
          <a:p>
            <a:r>
              <a:rPr lang="en-US" sz="1400" b="1" dirty="0">
                <a:solidFill>
                  <a:srgbClr val="0000FF"/>
                </a:solidFill>
              </a:rPr>
              <a:t>Tony </a:t>
            </a:r>
            <a:r>
              <a:rPr lang="en-US" sz="1400" b="1" dirty="0" err="1">
                <a:solidFill>
                  <a:srgbClr val="0000FF"/>
                </a:solidFill>
              </a:rPr>
              <a:t>Reale</a:t>
            </a:r>
            <a:r>
              <a:rPr lang="en-US" sz="1400" b="1" dirty="0">
                <a:solidFill>
                  <a:srgbClr val="0000FF"/>
                </a:solidFill>
              </a:rPr>
              <a:t> (NOAA) to provide a draft of uncertainty analysis examples to determine feasibility of monitoring satellite microwave instruments using GRUAN observations (</a:t>
            </a:r>
            <a:r>
              <a:rPr lang="en-US" sz="1400" b="1" dirty="0" smtClean="0">
                <a:solidFill>
                  <a:srgbClr val="0000FF"/>
                </a:solidFill>
              </a:rPr>
              <a:t>radiosonde). </a:t>
            </a:r>
            <a:r>
              <a:rPr lang="en-US" sz="1400" b="1" i="1" dirty="0" smtClean="0">
                <a:solidFill>
                  <a:srgbClr val="00B0F0"/>
                </a:solidFill>
              </a:rPr>
              <a:t>Note this is also linked to GIR.2017.7d.1 - IR</a:t>
            </a:r>
            <a:endParaRPr lang="en-US" sz="1400" b="1" i="1" dirty="0">
              <a:solidFill>
                <a:srgbClr val="00B0F0"/>
              </a:solidFill>
            </a:endParaRPr>
          </a:p>
        </p:txBody>
      </p:sp>
      <p:sp>
        <p:nvSpPr>
          <p:cNvPr id="7" name="TextBox 6"/>
          <p:cNvSpPr txBox="1"/>
          <p:nvPr/>
        </p:nvSpPr>
        <p:spPr>
          <a:xfrm>
            <a:off x="68739" y="17088"/>
            <a:ext cx="4289123" cy="338554"/>
          </a:xfrm>
          <a:prstGeom prst="rect">
            <a:avLst/>
          </a:prstGeom>
          <a:noFill/>
        </p:spPr>
        <p:txBody>
          <a:bodyPr wrap="none" rtlCol="0">
            <a:spAutoFit/>
          </a:bodyPr>
          <a:lstStyle/>
          <a:p>
            <a:r>
              <a:rPr lang="en-US" sz="1600" dirty="0" smtClean="0">
                <a:solidFill>
                  <a:srgbClr val="FF0000"/>
                </a:solidFill>
              </a:rPr>
              <a:t>Provided by T. </a:t>
            </a:r>
            <a:r>
              <a:rPr lang="en-US" sz="1600" dirty="0" err="1" smtClean="0">
                <a:solidFill>
                  <a:srgbClr val="FF0000"/>
                </a:solidFill>
              </a:rPr>
              <a:t>Reale</a:t>
            </a:r>
            <a:r>
              <a:rPr lang="en-US" sz="1600" dirty="0" smtClean="0">
                <a:solidFill>
                  <a:srgbClr val="FF0000"/>
                </a:solidFill>
              </a:rPr>
              <a:t>, C-Z. Zou, B. Sun, et al.</a:t>
            </a:r>
            <a:endParaRPr lang="en-US" sz="1600" dirty="0">
              <a:solidFill>
                <a:srgbClr val="FF0000"/>
              </a:solidFill>
            </a:endParaRPr>
          </a:p>
        </p:txBody>
      </p:sp>
      <p:sp>
        <p:nvSpPr>
          <p:cNvPr id="8" name="Rectangle 7"/>
          <p:cNvSpPr/>
          <p:nvPr/>
        </p:nvSpPr>
        <p:spPr>
          <a:xfrm>
            <a:off x="7089913" y="17923"/>
            <a:ext cx="1951044" cy="338554"/>
          </a:xfrm>
          <a:prstGeom prst="rect">
            <a:avLst/>
          </a:prstGeom>
          <a:solidFill>
            <a:schemeClr val="accent1"/>
          </a:solidFill>
        </p:spPr>
        <p:txBody>
          <a:bodyPr wrap="square">
            <a:spAutoFit/>
          </a:bodyPr>
          <a:lstStyle/>
          <a:p>
            <a:pPr algn="r"/>
            <a:r>
              <a:rPr lang="en-US" sz="1600" b="1" dirty="0" smtClean="0">
                <a:solidFill>
                  <a:srgbClr val="0000FF"/>
                </a:solidFill>
              </a:rPr>
              <a:t>A.GMW.2017.6f.2</a:t>
            </a:r>
            <a:endParaRPr lang="en-US" sz="1600" dirty="0">
              <a:solidFill>
                <a:srgbClr val="0000FF"/>
              </a:solidFill>
            </a:endParaRPr>
          </a:p>
        </p:txBody>
      </p:sp>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8747" y="3757538"/>
            <a:ext cx="4300261" cy="247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28992" y="4691268"/>
            <a:ext cx="4329755" cy="830997"/>
          </a:xfrm>
          <a:prstGeom prst="rect">
            <a:avLst/>
          </a:prstGeom>
          <a:noFill/>
        </p:spPr>
        <p:txBody>
          <a:bodyPr wrap="square" rtlCol="0">
            <a:spAutoFit/>
          </a:bodyPr>
          <a:lstStyle/>
          <a:p>
            <a:pPr>
              <a:buFont typeface="Wingdings" pitchFamily="2" charset="2"/>
              <a:buChar char="Ø"/>
            </a:pPr>
            <a:r>
              <a:rPr lang="en-US" sz="1600" b="1" dirty="0" smtClean="0">
                <a:solidFill>
                  <a:srgbClr val="0000FF"/>
                </a:solidFill>
              </a:rPr>
              <a:t> Minimum STD = </a:t>
            </a:r>
            <a:r>
              <a:rPr lang="en-US" sz="1600" b="1" dirty="0" smtClean="0">
                <a:solidFill>
                  <a:srgbClr val="0000FF"/>
                </a:solidFill>
                <a:sym typeface="Symbol"/>
              </a:rPr>
              <a:t></a:t>
            </a:r>
            <a:r>
              <a:rPr lang="en-US" sz="1600" b="1" dirty="0" smtClean="0">
                <a:solidFill>
                  <a:srgbClr val="0000FF"/>
                </a:solidFill>
              </a:rPr>
              <a:t>2 *0.3K=0.42K</a:t>
            </a:r>
          </a:p>
          <a:p>
            <a:pPr>
              <a:buFont typeface="Wingdings" pitchFamily="2" charset="2"/>
              <a:buChar char="Ø"/>
            </a:pPr>
            <a:r>
              <a:rPr lang="en-US" sz="1600" b="1" dirty="0" smtClean="0">
                <a:solidFill>
                  <a:srgbClr val="0000FF"/>
                </a:solidFill>
              </a:rPr>
              <a:t> Maximum distance for collocated datasets ~40Km</a:t>
            </a:r>
            <a:endParaRPr lang="en-US" sz="1600" b="1" dirty="0">
              <a:solidFill>
                <a:srgbClr val="0000FF"/>
              </a:solidFill>
            </a:endParaRPr>
          </a:p>
        </p:txBody>
      </p:sp>
    </p:spTree>
    <p:extLst>
      <p:ext uri="{BB962C8B-B14F-4D97-AF65-F5344CB8AC3E}">
        <p14:creationId xmlns:p14="http://schemas.microsoft.com/office/powerpoint/2010/main" val="42939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52352" y="98425"/>
            <a:ext cx="7134447" cy="1143000"/>
          </a:xfrm>
        </p:spPr>
        <p:txBody>
          <a:bodyPr/>
          <a:lstStyle/>
          <a:p>
            <a:r>
              <a:rPr lang="en-GB" altLang="en-US" dirty="0" smtClean="0">
                <a:solidFill>
                  <a:srgbClr val="0000FF"/>
                </a:solidFill>
                <a:latin typeface="Arial" charset="0"/>
              </a:rPr>
              <a:t>Members</a:t>
            </a:r>
            <a:r>
              <a:rPr lang="en-GB" altLang="en-US" dirty="0" smtClean="0">
                <a:latin typeface="Arial" charset="0"/>
              </a:rPr>
              <a:t/>
            </a:r>
            <a:br>
              <a:rPr lang="en-GB" altLang="en-US" dirty="0" smtClean="0">
                <a:latin typeface="Arial" charset="0"/>
              </a:rPr>
            </a:br>
            <a:r>
              <a:rPr lang="en-GB" altLang="en-US" sz="1800" dirty="0" smtClean="0">
                <a:latin typeface="Arial" charset="0"/>
              </a:rPr>
              <a:t>Signed up as of January 2018</a:t>
            </a:r>
            <a:endParaRPr lang="en-GB" altLang="en-US" dirty="0" smtClean="0">
              <a:latin typeface="Arial" charset="0"/>
            </a:endParaRPr>
          </a:p>
        </p:txBody>
      </p:sp>
      <p:sp>
        <p:nvSpPr>
          <p:cNvPr id="21507" name="Content Placeholder 2"/>
          <p:cNvSpPr>
            <a:spLocks noGrp="1"/>
          </p:cNvSpPr>
          <p:nvPr>
            <p:ph idx="1"/>
          </p:nvPr>
        </p:nvSpPr>
        <p:spPr>
          <a:xfrm>
            <a:off x="168435" y="1241425"/>
            <a:ext cx="8682502" cy="5076825"/>
          </a:xfrm>
        </p:spPr>
        <p:txBody>
          <a:bodyPr/>
          <a:lstStyle/>
          <a:p>
            <a:r>
              <a:rPr lang="en-GB" altLang="en-US" sz="1600" dirty="0" smtClean="0">
                <a:latin typeface="Arial" charset="0"/>
              </a:rPr>
              <a:t>NOAA (and affiliates) - </a:t>
            </a:r>
            <a:r>
              <a:rPr lang="en-GB" altLang="en-US" sz="1600" dirty="0" smtClean="0">
                <a:solidFill>
                  <a:srgbClr val="0070C0"/>
                </a:solidFill>
                <a:latin typeface="Arial" charset="0"/>
              </a:rPr>
              <a:t>Ralph Ferraro (Chair), </a:t>
            </a:r>
            <a:r>
              <a:rPr lang="en-GB" altLang="en-US" sz="1600" dirty="0" err="1" smtClean="0">
                <a:solidFill>
                  <a:srgbClr val="0070C0"/>
                </a:solidFill>
                <a:latin typeface="Arial" charset="0"/>
              </a:rPr>
              <a:t>Huan</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Meng</a:t>
            </a:r>
            <a:r>
              <a:rPr lang="en-GB" altLang="en-US" sz="1600" dirty="0" smtClean="0">
                <a:solidFill>
                  <a:srgbClr val="0070C0"/>
                </a:solidFill>
                <a:latin typeface="Arial" charset="0"/>
              </a:rPr>
              <a:t>, Cheng-</a:t>
            </a:r>
            <a:r>
              <a:rPr lang="en-GB" altLang="en-US" sz="1600" dirty="0" err="1" smtClean="0">
                <a:solidFill>
                  <a:srgbClr val="0070C0"/>
                </a:solidFill>
                <a:latin typeface="Arial" charset="0"/>
              </a:rPr>
              <a:t>Zhi</a:t>
            </a:r>
            <a:r>
              <a:rPr lang="en-GB" altLang="en-US" sz="1600" dirty="0" smtClean="0">
                <a:solidFill>
                  <a:srgbClr val="0070C0"/>
                </a:solidFill>
                <a:latin typeface="Arial" charset="0"/>
              </a:rPr>
              <a:t> Zou, Tony </a:t>
            </a:r>
            <a:r>
              <a:rPr lang="en-GB" altLang="en-US" sz="1600" dirty="0" err="1" smtClean="0">
                <a:solidFill>
                  <a:srgbClr val="0070C0"/>
                </a:solidFill>
                <a:latin typeface="Arial" charset="0"/>
              </a:rPr>
              <a:t>Reale</a:t>
            </a:r>
            <a:r>
              <a:rPr lang="en-GB" altLang="en-US" sz="1600" dirty="0" smtClean="0">
                <a:solidFill>
                  <a:srgbClr val="0070C0"/>
                </a:solidFill>
                <a:latin typeface="Arial" charset="0"/>
              </a:rPr>
              <a:t>, </a:t>
            </a:r>
            <a:r>
              <a:rPr lang="en-GB" altLang="en-US" sz="1600" dirty="0" smtClean="0">
                <a:solidFill>
                  <a:srgbClr val="FF0000"/>
                </a:solidFill>
                <a:latin typeface="Arial" charset="0"/>
              </a:rPr>
              <a:t>Mark Liu, </a:t>
            </a:r>
            <a:r>
              <a:rPr lang="en-GB" altLang="en-US" sz="1600" dirty="0" err="1" smtClean="0">
                <a:solidFill>
                  <a:srgbClr val="0070C0"/>
                </a:solidFill>
                <a:latin typeface="Arial" charset="0"/>
              </a:rPr>
              <a:t>Manik</a:t>
            </a:r>
            <a:r>
              <a:rPr lang="en-GB" altLang="en-US" sz="1600" dirty="0" smtClean="0">
                <a:solidFill>
                  <a:srgbClr val="0070C0"/>
                </a:solidFill>
                <a:latin typeface="Arial" charset="0"/>
              </a:rPr>
              <a:t> Bali (Univ. Maryland), Isaac Moradi (Univ. Maryland), Hu (“Tiger) Yang (Univ. Maryland), </a:t>
            </a:r>
            <a:r>
              <a:rPr lang="en-GB" altLang="en-US" sz="1600" dirty="0" err="1" smtClean="0">
                <a:solidFill>
                  <a:srgbClr val="0070C0"/>
                </a:solidFill>
                <a:latin typeface="Arial" charset="0"/>
              </a:rPr>
              <a:t>Wenze</a:t>
            </a:r>
            <a:r>
              <a:rPr lang="en-GB" altLang="en-US" sz="1600" dirty="0" smtClean="0">
                <a:solidFill>
                  <a:srgbClr val="0070C0"/>
                </a:solidFill>
                <a:latin typeface="Arial" charset="0"/>
              </a:rPr>
              <a:t> Yang (Univ. Maryland), Johnny Luo (City College New York), </a:t>
            </a:r>
            <a:r>
              <a:rPr lang="en-GB" altLang="en-US" sz="1600" dirty="0" err="1" smtClean="0">
                <a:solidFill>
                  <a:srgbClr val="FF0000"/>
                </a:solidFill>
                <a:latin typeface="Arial" charset="0"/>
              </a:rPr>
              <a:t>Xailei</a:t>
            </a:r>
            <a:r>
              <a:rPr lang="en-GB" altLang="en-US" sz="1600" dirty="0" smtClean="0">
                <a:solidFill>
                  <a:srgbClr val="FF0000"/>
                </a:solidFill>
                <a:latin typeface="Arial" charset="0"/>
              </a:rPr>
              <a:t> Zou (Univ. Maryland), Lin </a:t>
            </a:r>
            <a:r>
              <a:rPr lang="en-GB" altLang="en-US" sz="1600" dirty="0" err="1" smtClean="0">
                <a:solidFill>
                  <a:srgbClr val="FF0000"/>
                </a:solidFill>
                <a:latin typeface="Arial" charset="0"/>
              </a:rPr>
              <a:t>Lin</a:t>
            </a:r>
            <a:r>
              <a:rPr lang="en-GB" altLang="en-US" sz="1600" dirty="0" smtClean="0">
                <a:solidFill>
                  <a:srgbClr val="FF0000"/>
                </a:solidFill>
                <a:latin typeface="Arial" charset="0"/>
              </a:rPr>
              <a:t> (Univ. Maryland), John Yang (Univ. Maryland)</a:t>
            </a:r>
            <a:endParaRPr lang="en-GB" altLang="en-US" sz="1600" dirty="0" smtClean="0">
              <a:solidFill>
                <a:srgbClr val="0070C0"/>
              </a:solidFill>
              <a:latin typeface="Arial" charset="0"/>
            </a:endParaRPr>
          </a:p>
          <a:p>
            <a:r>
              <a:rPr lang="en-GB" altLang="en-US" sz="1600" dirty="0" smtClean="0">
                <a:latin typeface="Arial" charset="0"/>
              </a:rPr>
              <a:t>EUMETSAT (and affiliates)  – </a:t>
            </a:r>
            <a:r>
              <a:rPr lang="en-GB" altLang="en-US" sz="1600" dirty="0" smtClean="0">
                <a:solidFill>
                  <a:srgbClr val="0070C0"/>
                </a:solidFill>
                <a:latin typeface="Arial" charset="0"/>
              </a:rPr>
              <a:t>Tim </a:t>
            </a:r>
            <a:r>
              <a:rPr lang="en-GB" altLang="en-US" sz="1600" dirty="0" err="1" smtClean="0">
                <a:solidFill>
                  <a:srgbClr val="0070C0"/>
                </a:solidFill>
                <a:latin typeface="Arial" charset="0"/>
              </a:rPr>
              <a:t>Hewison</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Karsten</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Fennig</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Viju</a:t>
            </a:r>
            <a:r>
              <a:rPr lang="en-GB" altLang="en-US" sz="1600" dirty="0" smtClean="0">
                <a:solidFill>
                  <a:srgbClr val="0070C0"/>
                </a:solidFill>
                <a:latin typeface="Arial" charset="0"/>
              </a:rPr>
              <a:t> John</a:t>
            </a:r>
            <a:r>
              <a:rPr lang="en-GB" altLang="en-US" sz="1600" dirty="0">
                <a:solidFill>
                  <a:srgbClr val="0070C0"/>
                </a:solidFill>
                <a:latin typeface="Arial" charset="0"/>
              </a:rPr>
              <a:t>, </a:t>
            </a:r>
            <a:r>
              <a:rPr lang="en-GB" altLang="en-US" sz="1600" dirty="0" err="1">
                <a:solidFill>
                  <a:srgbClr val="0070C0"/>
                </a:solidFill>
                <a:latin typeface="Arial" charset="0"/>
              </a:rPr>
              <a:t>Jörg</a:t>
            </a:r>
            <a:r>
              <a:rPr lang="en-GB" altLang="en-US" sz="1600" dirty="0">
                <a:solidFill>
                  <a:srgbClr val="0070C0"/>
                </a:solidFill>
                <a:latin typeface="Arial" charset="0"/>
              </a:rPr>
              <a:t> </a:t>
            </a:r>
            <a:r>
              <a:rPr lang="en-GB" altLang="en-US" sz="1600" dirty="0" smtClean="0">
                <a:solidFill>
                  <a:srgbClr val="0070C0"/>
                </a:solidFill>
                <a:latin typeface="Arial" charset="0"/>
              </a:rPr>
              <a:t>Ackermann, </a:t>
            </a:r>
            <a:r>
              <a:rPr lang="en-GB" altLang="en-US" sz="1600" dirty="0" err="1" smtClean="0">
                <a:solidFill>
                  <a:srgbClr val="0070C0"/>
                </a:solidFill>
                <a:latin typeface="Arial" charset="0"/>
              </a:rPr>
              <a:t>Sabatino</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DiMichele</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Sante</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Laviola</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Vinia</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Mattoli</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Sreerekha</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Thonipparambil</a:t>
            </a:r>
            <a:r>
              <a:rPr lang="en-GB" altLang="en-US" sz="1600" dirty="0" smtClean="0">
                <a:solidFill>
                  <a:srgbClr val="0070C0"/>
                </a:solidFill>
                <a:latin typeface="Arial" charset="0"/>
              </a:rPr>
              <a:t>, Christophe </a:t>
            </a:r>
            <a:r>
              <a:rPr lang="en-GB" altLang="en-US" sz="1600" dirty="0" err="1" smtClean="0">
                <a:solidFill>
                  <a:srgbClr val="0070C0"/>
                </a:solidFill>
                <a:latin typeface="Arial" charset="0"/>
              </a:rPr>
              <a:t>Accadia</a:t>
            </a:r>
            <a:r>
              <a:rPr lang="en-GB" altLang="en-US" sz="1600" dirty="0" smtClean="0">
                <a:solidFill>
                  <a:srgbClr val="0070C0"/>
                </a:solidFill>
                <a:latin typeface="Arial" charset="0"/>
              </a:rPr>
              <a:t>, Martin </a:t>
            </a:r>
            <a:r>
              <a:rPr lang="en-GB" altLang="en-US" sz="1600" dirty="0" err="1" smtClean="0">
                <a:solidFill>
                  <a:srgbClr val="0070C0"/>
                </a:solidFill>
                <a:latin typeface="Arial" charset="0"/>
              </a:rPr>
              <a:t>Burgdorf</a:t>
            </a:r>
            <a:r>
              <a:rPr lang="en-GB" altLang="en-US" sz="1600" dirty="0" smtClean="0">
                <a:solidFill>
                  <a:srgbClr val="0070C0"/>
                </a:solidFill>
                <a:latin typeface="Arial" charset="0"/>
              </a:rPr>
              <a:t> (Hamburg Univ.), </a:t>
            </a:r>
            <a:r>
              <a:rPr lang="en-GB" altLang="en-US" sz="1600" dirty="0" err="1" smtClean="0">
                <a:solidFill>
                  <a:srgbClr val="0070C0"/>
                </a:solidFill>
                <a:latin typeface="Arial" charset="0"/>
              </a:rPr>
              <a:t>Imke</a:t>
            </a:r>
            <a:r>
              <a:rPr lang="en-GB" altLang="en-US" sz="1600" dirty="0" smtClean="0">
                <a:solidFill>
                  <a:srgbClr val="0070C0"/>
                </a:solidFill>
                <a:latin typeface="Arial" charset="0"/>
              </a:rPr>
              <a:t> Hans (Hamburg)</a:t>
            </a:r>
            <a:r>
              <a:rPr lang="en-GB" altLang="en-US" sz="1600" dirty="0" smtClean="0">
                <a:solidFill>
                  <a:srgbClr val="FF0000"/>
                </a:solidFill>
                <a:latin typeface="Arial" charset="0"/>
              </a:rPr>
              <a:t>, </a:t>
            </a:r>
            <a:r>
              <a:rPr lang="en-GB" altLang="en-US" sz="1600" dirty="0" smtClean="0">
                <a:solidFill>
                  <a:srgbClr val="0070C0"/>
                </a:solidFill>
                <a:latin typeface="Arial" charset="0"/>
              </a:rPr>
              <a:t>Ralf </a:t>
            </a:r>
            <a:r>
              <a:rPr lang="en-GB" altLang="en-US" sz="1600" dirty="0" err="1" smtClean="0">
                <a:solidFill>
                  <a:srgbClr val="0070C0"/>
                </a:solidFill>
                <a:latin typeface="Arial" charset="0"/>
              </a:rPr>
              <a:t>Bennartz</a:t>
            </a:r>
            <a:r>
              <a:rPr lang="en-GB" altLang="en-US" sz="1600" dirty="0" smtClean="0">
                <a:solidFill>
                  <a:srgbClr val="0070C0"/>
                </a:solidFill>
                <a:latin typeface="Arial" charset="0"/>
              </a:rPr>
              <a:t> (Vanderbilt Univ.)</a:t>
            </a:r>
          </a:p>
          <a:p>
            <a:r>
              <a:rPr lang="en-GB" altLang="en-US" sz="1600" dirty="0" smtClean="0">
                <a:latin typeface="Arial" charset="0"/>
              </a:rPr>
              <a:t>NASA (and affiliates) </a:t>
            </a:r>
            <a:r>
              <a:rPr lang="en-GB" altLang="en-US" sz="1600" dirty="0" smtClean="0">
                <a:solidFill>
                  <a:srgbClr val="0070C0"/>
                </a:solidFill>
                <a:latin typeface="Arial" charset="0"/>
              </a:rPr>
              <a:t>– Ed Kim (GSFC), </a:t>
            </a:r>
            <a:r>
              <a:rPr lang="en-GB" altLang="en-US" sz="1600" dirty="0" err="1" smtClean="0">
                <a:solidFill>
                  <a:srgbClr val="0070C0"/>
                </a:solidFill>
                <a:latin typeface="Arial" charset="0"/>
              </a:rPr>
              <a:t>Tanvir</a:t>
            </a:r>
            <a:r>
              <a:rPr lang="en-GB" altLang="en-US" sz="1600" dirty="0" smtClean="0">
                <a:solidFill>
                  <a:srgbClr val="0070C0"/>
                </a:solidFill>
                <a:latin typeface="Arial" charset="0"/>
              </a:rPr>
              <a:t> Islam (JPL), Linwood Jones (Univ. of Central Florida), Rachael </a:t>
            </a:r>
            <a:r>
              <a:rPr lang="en-GB" altLang="en-US" sz="1600" dirty="0" err="1" smtClean="0">
                <a:solidFill>
                  <a:srgbClr val="0070C0"/>
                </a:solidFill>
                <a:latin typeface="Arial" charset="0"/>
              </a:rPr>
              <a:t>Kroodsma</a:t>
            </a:r>
            <a:r>
              <a:rPr lang="en-GB" altLang="en-US" sz="1600" dirty="0" smtClean="0">
                <a:solidFill>
                  <a:srgbClr val="0070C0"/>
                </a:solidFill>
                <a:latin typeface="Arial" charset="0"/>
              </a:rPr>
              <a:t> (Univ. of Maryland), Wes Berg (Colorado State Univ.), Thomas Holmes (GSFC)</a:t>
            </a:r>
          </a:p>
          <a:p>
            <a:r>
              <a:rPr lang="en-GB" altLang="en-US" sz="1600" dirty="0" smtClean="0">
                <a:latin typeface="Arial" charset="0"/>
              </a:rPr>
              <a:t>NIST – </a:t>
            </a:r>
            <a:r>
              <a:rPr lang="en-GB" altLang="en-US" sz="1600" dirty="0" smtClean="0">
                <a:solidFill>
                  <a:srgbClr val="0070C0"/>
                </a:solidFill>
                <a:latin typeface="Arial" charset="0"/>
              </a:rPr>
              <a:t>Derek </a:t>
            </a:r>
            <a:r>
              <a:rPr lang="en-GB" altLang="en-US" sz="1600" dirty="0" err="1" smtClean="0">
                <a:solidFill>
                  <a:srgbClr val="0070C0"/>
                </a:solidFill>
                <a:latin typeface="Arial" charset="0"/>
              </a:rPr>
              <a:t>Houtz</a:t>
            </a:r>
            <a:r>
              <a:rPr lang="en-GB" altLang="en-US" sz="1600" dirty="0" smtClean="0">
                <a:solidFill>
                  <a:srgbClr val="FF0000"/>
                </a:solidFill>
                <a:latin typeface="Arial" charset="0"/>
              </a:rPr>
              <a:t>, </a:t>
            </a:r>
            <a:r>
              <a:rPr lang="en-GB" altLang="en-US" sz="1600" dirty="0" smtClean="0">
                <a:solidFill>
                  <a:srgbClr val="0070C0"/>
                </a:solidFill>
                <a:latin typeface="Arial" charset="0"/>
              </a:rPr>
              <a:t>David Walker, </a:t>
            </a:r>
            <a:r>
              <a:rPr lang="en-GB" altLang="en-US" sz="1600" dirty="0" err="1" smtClean="0">
                <a:solidFill>
                  <a:srgbClr val="FF0000"/>
                </a:solidFill>
                <a:latin typeface="Arial" charset="0"/>
              </a:rPr>
              <a:t>Dazhen</a:t>
            </a:r>
            <a:r>
              <a:rPr lang="en-GB" altLang="en-US" sz="1600" dirty="0" smtClean="0">
                <a:solidFill>
                  <a:srgbClr val="FF0000"/>
                </a:solidFill>
                <a:latin typeface="Arial" charset="0"/>
              </a:rPr>
              <a:t> </a:t>
            </a:r>
            <a:r>
              <a:rPr lang="en-GB" altLang="en-US" sz="1600" dirty="0" err="1" smtClean="0">
                <a:solidFill>
                  <a:srgbClr val="FF0000"/>
                </a:solidFill>
                <a:latin typeface="Arial" charset="0"/>
              </a:rPr>
              <a:t>Gu</a:t>
            </a:r>
            <a:endParaRPr lang="en-GB" altLang="en-US" sz="1600" dirty="0" smtClean="0">
              <a:solidFill>
                <a:srgbClr val="0070C0"/>
              </a:solidFill>
              <a:latin typeface="Arial" charset="0"/>
            </a:endParaRPr>
          </a:p>
          <a:p>
            <a:r>
              <a:rPr lang="en-GB" altLang="en-US" sz="1600" dirty="0" smtClean="0">
                <a:latin typeface="Arial" charset="0"/>
              </a:rPr>
              <a:t>ECMWF </a:t>
            </a:r>
            <a:r>
              <a:rPr lang="en-GB" altLang="en-US" sz="1600" dirty="0" smtClean="0">
                <a:solidFill>
                  <a:srgbClr val="0070C0"/>
                </a:solidFill>
                <a:latin typeface="Arial" charset="0"/>
              </a:rPr>
              <a:t>– Steve English, Heather Lawrence</a:t>
            </a:r>
          </a:p>
          <a:p>
            <a:r>
              <a:rPr lang="en-GB" altLang="en-US" sz="1600" dirty="0" smtClean="0">
                <a:latin typeface="Arial" charset="0"/>
              </a:rPr>
              <a:t>CMA (and affiliates) – </a:t>
            </a:r>
            <a:r>
              <a:rPr lang="en-GB" altLang="en-US" sz="1600" dirty="0" err="1" smtClean="0">
                <a:solidFill>
                  <a:srgbClr val="0070C0"/>
                </a:solidFill>
                <a:latin typeface="Arial" charset="0"/>
              </a:rPr>
              <a:t>Songyan</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Gu</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Qifeng</a:t>
            </a:r>
            <a:r>
              <a:rPr lang="en-GB" altLang="en-US" sz="1600" dirty="0" smtClean="0">
                <a:solidFill>
                  <a:srgbClr val="0070C0"/>
                </a:solidFill>
                <a:latin typeface="Arial" charset="0"/>
              </a:rPr>
              <a:t> Lu, Lin Chen, Hu Yang, </a:t>
            </a:r>
            <a:r>
              <a:rPr lang="en-GB" altLang="en-US" sz="1600" dirty="0" err="1" smtClean="0">
                <a:solidFill>
                  <a:srgbClr val="0070C0"/>
                </a:solidFill>
                <a:latin typeface="Arial" charset="0"/>
              </a:rPr>
              <a:t>Xiaolong</a:t>
            </a:r>
            <a:r>
              <a:rPr lang="en-GB" altLang="en-US" sz="1600" dirty="0" smtClean="0">
                <a:solidFill>
                  <a:srgbClr val="0070C0"/>
                </a:solidFill>
                <a:latin typeface="Arial" charset="0"/>
              </a:rPr>
              <a:t> Dong, </a:t>
            </a:r>
            <a:r>
              <a:rPr lang="en-GB" altLang="en-US" sz="1600" dirty="0" err="1" smtClean="0">
                <a:solidFill>
                  <a:srgbClr val="0070C0"/>
                </a:solidFill>
                <a:latin typeface="Arial" charset="0"/>
              </a:rPr>
              <a:t>Shengli</a:t>
            </a:r>
            <a:r>
              <a:rPr lang="en-GB" altLang="en-US" sz="1600" dirty="0" smtClean="0">
                <a:solidFill>
                  <a:srgbClr val="0070C0"/>
                </a:solidFill>
                <a:latin typeface="Arial" charset="0"/>
              </a:rPr>
              <a:t> Wu, </a:t>
            </a:r>
            <a:r>
              <a:rPr lang="en-GB" altLang="en-US" sz="1600" dirty="0" err="1" smtClean="0">
                <a:solidFill>
                  <a:srgbClr val="0070C0"/>
                </a:solidFill>
                <a:latin typeface="Arial" charset="0"/>
              </a:rPr>
              <a:t>Xiuqing</a:t>
            </a:r>
            <a:r>
              <a:rPr lang="en-GB" altLang="en-US" sz="1600" dirty="0" smtClean="0">
                <a:solidFill>
                  <a:srgbClr val="0070C0"/>
                </a:solidFill>
                <a:latin typeface="Arial" charset="0"/>
              </a:rPr>
              <a:t> Hu</a:t>
            </a:r>
          </a:p>
          <a:p>
            <a:r>
              <a:rPr lang="en-GB" altLang="en-US" sz="1600" dirty="0" smtClean="0">
                <a:latin typeface="Arial" charset="0"/>
              </a:rPr>
              <a:t>KMA (and affiliates) – </a:t>
            </a:r>
            <a:r>
              <a:rPr lang="en-GB" altLang="en-US" sz="1600" dirty="0" smtClean="0">
                <a:solidFill>
                  <a:srgbClr val="0070C0"/>
                </a:solidFill>
                <a:latin typeface="Arial" charset="0"/>
              </a:rPr>
              <a:t>Jun Park, Dong-Bin Shin (</a:t>
            </a:r>
            <a:r>
              <a:rPr lang="en-GB" altLang="en-US" sz="1600" dirty="0" err="1" smtClean="0">
                <a:solidFill>
                  <a:srgbClr val="0070C0"/>
                </a:solidFill>
                <a:latin typeface="Arial" charset="0"/>
              </a:rPr>
              <a:t>Yonsei</a:t>
            </a:r>
            <a:r>
              <a:rPr lang="en-GB" altLang="en-US" sz="1600" dirty="0" smtClean="0">
                <a:solidFill>
                  <a:srgbClr val="0070C0"/>
                </a:solidFill>
                <a:latin typeface="Arial" charset="0"/>
              </a:rPr>
              <a:t> University, South Korea), </a:t>
            </a:r>
            <a:r>
              <a:rPr lang="en-GB" altLang="en-US" sz="1600" dirty="0" err="1">
                <a:solidFill>
                  <a:srgbClr val="0070C0"/>
                </a:solidFill>
                <a:latin typeface="Arial" charset="0"/>
              </a:rPr>
              <a:t>D</a:t>
            </a:r>
            <a:r>
              <a:rPr lang="en-GB" altLang="en-US" sz="1600" dirty="0" err="1" smtClean="0">
                <a:solidFill>
                  <a:srgbClr val="0070C0"/>
                </a:solidFill>
                <a:latin typeface="Arial" charset="0"/>
              </a:rPr>
              <a:t>ohyeong</a:t>
            </a:r>
            <a:r>
              <a:rPr lang="en-GB" altLang="en-US" sz="1600" dirty="0" smtClean="0">
                <a:solidFill>
                  <a:srgbClr val="0070C0"/>
                </a:solidFill>
                <a:latin typeface="Arial" charset="0"/>
              </a:rPr>
              <a:t> Kim, </a:t>
            </a:r>
            <a:r>
              <a:rPr lang="en-GB" altLang="en-US" sz="1600" dirty="0" err="1" smtClean="0">
                <a:solidFill>
                  <a:srgbClr val="0070C0"/>
                </a:solidFill>
                <a:latin typeface="Arial" charset="0"/>
              </a:rPr>
              <a:t>Minju</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Gu</a:t>
            </a:r>
            <a:endParaRPr lang="en-GB" altLang="en-US" sz="1600" dirty="0" smtClean="0">
              <a:solidFill>
                <a:srgbClr val="0070C0"/>
              </a:solidFill>
              <a:latin typeface="Arial" charset="0"/>
            </a:endParaRPr>
          </a:p>
          <a:p>
            <a:r>
              <a:rPr lang="en-GB" altLang="en-US" sz="1600" dirty="0" smtClean="0">
                <a:latin typeface="Arial" charset="0"/>
              </a:rPr>
              <a:t>JAXA (and affiliates) - </a:t>
            </a:r>
            <a:r>
              <a:rPr lang="en-GB" altLang="en-US" sz="1600" dirty="0" smtClean="0">
                <a:solidFill>
                  <a:srgbClr val="0070C0"/>
                </a:solidFill>
                <a:latin typeface="Arial" charset="0"/>
              </a:rPr>
              <a:t>Misako </a:t>
            </a:r>
            <a:r>
              <a:rPr lang="en-GB" altLang="en-US" sz="1600" dirty="0" err="1" smtClean="0">
                <a:solidFill>
                  <a:srgbClr val="0070C0"/>
                </a:solidFill>
                <a:latin typeface="Arial" charset="0"/>
              </a:rPr>
              <a:t>Kachi</a:t>
            </a:r>
            <a:r>
              <a:rPr lang="en-GB" altLang="en-US" sz="1600" dirty="0" smtClean="0">
                <a:solidFill>
                  <a:srgbClr val="0070C0"/>
                </a:solidFill>
                <a:latin typeface="Arial" charset="0"/>
              </a:rPr>
              <a:t>, Takashi Maeda</a:t>
            </a:r>
          </a:p>
          <a:p>
            <a:r>
              <a:rPr lang="en-GB" altLang="en-US" sz="1600" dirty="0" smtClean="0">
                <a:latin typeface="Arial" charset="0"/>
              </a:rPr>
              <a:t>IISC – </a:t>
            </a:r>
            <a:r>
              <a:rPr lang="en-GB" altLang="en-US" sz="1600" dirty="0" smtClean="0">
                <a:solidFill>
                  <a:srgbClr val="0070C0"/>
                </a:solidFill>
                <a:latin typeface="Arial" charset="0"/>
              </a:rPr>
              <a:t>Ram </a:t>
            </a:r>
            <a:r>
              <a:rPr lang="en-GB" altLang="en-US" sz="1600" dirty="0" err="1" smtClean="0">
                <a:solidFill>
                  <a:srgbClr val="0070C0"/>
                </a:solidFill>
                <a:latin typeface="Arial" charset="0"/>
              </a:rPr>
              <a:t>Ratan</a:t>
            </a:r>
            <a:endParaRPr lang="en-GB" altLang="en-US" sz="1600" dirty="0" smtClean="0">
              <a:solidFill>
                <a:srgbClr val="0070C0"/>
              </a:solidFill>
              <a:latin typeface="Arial" charset="0"/>
            </a:endParaRPr>
          </a:p>
          <a:p>
            <a:pPr marL="0" indent="0">
              <a:buNone/>
            </a:pPr>
            <a:endParaRPr lang="en-GB" altLang="en-US" sz="1600" dirty="0">
              <a:solidFill>
                <a:srgbClr val="0070C0"/>
              </a:solidFill>
              <a:latin typeface="Arial" charset="0"/>
            </a:endParaRPr>
          </a:p>
        </p:txBody>
      </p:sp>
      <p:sp>
        <p:nvSpPr>
          <p:cNvPr id="2" name="Slide Number Placeholder 1"/>
          <p:cNvSpPr>
            <a:spLocks noGrp="1"/>
          </p:cNvSpPr>
          <p:nvPr>
            <p:ph type="sldNum" sz="quarter" idx="4294967295"/>
          </p:nvPr>
        </p:nvSpPr>
        <p:spPr>
          <a:xfrm>
            <a:off x="6553200" y="6356351"/>
            <a:ext cx="2133600" cy="365125"/>
          </a:xfrm>
          <a:prstGeom prst="rect">
            <a:avLst/>
          </a:prstGeom>
        </p:spPr>
        <p:txBody>
          <a:bodyPr/>
          <a:lstStyle/>
          <a:p>
            <a:fld id="{C3BED8E1-D1FE-4068-BEE1-928EBDA11364}" type="slidenum">
              <a:rPr lang="en-US" altLang="en-US" smtClean="0"/>
              <a:pPr/>
              <a:t>4</a:t>
            </a:fld>
            <a:endParaRPr lang="en-US" altLang="en-US"/>
          </a:p>
        </p:txBody>
      </p:sp>
      <p:sp>
        <p:nvSpPr>
          <p:cNvPr id="3" name="TextBox 2"/>
          <p:cNvSpPr txBox="1"/>
          <p:nvPr/>
        </p:nvSpPr>
        <p:spPr>
          <a:xfrm>
            <a:off x="6943060" y="21265"/>
            <a:ext cx="2095445" cy="369332"/>
          </a:xfrm>
          <a:prstGeom prst="rect">
            <a:avLst/>
          </a:prstGeom>
          <a:solidFill>
            <a:srgbClr val="FFFF00"/>
          </a:solidFill>
        </p:spPr>
        <p:txBody>
          <a:bodyPr wrap="none" rtlCol="0">
            <a:spAutoFit/>
          </a:bodyPr>
          <a:lstStyle/>
          <a:p>
            <a:r>
              <a:rPr lang="en-US" dirty="0" smtClean="0">
                <a:solidFill>
                  <a:srgbClr val="FF0000"/>
                </a:solidFill>
              </a:rPr>
              <a:t>Over 50 members!</a:t>
            </a:r>
            <a:endParaRPr lang="en-US" dirty="0">
              <a:solidFill>
                <a:srgbClr val="FF0000"/>
              </a:solidFill>
            </a:endParaRPr>
          </a:p>
        </p:txBody>
      </p:sp>
    </p:spTree>
    <p:extLst>
      <p:ext uri="{BB962C8B-B14F-4D97-AF65-F5344CB8AC3E}">
        <p14:creationId xmlns:p14="http://schemas.microsoft.com/office/powerpoint/2010/main" val="3676132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64196" y="308344"/>
            <a:ext cx="5879805" cy="839130"/>
          </a:xfrm>
        </p:spPr>
        <p:txBody>
          <a:bodyPr/>
          <a:lstStyle/>
          <a:p>
            <a:r>
              <a:rPr lang="en-GB" altLang="en-US" sz="3600" dirty="0" smtClean="0">
                <a:solidFill>
                  <a:srgbClr val="0000FF"/>
                </a:solidFill>
                <a:latin typeface="Arial" charset="0"/>
              </a:rPr>
              <a:t>Focus Topics for 2017-2018</a:t>
            </a:r>
          </a:p>
        </p:txBody>
      </p:sp>
      <p:sp>
        <p:nvSpPr>
          <p:cNvPr id="23555" name="Content Placeholder 2"/>
          <p:cNvSpPr>
            <a:spLocks noGrp="1"/>
          </p:cNvSpPr>
          <p:nvPr>
            <p:ph idx="1"/>
          </p:nvPr>
        </p:nvSpPr>
        <p:spPr>
          <a:xfrm>
            <a:off x="1" y="1268760"/>
            <a:ext cx="9143999" cy="5265585"/>
          </a:xfrm>
        </p:spPr>
        <p:txBody>
          <a:bodyPr/>
          <a:lstStyle/>
          <a:p>
            <a:r>
              <a:rPr lang="en-US" sz="2000" dirty="0"/>
              <a:t> </a:t>
            </a:r>
            <a:r>
              <a:rPr lang="en-US" sz="2000" dirty="0" smtClean="0"/>
              <a:t>Defining CLEAR PATH for</a:t>
            </a:r>
            <a:r>
              <a:rPr lang="en-US" sz="2000" b="1" dirty="0" smtClean="0"/>
              <a:t> </a:t>
            </a:r>
            <a:r>
              <a:rPr lang="en-US" sz="2000" b="1" dirty="0"/>
              <a:t>GSICS MW </a:t>
            </a:r>
            <a:r>
              <a:rPr lang="en-US" sz="2000" b="1" dirty="0" smtClean="0"/>
              <a:t>products and algorithms</a:t>
            </a:r>
            <a:endParaRPr lang="en-US" sz="2000" i="1" dirty="0" smtClean="0"/>
          </a:p>
          <a:p>
            <a:pPr lvl="1"/>
            <a:r>
              <a:rPr lang="en-US" sz="1600" dirty="0" smtClean="0">
                <a:solidFill>
                  <a:srgbClr val="0070C0"/>
                </a:solidFill>
              </a:rPr>
              <a:t>Methodologies </a:t>
            </a:r>
            <a:r>
              <a:rPr lang="en-US" sz="1600" i="1" dirty="0" smtClean="0">
                <a:solidFill>
                  <a:srgbClr val="00B5EF"/>
                </a:solidFill>
              </a:rPr>
              <a:t>(Jun Park, Rachel </a:t>
            </a:r>
            <a:r>
              <a:rPr lang="en-US" sz="1600" i="1" dirty="0" err="1" smtClean="0">
                <a:solidFill>
                  <a:srgbClr val="00B5EF"/>
                </a:solidFill>
              </a:rPr>
              <a:t>Kroodsma</a:t>
            </a:r>
            <a:r>
              <a:rPr lang="en-US" sz="1600" i="1" dirty="0" smtClean="0">
                <a:solidFill>
                  <a:srgbClr val="00B5EF"/>
                </a:solidFill>
              </a:rPr>
              <a:t>)</a:t>
            </a:r>
          </a:p>
          <a:p>
            <a:pPr lvl="2"/>
            <a:r>
              <a:rPr lang="en-US" sz="1200" dirty="0" smtClean="0"/>
              <a:t>SNO, Double difference, etc.</a:t>
            </a:r>
          </a:p>
          <a:p>
            <a:pPr lvl="1"/>
            <a:r>
              <a:rPr lang="en-US" sz="1600" dirty="0" smtClean="0">
                <a:solidFill>
                  <a:srgbClr val="0070C0"/>
                </a:solidFill>
              </a:rPr>
              <a:t>Reference Standards </a:t>
            </a:r>
            <a:r>
              <a:rPr lang="en-US" sz="1600" i="1" dirty="0" smtClean="0">
                <a:solidFill>
                  <a:srgbClr val="00B5EF"/>
                </a:solidFill>
              </a:rPr>
              <a:t>(</a:t>
            </a:r>
            <a:r>
              <a:rPr lang="en-US" sz="1600" i="1" dirty="0" err="1" smtClean="0">
                <a:solidFill>
                  <a:srgbClr val="00B5EF"/>
                </a:solidFill>
              </a:rPr>
              <a:t>Manik</a:t>
            </a:r>
            <a:r>
              <a:rPr lang="en-US" sz="1600" i="1" dirty="0" smtClean="0">
                <a:solidFill>
                  <a:srgbClr val="00B5EF"/>
                </a:solidFill>
              </a:rPr>
              <a:t> Bali, Isaac Moradi, Derek </a:t>
            </a:r>
            <a:r>
              <a:rPr lang="en-US" sz="1600" i="1" dirty="0" err="1" smtClean="0">
                <a:solidFill>
                  <a:srgbClr val="00B5EF"/>
                </a:solidFill>
              </a:rPr>
              <a:t>Houtz</a:t>
            </a:r>
            <a:r>
              <a:rPr lang="en-US" sz="1600" i="1" dirty="0" smtClean="0">
                <a:solidFill>
                  <a:srgbClr val="00B5EF"/>
                </a:solidFill>
              </a:rPr>
              <a:t>)</a:t>
            </a:r>
          </a:p>
          <a:p>
            <a:pPr lvl="2"/>
            <a:r>
              <a:rPr lang="en-US" sz="1200" dirty="0" smtClean="0"/>
              <a:t>A particular sensor?  Likely to be wavelength dependent (e.g., window, O</a:t>
            </a:r>
            <a:r>
              <a:rPr lang="en-US" sz="1200" baseline="-25000" dirty="0" smtClean="0"/>
              <a:t>2</a:t>
            </a:r>
            <a:r>
              <a:rPr lang="en-US" sz="1200" dirty="0" smtClean="0"/>
              <a:t>, H</a:t>
            </a:r>
            <a:r>
              <a:rPr lang="en-US" sz="1200" baseline="-25000" dirty="0" smtClean="0"/>
              <a:t>2</a:t>
            </a:r>
            <a:r>
              <a:rPr lang="en-US" sz="1200" dirty="0" smtClean="0"/>
              <a:t>0); A RTM?</a:t>
            </a:r>
          </a:p>
          <a:p>
            <a:pPr lvl="1"/>
            <a:r>
              <a:rPr lang="en-US" sz="1600" dirty="0" smtClean="0">
                <a:solidFill>
                  <a:srgbClr val="0070C0"/>
                </a:solidFill>
              </a:rPr>
              <a:t>LUT/Correction Tables </a:t>
            </a:r>
            <a:r>
              <a:rPr lang="en-US" sz="1600" i="1" dirty="0" smtClean="0">
                <a:solidFill>
                  <a:srgbClr val="00B5EF"/>
                </a:solidFill>
              </a:rPr>
              <a:t>(</a:t>
            </a:r>
            <a:r>
              <a:rPr lang="en-US" sz="1600" i="1" dirty="0" err="1" smtClean="0">
                <a:solidFill>
                  <a:srgbClr val="00B5EF"/>
                </a:solidFill>
              </a:rPr>
              <a:t>Karsten</a:t>
            </a:r>
            <a:r>
              <a:rPr lang="en-US" sz="1600" i="1" dirty="0" smtClean="0">
                <a:solidFill>
                  <a:srgbClr val="00B5EF"/>
                </a:solidFill>
              </a:rPr>
              <a:t> </a:t>
            </a:r>
            <a:r>
              <a:rPr lang="en-US" sz="1600" i="1" dirty="0" err="1" smtClean="0">
                <a:solidFill>
                  <a:srgbClr val="00B5EF"/>
                </a:solidFill>
              </a:rPr>
              <a:t>Fennig</a:t>
            </a:r>
            <a:r>
              <a:rPr lang="en-US" sz="1600" i="1" dirty="0" smtClean="0">
                <a:solidFill>
                  <a:srgbClr val="00B5EF"/>
                </a:solidFill>
              </a:rPr>
              <a:t>, Cheng-</a:t>
            </a:r>
            <a:r>
              <a:rPr lang="en-US" sz="1600" i="1" dirty="0" err="1" smtClean="0">
                <a:solidFill>
                  <a:srgbClr val="00B5EF"/>
                </a:solidFill>
              </a:rPr>
              <a:t>Zhi</a:t>
            </a:r>
            <a:r>
              <a:rPr lang="en-US" sz="1600" i="1" dirty="0" smtClean="0">
                <a:solidFill>
                  <a:srgbClr val="00B5EF"/>
                </a:solidFill>
              </a:rPr>
              <a:t> Zou, </a:t>
            </a:r>
            <a:r>
              <a:rPr lang="en-US" sz="1600" i="1" dirty="0" err="1" smtClean="0">
                <a:solidFill>
                  <a:srgbClr val="00B5EF"/>
                </a:solidFill>
              </a:rPr>
              <a:t>Viju</a:t>
            </a:r>
            <a:r>
              <a:rPr lang="en-US" sz="1600" i="1" dirty="0" smtClean="0">
                <a:solidFill>
                  <a:srgbClr val="00B5EF"/>
                </a:solidFill>
              </a:rPr>
              <a:t> John)</a:t>
            </a:r>
          </a:p>
          <a:p>
            <a:pPr lvl="2"/>
            <a:r>
              <a:rPr lang="en-US" sz="1200" dirty="0" smtClean="0"/>
              <a:t>Near real-time and climate; they will be different</a:t>
            </a:r>
          </a:p>
          <a:p>
            <a:r>
              <a:rPr lang="en-US" sz="2000" dirty="0" smtClean="0"/>
              <a:t> Tying </a:t>
            </a:r>
            <a:r>
              <a:rPr lang="en-US" sz="2000" dirty="0"/>
              <a:t>together other groups/opportunities</a:t>
            </a:r>
          </a:p>
          <a:p>
            <a:pPr lvl="1"/>
            <a:r>
              <a:rPr lang="en-US" sz="1600" dirty="0" smtClean="0">
                <a:solidFill>
                  <a:srgbClr val="0070C0"/>
                </a:solidFill>
              </a:rPr>
              <a:t>GPM </a:t>
            </a:r>
            <a:r>
              <a:rPr lang="en-US" sz="1600" dirty="0">
                <a:solidFill>
                  <a:srgbClr val="0070C0"/>
                </a:solidFill>
              </a:rPr>
              <a:t>X-Cal </a:t>
            </a:r>
            <a:r>
              <a:rPr lang="en-US" sz="1600" i="1" dirty="0" smtClean="0">
                <a:solidFill>
                  <a:srgbClr val="00B5EF"/>
                </a:solidFill>
              </a:rPr>
              <a:t>(Wes Berg, Rachel </a:t>
            </a:r>
            <a:r>
              <a:rPr lang="en-US" sz="1600" i="1" dirty="0" err="1" smtClean="0">
                <a:solidFill>
                  <a:srgbClr val="00B5EF"/>
                </a:solidFill>
              </a:rPr>
              <a:t>Kroodsma</a:t>
            </a:r>
            <a:r>
              <a:rPr lang="en-US" sz="1600" i="1" dirty="0" smtClean="0">
                <a:solidFill>
                  <a:srgbClr val="00B5EF"/>
                </a:solidFill>
              </a:rPr>
              <a:t>)</a:t>
            </a:r>
          </a:p>
          <a:p>
            <a:pPr lvl="1"/>
            <a:r>
              <a:rPr lang="en-US" sz="1600" dirty="0" smtClean="0">
                <a:solidFill>
                  <a:srgbClr val="0070C0"/>
                </a:solidFill>
              </a:rPr>
              <a:t>CEOS </a:t>
            </a:r>
            <a:r>
              <a:rPr lang="en-US" sz="1600" dirty="0">
                <a:solidFill>
                  <a:srgbClr val="0070C0"/>
                </a:solidFill>
              </a:rPr>
              <a:t>MW subgroup </a:t>
            </a:r>
            <a:r>
              <a:rPr lang="en-US" sz="1600" i="1" dirty="0" smtClean="0">
                <a:solidFill>
                  <a:srgbClr val="00B5EF"/>
                </a:solidFill>
              </a:rPr>
              <a:t>(Cheng-</a:t>
            </a:r>
            <a:r>
              <a:rPr lang="en-US" sz="1600" i="1" dirty="0" err="1" smtClean="0">
                <a:solidFill>
                  <a:srgbClr val="00B5EF"/>
                </a:solidFill>
              </a:rPr>
              <a:t>Zhi</a:t>
            </a:r>
            <a:r>
              <a:rPr lang="en-US" sz="1600" i="1" dirty="0" smtClean="0">
                <a:solidFill>
                  <a:srgbClr val="00B5EF"/>
                </a:solidFill>
              </a:rPr>
              <a:t>, </a:t>
            </a:r>
            <a:r>
              <a:rPr lang="en-GB" altLang="en-US" sz="1600" i="1" dirty="0" err="1">
                <a:solidFill>
                  <a:srgbClr val="00B5EF"/>
                </a:solidFill>
                <a:latin typeface="Arial" charset="0"/>
              </a:rPr>
              <a:t>Xiaolong</a:t>
            </a:r>
            <a:r>
              <a:rPr lang="en-GB" altLang="en-US" sz="1600" i="1" dirty="0">
                <a:solidFill>
                  <a:srgbClr val="00B5EF"/>
                </a:solidFill>
                <a:latin typeface="Arial" charset="0"/>
              </a:rPr>
              <a:t> </a:t>
            </a:r>
            <a:r>
              <a:rPr lang="en-GB" altLang="en-US" sz="1600" i="1" dirty="0" smtClean="0">
                <a:solidFill>
                  <a:srgbClr val="00B5EF"/>
                </a:solidFill>
                <a:latin typeface="Arial" charset="0"/>
              </a:rPr>
              <a:t>Dong)</a:t>
            </a:r>
            <a:r>
              <a:rPr lang="en-GB" altLang="en-US" sz="1200" i="1" dirty="0" smtClean="0">
                <a:latin typeface="Arial" charset="0"/>
              </a:rPr>
              <a:t> </a:t>
            </a:r>
            <a:endParaRPr lang="en-GB" altLang="en-US" sz="1200" i="1" dirty="0" smtClean="0">
              <a:solidFill>
                <a:srgbClr val="00B050"/>
              </a:solidFill>
              <a:latin typeface="Arial" charset="0"/>
            </a:endParaRPr>
          </a:p>
          <a:p>
            <a:pPr lvl="1"/>
            <a:r>
              <a:rPr lang="en-US" sz="1600" dirty="0" smtClean="0">
                <a:solidFill>
                  <a:srgbClr val="0070C0"/>
                </a:solidFill>
              </a:rPr>
              <a:t>Expanding active participation </a:t>
            </a:r>
            <a:r>
              <a:rPr lang="en-US" sz="1600" i="1" dirty="0" smtClean="0">
                <a:solidFill>
                  <a:srgbClr val="00B5EF"/>
                </a:solidFill>
              </a:rPr>
              <a:t>(</a:t>
            </a:r>
            <a:r>
              <a:rPr lang="en-US" sz="1600" i="1" dirty="0" err="1" smtClean="0">
                <a:solidFill>
                  <a:srgbClr val="00B5EF"/>
                </a:solidFill>
              </a:rPr>
              <a:t>Manik</a:t>
            </a:r>
            <a:r>
              <a:rPr lang="en-US" sz="1600" i="1" dirty="0" smtClean="0">
                <a:solidFill>
                  <a:srgbClr val="00B5EF"/>
                </a:solidFill>
              </a:rPr>
              <a:t> Bali, Ralph</a:t>
            </a:r>
            <a:r>
              <a:rPr lang="en-US" sz="1600" i="1" dirty="0">
                <a:solidFill>
                  <a:srgbClr val="00B5EF"/>
                </a:solidFill>
              </a:rPr>
              <a:t> </a:t>
            </a:r>
            <a:r>
              <a:rPr lang="en-US" sz="1600" i="1" dirty="0" smtClean="0">
                <a:solidFill>
                  <a:srgbClr val="00B5EF"/>
                </a:solidFill>
              </a:rPr>
              <a:t>Ferraro)</a:t>
            </a:r>
          </a:p>
          <a:p>
            <a:pPr lvl="1"/>
            <a:r>
              <a:rPr lang="en-US" sz="1600" dirty="0" smtClean="0">
                <a:solidFill>
                  <a:srgbClr val="0070C0"/>
                </a:solidFill>
              </a:rPr>
              <a:t>GRUAN </a:t>
            </a:r>
            <a:r>
              <a:rPr lang="en-US" sz="1600" i="1" dirty="0" smtClean="0">
                <a:solidFill>
                  <a:srgbClr val="00B5EF"/>
                </a:solidFill>
              </a:rPr>
              <a:t>(Tony </a:t>
            </a:r>
            <a:r>
              <a:rPr lang="en-US" sz="1600" i="1" dirty="0" err="1" smtClean="0">
                <a:solidFill>
                  <a:srgbClr val="00B5EF"/>
                </a:solidFill>
              </a:rPr>
              <a:t>Reale</a:t>
            </a:r>
            <a:r>
              <a:rPr lang="en-US" sz="1600" i="1" dirty="0" smtClean="0">
                <a:solidFill>
                  <a:srgbClr val="00B5EF"/>
                </a:solidFill>
              </a:rPr>
              <a:t>, Cheng-</a:t>
            </a:r>
            <a:r>
              <a:rPr lang="en-US" sz="1600" i="1" dirty="0" err="1" smtClean="0">
                <a:solidFill>
                  <a:srgbClr val="00B5EF"/>
                </a:solidFill>
              </a:rPr>
              <a:t>Zhi</a:t>
            </a:r>
            <a:r>
              <a:rPr lang="en-US" sz="1600" i="1" dirty="0" smtClean="0">
                <a:solidFill>
                  <a:srgbClr val="00B5EF"/>
                </a:solidFill>
              </a:rPr>
              <a:t> Zou)</a:t>
            </a:r>
          </a:p>
          <a:p>
            <a:pPr lvl="1"/>
            <a:r>
              <a:rPr lang="en-US" sz="1600" dirty="0" smtClean="0">
                <a:solidFill>
                  <a:srgbClr val="0070C0"/>
                </a:solidFill>
              </a:rPr>
              <a:t>FIDUCEO</a:t>
            </a:r>
            <a:r>
              <a:rPr lang="en-US" sz="1600" i="1" dirty="0" smtClean="0">
                <a:solidFill>
                  <a:srgbClr val="00B5EF"/>
                </a:solidFill>
              </a:rPr>
              <a:t> (Martin </a:t>
            </a:r>
            <a:r>
              <a:rPr lang="en-US" sz="1600" i="1" dirty="0" err="1" smtClean="0">
                <a:solidFill>
                  <a:srgbClr val="00B5EF"/>
                </a:solidFill>
              </a:rPr>
              <a:t>Burgdorf</a:t>
            </a:r>
            <a:r>
              <a:rPr lang="en-US" sz="1600" i="1" dirty="0" smtClean="0">
                <a:solidFill>
                  <a:srgbClr val="00B5EF"/>
                </a:solidFill>
              </a:rPr>
              <a:t>)</a:t>
            </a:r>
          </a:p>
          <a:p>
            <a:pPr lvl="1"/>
            <a:r>
              <a:rPr lang="en-US" sz="1600" dirty="0" smtClean="0">
                <a:solidFill>
                  <a:srgbClr val="0070C0"/>
                </a:solidFill>
              </a:rPr>
              <a:t>GAIA-CLIM</a:t>
            </a:r>
            <a:r>
              <a:rPr lang="en-US" sz="1600" i="1" dirty="0" smtClean="0">
                <a:solidFill>
                  <a:srgbClr val="0070C0"/>
                </a:solidFill>
              </a:rPr>
              <a:t> </a:t>
            </a:r>
            <a:r>
              <a:rPr lang="en-US" sz="1600" i="1" dirty="0" smtClean="0">
                <a:solidFill>
                  <a:srgbClr val="00B5EF"/>
                </a:solidFill>
              </a:rPr>
              <a:t>(Heather Lawrence/Steve English)</a:t>
            </a:r>
            <a:endParaRPr lang="en-US" sz="1200" i="1" dirty="0" smtClean="0">
              <a:solidFill>
                <a:srgbClr val="00B5EF"/>
              </a:solidFill>
            </a:endParaRPr>
          </a:p>
          <a:p>
            <a:r>
              <a:rPr lang="en-US" sz="2000" dirty="0" smtClean="0"/>
              <a:t>Continued participation </a:t>
            </a:r>
            <a:r>
              <a:rPr lang="en-US" sz="2000" dirty="0" smtClean="0">
                <a:solidFill>
                  <a:srgbClr val="FF0000"/>
                </a:solidFill>
              </a:rPr>
              <a:t>by subgroup </a:t>
            </a:r>
            <a:r>
              <a:rPr lang="en-US" sz="2000" dirty="0" smtClean="0"/>
              <a:t>at meetings of relevance:</a:t>
            </a:r>
          </a:p>
          <a:p>
            <a:pPr lvl="1"/>
            <a:r>
              <a:rPr lang="en-US" sz="1600" dirty="0" smtClean="0">
                <a:solidFill>
                  <a:srgbClr val="0070C0"/>
                </a:solidFill>
              </a:rPr>
              <a:t>GSICS; </a:t>
            </a:r>
            <a:r>
              <a:rPr lang="en-US" altLang="en-US" sz="1600" dirty="0" smtClean="0">
                <a:solidFill>
                  <a:srgbClr val="0070C0"/>
                </a:solidFill>
                <a:latin typeface="Arial" charset="0"/>
              </a:rPr>
              <a:t>CEOS;CALCON, </a:t>
            </a:r>
            <a:r>
              <a:rPr lang="en-US" altLang="en-US" sz="1600" dirty="0" err="1" smtClean="0">
                <a:solidFill>
                  <a:srgbClr val="0070C0"/>
                </a:solidFill>
                <a:latin typeface="Arial" charset="0"/>
              </a:rPr>
              <a:t>Microrad</a:t>
            </a:r>
            <a:r>
              <a:rPr lang="en-US" altLang="en-US" sz="1600" dirty="0" smtClean="0">
                <a:solidFill>
                  <a:srgbClr val="0070C0"/>
                </a:solidFill>
                <a:latin typeface="Arial" charset="0"/>
              </a:rPr>
              <a:t>, AMS Sat. Met, EUMESAT Satellite, etc.</a:t>
            </a:r>
            <a:endParaRPr lang="en-GB" altLang="en-US" sz="1600" dirty="0" smtClean="0">
              <a:solidFill>
                <a:srgbClr val="0070C0"/>
              </a:solidFill>
              <a:latin typeface="Arial" charset="0"/>
            </a:endParaRPr>
          </a:p>
        </p:txBody>
      </p:sp>
      <p:sp>
        <p:nvSpPr>
          <p:cNvPr id="2" name="Slide Number Placeholder 1"/>
          <p:cNvSpPr>
            <a:spLocks noGrp="1"/>
          </p:cNvSpPr>
          <p:nvPr>
            <p:ph type="sldNum" sz="quarter" idx="4294967295"/>
          </p:nvPr>
        </p:nvSpPr>
        <p:spPr>
          <a:xfrm>
            <a:off x="6553200" y="6356353"/>
            <a:ext cx="2133600" cy="365125"/>
          </a:xfrm>
          <a:prstGeom prst="rect">
            <a:avLst/>
          </a:prstGeom>
        </p:spPr>
        <p:txBody>
          <a:bodyPr/>
          <a:lstStyle/>
          <a:p>
            <a:fld id="{C3BED8E1-D1FE-4068-BEE1-928EBDA11364}" type="slidenum">
              <a:rPr lang="en-US" altLang="en-US" sz="1100" smtClean="0"/>
              <a:pPr/>
              <a:t>5</a:t>
            </a:fld>
            <a:endParaRPr lang="en-US" altLang="en-US" sz="1100" dirty="0"/>
          </a:p>
        </p:txBody>
      </p:sp>
    </p:spTree>
    <p:extLst>
      <p:ext uri="{BB962C8B-B14F-4D97-AF65-F5344CB8AC3E}">
        <p14:creationId xmlns:p14="http://schemas.microsoft.com/office/powerpoint/2010/main" val="837994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779" y="118926"/>
            <a:ext cx="5879805" cy="1143000"/>
          </a:xfrm>
        </p:spPr>
        <p:txBody>
          <a:bodyPr/>
          <a:lstStyle/>
          <a:p>
            <a:r>
              <a:rPr lang="en-US" dirty="0" smtClean="0">
                <a:solidFill>
                  <a:srgbClr val="0000FF"/>
                </a:solidFill>
              </a:rPr>
              <a:t>Action Items</a:t>
            </a:r>
            <a:br>
              <a:rPr lang="en-US" dirty="0" smtClean="0">
                <a:solidFill>
                  <a:srgbClr val="0000FF"/>
                </a:solidFill>
              </a:rPr>
            </a:br>
            <a:r>
              <a:rPr lang="en-US" sz="1800" i="1" dirty="0" smtClean="0">
                <a:solidFill>
                  <a:srgbClr val="0000FF"/>
                </a:solidFill>
              </a:rPr>
              <a:t>Details in backup slides in presented Thurs MW session</a:t>
            </a:r>
            <a:endParaRPr lang="en-US" i="1" dirty="0">
              <a:solidFill>
                <a:srgbClr val="0000FF"/>
              </a:solidFill>
            </a:endParaRPr>
          </a:p>
        </p:txBody>
      </p:sp>
      <p:sp>
        <p:nvSpPr>
          <p:cNvPr id="3" name="Slide Number Placeholder 2"/>
          <p:cNvSpPr>
            <a:spLocks noGrp="1"/>
          </p:cNvSpPr>
          <p:nvPr>
            <p:ph type="sldNum" sz="quarter" idx="10"/>
          </p:nvPr>
        </p:nvSpPr>
        <p:spPr/>
        <p:txBody>
          <a:bodyPr/>
          <a:lstStyle/>
          <a:p>
            <a:pPr>
              <a:defRPr/>
            </a:pPr>
            <a:fld id="{D24831DE-8CB6-4B98-B2F1-D4EBA8FF1804}" type="slidenum">
              <a:rPr lang="en-US" smtClean="0"/>
              <a:pPr>
                <a:defRPr/>
              </a:pPr>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77783985"/>
              </p:ext>
            </p:extLst>
          </p:nvPr>
        </p:nvGraphicFramePr>
        <p:xfrm>
          <a:off x="180752" y="1369256"/>
          <a:ext cx="8856920" cy="4020520"/>
        </p:xfrm>
        <a:graphic>
          <a:graphicData uri="http://schemas.openxmlformats.org/drawingml/2006/table">
            <a:tbl>
              <a:tblPr>
                <a:tableStyleId>{D7AC3CCA-C797-4891-BE02-D94E43425B78}</a:tableStyleId>
              </a:tblPr>
              <a:tblGrid>
                <a:gridCol w="967595"/>
                <a:gridCol w="1014374"/>
                <a:gridCol w="2728256"/>
                <a:gridCol w="510363"/>
                <a:gridCol w="744279"/>
                <a:gridCol w="754911"/>
                <a:gridCol w="680484"/>
                <a:gridCol w="708188"/>
                <a:gridCol w="748470"/>
              </a:tblGrid>
              <a:tr h="261219">
                <a:tc>
                  <a:txBody>
                    <a:bodyPr/>
                    <a:lstStyle/>
                    <a:p>
                      <a:pPr algn="ctr" fontAlgn="b"/>
                      <a:r>
                        <a:rPr lang="en-US" sz="1000" b="1" u="none" strike="noStrike" dirty="0">
                          <a:effectLst/>
                        </a:rPr>
                        <a:t>Action Id</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Item</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Summary</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Lead</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What to Do</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900" b="1" u="none" strike="noStrike" dirty="0">
                          <a:effectLst/>
                        </a:rPr>
                        <a:t>Expected Completion</a:t>
                      </a:r>
                      <a:endParaRPr lang="en-US" sz="9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900" b="1" u="none" strike="noStrike" dirty="0">
                          <a:effectLst/>
                        </a:rPr>
                        <a:t>Actual Completion</a:t>
                      </a:r>
                      <a:endParaRPr lang="en-US" sz="9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Deliverable Usage</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Status</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r>
              <a:tr h="200677">
                <a:tc>
                  <a:txBody>
                    <a:bodyPr/>
                    <a:lstStyle/>
                    <a:p>
                      <a:pPr algn="l" fontAlgn="ctr"/>
                      <a:r>
                        <a:rPr lang="en-US" sz="800" b="1" u="none" strike="noStrike" dirty="0">
                          <a:effectLst/>
                        </a:rPr>
                        <a:t>A.GMW.2017.6b.1 </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ATMS on JPSS-1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err="1">
                          <a:effectLst/>
                        </a:rPr>
                        <a:t>Priovide</a:t>
                      </a:r>
                      <a:r>
                        <a:rPr lang="en-US" sz="800" b="1" u="none" strike="noStrike" dirty="0">
                          <a:effectLst/>
                        </a:rPr>
                        <a:t> an update on the status after launch (currently Sept 2017)</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Ed Kim</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2017-12-01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2018-01-12</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a:t>
                      </a:r>
                      <a:endParaRPr lang="en-US" sz="800" b="1" i="0" u="none" strike="noStrike" dirty="0">
                        <a:solidFill>
                          <a:srgbClr val="000000"/>
                        </a:solidFill>
                        <a:effectLst/>
                        <a:latin typeface="Arial"/>
                      </a:endParaRPr>
                    </a:p>
                  </a:txBody>
                  <a:tcPr marL="5812" marR="5812" marT="5812" marB="0" anchor="ctr">
                    <a:solidFill>
                      <a:srgbClr val="92D050"/>
                    </a:solidFill>
                  </a:tcPr>
                </a:tc>
              </a:tr>
              <a:tr h="333054">
                <a:tc>
                  <a:txBody>
                    <a:bodyPr/>
                    <a:lstStyle/>
                    <a:p>
                      <a:pPr algn="l" fontAlgn="ctr"/>
                      <a:r>
                        <a:rPr lang="en-US" sz="800" b="1" u="none" strike="noStrike" dirty="0">
                          <a:effectLst/>
                        </a:rPr>
                        <a:t>A.GMW.2017.6c.1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Microwave imager CDR</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Determine feasibility of extracting the inter-calibration algorithms and coefficients from the FCDR and making them a GSICS product.</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err="1">
                          <a:effectLst/>
                        </a:rPr>
                        <a:t>Karsten</a:t>
                      </a:r>
                      <a:r>
                        <a:rPr lang="en-US" sz="800" b="1" u="none" strike="noStrike" dirty="0">
                          <a:effectLst/>
                        </a:rPr>
                        <a:t> </a:t>
                      </a:r>
                      <a:r>
                        <a:rPr lang="en-US" sz="800" b="1" u="none" strike="noStrike" dirty="0" err="1">
                          <a:effectLst/>
                        </a:rPr>
                        <a:t>Fennig</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Analysis</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2018-03-01</a:t>
                      </a:r>
                      <a:endParaRPr lang="en-US" sz="800" b="1" i="0" u="none" strike="noStrike">
                        <a:solidFill>
                          <a:srgbClr val="000000"/>
                        </a:solidFill>
                        <a:effectLst/>
                        <a:latin typeface="Arial"/>
                      </a:endParaRPr>
                    </a:p>
                  </a:txBody>
                  <a:tcPr marL="5812" marR="5812" marT="5812" marB="0" anchor="ctr"/>
                </a:tc>
                <a:tc>
                  <a:txBody>
                    <a:bodyPr/>
                    <a:lstStyle/>
                    <a:p>
                      <a:pPr algn="l" fontAlgn="ct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 (see A.GMW.20170725.2)</a:t>
                      </a:r>
                      <a:endParaRPr lang="en-US" sz="800" b="1" i="0" u="none" strike="noStrike" dirty="0">
                        <a:solidFill>
                          <a:srgbClr val="000000"/>
                        </a:solidFill>
                        <a:effectLst/>
                        <a:latin typeface="Arial"/>
                      </a:endParaRPr>
                    </a:p>
                  </a:txBody>
                  <a:tcPr marL="5812" marR="5812" marT="5812" marB="0" anchor="ctr">
                    <a:solidFill>
                      <a:srgbClr val="92D050"/>
                    </a:solidFill>
                  </a:tcPr>
                </a:tc>
              </a:tr>
              <a:tr h="333054">
                <a:tc>
                  <a:txBody>
                    <a:bodyPr/>
                    <a:lstStyle/>
                    <a:p>
                      <a:pPr algn="l" fontAlgn="ctr"/>
                      <a:r>
                        <a:rPr lang="en-US" sz="800" b="1" u="none" strike="noStrike">
                          <a:effectLst/>
                        </a:rPr>
                        <a:t>A.GMW.2017.6d.1</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Microwave sounder CDR</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Determine feasibility of extracting the inter-calibration algorithms and coefficients from the FCDR and making them a GSICS product.</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Cheng-</a:t>
                      </a:r>
                      <a:r>
                        <a:rPr lang="en-US" sz="800" b="1" u="none" strike="noStrike" dirty="0" err="1">
                          <a:effectLst/>
                        </a:rPr>
                        <a:t>Zhi</a:t>
                      </a:r>
                      <a:r>
                        <a:rPr lang="en-US" sz="800" b="1" u="none" strike="noStrike" dirty="0">
                          <a:effectLst/>
                        </a:rPr>
                        <a:t> Zou</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Analysis</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 (see A.GMW.20170725.2)</a:t>
                      </a:r>
                      <a:endParaRPr lang="en-US" sz="800" b="1" i="0" u="none" strike="noStrike" dirty="0">
                        <a:solidFill>
                          <a:srgbClr val="000000"/>
                        </a:solidFill>
                        <a:effectLst/>
                        <a:latin typeface="Arial"/>
                      </a:endParaRPr>
                    </a:p>
                  </a:txBody>
                  <a:tcPr marL="5812" marR="5812" marT="5812" marB="0" anchor="ctr">
                    <a:solidFill>
                      <a:srgbClr val="92D050"/>
                    </a:solidFill>
                  </a:tcPr>
                </a:tc>
              </a:tr>
              <a:tr h="777125">
                <a:tc>
                  <a:txBody>
                    <a:bodyPr/>
                    <a:lstStyle/>
                    <a:p>
                      <a:pPr algn="l" fontAlgn="ctr"/>
                      <a:r>
                        <a:rPr lang="en-US" sz="800" b="1" u="none" strike="noStrike">
                          <a:effectLst/>
                        </a:rPr>
                        <a:t>A.GMW.2017.6f.1</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MW Sensor inventory</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 MW Subgroup chair to develop candidate satellite/sensor (inventory), perhaps in the form of a graphical aid,   as in orbit references for specific channels (based on some predetermined set of parameters that </a:t>
                      </a:r>
                      <a:r>
                        <a:rPr lang="en-US" sz="800" b="1" u="none" strike="noStrike" dirty="0" err="1">
                          <a:effectLst/>
                        </a:rPr>
                        <a:t>Manik</a:t>
                      </a:r>
                      <a:r>
                        <a:rPr lang="en-US" sz="800" b="1" u="none" strike="noStrike" dirty="0">
                          <a:effectLst/>
                        </a:rPr>
                        <a:t> has outlined...) and note pros and cons, other attributes (publications, etc.)?  It should include timelines of sensors and overlap periods.</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Jun Park</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Information</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a:t>
                      </a:r>
                      <a:endParaRPr lang="en-US" sz="800" b="1" i="0" u="none" strike="noStrike" dirty="0">
                        <a:solidFill>
                          <a:srgbClr val="000000"/>
                        </a:solidFill>
                        <a:effectLst/>
                        <a:latin typeface="Arial"/>
                      </a:endParaRPr>
                    </a:p>
                  </a:txBody>
                  <a:tcPr marL="5812" marR="5812" marT="5812" marB="0" anchor="ctr">
                    <a:solidFill>
                      <a:srgbClr val="92D050"/>
                    </a:solidFill>
                  </a:tcPr>
                </a:tc>
              </a:tr>
              <a:tr h="333054">
                <a:tc>
                  <a:txBody>
                    <a:bodyPr/>
                    <a:lstStyle/>
                    <a:p>
                      <a:pPr algn="l" fontAlgn="ctr"/>
                      <a:r>
                        <a:rPr lang="en-US" sz="800" b="1" u="none" strike="noStrike">
                          <a:effectLst/>
                        </a:rPr>
                        <a:t>A.GMW.2017.6f.2</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GRUAN Study</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 Tony Reale (NOAA) to provide a draft uncertainty analysis describing the comparison of example (microwave) instruments to GRUAN sondes.</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Tony Reale</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Analysis</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2018-03-01</a:t>
                      </a:r>
                      <a:endParaRPr lang="en-US" sz="800" b="1" i="0" u="none" strike="noStrike">
                        <a:solidFill>
                          <a:srgbClr val="000000"/>
                        </a:solidFill>
                        <a:effectLst/>
                        <a:latin typeface="Arial"/>
                      </a:endParaRPr>
                    </a:p>
                  </a:txBody>
                  <a:tcPr marL="5812" marR="5812" marT="5812" marB="0" anchor="ctr"/>
                </a:tc>
                <a:tc>
                  <a:txBody>
                    <a:bodyPr/>
                    <a:lstStyle/>
                    <a:p>
                      <a:pPr algn="l" fontAlgn="ctr"/>
                      <a:endParaRPr lang="en-US" sz="800" b="1" i="0" u="none" strike="noStrike">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smtClean="0">
                          <a:effectLst/>
                        </a:rPr>
                        <a:t>Open?</a:t>
                      </a:r>
                      <a:endParaRPr lang="en-US" sz="800" b="1" i="0" u="none" strike="noStrike" dirty="0">
                        <a:solidFill>
                          <a:srgbClr val="000000"/>
                        </a:solidFill>
                        <a:effectLst/>
                        <a:latin typeface="Arial"/>
                      </a:endParaRPr>
                    </a:p>
                  </a:txBody>
                  <a:tcPr marL="5812" marR="5812" marT="5812" marB="0" anchor="ctr">
                    <a:solidFill>
                      <a:srgbClr val="FFFF00"/>
                    </a:solidFill>
                  </a:tcPr>
                </a:tc>
              </a:tr>
              <a:tr h="444072">
                <a:tc>
                  <a:txBody>
                    <a:bodyPr/>
                    <a:lstStyle/>
                    <a:p>
                      <a:pPr algn="l" fontAlgn="ctr"/>
                      <a:r>
                        <a:rPr lang="en-US" sz="800" b="1" u="none" strike="noStrike">
                          <a:effectLst/>
                        </a:rPr>
                        <a:t>A.GMW.2017.6g.1 </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MW RTM comparison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 MW co-chair to develop set of specific tasks to be performed by the Subgroup to intercompare RTM output over static references and surface models.  Tasks to be identified within 6 months (Sep. 2017).</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Isaac Moradi</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Information</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2018-08-01</a:t>
                      </a:r>
                      <a:endParaRPr lang="en-US" sz="800" b="1" i="0" u="none" strike="noStrike" dirty="0">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Open</a:t>
                      </a:r>
                      <a:endParaRPr lang="en-US" sz="800" b="1" i="0" u="none" strike="noStrike" dirty="0">
                        <a:solidFill>
                          <a:srgbClr val="000000"/>
                        </a:solidFill>
                        <a:effectLst/>
                        <a:latin typeface="Arial"/>
                      </a:endParaRPr>
                    </a:p>
                  </a:txBody>
                  <a:tcPr marL="5812" marR="5812" marT="5812" marB="0" anchor="ctr">
                    <a:solidFill>
                      <a:srgbClr val="FFFF00"/>
                    </a:solidFill>
                  </a:tcPr>
                </a:tc>
              </a:tr>
              <a:tr h="222035">
                <a:tc>
                  <a:txBody>
                    <a:bodyPr/>
                    <a:lstStyle/>
                    <a:p>
                      <a:pPr algn="l" fontAlgn="ctr"/>
                      <a:r>
                        <a:rPr lang="en-US" sz="800" b="1" u="none" strike="noStrike">
                          <a:effectLst/>
                        </a:rPr>
                        <a:t>A.GMW.2017.5g.1</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MW Naming Convention/Metadata</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 MW subgroup would contact NOAA GDWG to get support for product creation if needed.</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Ralph Ferraro</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Tech Support</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2018-03-01</a:t>
                      </a:r>
                      <a:endParaRPr lang="en-US" sz="800" b="1" i="0" u="none" strike="noStrike">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Open</a:t>
                      </a:r>
                      <a:endParaRPr lang="en-US" sz="800" b="1" i="0" u="none" strike="noStrike" dirty="0">
                        <a:solidFill>
                          <a:srgbClr val="000000"/>
                        </a:solidFill>
                        <a:effectLst/>
                        <a:latin typeface="Arial"/>
                      </a:endParaRPr>
                    </a:p>
                  </a:txBody>
                  <a:tcPr marL="5812" marR="5812" marT="5812" marB="0" anchor="ctr">
                    <a:solidFill>
                      <a:srgbClr val="FFFF00"/>
                    </a:solidFill>
                  </a:tcPr>
                </a:tc>
              </a:tr>
              <a:tr h="111018">
                <a:tc>
                  <a:txBody>
                    <a:bodyPr/>
                    <a:lstStyle/>
                    <a:p>
                      <a:pPr algn="l" fontAlgn="ctr"/>
                      <a:r>
                        <a:rPr lang="en-US" sz="800" b="1" u="none" strike="noStrike">
                          <a:effectLst/>
                        </a:rPr>
                        <a:t>R.GMW.2017.6a.1</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MW Lunar Calibration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 Get an update from Martin in approx. 6 months.</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Martin Burgdorf</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2017-09-30</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2017-10-12</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Information</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a:t>
                      </a:r>
                      <a:endParaRPr lang="en-US" sz="800" b="1" i="0" u="none" strike="noStrike" dirty="0">
                        <a:solidFill>
                          <a:srgbClr val="000000"/>
                        </a:solidFill>
                        <a:effectLst/>
                        <a:latin typeface="Arial"/>
                      </a:endParaRPr>
                    </a:p>
                  </a:txBody>
                  <a:tcPr marL="5812" marR="5812" marT="5812" marB="0" anchor="ctr">
                    <a:solidFill>
                      <a:srgbClr val="92D050"/>
                    </a:solidFill>
                  </a:tcPr>
                </a:tc>
              </a:tr>
              <a:tr h="222035">
                <a:tc>
                  <a:txBody>
                    <a:bodyPr/>
                    <a:lstStyle/>
                    <a:p>
                      <a:pPr algn="l" fontAlgn="ctr"/>
                      <a:r>
                        <a:rPr lang="en-US" sz="800" b="1" u="none" strike="noStrike">
                          <a:effectLst/>
                        </a:rPr>
                        <a:t>R.GMW.2017.6e.1</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NIST calibration reference</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 Get an update from Derek in approx. 6 months.</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Derek Houtz</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2017-09-30</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2018-01-12</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a:t>
                      </a:r>
                      <a:endParaRPr lang="en-US" sz="800" b="1" i="0" u="none" strike="noStrike" dirty="0">
                        <a:solidFill>
                          <a:srgbClr val="000000"/>
                        </a:solidFill>
                        <a:effectLst/>
                        <a:latin typeface="Arial"/>
                      </a:endParaRPr>
                    </a:p>
                  </a:txBody>
                  <a:tcPr marL="5812" marR="5812" marT="5812" marB="0" anchor="ctr">
                    <a:solidFill>
                      <a:srgbClr val="92D050"/>
                    </a:solidFill>
                  </a:tcPr>
                </a:tc>
              </a:tr>
            </a:tbl>
          </a:graphicData>
        </a:graphic>
      </p:graphicFrame>
      <p:sp>
        <p:nvSpPr>
          <p:cNvPr id="4" name="TextBox 3"/>
          <p:cNvSpPr txBox="1"/>
          <p:nvPr/>
        </p:nvSpPr>
        <p:spPr>
          <a:xfrm>
            <a:off x="170916" y="5623133"/>
            <a:ext cx="6542625" cy="646331"/>
          </a:xfrm>
          <a:prstGeom prst="rect">
            <a:avLst/>
          </a:prstGeom>
          <a:noFill/>
        </p:spPr>
        <p:txBody>
          <a:bodyPr wrap="none" rtlCol="0">
            <a:spAutoFit/>
          </a:bodyPr>
          <a:lstStyle/>
          <a:p>
            <a:r>
              <a:rPr lang="en-US" sz="1200" dirty="0"/>
              <a:t>[EP-18.02] GRWG to assess the utilization RO for microwave instrument monitoring </a:t>
            </a:r>
            <a:r>
              <a:rPr lang="en-US" sz="1200" dirty="0" smtClean="0"/>
              <a:t>purposes</a:t>
            </a:r>
          </a:p>
          <a:p>
            <a:pPr marL="171450" indent="-171450">
              <a:buFont typeface="Arial" panose="020B0604020202020204" pitchFamily="34" charset="0"/>
              <a:buChar char="•"/>
            </a:pPr>
            <a:r>
              <a:rPr lang="en-US" sz="1200" dirty="0" smtClean="0">
                <a:solidFill>
                  <a:srgbClr val="0070C0"/>
                </a:solidFill>
              </a:rPr>
              <a:t>We have held several meetings and developed a white paper to close out this action</a:t>
            </a:r>
          </a:p>
          <a:p>
            <a:pPr marL="171450" indent="-171450">
              <a:buFont typeface="Arial" panose="020B0604020202020204" pitchFamily="34" charset="0"/>
              <a:buChar char="•"/>
            </a:pPr>
            <a:r>
              <a:rPr lang="en-US" sz="1200" dirty="0" smtClean="0">
                <a:solidFill>
                  <a:srgbClr val="0070C0"/>
                </a:solidFill>
              </a:rPr>
              <a:t>This will be a specific topic at the Thurs/MW subgroup meeting</a:t>
            </a:r>
            <a:endParaRPr lang="en-US" sz="1200" dirty="0">
              <a:solidFill>
                <a:srgbClr val="0070C0"/>
              </a:solidFill>
            </a:endParaRPr>
          </a:p>
        </p:txBody>
      </p:sp>
    </p:spTree>
    <p:extLst>
      <p:ext uri="{BB962C8B-B14F-4D97-AF65-F5344CB8AC3E}">
        <p14:creationId xmlns:p14="http://schemas.microsoft.com/office/powerpoint/2010/main" val="205894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94742" y="144012"/>
            <a:ext cx="5392057" cy="1143000"/>
          </a:xfrm>
        </p:spPr>
        <p:txBody>
          <a:bodyPr/>
          <a:lstStyle/>
          <a:p>
            <a:r>
              <a:rPr lang="en-GB" altLang="en-US" sz="3600" dirty="0" smtClean="0">
                <a:solidFill>
                  <a:srgbClr val="0000FF"/>
                </a:solidFill>
                <a:latin typeface="Arial" charset="0"/>
              </a:rPr>
              <a:t>Recent Meetings of Microwave Sub-Group</a:t>
            </a:r>
          </a:p>
        </p:txBody>
      </p:sp>
      <p:sp>
        <p:nvSpPr>
          <p:cNvPr id="19459" name="Content Placeholder 2"/>
          <p:cNvSpPr>
            <a:spLocks noGrp="1"/>
          </p:cNvSpPr>
          <p:nvPr>
            <p:ph idx="1"/>
          </p:nvPr>
        </p:nvSpPr>
        <p:spPr>
          <a:xfrm>
            <a:off x="0" y="1253862"/>
            <a:ext cx="8927743" cy="4525963"/>
          </a:xfrm>
        </p:spPr>
        <p:txBody>
          <a:bodyPr/>
          <a:lstStyle/>
          <a:p>
            <a:r>
              <a:rPr lang="en-GB" altLang="en-US" sz="2800" dirty="0" smtClean="0">
                <a:latin typeface="Arial" charset="0"/>
              </a:rPr>
              <a:t>Mostly web meetings </a:t>
            </a:r>
          </a:p>
          <a:p>
            <a:pPr lvl="1"/>
            <a:r>
              <a:rPr lang="en-GB" altLang="en-US" sz="2000" dirty="0" smtClean="0">
                <a:latin typeface="Arial" charset="0"/>
              </a:rPr>
              <a:t>Max 2.5hr; try to hold in the 1100 – 1400 UTC timeframe</a:t>
            </a:r>
          </a:p>
          <a:p>
            <a:pPr lvl="1"/>
            <a:r>
              <a:rPr lang="en-GB" altLang="en-US" sz="2000" dirty="0" smtClean="0">
                <a:latin typeface="Arial" charset="0"/>
              </a:rPr>
              <a:t>Materials and minutes always posted on Wiki </a:t>
            </a:r>
          </a:p>
          <a:p>
            <a:r>
              <a:rPr lang="en-GB" altLang="en-US" sz="2800" dirty="0" smtClean="0">
                <a:latin typeface="Arial" charset="0"/>
              </a:rPr>
              <a:t>22 June 2017</a:t>
            </a:r>
          </a:p>
          <a:p>
            <a:r>
              <a:rPr lang="en-GB" altLang="en-US" sz="2800" dirty="0" smtClean="0">
                <a:latin typeface="Arial" charset="0"/>
              </a:rPr>
              <a:t>12 October 2017</a:t>
            </a:r>
          </a:p>
          <a:p>
            <a:r>
              <a:rPr lang="en-GB" altLang="en-US" sz="2800" dirty="0" smtClean="0">
                <a:latin typeface="Arial" charset="0"/>
              </a:rPr>
              <a:t>12 January 2018</a:t>
            </a:r>
          </a:p>
          <a:p>
            <a:r>
              <a:rPr lang="en-GB" altLang="en-US" sz="2800" dirty="0" smtClean="0">
                <a:latin typeface="Arial" charset="0"/>
              </a:rPr>
              <a:t>Some side-bar meetings:</a:t>
            </a:r>
          </a:p>
          <a:p>
            <a:pPr lvl="1"/>
            <a:r>
              <a:rPr lang="en-GB" altLang="en-US" sz="2400" dirty="0" smtClean="0">
                <a:latin typeface="Arial" charset="0"/>
              </a:rPr>
              <a:t>GSICS/CDR Products and best practices</a:t>
            </a:r>
          </a:p>
          <a:p>
            <a:pPr lvl="1"/>
            <a:r>
              <a:rPr lang="en-GB" altLang="en-US" sz="2400" dirty="0" smtClean="0">
                <a:latin typeface="Arial" charset="0"/>
              </a:rPr>
              <a:t>GRUAN</a:t>
            </a:r>
          </a:p>
          <a:p>
            <a:pPr lvl="1"/>
            <a:r>
              <a:rPr lang="en-GB" altLang="en-US" sz="2400" dirty="0" smtClean="0">
                <a:latin typeface="Arial" charset="0"/>
              </a:rPr>
              <a:t>GPSRO</a:t>
            </a:r>
          </a:p>
          <a:p>
            <a:pPr lvl="1"/>
            <a:r>
              <a:rPr lang="en-GB" altLang="en-US" sz="2400" dirty="0" smtClean="0">
                <a:latin typeface="Arial" charset="0"/>
              </a:rPr>
              <a:t>Sensor database/OSCAR</a:t>
            </a:r>
          </a:p>
          <a:p>
            <a:pPr marL="0" indent="0">
              <a:buNone/>
            </a:pPr>
            <a:endParaRPr lang="en-GB" altLang="en-US" sz="2800" dirty="0" smtClean="0">
              <a:latin typeface="Arial" charset="0"/>
            </a:endParaRPr>
          </a:p>
          <a:p>
            <a:pPr marL="914400" lvl="2" indent="0">
              <a:buNone/>
            </a:pPr>
            <a:endParaRPr lang="en-GB" altLang="en-US" sz="2000" dirty="0" smtClean="0">
              <a:latin typeface="Arial" charset="0"/>
            </a:endParaRPr>
          </a:p>
          <a:p>
            <a:endParaRPr lang="en-GB" altLang="en-US" sz="2800" dirty="0" smtClean="0">
              <a:latin typeface="Arial" charset="0"/>
            </a:endParaRPr>
          </a:p>
        </p:txBody>
      </p:sp>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pPr algn="r"/>
            <a:fld id="{C3BED8E1-D1FE-4068-BEE1-928EBDA11364}" type="slidenum">
              <a:rPr lang="en-US" altLang="en-US" sz="1200" smtClean="0"/>
              <a:pPr algn="r"/>
              <a:t>7</a:t>
            </a:fld>
            <a:endParaRPr lang="en-US" altLang="en-US" sz="1200" dirty="0"/>
          </a:p>
        </p:txBody>
      </p:sp>
    </p:spTree>
    <p:extLst>
      <p:ext uri="{BB962C8B-B14F-4D97-AF65-F5344CB8AC3E}">
        <p14:creationId xmlns:p14="http://schemas.microsoft.com/office/powerpoint/2010/main" val="2787683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828" y="83252"/>
            <a:ext cx="5869172" cy="799250"/>
          </a:xfrm>
        </p:spPr>
        <p:txBody>
          <a:bodyPr/>
          <a:lstStyle/>
          <a:p>
            <a:r>
              <a:rPr lang="en-US" sz="3600" dirty="0" smtClean="0">
                <a:solidFill>
                  <a:srgbClr val="0000FF"/>
                </a:solidFill>
              </a:rPr>
              <a:t>Meeting Highlights (1/3)</a:t>
            </a:r>
            <a:endParaRPr lang="en-US" sz="3600" dirty="0">
              <a:solidFill>
                <a:srgbClr val="0000FF"/>
              </a:solidFill>
            </a:endParaRPr>
          </a:p>
        </p:txBody>
      </p:sp>
      <p:sp>
        <p:nvSpPr>
          <p:cNvPr id="5" name="Slide Number Placeholder 4"/>
          <p:cNvSpPr>
            <a:spLocks noGrp="1"/>
          </p:cNvSpPr>
          <p:nvPr>
            <p:ph type="sldNum" sz="quarter" idx="10"/>
          </p:nvPr>
        </p:nvSpPr>
        <p:spPr/>
        <p:txBody>
          <a:bodyPr/>
          <a:lstStyle/>
          <a:p>
            <a:pPr>
              <a:defRPr/>
            </a:pPr>
            <a:fld id="{D4866AD1-022E-4E0E-AE7E-C7A6C4DD8D01}" type="slidenum">
              <a:rPr lang="en-US" smtClean="0"/>
              <a:pPr>
                <a:defRPr/>
              </a:pPr>
              <a:t>8</a:t>
            </a:fld>
            <a:endParaRPr lang="en-US"/>
          </a:p>
        </p:txBody>
      </p:sp>
      <p:sp>
        <p:nvSpPr>
          <p:cNvPr id="6" name="TextBox 5"/>
          <p:cNvSpPr txBox="1"/>
          <p:nvPr/>
        </p:nvSpPr>
        <p:spPr>
          <a:xfrm>
            <a:off x="5283949" y="1291283"/>
            <a:ext cx="3735061" cy="307777"/>
          </a:xfrm>
          <a:prstGeom prst="rect">
            <a:avLst/>
          </a:prstGeom>
          <a:noFill/>
        </p:spPr>
        <p:txBody>
          <a:bodyPr wrap="none" rtlCol="0">
            <a:spAutoFit/>
          </a:bodyPr>
          <a:lstStyle/>
          <a:p>
            <a:r>
              <a:rPr lang="en-US" sz="1400" b="1" i="1" dirty="0" smtClean="0">
                <a:solidFill>
                  <a:srgbClr val="FF0000"/>
                </a:solidFill>
              </a:rPr>
              <a:t>Misako </a:t>
            </a:r>
            <a:r>
              <a:rPr lang="en-US" sz="1400" b="1" i="1" dirty="0" err="1" smtClean="0">
                <a:solidFill>
                  <a:srgbClr val="FF0000"/>
                </a:solidFill>
              </a:rPr>
              <a:t>Kachi</a:t>
            </a:r>
            <a:r>
              <a:rPr lang="en-US" sz="1400" b="1" i="1" dirty="0" smtClean="0">
                <a:solidFill>
                  <a:srgbClr val="FF0000"/>
                </a:solidFill>
              </a:rPr>
              <a:t>/Takashi Maeda, 12 Oct 2017</a:t>
            </a:r>
            <a:endParaRPr lang="en-US" sz="1400" b="1" i="1" dirty="0">
              <a:solidFill>
                <a:srgbClr val="FF0000"/>
              </a:solidFill>
            </a:endParaRPr>
          </a:p>
        </p:txBody>
      </p:sp>
      <p:sp>
        <p:nvSpPr>
          <p:cNvPr id="14" name="TextBox 13"/>
          <p:cNvSpPr txBox="1"/>
          <p:nvPr/>
        </p:nvSpPr>
        <p:spPr>
          <a:xfrm>
            <a:off x="1106918" y="1248493"/>
            <a:ext cx="2741456" cy="307777"/>
          </a:xfrm>
          <a:prstGeom prst="rect">
            <a:avLst/>
          </a:prstGeom>
          <a:noFill/>
        </p:spPr>
        <p:txBody>
          <a:bodyPr wrap="none" rtlCol="0">
            <a:spAutoFit/>
          </a:bodyPr>
          <a:lstStyle/>
          <a:p>
            <a:r>
              <a:rPr lang="en-US" sz="1400" b="1" i="1" dirty="0" smtClean="0">
                <a:solidFill>
                  <a:srgbClr val="FF0000"/>
                </a:solidFill>
              </a:rPr>
              <a:t>Mark Liu/Ed Kim,  12 Jan 2018</a:t>
            </a:r>
            <a:endParaRPr lang="en-US" sz="1400" b="1" i="1" dirty="0">
              <a:solidFill>
                <a:srgbClr val="FF0000"/>
              </a:solidFill>
            </a:endParaRPr>
          </a:p>
        </p:txBody>
      </p:sp>
      <p:pic>
        <p:nvPicPr>
          <p:cNvPr id="20482"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501" r="4711"/>
          <a:stretch/>
        </p:blipFill>
        <p:spPr bwMode="auto">
          <a:xfrm>
            <a:off x="228532" y="2443094"/>
            <a:ext cx="4445098" cy="235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2"/>
          <p:cNvSpPr txBox="1">
            <a:spLocks/>
          </p:cNvSpPr>
          <p:nvPr/>
        </p:nvSpPr>
        <p:spPr>
          <a:xfrm>
            <a:off x="555476" y="1824796"/>
            <a:ext cx="3890921" cy="5715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1600" b="1" kern="0" dirty="0" smtClean="0">
                <a:solidFill>
                  <a:srgbClr val="0070C0"/>
                </a:solidFill>
              </a:rPr>
              <a:t>NOAA-20 ATMS On-Orbit NEΔT Status</a:t>
            </a:r>
            <a:endParaRPr lang="en-US" sz="1600" b="1" kern="0" dirty="0">
              <a:solidFill>
                <a:srgbClr val="0070C0"/>
              </a:solidFill>
            </a:endParaRPr>
          </a:p>
        </p:txBody>
      </p:sp>
      <p:pic>
        <p:nvPicPr>
          <p:cNvPr id="20483" name="Picture 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2444" b="4291"/>
          <a:stretch/>
        </p:blipFill>
        <p:spPr bwMode="auto">
          <a:xfrm>
            <a:off x="4590735" y="2396296"/>
            <a:ext cx="4388980" cy="273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2"/>
          <p:cNvSpPr txBox="1">
            <a:spLocks/>
          </p:cNvSpPr>
          <p:nvPr/>
        </p:nvSpPr>
        <p:spPr>
          <a:xfrm>
            <a:off x="5014955" y="1824796"/>
            <a:ext cx="3890921" cy="5715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1600" b="1" kern="0" dirty="0" smtClean="0">
                <a:solidFill>
                  <a:srgbClr val="0070C0"/>
                </a:solidFill>
              </a:rPr>
              <a:t>AMSR-2 Cross Calibration V2</a:t>
            </a:r>
            <a:endParaRPr lang="en-US" sz="1600" b="1" kern="0" dirty="0">
              <a:solidFill>
                <a:srgbClr val="0070C0"/>
              </a:solidFill>
            </a:endParaRPr>
          </a:p>
        </p:txBody>
      </p:sp>
    </p:spTree>
    <p:extLst>
      <p:ext uri="{BB962C8B-B14F-4D97-AF65-F5344CB8AC3E}">
        <p14:creationId xmlns:p14="http://schemas.microsoft.com/office/powerpoint/2010/main" val="4181054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828" y="83252"/>
            <a:ext cx="5752214" cy="799250"/>
          </a:xfrm>
        </p:spPr>
        <p:txBody>
          <a:bodyPr/>
          <a:lstStyle/>
          <a:p>
            <a:r>
              <a:rPr lang="en-US" sz="3600" dirty="0" smtClean="0">
                <a:solidFill>
                  <a:srgbClr val="0000FF"/>
                </a:solidFill>
              </a:rPr>
              <a:t>Meeting Highlights (2/3)</a:t>
            </a:r>
            <a:endParaRPr lang="en-US" sz="3600" dirty="0">
              <a:solidFill>
                <a:srgbClr val="0000FF"/>
              </a:solidFill>
            </a:endParaRPr>
          </a:p>
        </p:txBody>
      </p:sp>
      <p:sp>
        <p:nvSpPr>
          <p:cNvPr id="5" name="Slide Number Placeholder 4"/>
          <p:cNvSpPr>
            <a:spLocks noGrp="1"/>
          </p:cNvSpPr>
          <p:nvPr>
            <p:ph type="sldNum" sz="quarter" idx="10"/>
          </p:nvPr>
        </p:nvSpPr>
        <p:spPr/>
        <p:txBody>
          <a:bodyPr/>
          <a:lstStyle/>
          <a:p>
            <a:pPr>
              <a:defRPr/>
            </a:pPr>
            <a:fld id="{D4866AD1-022E-4E0E-AE7E-C7A6C4DD8D01}" type="slidenum">
              <a:rPr lang="en-US" smtClean="0"/>
              <a:pPr>
                <a:defRPr/>
              </a:pPr>
              <a:t>9</a:t>
            </a:fld>
            <a:endParaRPr lang="en-US"/>
          </a:p>
        </p:txBody>
      </p:sp>
      <p:sp>
        <p:nvSpPr>
          <p:cNvPr id="6" name="TextBox 5"/>
          <p:cNvSpPr txBox="1"/>
          <p:nvPr/>
        </p:nvSpPr>
        <p:spPr>
          <a:xfrm>
            <a:off x="253226" y="1215162"/>
            <a:ext cx="4062331" cy="307777"/>
          </a:xfrm>
          <a:prstGeom prst="rect">
            <a:avLst/>
          </a:prstGeom>
          <a:noFill/>
        </p:spPr>
        <p:txBody>
          <a:bodyPr wrap="none" rtlCol="0">
            <a:spAutoFit/>
          </a:bodyPr>
          <a:lstStyle/>
          <a:p>
            <a:r>
              <a:rPr lang="en-US" sz="1400" b="1" i="1" dirty="0" smtClean="0">
                <a:solidFill>
                  <a:srgbClr val="FF0000"/>
                </a:solidFill>
              </a:rPr>
              <a:t>Heather Lawrence/Steve English, 22 Jun 2017</a:t>
            </a:r>
            <a:endParaRPr lang="en-US" sz="1400" b="1" i="1" dirty="0">
              <a:solidFill>
                <a:srgbClr val="FF0000"/>
              </a:solidFill>
            </a:endParaRPr>
          </a:p>
        </p:txBody>
      </p:sp>
      <p:sp>
        <p:nvSpPr>
          <p:cNvPr id="10" name="TextBox 9"/>
          <p:cNvSpPr txBox="1"/>
          <p:nvPr/>
        </p:nvSpPr>
        <p:spPr>
          <a:xfrm>
            <a:off x="4886635" y="1061274"/>
            <a:ext cx="3468706" cy="307777"/>
          </a:xfrm>
          <a:prstGeom prst="rect">
            <a:avLst/>
          </a:prstGeom>
          <a:noFill/>
        </p:spPr>
        <p:txBody>
          <a:bodyPr wrap="none" rtlCol="0">
            <a:spAutoFit/>
          </a:bodyPr>
          <a:lstStyle/>
          <a:p>
            <a:r>
              <a:rPr lang="en-US" sz="1400" b="1" i="1" dirty="0" smtClean="0">
                <a:solidFill>
                  <a:srgbClr val="FF0000"/>
                </a:solidFill>
              </a:rPr>
              <a:t>Cheng-</a:t>
            </a:r>
            <a:r>
              <a:rPr lang="en-US" sz="1400" b="1" i="1" dirty="0" err="1" smtClean="0">
                <a:solidFill>
                  <a:srgbClr val="FF0000"/>
                </a:solidFill>
              </a:rPr>
              <a:t>Zhi</a:t>
            </a:r>
            <a:r>
              <a:rPr lang="en-US" sz="1400" b="1" i="1" dirty="0" smtClean="0">
                <a:solidFill>
                  <a:srgbClr val="FF0000"/>
                </a:solidFill>
              </a:rPr>
              <a:t> Zou/</a:t>
            </a:r>
            <a:r>
              <a:rPr lang="en-US" sz="1400" b="1" i="1" dirty="0" err="1" smtClean="0">
                <a:solidFill>
                  <a:srgbClr val="FF0000"/>
                </a:solidFill>
              </a:rPr>
              <a:t>Manik</a:t>
            </a:r>
            <a:r>
              <a:rPr lang="en-US" sz="1400" b="1" i="1" dirty="0" smtClean="0">
                <a:solidFill>
                  <a:srgbClr val="FF0000"/>
                </a:solidFill>
              </a:rPr>
              <a:t> Bali, 12 Jan 2018</a:t>
            </a:r>
            <a:endParaRPr lang="en-US" sz="1400" b="1" i="1" dirty="0">
              <a:solidFill>
                <a:srgbClr val="FF0000"/>
              </a:solidFill>
            </a:endParaRPr>
          </a:p>
        </p:txBody>
      </p:sp>
      <p:sp>
        <p:nvSpPr>
          <p:cNvPr id="13" name="TextBox 12"/>
          <p:cNvSpPr txBox="1"/>
          <p:nvPr/>
        </p:nvSpPr>
        <p:spPr>
          <a:xfrm>
            <a:off x="4633111" y="1387866"/>
            <a:ext cx="4346062" cy="307777"/>
          </a:xfrm>
          <a:prstGeom prst="rect">
            <a:avLst/>
          </a:prstGeom>
          <a:noFill/>
        </p:spPr>
        <p:txBody>
          <a:bodyPr wrap="none" rtlCol="0">
            <a:spAutoFit/>
          </a:bodyPr>
          <a:lstStyle/>
          <a:p>
            <a:r>
              <a:rPr lang="en-US" sz="1400" b="1" i="1" dirty="0" smtClean="0">
                <a:solidFill>
                  <a:srgbClr val="002060"/>
                </a:solidFill>
              </a:rPr>
              <a:t>Use of MSU/AMSU CDR as Calibration Reference</a:t>
            </a:r>
            <a:endParaRPr lang="en-US" sz="1400" b="1" i="1" dirty="0">
              <a:solidFill>
                <a:srgbClr val="002060"/>
              </a:solidFill>
            </a:endParaRPr>
          </a:p>
        </p:txBody>
      </p:sp>
      <p:pic>
        <p:nvPicPr>
          <p:cNvPr id="2150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17858" y="1699306"/>
            <a:ext cx="4038600" cy="180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73" y="3676888"/>
            <a:ext cx="3578225"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09707" y="3325646"/>
            <a:ext cx="3549370" cy="276999"/>
          </a:xfrm>
          <a:prstGeom prst="rect">
            <a:avLst/>
          </a:prstGeom>
          <a:noFill/>
        </p:spPr>
        <p:txBody>
          <a:bodyPr wrap="none" rtlCol="0">
            <a:spAutoFit/>
          </a:bodyPr>
          <a:lstStyle/>
          <a:p>
            <a:r>
              <a:rPr lang="en-GB" sz="1200" dirty="0" smtClean="0">
                <a:solidFill>
                  <a:srgbClr val="031F73"/>
                </a:solidFill>
                <a:latin typeface="Arial"/>
                <a:ea typeface="ＭＳ Ｐゴシック" charset="0"/>
              </a:rPr>
              <a:t>ECMWF O – B minus global average – 10 H GHz</a:t>
            </a:r>
            <a:endParaRPr lang="en-GB" sz="1200" dirty="0">
              <a:solidFill>
                <a:srgbClr val="031F73"/>
              </a:solidFill>
              <a:latin typeface="Arial"/>
              <a:ea typeface="ＭＳ Ｐゴシック" charset="0"/>
            </a:endParaRPr>
          </a:p>
        </p:txBody>
      </p:sp>
      <p:pic>
        <p:nvPicPr>
          <p:cNvPr id="21508" name="Picture 4"/>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729163" y="2621667"/>
            <a:ext cx="4038600" cy="3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842" y="1695643"/>
            <a:ext cx="27686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230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33114</TotalTime>
  <Words>3228</Words>
  <Application>Microsoft Office PowerPoint</Application>
  <PresentationFormat>On-screen Show (4:3)</PresentationFormat>
  <Paragraphs>543</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GRWG Microwave Sub-Group Briefing</vt:lpstr>
      <vt:lpstr>Outline</vt:lpstr>
      <vt:lpstr>Scope of Microwave  Sub-Group</vt:lpstr>
      <vt:lpstr>Members Signed up as of January 2018</vt:lpstr>
      <vt:lpstr>Focus Topics for 2017-2018</vt:lpstr>
      <vt:lpstr>Action Items Details in backup slides in presented Thurs MW session</vt:lpstr>
      <vt:lpstr>Recent Meetings of Microwave Sub-Group</vt:lpstr>
      <vt:lpstr>Meeting Highlights (1/3)</vt:lpstr>
      <vt:lpstr>Meeting Highlights (2/3)</vt:lpstr>
      <vt:lpstr>Meeting Highlights (3/3)</vt:lpstr>
      <vt:lpstr>Newsletters – MW Topics </vt:lpstr>
      <vt:lpstr>2017 MW Session</vt:lpstr>
      <vt:lpstr>2018 MW Session</vt:lpstr>
      <vt:lpstr>Summary and ongoing endeavors</vt:lpstr>
      <vt:lpstr>Backup material</vt:lpstr>
      <vt:lpstr>GRWG Microwave Session</vt:lpstr>
      <vt:lpstr>Action Items </vt:lpstr>
      <vt:lpstr>ATMS Updates for S-NPP and NOAA-20</vt:lpstr>
      <vt:lpstr>NOAA-20 ATMS Performance Summary</vt:lpstr>
      <vt:lpstr>NOAA-20 ATMS TDR (upper) and limb-corrected (bottom)</vt:lpstr>
      <vt:lpstr>Determine feasibility of extracting the inter-calibration algorithms and coefficients from the FCDR and making them a GSICS product. </vt:lpstr>
      <vt:lpstr>Determine feasibility of extracting the inter-calibration algorithms and coefficients from the FCDR and making them a GSICS product. </vt:lpstr>
      <vt:lpstr>PowerPoint Presentation</vt:lpstr>
      <vt:lpstr> </vt:lpstr>
      <vt:lpstr>Sample Matrix  </vt:lpstr>
      <vt:lpstr>Properties of ICI Sensor via OSCAR</vt:lpstr>
      <vt:lpstr>MW Lunar Calibration</vt:lpstr>
      <vt:lpstr>NIST Calibration Targets</vt:lpstr>
      <vt:lpstr>MW co-chair to develop set of specific tasks to be performed by the Subgroup to intercompare RTM output over static references and surface models.  Tasks to be identified within 6 months (Sep. 2017).</vt:lpstr>
      <vt:lpstr>GSICS MW Subgroup Task to Inter-compare RTMs in MW region</vt:lpstr>
      <vt:lpstr>Inter-comparison of CRTM, RTTOV and a LBL Model</vt:lpstr>
      <vt:lpstr>Ultimate Goal: Generating ATMS Pseudo-Observations from CrIS data</vt:lpstr>
      <vt:lpstr>PowerPoint Presentation</vt:lpstr>
    </vt:vector>
  </TitlesOfParts>
  <Company>NOAA / NESDIS / ORA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GEO-LEO ATBD</dc:title>
  <dc:subject>SPIE 2009 tALK</dc:subject>
  <dc:creator>Fred Wu</dc:creator>
  <cp:lastModifiedBy>Ralph R. Ferraro Jr</cp:lastModifiedBy>
  <cp:revision>973</cp:revision>
  <cp:lastPrinted>2017-03-14T21:13:22Z</cp:lastPrinted>
  <dcterms:created xsi:type="dcterms:W3CDTF">2004-06-10T15:46:18Z</dcterms:created>
  <dcterms:modified xsi:type="dcterms:W3CDTF">2018-03-20T02:12:13Z</dcterms:modified>
</cp:coreProperties>
</file>