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359" r:id="rId2"/>
    <p:sldId id="360" r:id="rId3"/>
    <p:sldId id="386" r:id="rId4"/>
    <p:sldId id="468" r:id="rId5"/>
    <p:sldId id="425" r:id="rId6"/>
    <p:sldId id="449" r:id="rId7"/>
    <p:sldId id="398" r:id="rId8"/>
    <p:sldId id="399" r:id="rId9"/>
    <p:sldId id="452" r:id="rId10"/>
    <p:sldId id="453" r:id="rId11"/>
    <p:sldId id="454" r:id="rId12"/>
    <p:sldId id="455" r:id="rId13"/>
    <p:sldId id="466" r:id="rId14"/>
    <p:sldId id="467" r:id="rId15"/>
    <p:sldId id="450" r:id="rId16"/>
    <p:sldId id="456" r:id="rId17"/>
    <p:sldId id="457" r:id="rId18"/>
    <p:sldId id="458" r:id="rId19"/>
    <p:sldId id="459" r:id="rId20"/>
    <p:sldId id="460" r:id="rId21"/>
    <p:sldId id="461" r:id="rId22"/>
    <p:sldId id="462" r:id="rId23"/>
    <p:sldId id="463" r:id="rId24"/>
    <p:sldId id="464" r:id="rId25"/>
    <p:sldId id="451" r:id="rId26"/>
    <p:sldId id="433" r:id="rId27"/>
    <p:sldId id="376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800080"/>
    <a:srgbClr val="FF3399"/>
    <a:srgbClr val="996600"/>
    <a:srgbClr val="990000"/>
    <a:srgbClr val="00FF00"/>
    <a:srgbClr val="9900FF"/>
    <a:srgbClr val="FF99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7" autoAdjust="0"/>
    <p:restoredTop sz="90815" autoAdjust="0"/>
  </p:normalViewPr>
  <p:slideViewPr>
    <p:cSldViewPr>
      <p:cViewPr varScale="1">
        <p:scale>
          <a:sx n="79" d="100"/>
          <a:sy n="79" d="100"/>
        </p:scale>
        <p:origin x="-173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39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4" Type="http://schemas.openxmlformats.org/officeDocument/2006/relationships/image" Target="../media/image4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e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754A052-87E4-4A60-9679-4CB908A9A69C}" type="datetimeFigureOut">
              <a:rPr lang="zh-CN" altLang="en-US"/>
              <a:pPr>
                <a:defRPr/>
              </a:pPr>
              <a:t>2018/3/20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CC0DA71-A548-4E21-881E-EC6B54A20B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125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0DA71-A548-4E21-881E-EC6B54A20B02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pic>
        <p:nvPicPr>
          <p:cNvPr id="5" name="Picture 7" descr="气象局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067425"/>
            <a:ext cx="7191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logopic0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51825" y="6046788"/>
            <a:ext cx="8921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600" b="1" i="1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20-24 September, C</a:t>
            </a:r>
            <a:r>
              <a:rPr lang="en-US" altLang="zh-CN">
                <a:cs typeface="Arial" charset="0"/>
              </a:rPr>
              <a:t>ó</a:t>
            </a:r>
            <a:r>
              <a:rPr lang="en-US" altLang="zh-CN"/>
              <a:t>rdoba, Spain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296A-3C38-4C48-B7F3-9397109DC4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5BFFC-E4E8-4A1B-8AC3-639F910181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381000"/>
            <a:ext cx="2135187" cy="5641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381000"/>
            <a:ext cx="6253163" cy="5641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70019-A57B-4286-A3FE-BB0B031489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6B41-58FB-499D-A396-D65215071B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CCD71-A605-487A-9E8B-33A5102769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752600"/>
            <a:ext cx="4194175" cy="427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94175" cy="427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1C04D-33A5-42FE-8A50-CB1656152F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86DDA-91FD-420C-B615-C85B33B3B8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42EEA-D9B3-4A73-96B4-50865D4E72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52223-6191-45C4-9380-3DBC1A43EE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4A37E-6D23-4EDA-9C44-C1B9909E147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4B51A-C06F-48B3-92B5-626BB6C3EB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3810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752600"/>
            <a:ext cx="854075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172200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941C6897-463C-4E22-BFEA-2F3C1DBC27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  <p:sldLayoutId id="2147484699" r:id="rId8"/>
    <p:sldLayoutId id="2147484700" r:id="rId9"/>
    <p:sldLayoutId id="2147484701" r:id="rId10"/>
    <p:sldLayoutId id="2147484702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5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9.e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7.wmf"/><Relationship Id="rId4" Type="http://schemas.openxmlformats.org/officeDocument/2006/relationships/image" Target="../media/image50.emf"/><Relationship Id="rId9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58.wmf"/><Relationship Id="rId4" Type="http://schemas.openxmlformats.org/officeDocument/2006/relationships/image" Target="../media/image55.emf"/><Relationship Id="rId9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0" y="2209800"/>
            <a:ext cx="9144000" cy="1524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黑体" pitchFamily="49" charset="-122"/>
                <a:cs typeface="Times New Roman" pitchFamily="18" charset="0"/>
              </a:rPr>
              <a:t>The 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黑体" pitchFamily="49" charset="-122"/>
                <a:cs typeface="Times New Roman" pitchFamily="18" charset="0"/>
              </a:rPr>
              <a:t>improved 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黑体" pitchFamily="49" charset="-122"/>
                <a:cs typeface="Times New Roman" pitchFamily="18" charset="0"/>
              </a:rPr>
              <a:t>calibration results 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黑体" pitchFamily="49" charset="-122"/>
                <a:cs typeface="Times New Roman" pitchFamily="18" charset="0"/>
              </a:rPr>
              <a:t>of FY-4A/AGRI and 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黑体" pitchFamily="49" charset="-122"/>
                <a:cs typeface="Times New Roman" pitchFamily="18" charset="0"/>
              </a:rPr>
              <a:t>some recommendations to GSICS 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黑体" pitchFamily="49" charset="-122"/>
                <a:cs typeface="Times New Roman" pitchFamily="18" charset="0"/>
              </a:rPr>
              <a:t>GEO-LEO IR baseline 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黑体" pitchFamily="49" charset="-122"/>
                <a:cs typeface="Times New Roman" pitchFamily="18" charset="0"/>
              </a:rPr>
              <a:t>algorithm</a:t>
            </a:r>
            <a:endParaRPr lang="en-US" altLang="zh-CN" sz="2400" b="1" dirty="0" smtClean="0">
              <a:solidFill>
                <a:schemeClr val="tx2">
                  <a:lumMod val="75000"/>
                </a:schemeClr>
              </a:solidFill>
              <a:latin typeface="+mn-lt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0" y="3657600"/>
            <a:ext cx="91440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altLang="zh-CN" sz="1800" b="1" dirty="0" smtClean="0">
              <a:latin typeface="+mj-lt"/>
              <a:ea typeface="楷体_GB2312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000" b="1" i="1" dirty="0" err="1" smtClean="0">
                <a:ea typeface="楷体" pitchFamily="49" charset="-122"/>
                <a:cs typeface="Times New Roman" pitchFamily="18" charset="0"/>
              </a:rPr>
              <a:t>Qiang</a:t>
            </a:r>
            <a:r>
              <a:rPr lang="en-US" altLang="zh-CN" sz="2000" b="1" i="1" dirty="0" smtClean="0"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000" b="1" i="1" dirty="0" err="1" smtClean="0">
                <a:ea typeface="楷体" pitchFamily="49" charset="-122"/>
                <a:cs typeface="Times New Roman" pitchFamily="18" charset="0"/>
              </a:rPr>
              <a:t>Guo</a:t>
            </a:r>
            <a:r>
              <a:rPr lang="en-US" altLang="zh-CN" sz="2000" b="1" dirty="0" smtClean="0">
                <a:ea typeface="楷体" pitchFamily="49" charset="-122"/>
                <a:cs typeface="Times New Roman" pitchFamily="18" charset="0"/>
              </a:rPr>
              <a:t>, </a:t>
            </a:r>
            <a:r>
              <a:rPr lang="en-US" altLang="zh-CN" sz="2000" b="1" dirty="0" err="1" smtClean="0">
                <a:ea typeface="楷体" pitchFamily="49" charset="-122"/>
                <a:cs typeface="Times New Roman" pitchFamily="18" charset="0"/>
              </a:rPr>
              <a:t>Xuan</a:t>
            </a:r>
            <a:r>
              <a:rPr lang="en-US" altLang="zh-CN" sz="2000" b="1" dirty="0" smtClean="0"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000" b="1" dirty="0" err="1" smtClean="0">
                <a:ea typeface="楷体" pitchFamily="49" charset="-122"/>
                <a:cs typeface="Times New Roman" pitchFamily="18" charset="0"/>
              </a:rPr>
              <a:t>Feng</a:t>
            </a:r>
            <a:r>
              <a:rPr lang="en-US" altLang="zh-CN" sz="2000" b="1" dirty="0" smtClean="0">
                <a:ea typeface="楷体" pitchFamily="49" charset="-122"/>
                <a:cs typeface="Times New Roman" pitchFamily="18" charset="0"/>
              </a:rPr>
              <a:t>, </a:t>
            </a:r>
            <a:r>
              <a:rPr lang="en-US" altLang="zh-CN" sz="2000" b="1" dirty="0" err="1" smtClean="0">
                <a:ea typeface="楷体" pitchFamily="49" charset="-122"/>
                <a:cs typeface="Times New Roman" pitchFamily="18" charset="0"/>
              </a:rPr>
              <a:t>Boyang</a:t>
            </a:r>
            <a:r>
              <a:rPr lang="en-US" altLang="zh-CN" sz="2000" b="1" dirty="0" smtClean="0">
                <a:ea typeface="楷体" pitchFamily="49" charset="-122"/>
                <a:cs typeface="Times New Roman" pitchFamily="18" charset="0"/>
              </a:rPr>
              <a:t> Chen, and Ling Sun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1800" b="1" dirty="0" smtClean="0">
              <a:latin typeface="+mj-lt"/>
              <a:ea typeface="楷体_GB2312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1600" b="1" i="1" u="sng" dirty="0" smtClean="0">
                <a:latin typeface="+mj-lt"/>
                <a:ea typeface="楷体_GB2312" pitchFamily="49" charset="-122"/>
                <a:cs typeface="Times New Roman" pitchFamily="18" charset="0"/>
              </a:rPr>
              <a:t>guoqiang@cma.gov.cn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CN" sz="1800" b="1" dirty="0" smtClean="0">
              <a:ea typeface="楷体_GB2312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1800" b="1" dirty="0" smtClean="0">
                <a:ea typeface="仿宋" pitchFamily="49" charset="-122"/>
                <a:cs typeface="Times New Roman" pitchFamily="18" charset="0"/>
              </a:rPr>
              <a:t>National Satellite Meteorological Center, CMA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248400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600" b="1" i="1" dirty="0" smtClean="0">
                <a:solidFill>
                  <a:srgbClr val="800080"/>
                </a:solidFill>
                <a:latin typeface="+mn-lt"/>
                <a:ea typeface="楷体" pitchFamily="49" charset="-122"/>
                <a:cs typeface="Times New Roman" pitchFamily="18" charset="0"/>
              </a:rPr>
              <a:t>19-23 </a:t>
            </a:r>
            <a:r>
              <a:rPr lang="en-US" altLang="zh-CN" sz="1600" b="1" i="1" dirty="0" smtClean="0">
                <a:solidFill>
                  <a:srgbClr val="800080"/>
                </a:solidFill>
                <a:latin typeface="+mn-lt"/>
                <a:ea typeface="楷体" pitchFamily="49" charset="-122"/>
                <a:cs typeface="Times New Roman" pitchFamily="18" charset="0"/>
              </a:rPr>
              <a:t>March 2018, Shanghai, China</a:t>
            </a:r>
            <a:endParaRPr lang="zh-CN" altLang="en-US" sz="1600" b="1" i="1" dirty="0">
              <a:solidFill>
                <a:srgbClr val="800080"/>
              </a:solidFill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4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CCFF"/>
                </a:solidFill>
                <a:latin typeface="+mn-lt"/>
                <a:ea typeface="楷体" pitchFamily="49" charset="-122"/>
              </a:rPr>
              <a:t>2018 GSICS Data &amp; Research Working Groups Annual Meeting</a:t>
            </a:r>
            <a:endParaRPr lang="zh-CN" altLang="en-US" b="1" dirty="0">
              <a:solidFill>
                <a:srgbClr val="FFCCFF"/>
              </a:solidFill>
              <a:latin typeface="+mn-lt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798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\My Work\国家自然科学基金申请\2018自然基金申请\素材\AGRI-BI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r="8356"/>
          <a:stretch/>
        </p:blipFill>
        <p:spPr bwMode="auto">
          <a:xfrm>
            <a:off x="1" y="3962400"/>
            <a:ext cx="9144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0" y="849915"/>
            <a:ext cx="4648200" cy="3028106"/>
            <a:chOff x="4343400" y="184391"/>
            <a:chExt cx="4648200" cy="347320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184391"/>
              <a:ext cx="4648200" cy="3473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5562600" y="304800"/>
              <a:ext cx="381000" cy="2971800"/>
            </a:xfrm>
            <a:prstGeom prst="rect">
              <a:avLst/>
            </a:prstGeom>
            <a:solidFill>
              <a:srgbClr val="7030A0">
                <a:alpha val="20000"/>
              </a:srgb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019800" y="304800"/>
              <a:ext cx="152400" cy="29718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6444000" y="304800"/>
              <a:ext cx="381000" cy="2971800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00348" y="2045533"/>
            <a:ext cx="418704" cy="21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smtClean="0">
                <a:solidFill>
                  <a:srgbClr val="FF0000"/>
                </a:solidFill>
              </a:rPr>
              <a:t>B09</a:t>
            </a:r>
            <a:endParaRPr lang="zh-CN" altLang="en-US" sz="1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5896" y="2045533"/>
            <a:ext cx="418704" cy="21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smtClean="0"/>
              <a:t>B11</a:t>
            </a:r>
            <a:endParaRPr lang="zh-CN" altLang="en-US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42600" y="2045533"/>
            <a:ext cx="418704" cy="21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smtClean="0"/>
              <a:t>B10</a:t>
            </a:r>
            <a:endParaRPr lang="zh-CN" altLang="en-US" sz="1000" b="1" dirty="0"/>
          </a:p>
        </p:txBody>
      </p:sp>
      <p:sp>
        <p:nvSpPr>
          <p:cNvPr id="10" name="矩形 9"/>
          <p:cNvSpPr/>
          <p:nvPr/>
        </p:nvSpPr>
        <p:spPr>
          <a:xfrm>
            <a:off x="3468600" y="954894"/>
            <a:ext cx="381000" cy="2590954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114800" y="954894"/>
            <a:ext cx="252000" cy="2590954"/>
          </a:xfrm>
          <a:prstGeom prst="rect">
            <a:avLst/>
          </a:prstGeom>
          <a:solidFill>
            <a:srgbClr val="7030A0">
              <a:alpha val="20000"/>
            </a:srgbClr>
          </a:solidFill>
          <a:ln w="127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467496" y="2045533"/>
            <a:ext cx="418704" cy="21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smtClean="0"/>
              <a:t>B13</a:t>
            </a:r>
            <a:endParaRPr lang="zh-CN" altLang="en-US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2045533"/>
            <a:ext cx="418704" cy="214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smtClean="0">
                <a:solidFill>
                  <a:srgbClr val="FF0000"/>
                </a:solidFill>
              </a:rPr>
              <a:t>B14</a:t>
            </a:r>
            <a:endParaRPr lang="zh-CN" altLang="en-US" sz="1000" b="1" dirty="0">
              <a:solidFill>
                <a:srgbClr val="FF0000"/>
              </a:solidFill>
            </a:endParaRPr>
          </a:p>
        </p:txBody>
      </p:sp>
      <p:sp>
        <p:nvSpPr>
          <p:cNvPr id="21" name="标题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楷体" pitchFamily="49" charset="-122"/>
                <a:cs typeface="Times New Roman" pitchFamily="18" charset="0"/>
              </a:rPr>
              <a:t>On-orbit SRF modification: FY-4A/AGRI B09/10/11/13/14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3074" name="Picture 2" descr="C:\User\My Work\国家自然科学基金申请\2018自然基金申请\素材\AGRI-SRF.jp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r="7389"/>
          <a:stretch/>
        </p:blipFill>
        <p:spPr bwMode="auto">
          <a:xfrm>
            <a:off x="4457305" y="685800"/>
            <a:ext cx="4686696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81000" y="652790"/>
            <a:ext cx="41873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ice transmission spectrum</a:t>
            </a:r>
            <a:r>
              <a:rPr lang="en-US" altLang="zh-CN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with different ice-layer thickness</a:t>
            </a:r>
            <a:endParaRPr lang="zh-CN" altLang="en-US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28034" y="652790"/>
            <a:ext cx="42635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SRF comparison between before and after adjustment</a:t>
            </a:r>
            <a:endParaRPr lang="zh-CN" altLang="en-US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340423"/>
            <a:ext cx="8534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Re-assessed CAL biases of 6 TIR bands with new SRFs between July and December, 2017</a:t>
            </a:r>
            <a:endParaRPr lang="zh-CN" alt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3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楷体" pitchFamily="49" charset="-122"/>
                <a:cs typeface="Times New Roman" pitchFamily="18" charset="0"/>
              </a:rPr>
              <a:t>tripe restrain in atmospheric absorption bands: B09/10/14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5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t="21054" r="49384" b="22843"/>
          <a:stretch/>
        </p:blipFill>
        <p:spPr>
          <a:xfrm>
            <a:off x="1" y="636870"/>
            <a:ext cx="3051208" cy="2868330"/>
          </a:xfrm>
        </p:spPr>
      </p:pic>
      <p:pic>
        <p:nvPicPr>
          <p:cNvPr id="6" name="内容占位符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9" t="51485" r="784"/>
          <a:stretch/>
        </p:blipFill>
        <p:spPr bwMode="auto">
          <a:xfrm>
            <a:off x="3048001" y="636870"/>
            <a:ext cx="3048000" cy="286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内容占位符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2" t="9821" r="29106" b="46586"/>
          <a:stretch/>
        </p:blipFill>
        <p:spPr bwMode="auto">
          <a:xfrm>
            <a:off x="6096000" y="636870"/>
            <a:ext cx="3048719" cy="286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48000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B09: 6.25</a:t>
            </a:r>
            <a:r>
              <a:rPr lang="el-GR" altLang="zh-CN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μ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m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8350" y="648000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B10: 7.10</a:t>
            </a:r>
            <a:r>
              <a:rPr lang="el-GR" altLang="zh-CN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μ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m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6350" y="636870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B14: 13.5</a:t>
            </a:r>
            <a:r>
              <a:rPr lang="el-GR" altLang="zh-CN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μ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m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-2232" y="3707618"/>
            <a:ext cx="9146232" cy="2997982"/>
            <a:chOff x="-2232" y="3707618"/>
            <a:chExt cx="9146232" cy="2997982"/>
          </a:xfrm>
        </p:grpSpPr>
        <p:grpSp>
          <p:nvGrpSpPr>
            <p:cNvPr id="3" name="组合 2"/>
            <p:cNvGrpSpPr/>
            <p:nvPr/>
          </p:nvGrpSpPr>
          <p:grpSpPr>
            <a:xfrm>
              <a:off x="-2232" y="3707618"/>
              <a:ext cx="9146232" cy="2997982"/>
              <a:chOff x="-2232" y="3810000"/>
              <a:chExt cx="9146232" cy="2997982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03" r="6849"/>
              <a:stretch/>
            </p:blipFill>
            <p:spPr>
              <a:xfrm>
                <a:off x="119125" y="3810000"/>
                <a:ext cx="3690875" cy="2997982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12" t="4643" r="6579" b="4268"/>
              <a:stretch/>
            </p:blipFill>
            <p:spPr>
              <a:xfrm>
                <a:off x="3886200" y="3810000"/>
                <a:ext cx="5257800" cy="2906331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1600200" y="6588000"/>
                <a:ext cx="1103187" cy="138499"/>
              </a:xfrm>
              <a:prstGeom prst="rect">
                <a:avLst/>
              </a:prstGeom>
              <a:noFill/>
            </p:spPr>
            <p:txBody>
              <a:bodyPr wrap="none" tIns="0" bIns="0" rtlCol="0">
                <a:spAutoFit/>
              </a:bodyPr>
              <a:lstStyle/>
              <a:p>
                <a:r>
                  <a:rPr lang="en-US" altLang="zh-CN" sz="900" b="1" dirty="0" smtClean="0"/>
                  <a:t>Wavelength (</a:t>
                </a:r>
                <a:r>
                  <a:rPr lang="el-GR" altLang="zh-CN" sz="900" b="1" dirty="0" smtClean="0">
                    <a:latin typeface="Times New Roman"/>
                    <a:cs typeface="Times New Roman"/>
                  </a:rPr>
                  <a:t>μ</a:t>
                </a:r>
                <a:r>
                  <a:rPr lang="en-US" altLang="zh-CN" sz="900" b="1" dirty="0" smtClean="0">
                    <a:latin typeface="Times New Roman"/>
                    <a:cs typeface="Times New Roman"/>
                  </a:rPr>
                  <a:t>m</a:t>
                </a:r>
                <a:r>
                  <a:rPr lang="en-US" altLang="zh-CN" sz="900" b="1" dirty="0" smtClean="0"/>
                  <a:t>)</a:t>
                </a:r>
                <a:endParaRPr lang="zh-CN" altLang="en-US" sz="9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-421578" y="4991346"/>
                <a:ext cx="106952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b="1" dirty="0" smtClean="0"/>
                  <a:t>Normalized SRF</a:t>
                </a:r>
                <a:endParaRPr lang="zh-CN" altLang="en-US" sz="9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3425921" y="5032280"/>
                <a:ext cx="998991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b="1" dirty="0" smtClean="0"/>
                  <a:t>Pressure (</a:t>
                </a:r>
                <a:r>
                  <a:rPr lang="en-US" altLang="zh-CN" sz="900" b="1" dirty="0" err="1" smtClean="0"/>
                  <a:t>hPa</a:t>
                </a:r>
                <a:r>
                  <a:rPr lang="en-US" altLang="zh-CN" sz="900" b="1" dirty="0" smtClean="0"/>
                  <a:t>)</a:t>
                </a:r>
                <a:endParaRPr lang="zh-CN" altLang="en-US" sz="9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204513" y="6588000"/>
                <a:ext cx="729687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bIns="0" rtlCol="0">
                <a:spAutoFit/>
              </a:bodyPr>
              <a:lstStyle/>
              <a:p>
                <a:r>
                  <a:rPr lang="en-US" altLang="zh-CN" sz="900" b="1" dirty="0" err="1" smtClean="0"/>
                  <a:t>dr</a:t>
                </a:r>
                <a:r>
                  <a:rPr lang="en-US" altLang="zh-CN" sz="900" b="1" dirty="0" smtClean="0"/>
                  <a:t>/d(</a:t>
                </a:r>
                <a:r>
                  <a:rPr lang="en-US" altLang="zh-CN" sz="900" b="1" dirty="0" err="1" smtClean="0"/>
                  <a:t>ln</a:t>
                </a:r>
                <a:r>
                  <a:rPr lang="en-US" altLang="zh-CN" sz="900" b="1" dirty="0" smtClean="0"/>
                  <a:t>(p))</a:t>
                </a:r>
                <a:endParaRPr lang="zh-CN" altLang="en-US" sz="900" b="1" dirty="0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7315200" y="5317200"/>
              <a:ext cx="1600200" cy="76200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858869" y="418254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SRF</a:t>
            </a:r>
            <a:endParaRPr lang="zh-CN" alt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283554" y="4202668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Weights Profile</a:t>
            </a:r>
            <a:endParaRPr lang="zh-CN" altLang="en-US" b="1" dirty="0"/>
          </a:p>
        </p:txBody>
      </p:sp>
      <p:cxnSp>
        <p:nvCxnSpPr>
          <p:cNvPr id="23" name="直接箭头连接符 22"/>
          <p:cNvCxnSpPr/>
          <p:nvPr/>
        </p:nvCxnSpPr>
        <p:spPr>
          <a:xfrm flipH="1">
            <a:off x="3505200" y="3501547"/>
            <a:ext cx="571501" cy="460853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5072693" y="3515291"/>
            <a:ext cx="718507" cy="447109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5562600" y="2819400"/>
            <a:ext cx="523750" cy="53340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7456"/>
            <a:ext cx="5934744" cy="5934744"/>
          </a:xfrm>
        </p:spPr>
      </p:pic>
      <p:sp>
        <p:nvSpPr>
          <p:cNvPr id="4" name="TextBox 3"/>
          <p:cNvSpPr txBox="1"/>
          <p:nvPr/>
        </p:nvSpPr>
        <p:spPr>
          <a:xfrm>
            <a:off x="0" y="62600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Comparison between with and without stripe restrain (wavelet processing)</a:t>
            </a:r>
            <a:endParaRPr lang="zh-CN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59515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B14: 13.5</a:t>
            </a:r>
            <a:r>
              <a:rPr lang="el-GR" altLang="zh-CN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μ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m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9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楷体" pitchFamily="49" charset="-122"/>
                <a:cs typeface="Times New Roman" pitchFamily="18" charset="0"/>
              </a:rPr>
              <a:t>Reflective Solar Band (RSB) Calibration and Update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52400" y="685800"/>
            <a:ext cx="8900892" cy="6110645"/>
            <a:chOff x="152400" y="685800"/>
            <a:chExt cx="8900892" cy="6110645"/>
          </a:xfrm>
        </p:grpSpPr>
        <p:pic>
          <p:nvPicPr>
            <p:cNvPr id="6" name="Picture 4" descr="J:\5.ProcedureMe\MultiSiteCal\AGRI_result\v3.2\TgCor\All\201703-11_CLD0.3\SolZ70SenZ70RelA360\Yewu\Linear\noIntercept\FY4A_AGRI_MutiSite_Cal_DSL355_385.dat_PDifHist_B2-.png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768" y="685800"/>
              <a:ext cx="1909524" cy="1904762"/>
            </a:xfrm>
            <a:prstGeom prst="rect">
              <a:avLst/>
            </a:prstGeom>
            <a:noFill/>
          </p:spPr>
        </p:pic>
        <p:pic>
          <p:nvPicPr>
            <p:cNvPr id="8" name="Picture 5" descr="J:\5.ProcedureMe\MultiSiteCal\AGRI_result\v3.2\TgCor\All\201703-11_CLD0.3\SolZ70SenZ70RelA360\Yewu\Linear\noIntercept\FY4A_AGRI_MutiSite_Cal_DSL355_385.dat_PDifHist_B1-.png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6380" y="685800"/>
              <a:ext cx="1909524" cy="1904762"/>
            </a:xfrm>
            <a:prstGeom prst="rect">
              <a:avLst/>
            </a:prstGeom>
            <a:noFill/>
          </p:spPr>
        </p:pic>
        <p:pic>
          <p:nvPicPr>
            <p:cNvPr id="9" name="Picture 6" descr="J:\5.ProcedureMe\MultiSiteCal\AGRI_result\v3.2\TgCor\All\201703-11_CLD0.3\SolZ70SenZ70RelA360\Yewu\Linear\noIntercept\FY4A_AGRI_MutiSite_Cal_DSL355_385.dat_PDifHist_B5-.png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05682" y="4472014"/>
              <a:ext cx="1909524" cy="1904762"/>
            </a:xfrm>
            <a:prstGeom prst="rect">
              <a:avLst/>
            </a:prstGeom>
            <a:noFill/>
          </p:spPr>
        </p:pic>
        <p:pic>
          <p:nvPicPr>
            <p:cNvPr id="10" name="Picture 7" descr="J:\5.ProcedureMe\MultiSiteCal\AGRI_result\v3.2\TgCor\All\201703-11_CLD0.3\SolZ70SenZ70RelA360\Yewu\Linear\noIntercept\FY4A_AGRI_MutiSite_Cal_DSL355_385.dat_PDifHist_B3-.png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6380" y="2543188"/>
              <a:ext cx="1909524" cy="1904762"/>
            </a:xfrm>
            <a:prstGeom prst="rect">
              <a:avLst/>
            </a:prstGeom>
            <a:noFill/>
          </p:spPr>
        </p:pic>
        <p:pic>
          <p:nvPicPr>
            <p:cNvPr id="11" name="Picture 8" descr="J:\5.ProcedureMe\MultiSiteCal\AGRI_result\v3.2\TgCor\All\201703-11_CLD0.3\SolZ70SenZ70RelA360\Yewu\Linear\noIntercept\FY4A_AGRI_MutiSite_Cal_DSL355_385.dat_PDifHist_B6-.png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43768" y="4472014"/>
              <a:ext cx="1909524" cy="1904762"/>
            </a:xfrm>
            <a:prstGeom prst="rect">
              <a:avLst/>
            </a:prstGeom>
            <a:noFill/>
          </p:spPr>
        </p:pic>
        <p:pic>
          <p:nvPicPr>
            <p:cNvPr id="12" name="Picture 2" descr="J:\5.ProcedureMe\MultiSiteCal\AGRI_result\v3.2\TgCor\All\201703-11_CLD0.3\SolZ70SenZ70RelA360\Yewu\Linear\noIntercept\FY4A_AGRI_MutiSite_Cal_DSL355_385.dat_ScatPlot_B2-.png"/>
            <p:cNvPicPr>
              <a:picLocks noChangeAspect="1" noChangeArrowheads="1"/>
            </p:cNvPicPr>
            <p:nvPr/>
          </p:nvPicPr>
          <p:blipFill>
            <a:blip r:embed="rId7"/>
            <a:srcRect l="39044" t="4987" r="38411" b="55114"/>
            <a:stretch>
              <a:fillRect/>
            </a:stretch>
          </p:blipFill>
          <p:spPr bwMode="auto">
            <a:xfrm>
              <a:off x="2400800" y="735958"/>
              <a:ext cx="2028324" cy="2007287"/>
            </a:xfrm>
            <a:prstGeom prst="rect">
              <a:avLst/>
            </a:prstGeom>
            <a:noFill/>
          </p:spPr>
        </p:pic>
        <p:pic>
          <p:nvPicPr>
            <p:cNvPr id="13" name="Picture 2" descr="J:\5.ProcedureMe\MultiSiteCal\AGRI_result\v3.2\TgCor\All\201703-11_CLD0.3\SolZ70SenZ70RelA360\Yewu\Linear\noIntercept\FY4A_AGRI_MutiSite_Cal_DSL355_385.dat_ScatPlot_B1-.png"/>
            <p:cNvPicPr>
              <a:picLocks noChangeAspect="1" noChangeArrowheads="1"/>
            </p:cNvPicPr>
            <p:nvPr/>
          </p:nvPicPr>
          <p:blipFill>
            <a:blip r:embed="rId8"/>
            <a:srcRect l="38487" t="3990" r="38645" b="55114"/>
            <a:stretch>
              <a:fillRect/>
            </a:stretch>
          </p:blipFill>
          <p:spPr bwMode="auto">
            <a:xfrm>
              <a:off x="152400" y="685800"/>
              <a:ext cx="2057384" cy="2057445"/>
            </a:xfrm>
            <a:prstGeom prst="rect">
              <a:avLst/>
            </a:prstGeom>
            <a:noFill/>
          </p:spPr>
        </p:pic>
        <p:pic>
          <p:nvPicPr>
            <p:cNvPr id="14" name="Picture 3" descr="J:\5.ProcedureMe\MultiSiteCal\AGRI_result\v3.2\TgCor\All\201703-11_CLD0.3\SolZ70SenZ70RelA360\Yewu\Linear\noIntercept\FY4A_AGRI_MutiSite_Cal_DSL355_385.dat_ScatPlot_B3-.png"/>
            <p:cNvPicPr>
              <a:picLocks noChangeAspect="1" noChangeArrowheads="1"/>
            </p:cNvPicPr>
            <p:nvPr/>
          </p:nvPicPr>
          <p:blipFill>
            <a:blip r:embed="rId9"/>
            <a:srcRect l="39625" t="4634" r="38516" b="55615"/>
            <a:stretch>
              <a:fillRect/>
            </a:stretch>
          </p:blipFill>
          <p:spPr bwMode="auto">
            <a:xfrm>
              <a:off x="275951" y="2724604"/>
              <a:ext cx="1966606" cy="1999841"/>
            </a:xfrm>
            <a:prstGeom prst="rect">
              <a:avLst/>
            </a:prstGeom>
            <a:noFill/>
          </p:spPr>
        </p:pic>
        <p:pic>
          <p:nvPicPr>
            <p:cNvPr id="15" name="Picture 4" descr="J:\5.ProcedureMe\MultiSiteCal\AGRI_result\v3.2\TgCor\All\201703-11_CLD0.3\SolZ70SenZ70RelA360\Yewu\Linear\noIntercept\FY4A_AGRI_MutiSite_Cal_DSL355_385.dat_ScatPlot_B6-.png"/>
            <p:cNvPicPr>
              <a:picLocks noChangeAspect="1" noChangeArrowheads="1"/>
            </p:cNvPicPr>
            <p:nvPr/>
          </p:nvPicPr>
          <p:blipFill>
            <a:blip r:embed="rId10"/>
            <a:srcRect l="39602" t="3990" r="30650" b="54116"/>
            <a:stretch>
              <a:fillRect/>
            </a:stretch>
          </p:blipFill>
          <p:spPr bwMode="auto">
            <a:xfrm>
              <a:off x="2362200" y="4674191"/>
              <a:ext cx="2676374" cy="2107654"/>
            </a:xfrm>
            <a:prstGeom prst="rect">
              <a:avLst/>
            </a:prstGeom>
            <a:noFill/>
          </p:spPr>
        </p:pic>
        <p:pic>
          <p:nvPicPr>
            <p:cNvPr id="16" name="Picture 5" descr="J:\5.ProcedureMe\MultiSiteCal\AGRI_result\v3.2\TgCor\All\201703-11_CLD0.3\SolZ70SenZ70RelA360\Yewu\Linear\noIntercept\FY4A_AGRI_MutiSite_Cal_DSL355_385.dat_ScatPlot_B5-.png"/>
            <p:cNvPicPr>
              <a:picLocks noChangeAspect="1" noChangeArrowheads="1"/>
            </p:cNvPicPr>
            <p:nvPr/>
          </p:nvPicPr>
          <p:blipFill>
            <a:blip r:embed="rId11"/>
            <a:srcRect l="39602" t="3990" r="38831" b="54116"/>
            <a:stretch>
              <a:fillRect/>
            </a:stretch>
          </p:blipFill>
          <p:spPr bwMode="auto">
            <a:xfrm>
              <a:off x="274174" y="4648245"/>
              <a:ext cx="1940371" cy="2107654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5181600" y="6334780"/>
              <a:ext cx="3846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smtClean="0"/>
                <a:t>Difference histogram </a:t>
              </a:r>
              <a:r>
                <a:rPr lang="en-US" altLang="zh-CN" sz="1200" b="1" dirty="0" smtClean="0"/>
                <a:t>between operational CAL and simulation  (Dec. 2017)</a:t>
              </a:r>
              <a:endParaRPr lang="zh-CN" alt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47637" y="3353516"/>
              <a:ext cx="2514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Monitoring results from </a:t>
              </a:r>
            </a:p>
            <a:p>
              <a:pPr algn="ctr"/>
              <a:r>
                <a:rPr lang="en-US" altLang="zh-CN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multiple (13) sites in coverage area</a:t>
              </a:r>
              <a:r>
                <a:rPr lang="zh-CN" altLang="en-US" sz="11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altLang="zh-CN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for one month (Dec. 2017)</a:t>
              </a:r>
              <a:endParaRPr lang="en-US" altLang="zh-CN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75292" y="3078193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华文中宋" pitchFamily="2" charset="-122"/>
                  <a:ea typeface="华文中宋" pitchFamily="2" charset="-122"/>
                </a:rPr>
                <a:t>B1</a:t>
              </a:r>
              <a:r>
                <a:rPr lang="en-US" altLang="zh-CN" b="1" baseline="-25000" dirty="0" smtClean="0">
                  <a:latin typeface="华文中宋" pitchFamily="2" charset="-122"/>
                  <a:ea typeface="华文中宋" pitchFamily="2" charset="-122"/>
                </a:rPr>
                <a:t>bias</a:t>
              </a:r>
              <a:r>
                <a:rPr lang="en-US" altLang="zh-CN" b="1" dirty="0" smtClean="0">
                  <a:latin typeface="华文中宋" pitchFamily="2" charset="-122"/>
                  <a:ea typeface="华文中宋" pitchFamily="2" charset="-122"/>
                </a:rPr>
                <a:t>: </a:t>
              </a:r>
              <a:r>
                <a:rPr lang="en-US" altLang="zh-CN" b="1" dirty="0" smtClean="0">
                  <a:solidFill>
                    <a:srgbClr val="FF0000"/>
                  </a:solidFill>
                  <a:latin typeface="华文中宋" pitchFamily="2" charset="-122"/>
                  <a:ea typeface="华文中宋" pitchFamily="2" charset="-122"/>
                </a:rPr>
                <a:t>-10%</a:t>
              </a:r>
            </a:p>
            <a:p>
              <a:r>
                <a:rPr lang="en-US" altLang="zh-CN" b="1" dirty="0" smtClean="0">
                  <a:latin typeface="华文中宋" pitchFamily="2" charset="-122"/>
                  <a:ea typeface="华文中宋" pitchFamily="2" charset="-122"/>
                </a:rPr>
                <a:t>B5</a:t>
              </a:r>
              <a:r>
                <a:rPr lang="en-US" altLang="zh-CN" b="1" baseline="-25000" dirty="0">
                  <a:latin typeface="华文中宋" pitchFamily="2" charset="-122"/>
                  <a:ea typeface="华文中宋" pitchFamily="2" charset="-122"/>
                </a:rPr>
                <a:t>bias</a:t>
              </a:r>
              <a:r>
                <a:rPr lang="en-US" altLang="zh-CN" b="1" dirty="0" smtClean="0">
                  <a:latin typeface="华文中宋" pitchFamily="2" charset="-122"/>
                  <a:ea typeface="华文中宋" pitchFamily="2" charset="-122"/>
                </a:rPr>
                <a:t>: </a:t>
              </a:r>
              <a:r>
                <a:rPr lang="en-US" altLang="zh-CN" b="1" dirty="0" smtClean="0">
                  <a:solidFill>
                    <a:srgbClr val="FF0000"/>
                  </a:solidFill>
                  <a:latin typeface="华文中宋" pitchFamily="2" charset="-122"/>
                  <a:ea typeface="华文中宋" pitchFamily="2" charset="-122"/>
                </a:rPr>
                <a:t>-4%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611560" y="1457193"/>
              <a:ext cx="864096" cy="90500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705456" y="5424396"/>
              <a:ext cx="970944" cy="92296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5715000" y="809515"/>
              <a:ext cx="990600" cy="155268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5791200" y="4572000"/>
              <a:ext cx="990600" cy="155268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21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J:\5.ProcedureMe\MultiSiteCal\AGRI_result\v3.2\TgCor\Linear\All\201703-11_CLD0.3_MN0\SolZ70SenZ70RelA360\FY4A_AGRI_Cal_v3.2_BDAM_US1962_1Day-0.020CV70SolZD70SenZD40GlintA-2sigma.dat--1.00R2-3Sigma_CH1_Response_Trend-.png"/>
          <p:cNvPicPr>
            <a:picLocks noChangeAspect="1" noChangeArrowheads="1"/>
          </p:cNvPicPr>
          <p:nvPr/>
        </p:nvPicPr>
        <p:blipFill rotWithShape="1">
          <a:blip r:embed="rId2"/>
          <a:srcRect l="6547" r="6887"/>
          <a:stretch/>
        </p:blipFill>
        <p:spPr bwMode="auto">
          <a:xfrm>
            <a:off x="228600" y="76200"/>
            <a:ext cx="6988030" cy="1285860"/>
          </a:xfrm>
          <a:prstGeom prst="rect">
            <a:avLst/>
          </a:prstGeom>
          <a:noFill/>
        </p:spPr>
      </p:pic>
      <p:pic>
        <p:nvPicPr>
          <p:cNvPr id="6" name="Picture 2" descr="J:\5.ProcedureMe\MultiSiteCal\AGRI_result\v3.2\TgCor\Linear\All\201703-11_CLD0.3_MN0\SolZ70SenZ70RelA360\FY4A_AGRI_Cal_v3.2_BDAM_US1962_1Day-0.020CV70SolZD70SenZD40GlintA-2sigma.dat--1.00R2-3Sigma_CH2_Response_Trend-.png"/>
          <p:cNvPicPr>
            <a:picLocks noChangeAspect="1" noChangeArrowheads="1"/>
          </p:cNvPicPr>
          <p:nvPr/>
        </p:nvPicPr>
        <p:blipFill rotWithShape="1">
          <a:blip r:embed="rId3"/>
          <a:srcRect l="6547" r="6887"/>
          <a:stretch/>
        </p:blipFill>
        <p:spPr bwMode="auto">
          <a:xfrm>
            <a:off x="228600" y="1328733"/>
            <a:ext cx="6988030" cy="1247773"/>
          </a:xfrm>
          <a:prstGeom prst="rect">
            <a:avLst/>
          </a:prstGeom>
          <a:noFill/>
        </p:spPr>
      </p:pic>
      <p:pic>
        <p:nvPicPr>
          <p:cNvPr id="8" name="Picture 3" descr="J:\5.ProcedureMe\MultiSiteCal\AGRI_result\v3.2\TgCor\Linear\All\201703-11_CLD0.3_MN0\SolZ70SenZ70RelA360\FY4A_AGRI_Cal_v3.2_BDAM_US1962_1Day-0.020CV70SolZD70SenZD40GlintA-2sigma.dat--1.00R2-3Sigma_CH3_Response_Trend-.png"/>
          <p:cNvPicPr>
            <a:picLocks noChangeAspect="1" noChangeArrowheads="1"/>
          </p:cNvPicPr>
          <p:nvPr/>
        </p:nvPicPr>
        <p:blipFill rotWithShape="1">
          <a:blip r:embed="rId4"/>
          <a:srcRect l="6547" r="6887"/>
          <a:stretch/>
        </p:blipFill>
        <p:spPr bwMode="auto">
          <a:xfrm>
            <a:off x="228600" y="2576507"/>
            <a:ext cx="6988030" cy="1214446"/>
          </a:xfrm>
          <a:prstGeom prst="rect">
            <a:avLst/>
          </a:prstGeom>
          <a:noFill/>
        </p:spPr>
      </p:pic>
      <p:pic>
        <p:nvPicPr>
          <p:cNvPr id="9" name="Picture 4" descr="J:\5.ProcedureMe\MultiSiteCal\AGRI_result\v3.2\TgCor\Linear\All\201703-11_CLD0.3_MN0\SolZ70SenZ70RelA360\FY4A_AGRI_Cal_v3.2_BDAM_US1962_1Day-0.020CV70SolZD70SenZD40GlintA-2sigma.dat--1.00R2-3Sigma_CH5_Response_Trend-.png"/>
          <p:cNvPicPr>
            <a:picLocks noChangeAspect="1" noChangeArrowheads="1"/>
          </p:cNvPicPr>
          <p:nvPr/>
        </p:nvPicPr>
        <p:blipFill rotWithShape="1">
          <a:blip r:embed="rId5"/>
          <a:srcRect l="6547" r="6887"/>
          <a:stretch/>
        </p:blipFill>
        <p:spPr bwMode="auto">
          <a:xfrm>
            <a:off x="228600" y="3790952"/>
            <a:ext cx="6988030" cy="1285884"/>
          </a:xfrm>
          <a:prstGeom prst="rect">
            <a:avLst/>
          </a:prstGeom>
          <a:noFill/>
        </p:spPr>
      </p:pic>
      <p:pic>
        <p:nvPicPr>
          <p:cNvPr id="10" name="Picture 5" descr="J:\5.ProcedureMe\MultiSiteCal\AGRI_result\v3.2\TgCor\Linear\All\201703-11_CLD0.3_MN0\SolZ70SenZ70RelA360\FY4A_AGRI_Cal_v3.2_BDAM_US1962_1Day-0.020CV70SolZD70SenZD40GlintA-2sigma.dat--1.00R2-3Sigma_CH6_Response_Trend-.png"/>
          <p:cNvPicPr>
            <a:picLocks noChangeAspect="1" noChangeArrowheads="1"/>
          </p:cNvPicPr>
          <p:nvPr/>
        </p:nvPicPr>
        <p:blipFill rotWithShape="1">
          <a:blip r:embed="rId6"/>
          <a:srcRect l="6547" r="6887"/>
          <a:stretch/>
        </p:blipFill>
        <p:spPr bwMode="auto">
          <a:xfrm>
            <a:off x="228600" y="5076836"/>
            <a:ext cx="6988030" cy="1533525"/>
          </a:xfrm>
          <a:prstGeom prst="rect">
            <a:avLst/>
          </a:prstGeom>
          <a:noFill/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397879"/>
              </p:ext>
            </p:extLst>
          </p:nvPr>
        </p:nvGraphicFramePr>
        <p:xfrm>
          <a:off x="7086600" y="1695450"/>
          <a:ext cx="1981199" cy="1352550"/>
        </p:xfrm>
        <a:graphic>
          <a:graphicData uri="http://schemas.openxmlformats.org/drawingml/2006/table">
            <a:tbl>
              <a:tblPr/>
              <a:tblGrid>
                <a:gridCol w="377371"/>
                <a:gridCol w="471714"/>
                <a:gridCol w="566057"/>
                <a:gridCol w="566057"/>
              </a:tblGrid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宋体"/>
                        </a:rPr>
                        <a:t>TotalDecay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latin typeface="宋体"/>
                        </a:rPr>
                        <a:t>AnnualDecay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宋体"/>
                      </a:endParaRP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(%)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Sigma/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Mean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(%)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11.88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11.24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3.54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-3.14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-2.97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7.93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7.50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3.52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3.33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3.57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86600" y="3553361"/>
            <a:ext cx="1928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华文中宋" pitchFamily="2" charset="-122"/>
                <a:ea typeface="华文中宋" pitchFamily="2" charset="-122"/>
              </a:rPr>
              <a:t>Calibration coefficients of </a:t>
            </a:r>
            <a:r>
              <a:rPr lang="en-US" altLang="zh-CN" sz="1600" b="1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B1</a:t>
            </a:r>
            <a:r>
              <a:rPr lang="en-US" altLang="zh-CN" sz="1600" b="1" dirty="0" smtClean="0">
                <a:latin typeface="华文中宋" pitchFamily="2" charset="-122"/>
                <a:ea typeface="华文中宋" pitchFamily="2" charset="-122"/>
              </a:rPr>
              <a:t> and </a:t>
            </a:r>
            <a:r>
              <a:rPr lang="en-US" altLang="zh-CN" sz="16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B5</a:t>
            </a:r>
            <a:r>
              <a:rPr lang="en-US" altLang="zh-CN" sz="1600" b="1" dirty="0" smtClean="0">
                <a:latin typeface="华文中宋" pitchFamily="2" charset="-122"/>
                <a:ea typeface="华文中宋" pitchFamily="2" charset="-122"/>
              </a:rPr>
              <a:t> have been updated</a:t>
            </a:r>
            <a:r>
              <a:rPr lang="zh-CN" altLang="en-US" sz="1600" b="1" dirty="0">
                <a:latin typeface="华文中宋" pitchFamily="2" charset="-122"/>
                <a:ea typeface="华文中宋" pitchFamily="2" charset="-122"/>
              </a:rPr>
              <a:t> </a:t>
            </a:r>
            <a:r>
              <a:rPr lang="en-US" altLang="zh-CN" sz="1600" b="1" dirty="0" smtClean="0">
                <a:latin typeface="华文中宋" pitchFamily="2" charset="-122"/>
                <a:ea typeface="华文中宋" pitchFamily="2" charset="-122"/>
              </a:rPr>
              <a:t>in </a:t>
            </a:r>
            <a:r>
              <a:rPr lang="en-US" altLang="zh-CN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中宋" pitchFamily="2" charset="-122"/>
                <a:ea typeface="华文中宋" pitchFamily="2" charset="-122"/>
              </a:rPr>
              <a:t>15 March, 2018</a:t>
            </a:r>
            <a:endParaRPr lang="zh-CN" alt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21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+mn-lt"/>
                <a:ea typeface="黑体" pitchFamily="49" charset="-122"/>
              </a:rPr>
              <a:t>Outline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372612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 smtClean="0">
                <a:latin typeface="+mn-lt"/>
                <a:ea typeface="黑体" pitchFamily="49" charset="-122"/>
              </a:rPr>
              <a:t>Background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 smtClean="0">
                <a:latin typeface="+mn-lt"/>
                <a:ea typeface="黑体" pitchFamily="49" charset="-122"/>
              </a:rPr>
              <a:t>Early results and improvements of FY-4A/AGRI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Recommendations to GSICS baseline algorithm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 smtClean="0">
                <a:latin typeface="+mn-lt"/>
                <a:ea typeface="黑体" pitchFamily="49" charset="-122"/>
              </a:rPr>
              <a:t>Conclusion</a:t>
            </a:r>
            <a:endParaRPr lang="zh-CN" altLang="en-US" sz="2400" b="1" dirty="0">
              <a:latin typeface="+mn-lt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21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楷体" pitchFamily="49" charset="-122"/>
                <a:cs typeface="Times New Roman" pitchFamily="18" charset="0"/>
              </a:rPr>
              <a:t>GSICS framework for 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楷体" pitchFamily="49" charset="-122"/>
                <a:cs typeface="Times New Roman" pitchFamily="18" charset="0"/>
              </a:rPr>
              <a:t>SNO GEO-LEO 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楷体" pitchFamily="49" charset="-122"/>
                <a:cs typeface="Times New Roman" pitchFamily="18" charset="0"/>
              </a:rPr>
              <a:t>intercalibration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87" y="685800"/>
            <a:ext cx="4140813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65186"/>
            <a:ext cx="4287330" cy="538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400800"/>
            <a:ext cx="4211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 dirty="0"/>
              <a:t>Cited from Tim J. </a:t>
            </a:r>
            <a:r>
              <a:rPr lang="en-US" altLang="zh-CN" sz="1050" b="1" dirty="0" err="1" smtClean="0"/>
              <a:t>Hewison</a:t>
            </a:r>
            <a:r>
              <a:rPr lang="en-US" altLang="zh-CN" sz="1050" b="1" dirty="0" smtClean="0"/>
              <a:t>, </a:t>
            </a:r>
            <a:r>
              <a:rPr lang="en-US" altLang="zh-CN" sz="1050" b="1" i="1" dirty="0" smtClean="0"/>
              <a:t>et.al.</a:t>
            </a:r>
            <a:r>
              <a:rPr lang="en-US" altLang="zh-CN" sz="1050" b="1" dirty="0" smtClean="0"/>
              <a:t>, 2013</a:t>
            </a:r>
            <a:endParaRPr lang="zh-CN" altLang="en-US" sz="1200" b="1" dirty="0"/>
          </a:p>
        </p:txBody>
      </p:sp>
      <p:sp>
        <p:nvSpPr>
          <p:cNvPr id="6" name="椭圆 5"/>
          <p:cNvSpPr/>
          <p:nvPr/>
        </p:nvSpPr>
        <p:spPr>
          <a:xfrm>
            <a:off x="1219200" y="2209800"/>
            <a:ext cx="2133600" cy="14478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74587" y="4097923"/>
            <a:ext cx="4140813" cy="25314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Two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 issues needs to be considered more carefully: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zh-CN" sz="1600" b="1" dirty="0" smtClean="0">
                <a:solidFill>
                  <a:schemeClr val="tx1"/>
                </a:solidFill>
              </a:rPr>
              <a:t>Accurate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spatial collocation 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or matching particularly for GEO-LEO matched pairs far away for satellite’s nadir;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zh-CN" sz="1600" b="1" dirty="0" smtClean="0">
                <a:solidFill>
                  <a:schemeClr val="tx1"/>
                </a:solidFill>
              </a:rPr>
              <a:t>Necessity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parallax correction 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for cloud targets for intercalibration at some low BT 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region 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(i.e.&lt;220K)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下箭头 7"/>
          <p:cNvSpPr/>
          <p:nvPr/>
        </p:nvSpPr>
        <p:spPr>
          <a:xfrm rot="18293726">
            <a:off x="3814023" y="2839623"/>
            <a:ext cx="484632" cy="1563316"/>
          </a:xfrm>
          <a:prstGeom prst="down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86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楷体" pitchFamily="49" charset="-122"/>
                <a:cs typeface="Times New Roman" pitchFamily="18" charset="0"/>
              </a:rPr>
              <a:t>Necessity of accurate spatial collocation for GEO-LEO Intercalibration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" y="609600"/>
            <a:ext cx="426593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92756"/>
            <a:ext cx="426593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646243"/>
              </p:ext>
            </p:extLst>
          </p:nvPr>
        </p:nvGraphicFramePr>
        <p:xfrm>
          <a:off x="304800" y="3886200"/>
          <a:ext cx="2598738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" name="Visio" r:id="rId5" imgW="2583984" imgH="2577960" progId="Visio.Drawing.11">
                  <p:embed/>
                </p:oleObj>
              </mc:Choice>
              <mc:Fallback>
                <p:oleObj name="Visio" r:id="rId5" imgW="2583984" imgH="257796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86200"/>
                        <a:ext cx="2598738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579077"/>
              </p:ext>
            </p:extLst>
          </p:nvPr>
        </p:nvGraphicFramePr>
        <p:xfrm>
          <a:off x="3429000" y="3886200"/>
          <a:ext cx="2209800" cy="2593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" name="Visio" r:id="rId7" imgW="2354046" imgH="2773008" progId="Visio.Drawing.11">
                  <p:embed/>
                </p:oleObj>
              </mc:Choice>
              <mc:Fallback>
                <p:oleObj name="Visio" r:id="rId7" imgW="2354046" imgH="2773008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86200"/>
                        <a:ext cx="2209800" cy="25937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552705"/>
              </p:ext>
            </p:extLst>
          </p:nvPr>
        </p:nvGraphicFramePr>
        <p:xfrm>
          <a:off x="935355" y="1371600"/>
          <a:ext cx="2341245" cy="466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4" name="公式" r:id="rId9" imgW="2933700" imgH="584200" progId="Equation.3">
                  <p:embed/>
                </p:oleObj>
              </mc:Choice>
              <mc:Fallback>
                <p:oleObj name="公式" r:id="rId9" imgW="2933700" imgH="584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355" y="1371600"/>
                        <a:ext cx="2341245" cy="46623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157775"/>
              </p:ext>
            </p:extLst>
          </p:nvPr>
        </p:nvGraphicFramePr>
        <p:xfrm>
          <a:off x="5486400" y="1447800"/>
          <a:ext cx="20034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5" name="公式" r:id="rId11" imgW="1981200" imgH="431800" progId="Equation.3">
                  <p:embed/>
                </p:oleObj>
              </mc:Choice>
              <mc:Fallback>
                <p:oleObj name="公式" r:id="rId11" imgW="1981200" imgH="431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447800"/>
                        <a:ext cx="2003425" cy="4270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69690" y="6504801"/>
            <a:ext cx="24497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smtClean="0"/>
              <a:t>GSICS recommended overlap pattern</a:t>
            </a:r>
            <a:endParaRPr lang="zh-CN" altLang="en-US" sz="1000" b="1" dirty="0"/>
          </a:p>
        </p:txBody>
      </p:sp>
      <p:sp>
        <p:nvSpPr>
          <p:cNvPr id="17" name="下箭头 16"/>
          <p:cNvSpPr/>
          <p:nvPr/>
        </p:nvSpPr>
        <p:spPr>
          <a:xfrm rot="16200000">
            <a:off x="3032036" y="4941532"/>
            <a:ext cx="484632" cy="452704"/>
          </a:xfrm>
          <a:prstGeom prst="down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 rot="16200000">
            <a:off x="5546636" y="4941532"/>
            <a:ext cx="484632" cy="452704"/>
          </a:xfrm>
          <a:prstGeom prst="downArrow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144092" y="6504801"/>
            <a:ext cx="2342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/>
              <a:t>O</a:t>
            </a:r>
            <a:r>
              <a:rPr lang="en-US" altLang="zh-CN" sz="1000" b="1" dirty="0" smtClean="0"/>
              <a:t>verlap pattern far away from nadir</a:t>
            </a:r>
            <a:endParaRPr lang="zh-CN" altLang="en-US" sz="1000" b="1" dirty="0"/>
          </a:p>
        </p:txBody>
      </p:sp>
      <p:sp>
        <p:nvSpPr>
          <p:cNvPr id="20" name="矩形 19"/>
          <p:cNvSpPr/>
          <p:nvPr/>
        </p:nvSpPr>
        <p:spPr>
          <a:xfrm>
            <a:off x="6172200" y="4038600"/>
            <a:ext cx="2818130" cy="229031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altLang="zh-CN" sz="1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● </a:t>
            </a:r>
            <a:r>
              <a:rPr lang="en-US" altLang="zh-CN" sz="1200" b="1" dirty="0" smtClean="0">
                <a:solidFill>
                  <a:schemeClr val="tx1"/>
                </a:solidFill>
              </a:rPr>
              <a:t>Overlap pattern for GEO-LEO intercalibration varies with satellite zenith;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altLang="zh-CN" sz="1200" b="1" dirty="0">
                <a:solidFill>
                  <a:schemeClr val="tx1"/>
                </a:solidFill>
              </a:rPr>
              <a:t>● Overlap pattern should be calculated accurately according to the relative positional and pointing information between satellite and targets</a:t>
            </a:r>
          </a:p>
        </p:txBody>
      </p:sp>
    </p:spTree>
    <p:extLst>
      <p:ext uri="{BB962C8B-B14F-4D97-AF65-F5344CB8AC3E}">
        <p14:creationId xmlns:p14="http://schemas.microsoft.com/office/powerpoint/2010/main" val="1965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楷体" pitchFamily="49" charset="-122"/>
                <a:cs typeface="Times New Roman" pitchFamily="18" charset="0"/>
              </a:rPr>
              <a:t>Examples of overlap pattern for real GEO-LEO intercalibration 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1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609601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09600"/>
            <a:ext cx="2879725" cy="2879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417621"/>
              </p:ext>
            </p:extLst>
          </p:nvPr>
        </p:nvGraphicFramePr>
        <p:xfrm>
          <a:off x="304800" y="4319778"/>
          <a:ext cx="8540745" cy="1905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9301"/>
                <a:gridCol w="569301"/>
                <a:gridCol w="569301"/>
                <a:gridCol w="569301"/>
                <a:gridCol w="569301"/>
                <a:gridCol w="569301"/>
                <a:gridCol w="569301"/>
                <a:gridCol w="569916"/>
                <a:gridCol w="569301"/>
                <a:gridCol w="569301"/>
                <a:gridCol w="569301"/>
                <a:gridCol w="569301"/>
                <a:gridCol w="569301"/>
                <a:gridCol w="569301"/>
                <a:gridCol w="569916"/>
              </a:tblGrid>
              <a:tr h="196735">
                <a:tc gridSpan="5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</a:rPr>
                        <a:t>Case 1: (94.566971, 0.048508)</a:t>
                      </a:r>
                      <a:endParaRPr lang="zh-CN" sz="10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</a:rPr>
                        <a:t>Case 2: (94.409821, 0.082732)</a:t>
                      </a:r>
                      <a:endParaRPr lang="zh-CN" sz="10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</a:rPr>
                        <a:t>Case 3: (107.867203, 33.345127)</a:t>
                      </a:r>
                      <a:endParaRPr lang="zh-CN" sz="10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673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673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0.037073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0.193131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0.065738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0.061248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0.097010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0.000580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0.072261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0.072596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0.005496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673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0.118072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0.202203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0.177856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0.277795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0.213222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0.044326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0.065868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0.152944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0.152961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0.165959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673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0.019351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0.153254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0.033321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0.129960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0.170167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0.006272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0.000128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0.117286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0.119667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0.074255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673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0.000000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0.000000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0.000000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0" y="403860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Weights distribution in the newly defined target area (5 by 5 GEO pixels) for three typical cases</a:t>
            </a:r>
            <a:endParaRPr lang="zh-CN" alt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3352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Real </a:t>
            </a:r>
            <a:r>
              <a:rPr lang="en-US" altLang="zh-CN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spatial collocations of intercalibration between FY-2G VISSR and METOP-A IASI at UTC0300 April 24, 2015</a:t>
            </a:r>
            <a:endParaRPr lang="zh-CN" altLang="zh-CN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altLang="zh-CN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(a) Collocated map in slant hourglass pattern; (b) Real spatial collocation examples near nadir; (c) Real spatial collocation examples far away from nadir</a:t>
            </a:r>
            <a:endParaRPr lang="zh-CN" alt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096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(a)                                                                     (b)                                                                       (c)</a:t>
            </a:r>
            <a:endParaRPr lang="zh-CN" alt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横卷形 13"/>
          <p:cNvSpPr/>
          <p:nvPr/>
        </p:nvSpPr>
        <p:spPr>
          <a:xfrm>
            <a:off x="0" y="6248400"/>
            <a:ext cx="9067800" cy="609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schemeClr val="tx1"/>
                </a:solidFill>
              </a:rPr>
              <a:t>The uniform weighting (</a:t>
            </a:r>
            <a:r>
              <a:rPr lang="en-US" altLang="zh-CN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UW</a:t>
            </a:r>
            <a:r>
              <a:rPr lang="en-US" altLang="zh-CN" sz="1200" b="1" dirty="0" smtClean="0">
                <a:solidFill>
                  <a:schemeClr val="tx1"/>
                </a:solidFill>
              </a:rPr>
              <a:t>) recommended by GSICS should be replaced by the proposed variable weighting (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VW</a:t>
            </a:r>
            <a:r>
              <a:rPr lang="en-US" altLang="zh-CN" sz="1200" b="1" dirty="0" smtClean="0">
                <a:solidFill>
                  <a:schemeClr val="tx1"/>
                </a:solidFill>
              </a:rPr>
              <a:t>) one!</a:t>
            </a:r>
            <a:endParaRPr lang="zh-CN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楷体" pitchFamily="49" charset="-122"/>
                <a:cs typeface="Times New Roman" pitchFamily="18" charset="0"/>
              </a:rPr>
              <a:t>How the proposed VW method benefits intercalibration results?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5" name="图片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5" t="6967" r="7973" b="7070"/>
          <a:stretch/>
        </p:blipFill>
        <p:spPr bwMode="auto">
          <a:xfrm>
            <a:off x="152400" y="762000"/>
            <a:ext cx="87630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0" y="61677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Intercalibration </a:t>
            </a:r>
            <a:r>
              <a:rPr lang="en-US" altLang="zh-CN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of typical observation at UTC 0430 Jan.1, 2016 for FY-2E at different target’s nonuniformity (ρ) and spatial collocation method (UW or VW)</a:t>
            </a:r>
            <a:endParaRPr lang="zh-CN" alt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五角星 6"/>
          <p:cNvSpPr/>
          <p:nvPr/>
        </p:nvSpPr>
        <p:spPr>
          <a:xfrm>
            <a:off x="5122244" y="4267200"/>
            <a:ext cx="440356" cy="381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39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+mn-lt"/>
                <a:ea typeface="黑体" pitchFamily="49" charset="-122"/>
              </a:rPr>
              <a:t>Outline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372612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Background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 smtClean="0">
                <a:latin typeface="+mn-lt"/>
                <a:ea typeface="黑体" pitchFamily="49" charset="-122"/>
              </a:rPr>
              <a:t>Early results and improvements of FY-4A/AGRI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 smtClean="0">
                <a:latin typeface="+mn-lt"/>
                <a:ea typeface="黑体" pitchFamily="49" charset="-122"/>
              </a:rPr>
              <a:t>Recommendations to GSICS baseline algorithm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 smtClean="0">
                <a:latin typeface="+mn-lt"/>
                <a:ea typeface="黑体" pitchFamily="49" charset="-122"/>
              </a:rPr>
              <a:t>Conclusion</a:t>
            </a:r>
            <a:endParaRPr lang="zh-CN" altLang="en-US" sz="2400" b="1" dirty="0">
              <a:latin typeface="+mn-lt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736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楷体" pitchFamily="49" charset="-122"/>
                <a:cs typeface="Times New Roman" pitchFamily="18" charset="0"/>
              </a:rPr>
              <a:t>Necessity of parallax correction (PC) for GEO-LEO Intercalibration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504042"/>
              </p:ext>
            </p:extLst>
          </p:nvPr>
        </p:nvGraphicFramePr>
        <p:xfrm>
          <a:off x="1113444" y="747529"/>
          <a:ext cx="6887556" cy="313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2" name="Visio" r:id="rId3" imgW="6033257" imgH="2747520" progId="Visio.Drawing.11">
                  <p:embed/>
                </p:oleObj>
              </mc:Choice>
              <mc:Fallback>
                <p:oleObj name="Visio" r:id="rId3" imgW="6033257" imgH="274752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444" y="747529"/>
                        <a:ext cx="6887556" cy="31386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081852"/>
              </p:ext>
            </p:extLst>
          </p:nvPr>
        </p:nvGraphicFramePr>
        <p:xfrm>
          <a:off x="2019300" y="4114800"/>
          <a:ext cx="19764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3" name="公式" r:id="rId5" imgW="1308100" imgH="330200" progId="Equation.3">
                  <p:embed/>
                </p:oleObj>
              </mc:Choice>
              <mc:Fallback>
                <p:oleObj name="公式" r:id="rId5" imgW="1308100" imgH="330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4114800"/>
                        <a:ext cx="1976438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783741"/>
              </p:ext>
            </p:extLst>
          </p:nvPr>
        </p:nvGraphicFramePr>
        <p:xfrm>
          <a:off x="4457700" y="4114800"/>
          <a:ext cx="119189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" name="公式" r:id="rId7" imgW="698197" imgH="266584" progId="Equation.3">
                  <p:embed/>
                </p:oleObj>
              </mc:Choice>
              <mc:Fallback>
                <p:oleObj name="公式" r:id="rId7" imgW="698197" imgH="26658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4114800"/>
                        <a:ext cx="119189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216212"/>
              </p:ext>
            </p:extLst>
          </p:nvPr>
        </p:nvGraphicFramePr>
        <p:xfrm>
          <a:off x="6134100" y="4191000"/>
          <a:ext cx="7239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" name="公式" r:id="rId9" imgW="482400" imgH="190440" progId="Equation.3">
                  <p:embed/>
                </p:oleObj>
              </mc:Choice>
              <mc:Fallback>
                <p:oleObj name="公式" r:id="rId9" imgW="482400" imgH="1904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4191000"/>
                        <a:ext cx="723900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5790"/>
              </p:ext>
            </p:extLst>
          </p:nvPr>
        </p:nvGraphicFramePr>
        <p:xfrm>
          <a:off x="102219" y="4728416"/>
          <a:ext cx="8889381" cy="190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" name="公式" r:id="rId11" imgW="5155920" imgH="1079280" progId="Equation.3">
                  <p:embed/>
                </p:oleObj>
              </mc:Choice>
              <mc:Fallback>
                <p:oleObj name="公式" r:id="rId11" imgW="5155920" imgH="10792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19" y="4728416"/>
                        <a:ext cx="8889381" cy="19009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3886200" y="3348335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The sketch of basic viewing geometry for </a:t>
            </a:r>
            <a:r>
              <a:rPr lang="en-US" altLang="zh-CN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space-to-Earth observation </a:t>
            </a:r>
            <a:r>
              <a:rPr lang="en-US" altLang="zh-CN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when satellite’s nadir is on the Earth equator</a:t>
            </a:r>
            <a:endParaRPr lang="zh-CN" alt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6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64247"/>
            <a:ext cx="6095999" cy="48269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标题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楷体" pitchFamily="49" charset="-122"/>
                <a:cs typeface="Times New Roman" pitchFamily="18" charset="0"/>
              </a:rPr>
              <a:t>Simulated parallax corrections for GEO &amp; LEO for clouds with different heights</a:t>
            </a:r>
            <a:endParaRPr lang="zh-CN" altLang="en-US" sz="1800" b="1" dirty="0">
              <a:solidFill>
                <a:schemeClr val="accent1">
                  <a:lumMod val="75000"/>
                </a:schemeClr>
              </a:solidFill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7105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>
                <a:solidFill>
                  <a:schemeClr val="tx2">
                    <a:lumMod val="60000"/>
                    <a:lumOff val="40000"/>
                  </a:schemeClr>
                </a:solidFill>
              </a:rPr>
              <a:t>Parallax effect error (</a:t>
            </a:r>
            <a:r>
              <a:rPr lang="en-US" altLang="zh-CN" sz="12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altLang="zh-CN" sz="1200" b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</a:t>
            </a:r>
            <a:r>
              <a:rPr lang="en-US" altLang="zh-CN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against satellite zenith angle (δ) under different cloud heights between 10 and 20 km for both GEO (VISSR) and LEO (IASI) sensors</a:t>
            </a:r>
            <a:endParaRPr lang="zh-CN" alt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楷体" pitchFamily="49" charset="-122"/>
                <a:cs typeface="Times New Roman" pitchFamily="18" charset="0"/>
              </a:rPr>
              <a:t>How the proposed PC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楷体" pitchFamily="49" charset="-122"/>
                <a:cs typeface="Times New Roman" pitchFamily="18" charset="0"/>
              </a:rPr>
              <a:t>method benefits intercalibration results?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5" name="图片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t="4035" r="9168" b="4138"/>
          <a:stretch/>
        </p:blipFill>
        <p:spPr bwMode="auto">
          <a:xfrm>
            <a:off x="304800" y="951131"/>
            <a:ext cx="84582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0" y="61238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Scatter </a:t>
            </a:r>
            <a:r>
              <a:rPr lang="en-US" altLang="zh-CN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diagrams of typical observation at UTC 0300 Apr.6, 2016 for FY-2G IR1-IR3 bands with/without PC</a:t>
            </a:r>
            <a:endParaRPr lang="zh-CN" alt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楷体" pitchFamily="49" charset="-122"/>
                <a:cs typeface="Times New Roman" pitchFamily="18" charset="0"/>
              </a:rPr>
              <a:t>Independent developed calibration accuracy validation system for GEO satellites (GeoCAVS) under GSICS</a:t>
            </a:r>
            <a:endParaRPr lang="zh-CN" altLang="en-US" sz="1800" b="1" dirty="0">
              <a:solidFill>
                <a:schemeClr val="accent1">
                  <a:lumMod val="75000"/>
                </a:schemeClr>
              </a:solidFill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8" name="图片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r="7629"/>
          <a:stretch/>
        </p:blipFill>
        <p:spPr bwMode="auto">
          <a:xfrm>
            <a:off x="3429000" y="474980"/>
            <a:ext cx="5715000" cy="295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" r="7421"/>
          <a:stretch/>
        </p:blipFill>
        <p:spPr bwMode="auto">
          <a:xfrm>
            <a:off x="3352800" y="3810000"/>
            <a:ext cx="57912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3505200" y="3379113"/>
            <a:ext cx="5562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Calibration bias of FY-2E main TEBs (IR1-IR3) between January 2014 and December 2016 validated by GeoCAVS</a:t>
            </a:r>
            <a:endParaRPr lang="zh-CN" altLang="en-US" sz="105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81400" y="6274713"/>
            <a:ext cx="5486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Calibration bias of FY-2G main TEBs (IR1-IR3) between June 2015 and December 2016 validated by GeoCAVS</a:t>
            </a:r>
            <a:endParaRPr lang="zh-CN" altLang="en-US" sz="105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0" y="685800"/>
            <a:ext cx="3352800" cy="6032199"/>
            <a:chOff x="-76200" y="749601"/>
            <a:chExt cx="3352800" cy="6032199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749601"/>
              <a:ext cx="3200400" cy="6032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-76200" y="5376446"/>
              <a:ext cx="10999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GeoCAVS</a:t>
              </a:r>
            </a:p>
            <a:p>
              <a:pPr algn="ctr"/>
              <a:r>
                <a:rPr lang="en-US" altLang="zh-CN" sz="11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Flowing chart</a:t>
              </a:r>
              <a:endParaRPr lang="zh-CN" alt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38400" y="4126468"/>
              <a:ext cx="543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rgbClr val="FF0000"/>
                  </a:solidFill>
                </a:rPr>
                <a:t>NEW</a:t>
              </a:r>
              <a:endParaRPr lang="zh-CN" alt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直接箭头连接符 12"/>
            <p:cNvCxnSpPr>
              <a:stCxn id="11" idx="0"/>
            </p:cNvCxnSpPr>
            <p:nvPr/>
          </p:nvCxnSpPr>
          <p:spPr>
            <a:xfrm flipH="1" flipV="1">
              <a:off x="2362200" y="3814465"/>
              <a:ext cx="348070" cy="3120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>
              <a:stCxn id="11" idx="2"/>
            </p:cNvCxnSpPr>
            <p:nvPr/>
          </p:nvCxnSpPr>
          <p:spPr>
            <a:xfrm flipH="1">
              <a:off x="2133601" y="4403467"/>
              <a:ext cx="576669" cy="2447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039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0"/>
          <a:stretch/>
        </p:blipFill>
        <p:spPr bwMode="auto">
          <a:xfrm>
            <a:off x="193675" y="811463"/>
            <a:ext cx="8756650" cy="5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楷体" pitchFamily="49" charset="-122"/>
                <a:cs typeface="Times New Roman" pitchFamily="18" charset="0"/>
              </a:rPr>
              <a:t>Reference: recommendations for GSICS baseline algorithm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69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/>
              <a:t>This article </a:t>
            </a:r>
            <a:r>
              <a:rPr lang="en-US" altLang="zh-CN" sz="1400" b="1" dirty="0"/>
              <a:t>(DOI:10.1109/TGRS.2017.2778744) </a:t>
            </a:r>
            <a:r>
              <a:rPr lang="en-US" altLang="zh-CN" sz="1400" b="1" dirty="0" smtClean="0"/>
              <a:t>has been </a:t>
            </a:r>
            <a:r>
              <a:rPr lang="en-US" altLang="zh-CN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online published </a:t>
            </a:r>
            <a:r>
              <a:rPr lang="en-US" altLang="zh-CN" sz="1400" b="1" dirty="0" smtClean="0"/>
              <a:t>on </a:t>
            </a:r>
            <a:r>
              <a:rPr lang="en-US" altLang="zh-CN" sz="1400" b="1" i="1" dirty="0" smtClean="0">
                <a:solidFill>
                  <a:srgbClr val="FF0000"/>
                </a:solidFill>
              </a:rPr>
              <a:t>IEEE TGRS </a:t>
            </a:r>
            <a:r>
              <a:rPr lang="en-US" altLang="zh-CN" sz="1400" b="1" dirty="0" smtClean="0"/>
              <a:t>in </a:t>
            </a:r>
            <a:r>
              <a:rPr lang="en-US" altLang="zh-CN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March 6, </a:t>
            </a:r>
            <a:r>
              <a:rPr lang="en-US" altLang="zh-CN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57486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+mn-lt"/>
                <a:ea typeface="黑体" pitchFamily="49" charset="-122"/>
              </a:rPr>
              <a:t>Outline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372612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 smtClean="0">
                <a:latin typeface="+mn-lt"/>
                <a:ea typeface="黑体" pitchFamily="49" charset="-122"/>
              </a:rPr>
              <a:t>Background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 smtClean="0">
                <a:latin typeface="+mn-lt"/>
                <a:ea typeface="黑体" pitchFamily="49" charset="-122"/>
              </a:rPr>
              <a:t>Early results and improvements of FY-4A/AGRI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 smtClean="0">
                <a:latin typeface="+mn-lt"/>
                <a:ea typeface="黑体" pitchFamily="49" charset="-122"/>
              </a:rPr>
              <a:t>Recommendations to GSICS baseline algorithm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Conclusion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21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4800" y="304800"/>
            <a:ext cx="8610600" cy="60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黑体" pitchFamily="49" charset="-122"/>
              </a:rPr>
              <a:t>The GEO imager </a:t>
            </a:r>
            <a:r>
              <a:rPr lang="en-US" altLang="zh-CN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黑体" pitchFamily="49" charset="-122"/>
              </a:rPr>
              <a:t>(AGRI) </a:t>
            </a:r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黑体" pitchFamily="49" charset="-122"/>
              </a:rPr>
              <a:t>with </a:t>
            </a:r>
            <a:r>
              <a:rPr lang="en-US" altLang="zh-CN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黑体" pitchFamily="49" charset="-122"/>
              </a:rPr>
              <a:t>high accuracy in temporal, spatial &amp; radiometric aspects </a:t>
            </a:r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黑体" pitchFamily="49" charset="-122"/>
              </a:rPr>
              <a:t>on </a:t>
            </a:r>
            <a:r>
              <a:rPr lang="en-US" altLang="zh-CN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黑体" pitchFamily="49" charset="-122"/>
              </a:rPr>
              <a:t>FY-4A </a:t>
            </a:r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黑体" pitchFamily="49" charset="-122"/>
              </a:rPr>
              <a:t>satellite is available and believed to be comparable with GOES-16/ABI &amp; H8/AHI</a:t>
            </a:r>
          </a:p>
          <a:p>
            <a:pPr marL="800100" lvl="1" indent="-342900">
              <a:lnSpc>
                <a:spcPts val="2200"/>
              </a:lnSpc>
              <a:buFont typeface="Wingdings" pitchFamily="2" charset="2"/>
              <a:buChar char="n"/>
            </a:pPr>
            <a:r>
              <a:rPr lang="en-US" altLang="zh-CN" sz="1600" dirty="0" smtClean="0">
                <a:solidFill>
                  <a:schemeClr val="tx1"/>
                </a:solidFill>
                <a:ea typeface="黑体" pitchFamily="49" charset="-122"/>
              </a:rPr>
              <a:t>Full-disc observation can be finished within15 min and local area (China and its surrounding area) is restricted within 5 min;</a:t>
            </a:r>
          </a:p>
          <a:p>
            <a:pPr marL="800100" lvl="1" indent="-342900">
              <a:lnSpc>
                <a:spcPts val="2200"/>
              </a:lnSpc>
              <a:buFont typeface="Wingdings" pitchFamily="2" charset="2"/>
              <a:buChar char="n"/>
            </a:pPr>
            <a:r>
              <a:rPr lang="en-US" altLang="zh-CN" sz="1600" dirty="0">
                <a:solidFill>
                  <a:schemeClr val="tx1"/>
                </a:solidFill>
                <a:ea typeface="黑体" pitchFamily="49" charset="-122"/>
              </a:rPr>
              <a:t>U</a:t>
            </a:r>
            <a:r>
              <a:rPr lang="en-US" altLang="zh-CN" sz="1600" dirty="0" smtClean="0">
                <a:solidFill>
                  <a:schemeClr val="tx1"/>
                </a:solidFill>
                <a:ea typeface="黑体" pitchFamily="49" charset="-122"/>
              </a:rPr>
              <a:t>sing wavelet processing, the </a:t>
            </a:r>
            <a:r>
              <a:rPr lang="en-US" altLang="zh-CN" sz="1600" b="1" dirty="0" smtClean="0">
                <a:solidFill>
                  <a:srgbClr val="FF0000"/>
                </a:solidFill>
                <a:ea typeface="黑体" pitchFamily="49" charset="-122"/>
              </a:rPr>
              <a:t>stripes</a:t>
            </a:r>
            <a:r>
              <a:rPr lang="en-US" altLang="zh-CN" sz="1600" dirty="0" smtClean="0">
                <a:solidFill>
                  <a:schemeClr val="tx1"/>
                </a:solidFill>
                <a:ea typeface="黑体" pitchFamily="49" charset="-122"/>
              </a:rPr>
              <a:t> in B09/10/14 have been </a:t>
            </a:r>
            <a:r>
              <a:rPr lang="en-US" altLang="zh-CN" sz="1600" b="1" dirty="0" smtClean="0">
                <a:solidFill>
                  <a:schemeClr val="tx1"/>
                </a:solidFill>
                <a:ea typeface="黑体" pitchFamily="49" charset="-122"/>
              </a:rPr>
              <a:t>removed</a:t>
            </a:r>
            <a:r>
              <a:rPr lang="en-US" altLang="zh-CN" sz="1600" dirty="0" smtClean="0">
                <a:solidFill>
                  <a:schemeClr val="tx1"/>
                </a:solidFill>
                <a:ea typeface="黑体" pitchFamily="49" charset="-122"/>
              </a:rPr>
              <a:t> completely;</a:t>
            </a:r>
          </a:p>
          <a:p>
            <a:pPr marL="800100" lvl="1" indent="-342900">
              <a:lnSpc>
                <a:spcPts val="2200"/>
              </a:lnSpc>
              <a:buFont typeface="Wingdings" pitchFamily="2" charset="2"/>
              <a:buChar char="n"/>
            </a:pPr>
            <a:r>
              <a:rPr lang="en-US" altLang="zh-CN" sz="1600" dirty="0" smtClean="0">
                <a:solidFill>
                  <a:schemeClr val="tx1"/>
                </a:solidFill>
                <a:ea typeface="黑体" pitchFamily="49" charset="-122"/>
              </a:rPr>
              <a:t>With a comprehensive on-orbit SRF adjustment for most (B09/10/11/13/14) TIR bands of AGRI, the daily biases of all the </a:t>
            </a:r>
            <a:r>
              <a:rPr lang="en-US" altLang="zh-CN" sz="1600" dirty="0">
                <a:solidFill>
                  <a:schemeClr val="tx1"/>
                </a:solidFill>
                <a:ea typeface="黑体" pitchFamily="49" charset="-122"/>
              </a:rPr>
              <a:t>6 TIR bands </a:t>
            </a:r>
            <a:r>
              <a:rPr lang="en-US" altLang="zh-CN" sz="1600" dirty="0" smtClean="0">
                <a:solidFill>
                  <a:schemeClr val="tx1"/>
                </a:solidFill>
                <a:ea typeface="黑体" pitchFamily="49" charset="-122"/>
              </a:rPr>
              <a:t>are entirely lower than </a:t>
            </a:r>
            <a:r>
              <a:rPr lang="en-US" altLang="zh-CN" sz="1600" b="1" dirty="0" smtClean="0">
                <a:solidFill>
                  <a:srgbClr val="FF0000"/>
                </a:solidFill>
                <a:ea typeface="黑体" pitchFamily="49" charset="-122"/>
              </a:rPr>
              <a:t>0.5K</a:t>
            </a:r>
            <a:r>
              <a:rPr lang="en-US" altLang="zh-CN" sz="1600" dirty="0" smtClean="0">
                <a:solidFill>
                  <a:schemeClr val="tx1"/>
                </a:solidFill>
                <a:ea typeface="黑体" pitchFamily="49" charset="-122"/>
              </a:rPr>
              <a:t>.</a:t>
            </a:r>
            <a:endParaRPr lang="en-US" altLang="zh-CN" sz="1600" dirty="0">
              <a:solidFill>
                <a:schemeClr val="tx1"/>
              </a:solidFill>
              <a:ea typeface="黑体" pitchFamily="49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黑体" pitchFamily="49" charset="-122"/>
              </a:rPr>
              <a:t>About recommendations to GSICS GEO-LEO IR baseline algorithm</a:t>
            </a:r>
            <a:endParaRPr lang="en-US" altLang="zh-CN" sz="2000" b="1" dirty="0">
              <a:solidFill>
                <a:schemeClr val="tx2">
                  <a:lumMod val="60000"/>
                  <a:lumOff val="40000"/>
                </a:schemeClr>
              </a:solidFill>
              <a:ea typeface="黑体" pitchFamily="49" charset="-122"/>
            </a:endParaRPr>
          </a:p>
          <a:p>
            <a:pPr marL="800100" lvl="1" indent="-342900">
              <a:lnSpc>
                <a:spcPts val="2200"/>
              </a:lnSpc>
              <a:buFont typeface="Wingdings" pitchFamily="2" charset="2"/>
              <a:buChar char="n"/>
            </a:pPr>
            <a:r>
              <a:rPr lang="en-US" altLang="zh-CN" sz="1600" dirty="0" smtClean="0">
                <a:solidFill>
                  <a:schemeClr val="tx1"/>
                </a:solidFill>
                <a:ea typeface="黑体" pitchFamily="49" charset="-122"/>
              </a:rPr>
              <a:t>Compared with </a:t>
            </a:r>
            <a:r>
              <a:rPr lang="en-US" altLang="zh-CN" sz="1600" dirty="0">
                <a:solidFill>
                  <a:schemeClr val="tx1"/>
                </a:solidFill>
                <a:ea typeface="黑体" pitchFamily="49" charset="-122"/>
              </a:rPr>
              <a:t>the uniform weighting (</a:t>
            </a:r>
            <a:r>
              <a:rPr lang="en-US" altLang="zh-CN" sz="1600" b="1" dirty="0">
                <a:solidFill>
                  <a:srgbClr val="008000"/>
                </a:solidFill>
                <a:ea typeface="黑体" pitchFamily="49" charset="-122"/>
              </a:rPr>
              <a:t>UW</a:t>
            </a:r>
            <a:r>
              <a:rPr lang="en-US" altLang="zh-CN" sz="1600" dirty="0">
                <a:solidFill>
                  <a:schemeClr val="tx1"/>
                </a:solidFill>
                <a:ea typeface="黑体" pitchFamily="49" charset="-122"/>
              </a:rPr>
              <a:t>) </a:t>
            </a:r>
            <a:r>
              <a:rPr lang="en-US" altLang="zh-CN" sz="1600" dirty="0" smtClean="0">
                <a:solidFill>
                  <a:schemeClr val="tx1"/>
                </a:solidFill>
                <a:ea typeface="黑体" pitchFamily="49" charset="-122"/>
              </a:rPr>
              <a:t>method </a:t>
            </a:r>
            <a:r>
              <a:rPr lang="en-US" altLang="zh-CN" sz="1600" dirty="0">
                <a:solidFill>
                  <a:schemeClr val="tx1"/>
                </a:solidFill>
                <a:ea typeface="黑体" pitchFamily="49" charset="-122"/>
              </a:rPr>
              <a:t>recommended by </a:t>
            </a:r>
            <a:r>
              <a:rPr lang="en-US" altLang="zh-CN" sz="1600" dirty="0" smtClean="0">
                <a:solidFill>
                  <a:schemeClr val="tx1"/>
                </a:solidFill>
                <a:ea typeface="黑体" pitchFamily="49" charset="-122"/>
              </a:rPr>
              <a:t>GSICS for </a:t>
            </a:r>
            <a:r>
              <a:rPr lang="en-US" altLang="zh-CN" sz="1600" dirty="0">
                <a:solidFill>
                  <a:schemeClr val="tx1"/>
                </a:solidFill>
                <a:ea typeface="黑体" pitchFamily="49" charset="-122"/>
              </a:rPr>
              <a:t>spatial collocation, </a:t>
            </a:r>
            <a:r>
              <a:rPr lang="en-US" altLang="zh-CN" sz="1600" dirty="0" smtClean="0">
                <a:solidFill>
                  <a:schemeClr val="tx1"/>
                </a:solidFill>
                <a:ea typeface="黑体" pitchFamily="49" charset="-122"/>
              </a:rPr>
              <a:t>the proposed variable weighting (</a:t>
            </a:r>
            <a:r>
              <a:rPr lang="en-US" altLang="zh-CN" sz="1600" b="1" dirty="0" smtClean="0">
                <a:solidFill>
                  <a:srgbClr val="FF0000"/>
                </a:solidFill>
                <a:ea typeface="黑体" pitchFamily="49" charset="-122"/>
              </a:rPr>
              <a:t>VW</a:t>
            </a:r>
            <a:r>
              <a:rPr lang="en-US" altLang="zh-CN" sz="1600" dirty="0" smtClean="0">
                <a:solidFill>
                  <a:schemeClr val="tx1"/>
                </a:solidFill>
                <a:ea typeface="黑体" pitchFamily="49" charset="-122"/>
              </a:rPr>
              <a:t>) one </a:t>
            </a:r>
            <a:r>
              <a:rPr lang="en-US" altLang="zh-CN" sz="1600" b="1" dirty="0" smtClean="0">
                <a:solidFill>
                  <a:schemeClr val="tx1"/>
                </a:solidFill>
                <a:ea typeface="黑体" pitchFamily="49" charset="-122"/>
              </a:rPr>
              <a:t>is theoretically more accurate </a:t>
            </a:r>
            <a:r>
              <a:rPr lang="en-US" altLang="zh-CN" sz="1600" dirty="0" smtClean="0">
                <a:solidFill>
                  <a:schemeClr val="tx1"/>
                </a:solidFill>
                <a:ea typeface="黑体" pitchFamily="49" charset="-122"/>
              </a:rPr>
              <a:t>when the paired observations are far away from satellite’s nadir, where the dynamic identifying the overlapping relationship also benefits the intercalibration between hyperspectral sensors with comparable spatial resolutions.</a:t>
            </a:r>
          </a:p>
          <a:p>
            <a:pPr marL="800100" lvl="1" indent="-342900">
              <a:lnSpc>
                <a:spcPts val="2200"/>
              </a:lnSpc>
              <a:buFont typeface="Wingdings" pitchFamily="2" charset="2"/>
              <a:buChar char="n"/>
            </a:pPr>
            <a:r>
              <a:rPr lang="en-US" altLang="zh-CN" sz="1600" dirty="0" smtClean="0">
                <a:solidFill>
                  <a:schemeClr val="tx1"/>
                </a:solidFill>
                <a:ea typeface="黑体" pitchFamily="49" charset="-122"/>
              </a:rPr>
              <a:t>The proposed parallax correction (</a:t>
            </a:r>
            <a:r>
              <a:rPr lang="en-US" altLang="zh-CN" sz="1600" b="1" dirty="0" smtClean="0">
                <a:solidFill>
                  <a:srgbClr val="FF0000"/>
                </a:solidFill>
                <a:ea typeface="黑体" pitchFamily="49" charset="-122"/>
              </a:rPr>
              <a:t>PC</a:t>
            </a:r>
            <a:r>
              <a:rPr lang="en-US" altLang="zh-CN" sz="1600" dirty="0" smtClean="0">
                <a:solidFill>
                  <a:schemeClr val="tx1"/>
                </a:solidFill>
                <a:ea typeface="黑体" pitchFamily="49" charset="-122"/>
              </a:rPr>
              <a:t>) method is suitable for intercalibration with cloud targets with a certain height to achieve more reliable outcomes.</a:t>
            </a:r>
            <a:endParaRPr lang="en-US" altLang="zh-CN" sz="1600" dirty="0">
              <a:solidFill>
                <a:schemeClr val="tx1"/>
              </a:solidFill>
              <a:ea typeface="黑体" pitchFamily="49" charset="-122"/>
            </a:endParaRPr>
          </a:p>
          <a:p>
            <a:pPr marL="800100" lvl="1" indent="-342900">
              <a:lnSpc>
                <a:spcPts val="2200"/>
              </a:lnSpc>
              <a:buFont typeface="Wingdings" pitchFamily="2" charset="2"/>
              <a:buChar char="n"/>
            </a:pPr>
            <a:r>
              <a:rPr lang="en-US" altLang="zh-CN" sz="1600" dirty="0" smtClean="0">
                <a:solidFill>
                  <a:schemeClr val="tx1"/>
                </a:solidFill>
                <a:ea typeface="黑体" pitchFamily="49" charset="-122"/>
              </a:rPr>
              <a:t>Therefore, </a:t>
            </a:r>
            <a:r>
              <a:rPr lang="en-US" altLang="zh-CN" sz="1600" b="1" dirty="0" smtClean="0">
                <a:solidFill>
                  <a:srgbClr val="FF0000"/>
                </a:solidFill>
                <a:ea typeface="黑体" pitchFamily="49" charset="-122"/>
              </a:rPr>
              <a:t>both VW and PC methods are </a:t>
            </a:r>
            <a:r>
              <a:rPr lang="en-US" altLang="zh-CN" sz="1600" b="1" dirty="0">
                <a:solidFill>
                  <a:srgbClr val="FF0000"/>
                </a:solidFill>
                <a:ea typeface="黑体" pitchFamily="49" charset="-122"/>
              </a:rPr>
              <a:t>recommended for GSICS </a:t>
            </a:r>
            <a:r>
              <a:rPr lang="en-US" altLang="zh-CN" sz="1600" b="1" dirty="0" smtClean="0">
                <a:solidFill>
                  <a:srgbClr val="FF0000"/>
                </a:solidFill>
                <a:ea typeface="黑体" pitchFamily="49" charset="-122"/>
              </a:rPr>
              <a:t>utilization</a:t>
            </a:r>
            <a:r>
              <a:rPr lang="en-US" altLang="zh-CN" sz="1600" dirty="0">
                <a:solidFill>
                  <a:schemeClr val="tx1"/>
                </a:solidFill>
                <a:ea typeface="黑体" pitchFamily="49" charset="-122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ea typeface="黑体" pitchFamily="49" charset="-122"/>
              </a:rPr>
              <a:t>at least in GEO-LEO IR intercalibration. </a:t>
            </a:r>
            <a:r>
              <a:rPr lang="en-US" altLang="zh-CN" sz="1600" b="1" dirty="0" smtClean="0">
                <a:solidFill>
                  <a:srgbClr val="008000"/>
                </a:solidFill>
                <a:ea typeface="黑体" pitchFamily="49" charset="-122"/>
              </a:rPr>
              <a:t>Relevant documents and prototype software are willing to share in GSICS community if required</a:t>
            </a:r>
            <a:r>
              <a:rPr lang="en-US" altLang="zh-CN" sz="1600" dirty="0" smtClean="0">
                <a:solidFill>
                  <a:schemeClr val="tx1"/>
                </a:solidFill>
                <a:ea typeface="黑体" pitchFamily="49" charset="-122"/>
              </a:rPr>
              <a:t>. </a:t>
            </a:r>
            <a:endParaRPr lang="en-US" altLang="zh-CN" sz="1600" dirty="0">
              <a:solidFill>
                <a:schemeClr val="tx1"/>
              </a:solidFill>
              <a:ea typeface="黑体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zh-CN" altLang="en-US" sz="20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245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30200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000" b="1" i="1" dirty="0" smtClean="0">
                <a:solidFill>
                  <a:srgbClr val="FF0000"/>
                </a:solidFill>
                <a:latin typeface="+mn-lt"/>
                <a:ea typeface="华文彩云" pitchFamily="2" charset="-122"/>
              </a:rPr>
              <a:t>Thanks for your attention</a:t>
            </a:r>
            <a:endParaRPr lang="zh-CN" altLang="en-US" sz="4000" b="1" i="1" dirty="0">
              <a:solidFill>
                <a:srgbClr val="FF0000"/>
              </a:solidFill>
              <a:latin typeface="+mn-lt"/>
              <a:ea typeface="华文彩云" pitchFamily="2" charset="-122"/>
            </a:endParaRPr>
          </a:p>
        </p:txBody>
      </p:sp>
      <p:pic>
        <p:nvPicPr>
          <p:cNvPr id="11162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Oval 3" descr="四色气象标 拷贝"/>
          <p:cNvSpPr>
            <a:spLocks noChangeAspect="1" noChangeArrowheads="1"/>
          </p:cNvSpPr>
          <p:nvPr/>
        </p:nvSpPr>
        <p:spPr bwMode="gray">
          <a:xfrm>
            <a:off x="0" y="5867400"/>
            <a:ext cx="928688" cy="935038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111622" name="图片 9" descr="国家卫星气象中心徽标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0075" y="5913438"/>
            <a:ext cx="92392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731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8113"/>
            <a:ext cx="4149672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149672" y="1408113"/>
            <a:ext cx="4994328" cy="49926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12"/>
          <p:cNvSpPr>
            <a:spLocks noChangeArrowheads="1"/>
          </p:cNvSpPr>
          <p:nvPr/>
        </p:nvSpPr>
        <p:spPr bwMode="auto">
          <a:xfrm>
            <a:off x="4495358" y="2126039"/>
            <a:ext cx="4108892" cy="1590300"/>
          </a:xfrm>
          <a:prstGeom prst="rect">
            <a:avLst/>
          </a:prstGeom>
          <a:noFill/>
          <a:ln w="222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楷体_GB2312" pitchFamily="49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49672" y="1785720"/>
            <a:ext cx="444548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ea typeface="楷体_GB2312" pitchFamily="49" charset="-122"/>
                <a:cs typeface="Arial" panose="020B0604020202020204" pitchFamily="34" charset="0"/>
              </a:rPr>
              <a:t>Spacecraft: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400" dirty="0">
              <a:solidFill>
                <a:schemeClr val="bg1"/>
              </a:solidFill>
              <a:latin typeface="Verdana" panose="020B0604030504040204" pitchFamily="34" charset="0"/>
              <a:ea typeface="楷体_GB2312" pitchFamily="49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zh-CN" sz="1400" dirty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  <a:cs typeface="Arial" panose="020B0604020202020204" pitchFamily="34" charset="0"/>
              </a:rPr>
              <a:t>Launch Weight: </a:t>
            </a:r>
            <a:r>
              <a:rPr lang="en-US" altLang="zh-CN" sz="1400" dirty="0" err="1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  <a:cs typeface="Arial" panose="020B0604020202020204" pitchFamily="34" charset="0"/>
              </a:rPr>
              <a:t>approx</a:t>
            </a:r>
            <a:r>
              <a:rPr lang="en-US" altLang="zh-CN" sz="1400" dirty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  <a:cs typeface="Arial" panose="020B0604020202020204" pitchFamily="34" charset="0"/>
              </a:rPr>
              <a:t>5300kg</a:t>
            </a:r>
            <a:endParaRPr lang="en-US" altLang="zh-CN" sz="1400" dirty="0">
              <a:solidFill>
                <a:schemeClr val="bg1"/>
              </a:solidFill>
              <a:latin typeface="Verdana" panose="020B0604030504040204" pitchFamily="34" charset="0"/>
              <a:ea typeface="楷体_GB2312" pitchFamily="49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zh-CN" sz="1400" dirty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  <a:cs typeface="Arial" panose="020B0604020202020204" pitchFamily="34" charset="0"/>
              </a:rPr>
              <a:t>Stabilization: </a:t>
            </a:r>
            <a:r>
              <a:rPr lang="en-US" altLang="zh-CN" sz="1400" dirty="0" smtClean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  <a:cs typeface="Arial" panose="020B0604020202020204" pitchFamily="34" charset="0"/>
              </a:rPr>
              <a:t>Three-axis</a:t>
            </a:r>
            <a:endParaRPr lang="en-US" altLang="zh-CN" sz="1400" dirty="0">
              <a:solidFill>
                <a:schemeClr val="bg1"/>
              </a:solidFill>
              <a:latin typeface="Verdana" panose="020B0604030504040204" pitchFamily="34" charset="0"/>
              <a:ea typeface="楷体_GB2312" pitchFamily="49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zh-CN" sz="1400" dirty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  <a:cs typeface="Arial" panose="020B0604020202020204" pitchFamily="34" charset="0"/>
              </a:rPr>
              <a:t>Attitude accuracy: 3</a:t>
            </a:r>
            <a:r>
              <a:rPr lang="en-US" altLang="zh-CN" sz="1800" dirty="0" smtClean="0">
                <a:solidFill>
                  <a:schemeClr val="bg1"/>
                </a:solidFill>
                <a:latin typeface="Verdana" panose="020B060403050404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″</a:t>
            </a:r>
            <a:endParaRPr lang="en-US" altLang="zh-CN" sz="1400" dirty="0">
              <a:solidFill>
                <a:schemeClr val="bg1"/>
              </a:solidFill>
              <a:latin typeface="Verdana" panose="020B0604030504040204" pitchFamily="34" charset="0"/>
              <a:ea typeface="楷体_GB2312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zh-CN" sz="1400" dirty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</a:rPr>
              <a:t>Bus: </a:t>
            </a:r>
            <a:r>
              <a:rPr lang="en-US" altLang="zh-CN" sz="1400" dirty="0" smtClean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</a:rPr>
              <a:t>1553B+Spacewire</a:t>
            </a:r>
            <a:endParaRPr lang="en-US" altLang="zh-CN" sz="1400" dirty="0">
              <a:solidFill>
                <a:schemeClr val="bg1"/>
              </a:solidFill>
              <a:latin typeface="Verdana" panose="020B0604030504040204" pitchFamily="34" charset="0"/>
              <a:ea typeface="楷体_GB2312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zh-CN" sz="1400" dirty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</a:rPr>
              <a:t>Raw data transmission : X band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zh-CN" sz="1400" dirty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</a:rPr>
              <a:t>Output power: &gt;= </a:t>
            </a:r>
            <a:r>
              <a:rPr lang="en-US" altLang="zh-CN" sz="1400" dirty="0" smtClean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</a:rPr>
              <a:t>3200W</a:t>
            </a:r>
            <a:endParaRPr lang="en-US" altLang="zh-CN" sz="1400" dirty="0">
              <a:solidFill>
                <a:schemeClr val="bg1"/>
              </a:solidFill>
              <a:latin typeface="Verdana" panose="020B0604030504040204" pitchFamily="34" charset="0"/>
              <a:ea typeface="楷体_GB2312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zh-CN" sz="1400" dirty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</a:rPr>
              <a:t>Design life: over 7 years </a:t>
            </a: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3950257" y="4091563"/>
            <a:ext cx="517469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400" dirty="0">
              <a:solidFill>
                <a:schemeClr val="bg1"/>
              </a:solidFill>
              <a:latin typeface="Verdana" panose="020B0604030504040204" pitchFamily="34" charset="0"/>
              <a:ea typeface="楷体_GB2312" pitchFamily="49" charset="-122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</a:rPr>
              <a:t> </a:t>
            </a:r>
            <a:r>
              <a:rPr lang="en-US" altLang="zh-CN" sz="1400" b="1" dirty="0" smtClean="0">
                <a:solidFill>
                  <a:srgbClr val="FFFF00"/>
                </a:solidFill>
                <a:latin typeface="Verdana" panose="020B0604030504040204" pitchFamily="34" charset="0"/>
                <a:ea typeface="楷体_GB2312" pitchFamily="49" charset="-122"/>
              </a:rPr>
              <a:t>GIIRS</a:t>
            </a:r>
            <a:r>
              <a:rPr lang="en-US" altLang="zh-CN" sz="1400" dirty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</a:rPr>
              <a:t>: Geo. </a:t>
            </a:r>
            <a:r>
              <a:rPr lang="en-US" altLang="zh-CN" sz="1400" dirty="0" err="1" smtClean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</a:rPr>
              <a:t>Interferometric</a:t>
            </a:r>
            <a:r>
              <a:rPr lang="en-US" altLang="zh-CN" sz="1400" dirty="0" smtClean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</a:rPr>
              <a:t>Infrared Sounder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</a:rPr>
              <a:t> </a:t>
            </a:r>
            <a:r>
              <a:rPr lang="en-US" altLang="zh-CN" sz="1400" b="1" dirty="0">
                <a:solidFill>
                  <a:srgbClr val="FFFF00"/>
                </a:solidFill>
                <a:latin typeface="Verdana" panose="020B0604030504040204" pitchFamily="34" charset="0"/>
                <a:ea typeface="楷体_GB2312" pitchFamily="49" charset="-122"/>
              </a:rPr>
              <a:t>AGRI</a:t>
            </a:r>
            <a:r>
              <a:rPr lang="en-US" altLang="zh-CN" sz="1400" dirty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</a:rPr>
              <a:t>:  Advanced Geosynchronous Radiation  Imager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</a:rPr>
              <a:t> </a:t>
            </a:r>
            <a:r>
              <a:rPr lang="en-US" altLang="zh-CN" sz="1400" b="1" dirty="0">
                <a:solidFill>
                  <a:srgbClr val="FFFF00"/>
                </a:solidFill>
                <a:latin typeface="Verdana" panose="020B0604030504040204" pitchFamily="34" charset="0"/>
                <a:ea typeface="楷体_GB2312" pitchFamily="49" charset="-122"/>
              </a:rPr>
              <a:t>LMI</a:t>
            </a:r>
            <a:r>
              <a:rPr lang="en-US" altLang="zh-CN" sz="1400" dirty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</a:rPr>
              <a:t>:    Lightning Mapping Imager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</a:rPr>
              <a:t>  </a:t>
            </a:r>
            <a:r>
              <a:rPr lang="en-US" altLang="zh-CN" sz="1400" b="1" dirty="0">
                <a:solidFill>
                  <a:srgbClr val="FFFF00"/>
                </a:solidFill>
                <a:latin typeface="Verdana" panose="020B0604030504040204" pitchFamily="34" charset="0"/>
                <a:ea typeface="楷体_GB2312" pitchFamily="49" charset="-122"/>
              </a:rPr>
              <a:t>SEP</a:t>
            </a:r>
            <a:r>
              <a:rPr lang="en-US" altLang="zh-CN" sz="1400" dirty="0">
                <a:solidFill>
                  <a:schemeClr val="bg1"/>
                </a:solidFill>
                <a:latin typeface="Verdana" panose="020B0604030504040204" pitchFamily="34" charset="0"/>
                <a:ea typeface="楷体_GB2312" pitchFamily="49" charset="-122"/>
              </a:rPr>
              <a:t>:   Space Environment Package</a:t>
            </a: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0" y="344488"/>
            <a:ext cx="9144000" cy="110331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altLang="zh-CN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华文楷体"/>
                <a:cs typeface="+mn-cs"/>
              </a:rPr>
              <a:t>FY-4A: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华文楷体"/>
                <a:cs typeface="+mn-cs"/>
              </a:rPr>
              <a:t>New Era of GEO </a:t>
            </a:r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华文楷体"/>
                <a:cs typeface="+mn-cs"/>
              </a:rPr>
              <a:t>Satellite</a:t>
            </a:r>
            <a:r>
              <a:rPr lang="en-US" altLang="zh-CN" sz="3600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华文楷体"/>
                <a:cs typeface="+mn-cs"/>
              </a:rPr>
              <a:t/>
            </a:r>
            <a:br>
              <a:rPr lang="en-US" altLang="zh-CN" sz="3600" dirty="0" smtClean="0">
                <a:solidFill>
                  <a:srgbClr val="F0AD00">
                    <a:satMod val="150000"/>
                  </a:srgbClr>
                </a:solidFill>
                <a:latin typeface="Corbel"/>
                <a:ea typeface="华文楷体"/>
                <a:cs typeface="+mn-cs"/>
              </a:rPr>
            </a:br>
            <a:r>
              <a:rPr lang="en-US" altLang="zh-CN" sz="1800" b="1" dirty="0" smtClean="0">
                <a:solidFill>
                  <a:schemeClr val="bg1"/>
                </a:solidFill>
              </a:rPr>
              <a:t>together with GOES-R, MTG, Himawari-8/9.  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9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Characteristics of 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</a:rPr>
              <a:t>AGRI 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(Specification &amp; Main Usage)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52400" y="533400"/>
          <a:ext cx="5943600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7283"/>
                <a:gridCol w="987012"/>
                <a:gridCol w="1248143"/>
                <a:gridCol w="1686698"/>
                <a:gridCol w="1124464"/>
              </a:tblGrid>
              <a:tr h="15240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Spectral Coverage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Spectral</a:t>
                      </a:r>
                      <a:endParaRPr lang="zh-CN" sz="1100" b="1" dirty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Band (µm)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Spatial </a:t>
                      </a:r>
                      <a:endParaRPr lang="zh-CN" sz="1100" b="1" dirty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Resolution </a:t>
                      </a:r>
                      <a:r>
                        <a:rPr lang="en-US" sz="1100" b="1" dirty="0" smtClean="0">
                          <a:effectLst/>
                        </a:rPr>
                        <a:t>(Km)</a:t>
                      </a:r>
                      <a:endParaRPr lang="zh-CN" sz="1100" b="1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Sensitivity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Main Applications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6200">
                <a:tc rowSpan="6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 smtClean="0">
                          <a:effectLst/>
                        </a:rPr>
                        <a:t>VIS/NIR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0.45～0.49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1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>
                          <a:effectLst/>
                        </a:rPr>
                        <a:t>S/N≥90 (ρ=100%)</a:t>
                      </a:r>
                      <a:endParaRPr lang="zh-CN" sz="1100" b="1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>
                          <a:effectLst/>
                        </a:rPr>
                        <a:t>Aerosol</a:t>
                      </a:r>
                      <a:endParaRPr lang="zh-CN" sz="1100" b="1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0.55～0.75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0.5～1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S/N≥200 (ρ=100</a:t>
                      </a:r>
                      <a:r>
                        <a:rPr lang="en-US" sz="1100" b="1" dirty="0" smtClean="0">
                          <a:effectLst/>
                        </a:rPr>
                        <a:t>%)</a:t>
                      </a:r>
                      <a:r>
                        <a:rPr lang="en-US" sz="1100" b="1" dirty="0">
                          <a:effectLst/>
                        </a:rPr>
                        <a:t> </a:t>
                      </a:r>
                      <a:endParaRPr lang="zh-CN" sz="1100" b="1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>
                          <a:effectLst/>
                        </a:rPr>
                        <a:t>Fog, Clouds</a:t>
                      </a:r>
                      <a:endParaRPr lang="zh-CN" sz="1100" b="1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0.75～0.90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1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9410" algn="l"/>
                          <a:tab pos="685165" algn="l"/>
                          <a:tab pos="2879090" algn="l"/>
                        </a:tabLst>
                        <a:defRPr/>
                      </a:pPr>
                      <a:r>
                        <a:rPr lang="en-US" altLang="zh-CN" sz="1100" b="1" dirty="0" smtClean="0">
                          <a:effectLst/>
                        </a:rPr>
                        <a:t>S/N≥5(ρ=1%)@0.5Km</a:t>
                      </a:r>
                      <a:endParaRPr lang="zh-CN" altLang="zh-CN" sz="1100" b="1" dirty="0" smtClean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Vegetation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">
                <a:tc vMerge="1"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endParaRPr lang="zh-CN" sz="1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>
                          <a:effectLst/>
                        </a:rPr>
                        <a:t>1.36～1.39</a:t>
                      </a:r>
                      <a:endParaRPr lang="zh-CN" sz="1100" b="1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2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S/N≥200 (ρ=100</a:t>
                      </a:r>
                      <a:r>
                        <a:rPr lang="en-US" sz="1100" b="1" dirty="0" smtClean="0">
                          <a:effectLst/>
                        </a:rPr>
                        <a:t>%)</a:t>
                      </a:r>
                      <a:endParaRPr lang="zh-CN" sz="1100" b="1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Cirrus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>
                          <a:effectLst/>
                        </a:rPr>
                        <a:t>1.58～1.64</a:t>
                      </a:r>
                      <a:endParaRPr lang="zh-CN" sz="1100" b="1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2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 err="1">
                          <a:effectLst/>
                        </a:rPr>
                        <a:t>Cloud,Snow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2.10～2.35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2～4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 err="1">
                          <a:effectLst/>
                        </a:rPr>
                        <a:t>Cirrus,Aerosol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25">
                <a:tc rowSpan="4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 smtClean="0">
                          <a:effectLst/>
                        </a:rPr>
                        <a:t>Middle-wave </a:t>
                      </a:r>
                      <a:r>
                        <a:rPr lang="en-US" sz="1100" b="1" dirty="0">
                          <a:effectLst/>
                        </a:rPr>
                        <a:t>IR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3.50～4.00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2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NEΔT≤0.7K(300K)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>
                          <a:effectLst/>
                        </a:rPr>
                        <a:t>Fire</a:t>
                      </a:r>
                      <a:endParaRPr lang="zh-CN" sz="1100" b="1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3.50～4.00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4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NEΔT≤0.2K(300K)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>
                          <a:effectLst/>
                        </a:rPr>
                        <a:t>Land surface</a:t>
                      </a:r>
                      <a:endParaRPr lang="zh-CN" sz="1100" b="1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">
                <a:tc vMerge="1"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endParaRPr lang="zh-CN" sz="1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 smtClean="0">
                          <a:effectLst/>
                        </a:rPr>
                        <a:t>5.80～6.70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4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NEΔT≤0.3K(260K)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>
                          <a:effectLst/>
                        </a:rPr>
                        <a:t>WV</a:t>
                      </a:r>
                      <a:endParaRPr lang="zh-CN" sz="1100" b="1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 smtClean="0">
                          <a:effectLst/>
                        </a:rPr>
                        <a:t>6.90～7.30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>
                          <a:effectLst/>
                        </a:rPr>
                        <a:t>4</a:t>
                      </a:r>
                      <a:endParaRPr lang="zh-CN" sz="1100" b="1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NEΔT≤0.3K(260K)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WV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">
                <a:tc rowSpan="4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>
                          <a:effectLst/>
                        </a:rPr>
                        <a:t>Long-wave Infrared</a:t>
                      </a:r>
                      <a:endParaRPr lang="zh-CN" sz="1100" b="1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 smtClean="0">
                          <a:effectLst/>
                        </a:rPr>
                        <a:t>8.00～9.00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>
                          <a:effectLst/>
                        </a:rPr>
                        <a:t>4</a:t>
                      </a:r>
                      <a:endParaRPr lang="zh-CN" sz="1100" b="1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NEΔT≤0.2K(300K)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>
                          <a:effectLst/>
                        </a:rPr>
                        <a:t>WV,Clouds</a:t>
                      </a:r>
                      <a:endParaRPr lang="zh-CN" sz="1100" b="1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10.3～11.3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4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NEΔT≤0.2K(300K)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>
                          <a:effectLst/>
                        </a:rPr>
                        <a:t>SST</a:t>
                      </a:r>
                      <a:endParaRPr lang="zh-CN" sz="1100" b="1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>
                          <a:effectLst/>
                        </a:rPr>
                        <a:t>11.5～12.5</a:t>
                      </a:r>
                      <a:endParaRPr lang="zh-CN" sz="1100" b="1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4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NEΔT≤0.2K(300K)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SST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>
                          <a:effectLst/>
                        </a:rPr>
                        <a:t>13.2～13.8</a:t>
                      </a:r>
                      <a:endParaRPr lang="zh-CN" sz="1100" b="1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>
                          <a:effectLst/>
                        </a:rPr>
                        <a:t>4</a:t>
                      </a:r>
                      <a:endParaRPr lang="zh-CN" sz="1100" b="1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>
                          <a:effectLst/>
                        </a:rPr>
                        <a:t>NEΔT≤0.5K(300K)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359410" algn="l"/>
                          <a:tab pos="685165" algn="l"/>
                          <a:tab pos="2879090" algn="l"/>
                        </a:tabLst>
                      </a:pPr>
                      <a:r>
                        <a:rPr lang="en-US" sz="1100" b="1" dirty="0" err="1">
                          <a:effectLst/>
                        </a:rPr>
                        <a:t>Clouds,WV</a:t>
                      </a:r>
                      <a:endParaRPr lang="zh-CN" sz="1100" b="1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665627"/>
              </p:ext>
            </p:extLst>
          </p:nvPr>
        </p:nvGraphicFramePr>
        <p:xfrm>
          <a:off x="533400" y="3686175"/>
          <a:ext cx="8229600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r:id="rId3" imgW="9966198" imgH="7085076" progId="">
                  <p:embed/>
                </p:oleObj>
              </mc:Choice>
              <mc:Fallback>
                <p:oleObj r:id="rId3" imgW="9966198" imgH="7085076" progId="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86175"/>
                        <a:ext cx="8229600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172200" y="533400"/>
            <a:ext cx="2895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00" b="1" i="1" u="sng" dirty="0">
                <a:solidFill>
                  <a:srgbClr val="FF0000"/>
                </a:solidFill>
              </a:rPr>
              <a:t>AGRI’s Main Usage:</a:t>
            </a:r>
          </a:p>
          <a:p>
            <a:pPr eaLnBrk="1" hangingPunct="1"/>
            <a:r>
              <a:rPr lang="en-US" altLang="zh-CN" sz="1600" b="1" dirty="0"/>
              <a:t>Acquire multiple band, high temporal resolution, high radiation accuracy images of Earth’s surface, atmosphere and cloud </a:t>
            </a:r>
            <a:endParaRPr lang="zh-CN" altLang="en-US" sz="1600" b="1" dirty="0"/>
          </a:p>
        </p:txBody>
      </p:sp>
      <p:pic>
        <p:nvPicPr>
          <p:cNvPr id="8" name="Picture 2" descr="C:\Users\q\Desktop\DOC\FY-4A\风云四号英文介绍\扫描辐射计（公开）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311573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7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楷体" pitchFamily="49" charset="-122"/>
                <a:cs typeface="Times New Roman" pitchFamily="18" charset="0"/>
              </a:rPr>
              <a:t>AGRI Mission/Time Table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2050" name="Picture 2" descr="C:\Users\q\Desktop\DOC\FY-4A\4th国际咨询会\中文版\三个载荷常规时间表\成像仪.jp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/>
          <a:stretch/>
        </p:blipFill>
        <p:spPr bwMode="auto">
          <a:xfrm>
            <a:off x="252000" y="720000"/>
            <a:ext cx="864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52000" y="4876800"/>
            <a:ext cx="8640000" cy="18288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</a:rPr>
              <a:t>Full disc observation can be finished within 15 min at one hour interval;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</a:rPr>
              <a:t>Local area (China and its surrounding) observation is restricted within 5 min;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</a:rPr>
              <a:t>A complete auxiliary observations (i.e. blackbody, space and star views) is performed every 15 min;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</a:rPr>
              <a:t>Every 3 hours, a combination of 3 full-disc images is done to support AMV product generation;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zh-CN" sz="1400" b="1" dirty="0" smtClean="0">
                <a:solidFill>
                  <a:schemeClr val="tx1"/>
                </a:solidFill>
              </a:rPr>
              <a:t>During 17-19 at local time, AGRI is suspended to ensure its safety.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l"/>
            </a:pPr>
            <a:endParaRPr lang="zh-CN" alt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+mn-lt"/>
                <a:ea typeface="黑体" pitchFamily="49" charset="-122"/>
              </a:rPr>
              <a:t>Outline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372612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 smtClean="0">
                <a:latin typeface="+mn-lt"/>
                <a:ea typeface="黑体" pitchFamily="49" charset="-122"/>
              </a:rPr>
              <a:t>Background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Early results and improvements of FY-4A/AGRI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 smtClean="0">
                <a:latin typeface="+mn-lt"/>
                <a:ea typeface="黑体" pitchFamily="49" charset="-122"/>
              </a:rPr>
              <a:t>Recommendations to GSICS baseline algorithm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 smtClean="0">
                <a:latin typeface="+mn-lt"/>
                <a:ea typeface="黑体" pitchFamily="49" charset="-122"/>
              </a:rPr>
              <a:t>Conclusion</a:t>
            </a:r>
            <a:endParaRPr lang="zh-CN" altLang="en-US" sz="2400" b="1" dirty="0">
              <a:latin typeface="+mn-lt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21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33800"/>
            <a:ext cx="4320000" cy="3142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36000"/>
            <a:ext cx="4320000" cy="32400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8"/>
          <a:stretch/>
        </p:blipFill>
        <p:spPr>
          <a:xfrm>
            <a:off x="251520" y="853440"/>
            <a:ext cx="4320000" cy="30327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280" y="685800"/>
            <a:ext cx="4320000" cy="3234225"/>
          </a:xfrm>
          <a:prstGeom prst="rect">
            <a:avLst/>
          </a:prstGeom>
        </p:spPr>
      </p:pic>
      <p:sp>
        <p:nvSpPr>
          <p:cNvPr id="10" name="标题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楷体" pitchFamily="49" charset="-122"/>
                <a:cs typeface="Times New Roman" pitchFamily="18" charset="0"/>
              </a:rPr>
              <a:t>ain performance monitoring for 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楷体" pitchFamily="49" charset="-122"/>
                <a:cs typeface="Times New Roman" pitchFamily="18" charset="0"/>
              </a:rPr>
              <a:t>AGRI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3690000"/>
            <a:ext cx="1905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800" b="1" dirty="0" smtClean="0"/>
              <a:t>Time: 30 March ~ 3 April, 2017</a:t>
            </a:r>
            <a:endParaRPr lang="zh-CN" altLang="en-US" sz="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3708000"/>
            <a:ext cx="1905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b="1" dirty="0" smtClean="0"/>
              <a:t>Time: 15-25 April, 2017</a:t>
            </a:r>
            <a:endParaRPr lang="zh-CN" altLang="en-US" sz="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685800"/>
            <a:ext cx="4572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76701" y="990600"/>
            <a:ext cx="102829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</a:rPr>
              <a:t>Sensitivity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985787"/>
            <a:ext cx="1028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</a:rPr>
              <a:t>CAL Slope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4038600"/>
            <a:ext cx="26670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</a:rPr>
              <a:t>CAL Bias Monitoring for TEB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7701" y="4038600"/>
            <a:ext cx="316189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</a:rPr>
              <a:t>CAL Performance Monitoring for RSB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5029200" y="22860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5747619" y="2286000"/>
            <a:ext cx="2177181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01404" y="2286000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88K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2205" y="1992088"/>
            <a:ext cx="1923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Daily</a:t>
            </a:r>
            <a:r>
              <a:rPr lang="en-US" altLang="zh-CN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Variation: 84~85K </a:t>
            </a:r>
            <a:endParaRPr lang="zh-CN" alt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55831" y="637401"/>
            <a:ext cx="1973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NEDT@300K(B11:8.5</a:t>
            </a:r>
            <a:r>
              <a:rPr lang="el-GR" altLang="zh-CN" sz="1200" b="1" dirty="0" smtClean="0">
                <a:latin typeface="Times New Roman"/>
                <a:cs typeface="Times New Roman"/>
              </a:rPr>
              <a:t>μ</a:t>
            </a:r>
            <a:r>
              <a:rPr lang="en-US" altLang="zh-CN" sz="1200" b="1" dirty="0">
                <a:latin typeface="Times New Roman"/>
                <a:cs typeface="Times New Roman"/>
              </a:rPr>
              <a:t>m</a:t>
            </a:r>
            <a:r>
              <a:rPr lang="en-US" altLang="zh-CN" sz="1200" b="1" dirty="0" smtClean="0"/>
              <a:t>)</a:t>
            </a:r>
            <a:endParaRPr lang="zh-CN" alt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107703" y="637401"/>
            <a:ext cx="102944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dirty="0" smtClean="0"/>
              <a:t>B14:13.5</a:t>
            </a:r>
            <a:r>
              <a:rPr lang="el-GR" altLang="zh-CN" sz="1200" b="1" dirty="0" smtClean="0">
                <a:latin typeface="Times New Roman"/>
                <a:cs typeface="Times New Roman"/>
              </a:rPr>
              <a:t>μ</a:t>
            </a:r>
            <a:r>
              <a:rPr lang="en-US" altLang="zh-CN" sz="1200" b="1" dirty="0" smtClean="0">
                <a:latin typeface="Times New Roman"/>
                <a:cs typeface="Times New Roman"/>
              </a:rPr>
              <a:t>m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380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\data\results\FY4A\AGRI\IASI_BIAS\2\FY4A_IASIA_TIME_SERIES_20170801_201710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337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38800" y="4696361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1600" b="1" dirty="0" smtClean="0"/>
              <a:t>Other thermal IR bands (</a:t>
            </a:r>
            <a:r>
              <a:rPr lang="en-US" altLang="zh-CN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B09/10/11/13/14</a:t>
            </a:r>
            <a:r>
              <a:rPr lang="en-US" altLang="zh-CN" sz="1600" b="1" dirty="0" smtClean="0"/>
              <a:t>) appear some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systematic bias </a:t>
            </a:r>
            <a:r>
              <a:rPr lang="en-US" altLang="zh-CN" sz="1600" b="1" dirty="0" smtClean="0"/>
              <a:t>in nature and should be improved!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楷体" pitchFamily="49" charset="-122"/>
                <a:cs typeface="Times New Roman" pitchFamily="18" charset="0"/>
              </a:rPr>
              <a:t>Early CAL bias monitoring for AGRI thermal IR bands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Period: 20170801~20171031; Ref: METOP-A/IASI</a:t>
            </a:r>
            <a:endParaRPr lang="zh-CN" altLang="en-US" b="1" dirty="0"/>
          </a:p>
        </p:txBody>
      </p:sp>
      <p:sp>
        <p:nvSpPr>
          <p:cNvPr id="2" name="右箭头 1"/>
          <p:cNvSpPr/>
          <p:nvPr/>
        </p:nvSpPr>
        <p:spPr>
          <a:xfrm>
            <a:off x="8305800" y="5077968"/>
            <a:ext cx="457200" cy="484632"/>
          </a:xfrm>
          <a:prstGeom prst="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800517"/>
              </p:ext>
            </p:extLst>
          </p:nvPr>
        </p:nvGraphicFramePr>
        <p:xfrm>
          <a:off x="381000" y="4240803"/>
          <a:ext cx="4195394" cy="215999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24000"/>
                <a:gridCol w="2671394"/>
              </a:tblGrid>
              <a:tr h="308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Band(</a:t>
                      </a:r>
                      <a:r>
                        <a:rPr lang="el-GR" sz="1400" kern="100" dirty="0" smtClean="0">
                          <a:effectLst/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US" sz="1400" kern="100" dirty="0" smtClean="0">
                          <a:effectLst/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lang="en-US" sz="1400" kern="100" dirty="0" smtClean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Calibration </a:t>
                      </a:r>
                      <a:r>
                        <a:rPr lang="en-US" sz="1400" kern="100" dirty="0" smtClean="0">
                          <a:effectLst/>
                        </a:rPr>
                        <a:t>Bias</a:t>
                      </a:r>
                      <a:r>
                        <a:rPr lang="en-US" sz="1400" kern="100" baseline="0" dirty="0" smtClean="0">
                          <a:effectLst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</a:rPr>
                        <a:t>(vs.-IASI</a:t>
                      </a:r>
                      <a:r>
                        <a:rPr lang="en-US" sz="1400" kern="100" dirty="0">
                          <a:effectLst/>
                        </a:rPr>
                        <a:t>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67" marR="68567" marT="0" marB="0" anchor="ctr"/>
                </a:tc>
              </a:tr>
              <a:tr h="3085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B09: 5.8~6.7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0.7K@240K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67" marR="68567" marT="0" marB="0" anchor="ctr"/>
                </a:tc>
              </a:tr>
              <a:tr h="3085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B10: 6.9~7.3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0.9K@260K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67" marR="68567" marT="0" marB="0" anchor="ctr"/>
                </a:tc>
              </a:tr>
              <a:tr h="3085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B11: 8.0~9.0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1.0K@290K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67" marR="68567" marT="0" marB="0" anchor="ctr"/>
                </a:tc>
              </a:tr>
              <a:tr h="3085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B12: 10.3~11.3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0.3K@290K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67" marR="68567" marT="0" marB="0" anchor="ctr"/>
                </a:tc>
              </a:tr>
              <a:tr h="3085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B13: 11.5~12.5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0.6K@290K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67" marR="68567" marT="0" marB="0" anchor="ctr"/>
                </a:tc>
              </a:tr>
              <a:tr h="3085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B14: 13.2~13.8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0.7K@270K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67" marR="68567" marT="0" marB="0" anchor="ctr"/>
                </a:tc>
              </a:tr>
            </a:tbl>
          </a:graphicData>
        </a:graphic>
      </p:graphicFrame>
      <p:sp>
        <p:nvSpPr>
          <p:cNvPr id="8" name="椭圆 7"/>
          <p:cNvSpPr/>
          <p:nvPr/>
        </p:nvSpPr>
        <p:spPr>
          <a:xfrm>
            <a:off x="2286000" y="4572000"/>
            <a:ext cx="1964948" cy="914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4250948" y="4953000"/>
            <a:ext cx="1311652" cy="40508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2286000" y="5791200"/>
            <a:ext cx="1964948" cy="6096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4250948" y="5486400"/>
            <a:ext cx="1311652" cy="6096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1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4267200" cy="272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621119"/>
              </p:ext>
            </p:extLst>
          </p:nvPr>
        </p:nvGraphicFramePr>
        <p:xfrm>
          <a:off x="76200" y="1087743"/>
          <a:ext cx="4419600" cy="2592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Visio" r:id="rId4" imgW="6167675" imgH="3647592" progId="Visio.Drawing.11">
                  <p:embed/>
                </p:oleObj>
              </mc:Choice>
              <mc:Fallback>
                <p:oleObj name="Visio" r:id="rId4" imgW="6167675" imgH="364759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087743"/>
                        <a:ext cx="4419600" cy="25925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标题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楷体" pitchFamily="49" charset="-122"/>
                <a:cs typeface="Times New Roman" pitchFamily="18" charset="0"/>
              </a:rPr>
              <a:t>On-orbit SRF modification: FY-2G/VISSR IR2(11.5-12.5</a:t>
            </a:r>
            <a:r>
              <a:rPr lang="el-GR" altLang="zh-CN" sz="24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楷体" pitchFamily="49" charset="-122"/>
                <a:cs typeface="Times New Roman"/>
              </a:rPr>
              <a:t>μ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楷体" pitchFamily="49" charset="-122"/>
                <a:cs typeface="Times New Roman"/>
              </a:rPr>
              <a:t>m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楷体" pitchFamily="49" charset="-122"/>
                <a:cs typeface="Times New Roman" pitchFamily="18" charset="0"/>
              </a:rPr>
              <a:t>)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2052" name="图片 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 r="6954"/>
          <a:stretch/>
        </p:blipFill>
        <p:spPr bwMode="auto">
          <a:xfrm>
            <a:off x="0" y="4064913"/>
            <a:ext cx="469081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 descr="C:\Users\q\Desktop\00\In-Orbit Spectral Response Function Correction and Its Impact on Operational Calibration for the Long-Wave Split-Window Infrared Band (12.0 μm) of FY-2G Satellite_页面_0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t="4647" r="9420" b="64883"/>
          <a:stretch/>
        </p:blipFill>
        <p:spPr bwMode="auto">
          <a:xfrm>
            <a:off x="4648200" y="3943071"/>
            <a:ext cx="44958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下箭头 26"/>
          <p:cNvSpPr/>
          <p:nvPr/>
        </p:nvSpPr>
        <p:spPr>
          <a:xfrm rot="16200000">
            <a:off x="4537529" y="2278962"/>
            <a:ext cx="484632" cy="34630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6974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Physical</a:t>
            </a:r>
            <a:r>
              <a:rPr lang="en-US" altLang="zh-CN" b="1" dirty="0" smtClean="0"/>
              <a:t> (i.e. </a:t>
            </a:r>
            <a:r>
              <a:rPr lang="en-US" altLang="zh-CN" b="1" dirty="0"/>
              <a:t>i</a:t>
            </a:r>
            <a:r>
              <a:rPr lang="en-US" altLang="zh-CN" b="1" dirty="0" smtClean="0"/>
              <a:t>ce </a:t>
            </a:r>
            <a:r>
              <a:rPr lang="en-US" altLang="zh-CN" b="1" dirty="0"/>
              <a:t>c</a:t>
            </a:r>
            <a:r>
              <a:rPr lang="en-US" altLang="zh-CN" b="1" dirty="0" smtClean="0"/>
              <a:t>ontamination) </a:t>
            </a:r>
            <a:r>
              <a:rPr lang="en-US" altLang="zh-CN" b="1" dirty="0" smtClean="0">
                <a:solidFill>
                  <a:srgbClr val="FF0000"/>
                </a:solidFill>
              </a:rPr>
              <a:t>+</a:t>
            </a:r>
            <a:r>
              <a:rPr lang="en-US" altLang="zh-CN" b="1" dirty="0" smtClean="0"/>
              <a:t> </a:t>
            </a:r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Empirical</a:t>
            </a:r>
            <a:r>
              <a:rPr lang="en-US" altLang="zh-CN" b="1" dirty="0" smtClean="0"/>
              <a:t> (equivalent shift) method</a:t>
            </a:r>
            <a:endParaRPr lang="zh-CN" altLang="en-US" b="1" dirty="0"/>
          </a:p>
        </p:txBody>
      </p:sp>
      <p:sp>
        <p:nvSpPr>
          <p:cNvPr id="28" name="矩形 27"/>
          <p:cNvSpPr/>
          <p:nvPr/>
        </p:nvSpPr>
        <p:spPr>
          <a:xfrm>
            <a:off x="105175" y="58937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100" b="1" dirty="0"/>
              <a:t>Monthly biases of main infrared bands of FY-2G/VISSR satellite between July 2015 and December 2016 against METOP-A/IASI.</a:t>
            </a:r>
            <a:endParaRPr lang="zh-CN" altLang="en-US" sz="1100" b="1" dirty="0"/>
          </a:p>
        </p:txBody>
      </p:sp>
      <p:sp>
        <p:nvSpPr>
          <p:cNvPr id="2" name="矩形 1"/>
          <p:cNvSpPr/>
          <p:nvPr/>
        </p:nvSpPr>
        <p:spPr>
          <a:xfrm>
            <a:off x="305856" y="3708000"/>
            <a:ext cx="18277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/>
              <a:t>Tim J. </a:t>
            </a:r>
            <a:r>
              <a:rPr lang="en-US" altLang="zh-CN" sz="1000" b="1" dirty="0" err="1" smtClean="0"/>
              <a:t>Hewison</a:t>
            </a:r>
            <a:r>
              <a:rPr lang="en-US" altLang="zh-CN" sz="1000" b="1" dirty="0" smtClean="0"/>
              <a:t>, </a:t>
            </a:r>
            <a:r>
              <a:rPr lang="en-US" altLang="zh-CN" sz="1000" b="1" i="1" dirty="0" smtClean="0"/>
              <a:t>et.al.</a:t>
            </a:r>
            <a:r>
              <a:rPr lang="en-US" altLang="zh-CN" sz="1000" b="1" dirty="0" smtClean="0"/>
              <a:t>, 2013</a:t>
            </a:r>
            <a:endParaRPr lang="zh-CN" altLang="en-US" sz="1000" b="1" dirty="0"/>
          </a:p>
        </p:txBody>
      </p:sp>
      <p:sp>
        <p:nvSpPr>
          <p:cNvPr id="12" name="矩形 11"/>
          <p:cNvSpPr/>
          <p:nvPr/>
        </p:nvSpPr>
        <p:spPr>
          <a:xfrm>
            <a:off x="2209800" y="3708000"/>
            <a:ext cx="23230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 err="1" smtClean="0"/>
              <a:t>Xiangqian</a:t>
            </a:r>
            <a:r>
              <a:rPr lang="en-US" altLang="zh-CN" sz="1000" b="1" dirty="0" smtClean="0"/>
              <a:t> Wu &amp; </a:t>
            </a:r>
            <a:r>
              <a:rPr lang="en-US" altLang="zh-CN" sz="1000" b="1" dirty="0" err="1" smtClean="0"/>
              <a:t>Fangfang</a:t>
            </a:r>
            <a:r>
              <a:rPr lang="en-US" altLang="zh-CN" sz="1000" b="1" dirty="0" smtClean="0"/>
              <a:t> Yu, 2013</a:t>
            </a:r>
            <a:endParaRPr lang="zh-CN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62477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万里长城">
  <a:themeElements>
    <a:clrScheme name="万里长城 1">
      <a:dk1>
        <a:srgbClr val="000000"/>
      </a:dk1>
      <a:lt1>
        <a:srgbClr val="FFFFFF"/>
      </a:lt1>
      <a:dk2>
        <a:srgbClr val="000099"/>
      </a:dk2>
      <a:lt2>
        <a:srgbClr val="969696"/>
      </a:lt2>
      <a:accent1>
        <a:srgbClr val="FFFF99"/>
      </a:accent1>
      <a:accent2>
        <a:srgbClr val="006666"/>
      </a:accent2>
      <a:accent3>
        <a:srgbClr val="FFFFFF"/>
      </a:accent3>
      <a:accent4>
        <a:srgbClr val="000000"/>
      </a:accent4>
      <a:accent5>
        <a:srgbClr val="FFFFCA"/>
      </a:accent5>
      <a:accent6>
        <a:srgbClr val="005C5C"/>
      </a:accent6>
      <a:hlink>
        <a:srgbClr val="800080"/>
      </a:hlink>
      <a:folHlink>
        <a:srgbClr val="FF6600"/>
      </a:folHlink>
    </a:clrScheme>
    <a:fontScheme name="万里长城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万里长城 1">
        <a:dk1>
          <a:srgbClr val="000000"/>
        </a:dk1>
        <a:lt1>
          <a:srgbClr val="FFFFFF"/>
        </a:lt1>
        <a:dk2>
          <a:srgbClr val="000099"/>
        </a:dk2>
        <a:lt2>
          <a:srgbClr val="969696"/>
        </a:lt2>
        <a:accent1>
          <a:srgbClr val="FFFF99"/>
        </a:accent1>
        <a:accent2>
          <a:srgbClr val="006666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005C5C"/>
        </a:accent6>
        <a:hlink>
          <a:srgbClr val="80008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2">
        <a:dk1>
          <a:srgbClr val="000000"/>
        </a:dk1>
        <a:lt1>
          <a:srgbClr val="8EA4EA"/>
        </a:lt1>
        <a:dk2>
          <a:srgbClr val="0033CC"/>
        </a:dk2>
        <a:lt2>
          <a:srgbClr val="969696"/>
        </a:lt2>
        <a:accent1>
          <a:srgbClr val="86B5B6"/>
        </a:accent1>
        <a:accent2>
          <a:srgbClr val="FFCC66"/>
        </a:accent2>
        <a:accent3>
          <a:srgbClr val="C6CFF3"/>
        </a:accent3>
        <a:accent4>
          <a:srgbClr val="000000"/>
        </a:accent4>
        <a:accent5>
          <a:srgbClr val="C3D7D7"/>
        </a:accent5>
        <a:accent6>
          <a:srgbClr val="E7B95C"/>
        </a:accent6>
        <a:hlink>
          <a:srgbClr val="626292"/>
        </a:hlink>
        <a:folHlink>
          <a:srgbClr val="A23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3">
        <a:dk1>
          <a:srgbClr val="0000FF"/>
        </a:dk1>
        <a:lt1>
          <a:srgbClr val="C0C0C0"/>
        </a:lt1>
        <a:dk2>
          <a:srgbClr val="000000"/>
        </a:dk2>
        <a:lt2>
          <a:srgbClr val="B2B2B2"/>
        </a:lt2>
        <a:accent1>
          <a:srgbClr val="FFCC99"/>
        </a:accent1>
        <a:accent2>
          <a:srgbClr val="FF99CC"/>
        </a:accent2>
        <a:accent3>
          <a:srgbClr val="DCDCDC"/>
        </a:accent3>
        <a:accent4>
          <a:srgbClr val="0000DA"/>
        </a:accent4>
        <a:accent5>
          <a:srgbClr val="FFE2CA"/>
        </a:accent5>
        <a:accent6>
          <a:srgbClr val="E78AB9"/>
        </a:accent6>
        <a:hlink>
          <a:srgbClr val="9C4070"/>
        </a:hlink>
        <a:folHlink>
          <a:srgbClr val="0071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4">
        <a:dk1>
          <a:srgbClr val="0029AC"/>
        </a:dk1>
        <a:lt1>
          <a:srgbClr val="CCFFCC"/>
        </a:lt1>
        <a:dk2>
          <a:srgbClr val="993366"/>
        </a:dk2>
        <a:lt2>
          <a:srgbClr val="969696"/>
        </a:lt2>
        <a:accent1>
          <a:srgbClr val="FFCC99"/>
        </a:accent1>
        <a:accent2>
          <a:srgbClr val="6699FF"/>
        </a:accent2>
        <a:accent3>
          <a:srgbClr val="E2FFE2"/>
        </a:accent3>
        <a:accent4>
          <a:srgbClr val="002192"/>
        </a:accent4>
        <a:accent5>
          <a:srgbClr val="FFE2CA"/>
        </a:accent5>
        <a:accent6>
          <a:srgbClr val="5C8AE7"/>
        </a:accent6>
        <a:hlink>
          <a:srgbClr val="006600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5">
        <a:dk1>
          <a:srgbClr val="333333"/>
        </a:dk1>
        <a:lt1>
          <a:srgbClr val="FF99CC"/>
        </a:lt1>
        <a:dk2>
          <a:srgbClr val="006600"/>
        </a:dk2>
        <a:lt2>
          <a:srgbClr val="B2B2B2"/>
        </a:lt2>
        <a:accent1>
          <a:srgbClr val="FFFF66"/>
        </a:accent1>
        <a:accent2>
          <a:srgbClr val="33CCFF"/>
        </a:accent2>
        <a:accent3>
          <a:srgbClr val="FFCAE2"/>
        </a:accent3>
        <a:accent4>
          <a:srgbClr val="2A2A2A"/>
        </a:accent4>
        <a:accent5>
          <a:srgbClr val="FFFFB8"/>
        </a:accent5>
        <a:accent6>
          <a:srgbClr val="2DB9E7"/>
        </a:accent6>
        <a:hlink>
          <a:srgbClr val="6600FF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6">
        <a:dk1>
          <a:srgbClr val="000000"/>
        </a:dk1>
        <a:lt1>
          <a:srgbClr val="FFFFCC"/>
        </a:lt1>
        <a:dk2>
          <a:srgbClr val="6756A6"/>
        </a:dk2>
        <a:lt2>
          <a:srgbClr val="969696"/>
        </a:lt2>
        <a:accent1>
          <a:srgbClr val="99CCFF"/>
        </a:accent1>
        <a:accent2>
          <a:srgbClr val="008000"/>
        </a:accent2>
        <a:accent3>
          <a:srgbClr val="FFFFE2"/>
        </a:accent3>
        <a:accent4>
          <a:srgbClr val="000000"/>
        </a:accent4>
        <a:accent5>
          <a:srgbClr val="CAE2FF"/>
        </a:accent5>
        <a:accent6>
          <a:srgbClr val="007300"/>
        </a:accent6>
        <a:hlink>
          <a:srgbClr val="990033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7">
        <a:dk1>
          <a:srgbClr val="CC3300"/>
        </a:dk1>
        <a:lt1>
          <a:srgbClr val="99CCFF"/>
        </a:lt1>
        <a:dk2>
          <a:srgbClr val="003399"/>
        </a:dk2>
        <a:lt2>
          <a:srgbClr val="969696"/>
        </a:lt2>
        <a:accent1>
          <a:srgbClr val="CED7FE"/>
        </a:accent1>
        <a:accent2>
          <a:srgbClr val="FFFFFF"/>
        </a:accent2>
        <a:accent3>
          <a:srgbClr val="CAE2FF"/>
        </a:accent3>
        <a:accent4>
          <a:srgbClr val="AE2A00"/>
        </a:accent4>
        <a:accent5>
          <a:srgbClr val="E3E8FE"/>
        </a:accent5>
        <a:accent6>
          <a:srgbClr val="E7E7E7"/>
        </a:accent6>
        <a:hlink>
          <a:srgbClr val="00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8">
        <a:dk1>
          <a:srgbClr val="006600"/>
        </a:dk1>
        <a:lt1>
          <a:srgbClr val="FFCC99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FFFF66"/>
        </a:accent2>
        <a:accent3>
          <a:srgbClr val="FFE2CA"/>
        </a:accent3>
        <a:accent4>
          <a:srgbClr val="005600"/>
        </a:accent4>
        <a:accent5>
          <a:srgbClr val="FFFFFF"/>
        </a:accent5>
        <a:accent6>
          <a:srgbClr val="E7E75C"/>
        </a:accent6>
        <a:hlink>
          <a:srgbClr val="5B5B89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CDESIGNA</Template>
  <TotalTime>32320</TotalTime>
  <Words>1560</Words>
  <Application>Microsoft Office PowerPoint</Application>
  <PresentationFormat>全屏显示(4:3)</PresentationFormat>
  <Paragraphs>326</Paragraphs>
  <Slides>27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0" baseType="lpstr">
      <vt:lpstr>万里长城</vt:lpstr>
      <vt:lpstr>Visio</vt:lpstr>
      <vt:lpstr>公式</vt:lpstr>
      <vt:lpstr>The improved calibration results of FY-4A/AGRI and some recommendations to GSICS GEO-LEO IR baseline algorithm</vt:lpstr>
      <vt:lpstr>Outline</vt:lpstr>
      <vt:lpstr>FY-4A: New Era of GEO Satellite together with GOES-R, MTG, Himawari-8/9.  </vt:lpstr>
      <vt:lpstr>PowerPoint 演示文稿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q</cp:lastModifiedBy>
  <cp:revision>2202</cp:revision>
  <cp:lastPrinted>1601-01-01T00:00:00Z</cp:lastPrinted>
  <dcterms:created xsi:type="dcterms:W3CDTF">1601-01-01T00:00:00Z</dcterms:created>
  <dcterms:modified xsi:type="dcterms:W3CDTF">2018-03-20T03:18:26Z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