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69" r:id="rId2"/>
    <p:sldId id="651" r:id="rId3"/>
    <p:sldId id="667" r:id="rId4"/>
    <p:sldId id="668" r:id="rId5"/>
    <p:sldId id="653" r:id="rId6"/>
    <p:sldId id="661" r:id="rId7"/>
    <p:sldId id="665" r:id="rId8"/>
    <p:sldId id="605" r:id="rId9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-66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9A18-5243-4DDA-9B66-D1315D0F74EB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4BC84-10ED-4392-B4D8-448A5B253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28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9" descr="천리안위성111.png"/>
          <p:cNvPicPr>
            <a:picLocks noChangeAspect="1"/>
          </p:cNvPicPr>
          <p:nvPr userDrawn="1"/>
        </p:nvPicPr>
        <p:blipFill>
          <a:blip r:embed="rId2" cstate="print"/>
          <a:srcRect l="53481" t="34000" r="8511" b="10767"/>
          <a:stretch>
            <a:fillRect/>
          </a:stretch>
        </p:blipFill>
        <p:spPr bwMode="auto">
          <a:xfrm>
            <a:off x="0" y="759495"/>
            <a:ext cx="480271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11145520" y="6652800"/>
            <a:ext cx="1046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11602720" y="6315621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pic>
        <p:nvPicPr>
          <p:cNvPr id="8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146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38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0515600" cy="55102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21920" y="735870"/>
            <a:ext cx="113080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1145520" y="6652800"/>
            <a:ext cx="1046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1602720" y="6315621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pic>
        <p:nvPicPr>
          <p:cNvPr id="7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146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134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43339" y="71877"/>
            <a:ext cx="8058168" cy="545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45520" y="6652800"/>
            <a:ext cx="1046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11602720" y="6315621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pic>
        <p:nvPicPr>
          <p:cNvPr id="7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146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91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7D04-0573-4036-A13F-DF38F1508757}" type="datetime1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3A13E0-CAA0-48C7-A1BB-9FADCF9E43F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146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73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825D-074E-4975-8DD7-2AA8FAAFB63B}" type="datetime1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328581" y="6381329"/>
            <a:ext cx="67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920C55-6758-4220-AC23-F0E67F3031A2}" type="slidenum">
              <a:rPr lang="ko-KR" altLang="en-US" sz="1200" smtClean="0"/>
              <a:t>‹#›</a:t>
            </a:fld>
            <a:endParaRPr lang="ko-KR" altLang="en-US" sz="1800" dirty="0"/>
          </a:p>
        </p:txBody>
      </p:sp>
      <p:pic>
        <p:nvPicPr>
          <p:cNvPr id="8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146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00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fld id="{0F36550C-3AC6-4783-B98F-9FA82B6093B4}" type="datetimeFigureOut">
              <a:rPr lang="ko-KR" altLang="en-US" smtClean="0"/>
              <a:pPr/>
              <a:t>2018-03-20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04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7859" y="1648348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rogress on COMS IR inter-calibration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16608" y="4129538"/>
            <a:ext cx="8534400" cy="1752600"/>
          </a:xfrm>
        </p:spPr>
        <p:txBody>
          <a:bodyPr/>
          <a:lstStyle/>
          <a:p>
            <a:r>
              <a:rPr lang="en-US" altLang="ko-KR" u="sng" dirty="0" err="1" smtClean="0"/>
              <a:t>Minju</a:t>
            </a:r>
            <a:r>
              <a:rPr lang="en-US" altLang="ko-KR" u="sng" dirty="0" smtClean="0"/>
              <a:t> </a:t>
            </a:r>
            <a:r>
              <a:rPr lang="en-US" altLang="ko-KR" u="sng" dirty="0" err="1" smtClean="0"/>
              <a:t>Gu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Dohyeong</a:t>
            </a:r>
            <a:r>
              <a:rPr lang="en-US" altLang="ko-KR" dirty="0" smtClean="0"/>
              <a:t> Kim</a:t>
            </a:r>
            <a:r>
              <a:rPr lang="en-US" altLang="ko-KR" u="sng" dirty="0" smtClean="0"/>
              <a:t/>
            </a:r>
            <a:br>
              <a:rPr lang="en-US" altLang="ko-KR" u="sng" dirty="0" smtClean="0"/>
            </a:br>
            <a:endParaRPr lang="en-US" altLang="ko-KR" u="sng" dirty="0" smtClean="0"/>
          </a:p>
          <a:p>
            <a:r>
              <a:rPr lang="en-US" altLang="ko-KR" dirty="0" smtClean="0"/>
              <a:t>KMA</a:t>
            </a:r>
            <a:endParaRPr lang="ko-KR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36966" y="6336940"/>
            <a:ext cx="706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 GSICS Annual Meeting, 19-23 March 2018, Shanghai, China</a:t>
            </a:r>
            <a:endParaRPr kumimoji="1" lang="ja-JP" alt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582400" cy="551022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Operation with shifted SRF of WV</a:t>
            </a:r>
            <a:endParaRPr lang="ko-KR" altLang="en-US" b="1" dirty="0"/>
          </a:p>
        </p:txBody>
      </p:sp>
      <p:pic>
        <p:nvPicPr>
          <p:cNvPr id="6" name="Picture 2" descr="D:\School\0. 연구\GSICS\shift(16 collocated dates)\IASI_rad_srf_shi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3" y="1494737"/>
            <a:ext cx="3646081" cy="22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917" y="695445"/>
            <a:ext cx="5429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Remove the consistent biases in WV inter-calibration with IASI by adopting the SRF shift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40" y="2039900"/>
            <a:ext cx="5598692" cy="362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직선 화살표 연결선 15"/>
          <p:cNvCxnSpPr/>
          <p:nvPr/>
        </p:nvCxnSpPr>
        <p:spPr>
          <a:xfrm flipV="1">
            <a:off x="8671992" y="3808262"/>
            <a:ext cx="0" cy="1021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5700889" y="727711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Operation with shifted WV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SRF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3.5cm</a:t>
            </a:r>
            <a:r>
              <a:rPr lang="en-US" altLang="ko-KR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since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Dec.5.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2017 shows the small TB bias(COMS-IASI/A,B) close to zero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그림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84542" y="3824868"/>
            <a:ext cx="3896433" cy="2910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570" y="5871338"/>
            <a:ext cx="223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Test Operation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줄무늬가 있는 오른쪽 화살표 4"/>
          <p:cNvSpPr/>
          <p:nvPr/>
        </p:nvSpPr>
        <p:spPr>
          <a:xfrm>
            <a:off x="4852414" y="3272210"/>
            <a:ext cx="1011937" cy="9134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063841" y="2180391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3.5 cm</a:t>
            </a:r>
            <a:r>
              <a:rPr lang="en-US" altLang="ko-KR" sz="14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245605" y="2156007"/>
            <a:ext cx="43663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Double Difference (IASI)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024" y="709863"/>
            <a:ext cx="114062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Time series of Double Difference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Period: Aug/2013-Jan/2018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COMS/MI-</a:t>
            </a:r>
            <a:r>
              <a:rPr lang="en-US" altLang="ko-K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MetOpA</a:t>
            </a:r>
            <a:r>
              <a:rPr lang="en-US" altLang="ko-K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/IASI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COMS/MI-</a:t>
            </a:r>
            <a:r>
              <a:rPr lang="en-US" altLang="ko-KR" sz="1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MetOpB</a:t>
            </a:r>
            <a:r>
              <a:rPr lang="en-US" altLang="ko-KR" sz="1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/IASI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and  (COMS/MI-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MetOpA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/IASI)-(COMS/MI-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MetOpB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/IASI) at standard scene TB  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" y="1864025"/>
            <a:ext cx="11940030" cy="476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58784" y="2474976"/>
            <a:ext cx="1146048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IR1(10.8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3824" y="3188208"/>
            <a:ext cx="1146048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IR2(12.0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8784" y="4389120"/>
            <a:ext cx="1146048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WV(6.8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0192" y="6065520"/>
            <a:ext cx="1249680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SWIR(3.8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Double Difference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Zoom(IASI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6" y="885129"/>
            <a:ext cx="11490084" cy="57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6242304" y="920416"/>
            <a:ext cx="5644896" cy="28175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6150539" y="1012542"/>
            <a:ext cx="0" cy="561975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6150539" y="2649828"/>
            <a:ext cx="0" cy="43815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76016" y="1017386"/>
            <a:ext cx="1146048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IR1(10.8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6016" y="2495939"/>
            <a:ext cx="1146048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IR2(12.0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8400" y="4610325"/>
            <a:ext cx="1146048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WV(6.8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7136" y="5390731"/>
            <a:ext cx="1249680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SWIR(3.8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m)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Diurnal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variation at standard scene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8" y="1265739"/>
            <a:ext cx="4481892" cy="262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764" y="845573"/>
            <a:ext cx="94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Diurnal variation for TB bias of </a:t>
            </a:r>
            <a:r>
              <a:rPr lang="en-US" altLang="ko-KR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IASI-A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IASI-B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CrIS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at standard scene, </a:t>
            </a:r>
            <a:endParaRPr lang="ko-KR" altLang="en-US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211488"/>
            <a:ext cx="4635627" cy="271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" y="3931429"/>
            <a:ext cx="4763080" cy="26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86" y="3931429"/>
            <a:ext cx="4504504" cy="268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48800" y="3599923"/>
            <a:ext cx="267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KMA-NOAA collaboration about Diurnal variation</a:t>
            </a:r>
            <a:endParaRPr lang="ko-KR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76200"/>
            <a:ext cx="9997440" cy="551022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KMA-NOAA collaboration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07" y="742713"/>
            <a:ext cx="118577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GSICS Slope to replace Estimated  slope(MBCC application)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Period : March, June, September, December 2016</a:t>
            </a:r>
            <a:endParaRPr lang="en-US" altLang="ko-KR" sz="16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6294183" y="1728289"/>
                <a:ext cx="5777286" cy="1088568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Original Slope</a:t>
                </a:r>
                <a:r>
                  <a:rPr lang="en-US" altLang="ko-KR" sz="1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𝒐𝒓𝒈</m:t>
                        </m:r>
                      </m:sub>
                    </m:sSub>
                    <m:r>
                      <a:rPr lang="en-US" altLang="ko-KR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1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𝐵𝐵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−</m:t>
                        </m:r>
                        <m:r>
                          <a:rPr lang="en-US" altLang="ko-KR" sz="1600" i="1">
                            <a:latin typeface="Cambria Math"/>
                          </a:rPr>
                          <m:t>𝑞</m:t>
                        </m:r>
                        <m:r>
                          <a:rPr lang="en-US" altLang="ko-KR" sz="1600" i="1">
                            <a:latin typeface="Cambria Math"/>
                            <a:ea typeface="Cambria Math"/>
                          </a:rPr>
                          <m:t>×(</m:t>
                        </m:r>
                        <m:sSup>
                          <m:sSup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600" i="1">
                                    <a:latin typeface="Cambria Math"/>
                                  </a:rPr>
                                  <m:t>𝐵𝐵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600" i="1">
                                    <a:latin typeface="Cambria Math"/>
                                  </a:rPr>
                                  <m:t>𝑆𝑃</m:t>
                                </m:r>
                                <m:r>
                                  <a:rPr lang="en-US" altLang="ko-KR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1600" i="1">
                                    <a:latin typeface="Cambria Math"/>
                                  </a:rPr>
                                  <m:t>𝐵𝐵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𝐵𝐵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1600" i="1">
                                <a:latin typeface="Cambria Math"/>
                              </a:rPr>
                              <m:t>𝑆𝑃</m:t>
                            </m:r>
                            <m:r>
                              <a:rPr lang="en-US" altLang="ko-KR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1600" i="1">
                                <a:latin typeface="Cambria Math"/>
                              </a:rPr>
                              <m:t>𝐵𝐵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altLang="ko-KR" sz="16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smtClean="0">
                    <a:solidFill>
                      <a:srgbClr val="0033CC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Estimated slope </a:t>
                </a:r>
                <a:r>
                  <a:rPr lang="en-US" altLang="ko-KR" sz="1600" dirty="0">
                    <a:ea typeface="Cambria Math" pitchFamily="18" charset="0"/>
                  </a:rPr>
                  <a:t> </a:t>
                </a:r>
                <a:r>
                  <a:rPr lang="en-US" altLang="ko-KR" sz="1600" dirty="0" smtClean="0">
                    <a:ea typeface="Cambria Math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0033CC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0033CC"/>
                            </a:solidFill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0033CC"/>
                            </a:solidFill>
                            <a:latin typeface="Cambria Math"/>
                            <a:cs typeface="Arial" pitchFamily="34" charset="0"/>
                          </a:rPr>
                          <m:t>𝒆𝒔𝒕</m:t>
                        </m:r>
                      </m:sub>
                    </m:sSub>
                    <m:r>
                      <a:rPr lang="en-US" altLang="ko-KR" sz="1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itchFamily="18" charset="0"/>
                            <a:ea typeface="Cambria Math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600" i="1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i="1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itchFamily="18" charset="0"/>
                            <a:ea typeface="Cambria Math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600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i="1">
                        <a:latin typeface="Cambria Math" pitchFamily="18" charset="0"/>
                        <a:ea typeface="Cambria Math" pitchFamily="18" charset="0"/>
                      </a:rPr>
                      <m:t>×</m:t>
                    </m:r>
                    <m:sSub>
                      <m:sSubPr>
                        <m:ctrlPr>
                          <a:rPr lang="en-US" altLang="ko-KR" sz="16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 pitchFamily="18" charset="0"/>
                            <a:ea typeface="Cambria Math" pitchFamily="18" charset="0"/>
                          </a:rPr>
                          <m:t>𝑜𝑝𝑡𝑖𝑐𝑠</m:t>
                        </m:r>
                      </m:sub>
                    </m:sSub>
                    <m:r>
                      <a:rPr lang="en-US" altLang="ko-KR" sz="1600" i="1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itchFamily="18" charset="0"/>
                            <a:ea typeface="Cambria Math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600" i="1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i="1">
                        <a:latin typeface="Cambria Math" pitchFamily="18" charset="0"/>
                        <a:ea typeface="Cambria Math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16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/>
                                <a:ea typeface="Cambria Math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𝑜𝑝𝑡𝑖𝑐𝑠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altLang="ko-KR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/>
                </a:r>
                <a:br>
                  <a:rPr lang="en-US" altLang="ko-KR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</a:br>
                <a:r>
                  <a:rPr lang="en-US" altLang="ko-KR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𝑜𝑝𝑡𝑖𝑐𝑠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: </a:t>
                </a:r>
                <a:r>
                  <a:rPr lang="en-US" altLang="ko-KR" sz="1600" dirty="0"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“</a:t>
                </a:r>
                <a:r>
                  <a:rPr lang="en-US" altLang="ko-KR" sz="1600" dirty="0" smtClean="0"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predicting” temperature</a:t>
                </a:r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83" y="1728289"/>
                <a:ext cx="5777286" cy="1088568"/>
              </a:xfrm>
              <a:prstGeom prst="rect">
                <a:avLst/>
              </a:prstGeom>
              <a:blipFill rotWithShape="1">
                <a:blip r:embed="rId2"/>
                <a:stretch>
                  <a:fillRect l="-316" b="-444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769" y="5202772"/>
                <a:ext cx="12071468" cy="158517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lvl="2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NEWLY propose by  NOAA : MICA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(Midnight </a:t>
                </a:r>
                <a:r>
                  <a:rPr lang="en-US" altLang="ko-KR" dirty="0">
                    <a:latin typeface="Arial" pitchFamily="34" charset="0"/>
                    <a:cs typeface="Arial" pitchFamily="34" charset="0"/>
                  </a:rPr>
                  <a:t>IR Calibration Anomaly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altLang="ko-KR" dirty="0"/>
              </a:p>
              <a:p>
                <a:pPr marL="742950" lvl="3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𝐵𝐵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𝑆𝑀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𝑆𝑀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 smtClean="0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𝐵𝐵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</a:rPr>
                                  <m:t>𝐵𝐵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𝐵𝐵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b="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𝑆𝑀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𝐵𝐵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</a:rPr>
                                  <m:t>𝐵𝐵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i="1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</a:rPr>
                                  <m:t>𝑆𝑀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𝑆𝑀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𝑆𝑃</m:t>
                        </m:r>
                      </m:sub>
                    </m:sSub>
                  </m:oMath>
                </a14:m>
                <a:r>
                  <a:rPr lang="en-US" altLang="ko-KR" dirty="0"/>
                  <a:t>   </a:t>
                </a:r>
                <a:r>
                  <a:rPr lang="en-US" altLang="ko-KR" dirty="0" smtClean="0"/>
                  <a:t/>
                </a:r>
                <a:br>
                  <a:rPr lang="en-US" altLang="ko-KR" dirty="0" smtClean="0"/>
                </a:br>
                <a:r>
                  <a:rPr lang="en-US" altLang="ko-KR" dirty="0" smtClean="0"/>
                  <a:t>             </a:t>
                </a:r>
                <a:r>
                  <a:rPr lang="en-US" altLang="ko-KR" dirty="0" smtClean="0">
                    <a:sym typeface="Symbol"/>
                  </a:rPr>
                  <a:t>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𝐵𝐵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𝐵</m:t>
                        </m:r>
                        <m:r>
                          <a:rPr lang="en-US" altLang="ko-KR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𝐵𝐵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</a:rPr>
                      <m:t>𝑎</m:t>
                    </m:r>
                    <m:r>
                      <a:rPr lang="en-US" altLang="ko-KR" i="1">
                        <a:latin typeface="Cambria Math"/>
                      </a:rPr>
                      <m:t>+</m:t>
                    </m:r>
                    <m:r>
                      <a:rPr lang="en-US" altLang="ko-KR" i="1">
                        <a:latin typeface="Cambria Math"/>
                      </a:rPr>
                      <m:t>𝑏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altLang="ko-KR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𝑆𝑀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𝐵</m:t>
                        </m:r>
                        <m:r>
                          <a:rPr lang="en-US" altLang="ko-KR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𝐵𝐵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𝐵𝐵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: radiance from </a:t>
                </a:r>
                <a:r>
                  <a:rPr lang="en-US" altLang="ko-KR" dirty="0">
                    <a:latin typeface="Arial" pitchFamily="34" charset="0"/>
                    <a:cs typeface="Arial" pitchFamily="34" charset="0"/>
                  </a:rPr>
                  <a:t>GSICS</a:t>
                </a:r>
                <a:endParaRPr lang="en-US" altLang="ko-KR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" y="5202772"/>
                <a:ext cx="12071468" cy="1585178"/>
              </a:xfrm>
              <a:prstGeom prst="rect">
                <a:avLst/>
              </a:prstGeom>
              <a:blipFill rotWithShape="1">
                <a:blip r:embed="rId3"/>
                <a:stretch>
                  <a:fillRect l="-15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9" y="3012188"/>
            <a:ext cx="4473555" cy="208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3400017" y="4079334"/>
            <a:ext cx="718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</a:t>
            </a:r>
            <a:r>
              <a:rPr lang="en-US" altLang="ko-KR" sz="1400" b="1" baseline="-25000" dirty="0" err="1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234001" y="3561646"/>
            <a:ext cx="116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400" b="1" baseline="-250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US" altLang="ko-KR" sz="1400" dirty="0">
                <a:solidFill>
                  <a:srgbClr val="0033CC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(MBCC)</a:t>
            </a:r>
            <a:endParaRPr lang="ko-KR" altLang="en-US" sz="1400" dirty="0">
              <a:solidFill>
                <a:srgbClr val="0033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579553" y="3131640"/>
            <a:ext cx="538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4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3354" y="3460983"/>
            <a:ext cx="664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IR1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104103" y="1659137"/>
                <a:ext cx="5735761" cy="1260986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>
                    <a:latin typeface="Arial" pitchFamily="34" charset="0"/>
                    <a:ea typeface="Arial Unicode MS" pitchFamily="50" charset="-127"/>
                    <a:cs typeface="Arial" pitchFamily="34" charset="0"/>
                  </a:rPr>
                  <a:t> </a:t>
                </a:r>
                <a:r>
                  <a:rPr lang="en-US" altLang="ko-KR" b="1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GSICS Slope </a:t>
                </a:r>
                <a:r>
                  <a:rPr lang="en-US" altLang="ko-KR" b="1" dirty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altLang="ko-KR" b="1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dirty="0">
                            <a:solidFill>
                              <a:srgbClr val="0099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1" i="1" dirty="0">
                            <a:solidFill>
                              <a:srgbClr val="0099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altLang="ko-KR" b="1" i="1" dirty="0">
                            <a:solidFill>
                              <a:srgbClr val="009900"/>
                            </a:solidFill>
                            <a:latin typeface="Cambria Math"/>
                          </a:rPr>
                          <m:t>𝑮𝑺𝑰𝑪𝑺</m:t>
                        </m:r>
                      </m:sub>
                    </m:sSub>
                    <m:r>
                      <a:rPr lang="en-US" altLang="ko-KR" b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1" i="1" dirty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ko-KR" b="1" i="1" dirty="0"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altLang="ko-KR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b="1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1" i="1" dirty="0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ko-KR" b="1" i="1" dirty="0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1" i="1" dirty="0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ko-KR" b="1" i="1" dirty="0"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b="1" dirty="0">
                    <a:latin typeface="Arial" pitchFamily="34" charset="0"/>
                    <a:cs typeface="Arial" pitchFamily="34" charset="0"/>
                  </a:rPr>
                  <a:t>     </a:t>
                </a:r>
                <a:br>
                  <a:rPr lang="en-US" altLang="ko-KR" b="1" dirty="0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𝐺𝐸𝑂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𝐺𝐸𝑂</m:t>
                        </m:r>
                      </m:sub>
                    </m:sSub>
                    <m:r>
                      <a:rPr lang="en-US" altLang="ko-KR">
                        <a:latin typeface="Cambria Math"/>
                      </a:rPr>
                      <m:t> ,   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𝐺𝐸𝑂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𝐿𝐸𝑂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altLang="ko-KR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altLang="ko-KR" b="1" dirty="0" smtClean="0">
                    <a:latin typeface="Arial" pitchFamily="34" charset="0"/>
                    <a:cs typeface="Arial" pitchFamily="34" charset="0"/>
                    <a:sym typeface="Symbol"/>
                  </a:rPr>
                  <a:t> </a:t>
                </a:r>
                <a:r>
                  <a:rPr lang="en-US" altLang="ko-KR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altLang="ko-KR" b="1" i="1">
                            <a:latin typeface="Cambria Math"/>
                          </a:rPr>
                          <m:t>𝑳𝑬𝑶</m:t>
                        </m:r>
                      </m:sub>
                    </m:sSub>
                    <m:r>
                      <a:rPr lang="en-US" altLang="ko-KR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ko-KR" b="1" i="1"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altLang="ko-KR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sSub>
                      <m:sSubPr>
                        <m:ctrlPr>
                          <a:rPr lang="en-US" altLang="ko-K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ko-KR" b="1" i="1">
                            <a:latin typeface="Cambria Math"/>
                          </a:rPr>
                          <m:t>𝑮𝑬𝑶</m:t>
                        </m:r>
                      </m:sub>
                    </m:sSub>
                  </m:oMath>
                </a14:m>
                <a:r>
                  <a:rPr lang="en-US" altLang="ko-KR" dirty="0">
                    <a:latin typeface="Arial" pitchFamily="34" charset="0"/>
                    <a:cs typeface="Arial" pitchFamily="34" charset="0"/>
                  </a:rPr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altLang="ko-KR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altLang="ko-KR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 dirty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3" y="1659137"/>
                <a:ext cx="5735761" cy="1260986"/>
              </a:xfrm>
              <a:prstGeom prst="rect">
                <a:avLst/>
              </a:prstGeom>
              <a:blipFill rotWithShape="1">
                <a:blip r:embed="rId5"/>
                <a:stretch>
                  <a:fillRect l="-53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왼쪽 화살표 4"/>
          <p:cNvSpPr/>
          <p:nvPr/>
        </p:nvSpPr>
        <p:spPr>
          <a:xfrm>
            <a:off x="5872609" y="2097411"/>
            <a:ext cx="332014" cy="289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4840224" y="3601763"/>
            <a:ext cx="715105" cy="706321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23920" y="3027927"/>
            <a:ext cx="6325013" cy="1838801"/>
          </a:xfrm>
          <a:prstGeom prst="round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Summary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GSICS slope is systematically smaller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than the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original/estimated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slope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u="sng" dirty="0" smtClean="0">
                <a:latin typeface="Arial" pitchFamily="34" charset="0"/>
                <a:cs typeface="Arial" pitchFamily="34" charset="0"/>
              </a:rPr>
              <a:t>Current GSICS slope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couldn’t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be the replacement of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original/estimated slope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7713" y="6354501"/>
            <a:ext cx="268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On-going project</a:t>
            </a:r>
            <a:endParaRPr lang="ko-KR" alt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768" y="791481"/>
            <a:ext cx="12071469" cy="436388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Dynamic Range of MI for Infrared channel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84" y="678153"/>
            <a:ext cx="1190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TB inter-comparison with IASI appears large differences in low temperature, especially for SWIR, WV channels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 to update dynamic range(</a:t>
            </a:r>
            <a:r>
              <a:rPr lang="en-US" altLang="ko-KR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DN to Radiance conversion table)</a:t>
            </a:r>
            <a:r>
              <a:rPr lang="nn-NO" altLang="ko-KR" sz="14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of COMS MI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63" y="1657910"/>
            <a:ext cx="2331724" cy="227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7922" y="1806323"/>
            <a:ext cx="76107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SWIR</a:t>
            </a:r>
            <a:endParaRPr lang="ko-KR" altLang="en-US" sz="1400" b="1" dirty="0">
              <a:solidFill>
                <a:srgbClr val="C0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193810" y="3057145"/>
            <a:ext cx="761072" cy="66362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88394" y="2326657"/>
            <a:ext cx="1257299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COMS TB(K)</a:t>
            </a:r>
            <a:endParaRPr lang="ko-KR" altLang="en-US" sz="10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" y="1673431"/>
            <a:ext cx="2317719" cy="22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3987" y="1930594"/>
            <a:ext cx="76107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WV</a:t>
            </a:r>
            <a:endParaRPr lang="ko-KR" altLang="en-US" sz="14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51" y="3922045"/>
            <a:ext cx="5357397" cy="28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59" y="2979336"/>
            <a:ext cx="2964717" cy="259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04" y="2979336"/>
            <a:ext cx="2971297" cy="26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 rot="16200000">
            <a:off x="5483948" y="3886453"/>
            <a:ext cx="13368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Test TBB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41161" y="5484380"/>
            <a:ext cx="16517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Original TBB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8545" y="3429855"/>
            <a:ext cx="4780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WV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80140" y="3173663"/>
            <a:ext cx="8524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SWIR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79926" y="5491329"/>
            <a:ext cx="1709798" cy="306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Original TBB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974080" y="1539364"/>
            <a:ext cx="6094583" cy="52229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239470" y="3848031"/>
            <a:ext cx="970156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IASI TB(K)</a:t>
            </a:r>
            <a:endParaRPr lang="ko-KR" altLang="en-US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8780" y="3846284"/>
            <a:ext cx="970156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IASI TB(K)</a:t>
            </a:r>
            <a:endParaRPr lang="ko-KR" altLang="en-US" sz="1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897" y="1797460"/>
            <a:ext cx="55501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Adjusted dynamic range to increase 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radiometric resolution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Max TBB of SWIR : 350 K </a:t>
            </a:r>
            <a:r>
              <a:rPr lang="en-US" altLang="ko-KR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320K</a:t>
            </a:r>
          </a:p>
        </p:txBody>
      </p:sp>
      <p:sp>
        <p:nvSpPr>
          <p:cNvPr id="24" name="타원 23"/>
          <p:cNvSpPr/>
          <p:nvPr/>
        </p:nvSpPr>
        <p:spPr>
          <a:xfrm>
            <a:off x="3541855" y="5423195"/>
            <a:ext cx="1063564" cy="95943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C0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갈매기형 수장 5"/>
          <p:cNvSpPr/>
          <p:nvPr/>
        </p:nvSpPr>
        <p:spPr>
          <a:xfrm>
            <a:off x="4050501" y="5879940"/>
            <a:ext cx="209863" cy="196769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4702" y="5545199"/>
            <a:ext cx="168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Increasing resolution</a:t>
            </a:r>
            <a:endParaRPr lang="ko-KR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줄무늬가 있는 오른쪽 화살표 25"/>
          <p:cNvSpPr/>
          <p:nvPr/>
        </p:nvSpPr>
        <p:spPr>
          <a:xfrm>
            <a:off x="5197776" y="3715457"/>
            <a:ext cx="715105" cy="706321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65474" y="5922682"/>
            <a:ext cx="508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Will update pre-processing system with adjusted dynamic range by the first half of 2018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6454023" y="6065300"/>
            <a:ext cx="323094" cy="288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05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91150" y="2211879"/>
            <a:ext cx="742642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600" b="1" kern="12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algn="ctr">
              <a:defRPr/>
            </a:pPr>
            <a:r>
              <a:rPr lang="en-US" altLang="ko-KR" sz="7200" dirty="0" smtClean="0">
                <a:solidFill>
                  <a:srgbClr val="002060"/>
                </a:solidFill>
              </a:rPr>
              <a:t>Thank you</a:t>
            </a:r>
            <a:endParaRPr lang="en-US" altLang="ko-KR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20028</TotalTime>
  <Words>462</Words>
  <Application>Microsoft Office PowerPoint</Application>
  <PresentationFormat>사용자 지정</PresentationFormat>
  <Paragraphs>59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Progress on COMS IR inter-calibration</vt:lpstr>
      <vt:lpstr>Operation with shifted SRF of WV</vt:lpstr>
      <vt:lpstr>Double Difference (IASI)</vt:lpstr>
      <vt:lpstr>Double Difference Zoom(IASI)</vt:lpstr>
      <vt:lpstr>Diurnal variation at standard scene</vt:lpstr>
      <vt:lpstr>KMA-NOAA collaboration </vt:lpstr>
      <vt:lpstr>Dynamic Range of MI for Infrared channel</vt:lpstr>
      <vt:lpstr>PowerPoint 프레젠테이션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Dohyeong Kim</dc:creator>
  <cp:lastModifiedBy>GK2A</cp:lastModifiedBy>
  <cp:revision>289</cp:revision>
  <cp:lastPrinted>2018-03-14T01:11:55Z</cp:lastPrinted>
  <dcterms:created xsi:type="dcterms:W3CDTF">2015-03-19T07:02:56Z</dcterms:created>
  <dcterms:modified xsi:type="dcterms:W3CDTF">2018-03-20T12:04:16Z</dcterms:modified>
</cp:coreProperties>
</file>