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714" r:id="rId2"/>
    <p:sldId id="769" r:id="rId3"/>
    <p:sldId id="772" r:id="rId4"/>
    <p:sldId id="742" r:id="rId5"/>
    <p:sldId id="768" r:id="rId6"/>
    <p:sldId id="774" r:id="rId7"/>
    <p:sldId id="743" r:id="rId8"/>
    <p:sldId id="782" r:id="rId9"/>
    <p:sldId id="783" r:id="rId10"/>
    <p:sldId id="784" r:id="rId11"/>
    <p:sldId id="771" r:id="rId12"/>
    <p:sldId id="729" r:id="rId13"/>
    <p:sldId id="773" r:id="rId14"/>
    <p:sldId id="770" r:id="rId15"/>
    <p:sldId id="715" r:id="rId16"/>
    <p:sldId id="717" r:id="rId17"/>
    <p:sldId id="735" r:id="rId18"/>
    <p:sldId id="737" r:id="rId19"/>
    <p:sldId id="775" r:id="rId20"/>
    <p:sldId id="780" r:id="rId21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78" userDrawn="1">
          <p15:clr>
            <a:srgbClr val="A4A3A4"/>
          </p15:clr>
        </p15:guide>
        <p15:guide id="2" pos="34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8000"/>
    <a:srgbClr val="00CCFF"/>
    <a:srgbClr val="0000FF"/>
    <a:srgbClr val="FF99FF"/>
    <a:srgbClr val="FF00FF"/>
    <a:srgbClr val="C00000"/>
    <a:srgbClr val="BBE0E3"/>
    <a:srgbClr val="FFCC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9" autoAdjust="0"/>
    <p:restoredTop sz="75291" autoAdjust="0"/>
  </p:normalViewPr>
  <p:slideViewPr>
    <p:cSldViewPr snapToGrid="0">
      <p:cViewPr>
        <p:scale>
          <a:sx n="66" d="100"/>
          <a:sy n="66" d="100"/>
        </p:scale>
        <p:origin x="-744" y="-138"/>
      </p:cViewPr>
      <p:guideLst>
        <p:guide orient="horz" pos="2478"/>
        <p:guide pos="12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1680" y="48"/>
      </p:cViewPr>
      <p:guideLst>
        <p:guide orient="horz" pos="3107"/>
        <p:guide pos="212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'[GEO-GEO_idea.xlsx]forGsicsMeeting'!$G$1</c:f>
              <c:strCache>
                <c:ptCount val="1"/>
                <c:pt idx="0">
                  <c:v>SSP(Asc)(min)</c:v>
                </c:pt>
              </c:strCache>
            </c:strRef>
          </c:tx>
          <c:spPr>
            <a:ln w="47625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'[GEO-GEO_idea.xlsx]forGsicsMeeting'!$F$2:$F$78</c:f>
              <c:numCache>
                <c:formatCode>General</c:formatCode>
                <c:ptCount val="7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6">
                  <c:v>0</c:v>
                </c:pt>
                <c:pt idx="27">
                  <c:v>1</c:v>
                </c:pt>
                <c:pt idx="28">
                  <c:v>2</c:v>
                </c:pt>
                <c:pt idx="29">
                  <c:v>3</c:v>
                </c:pt>
                <c:pt idx="30">
                  <c:v>4</c:v>
                </c:pt>
                <c:pt idx="31">
                  <c:v>5</c:v>
                </c:pt>
                <c:pt idx="32">
                  <c:v>6</c:v>
                </c:pt>
                <c:pt idx="33">
                  <c:v>7</c:v>
                </c:pt>
                <c:pt idx="34">
                  <c:v>8</c:v>
                </c:pt>
                <c:pt idx="35">
                  <c:v>9</c:v>
                </c:pt>
                <c:pt idx="36">
                  <c:v>10</c:v>
                </c:pt>
                <c:pt idx="37">
                  <c:v>11</c:v>
                </c:pt>
                <c:pt idx="38">
                  <c:v>12</c:v>
                </c:pt>
                <c:pt idx="39">
                  <c:v>13</c:v>
                </c:pt>
                <c:pt idx="40">
                  <c:v>14</c:v>
                </c:pt>
                <c:pt idx="41">
                  <c:v>15</c:v>
                </c:pt>
                <c:pt idx="42">
                  <c:v>16</c:v>
                </c:pt>
                <c:pt idx="43">
                  <c:v>17</c:v>
                </c:pt>
                <c:pt idx="44">
                  <c:v>18</c:v>
                </c:pt>
                <c:pt idx="45">
                  <c:v>19</c:v>
                </c:pt>
                <c:pt idx="46">
                  <c:v>20</c:v>
                </c:pt>
                <c:pt idx="47">
                  <c:v>21</c:v>
                </c:pt>
                <c:pt idx="48">
                  <c:v>22</c:v>
                </c:pt>
                <c:pt idx="49">
                  <c:v>23</c:v>
                </c:pt>
                <c:pt idx="50">
                  <c:v>24</c:v>
                </c:pt>
                <c:pt idx="52">
                  <c:v>0</c:v>
                </c:pt>
                <c:pt idx="53">
                  <c:v>1</c:v>
                </c:pt>
                <c:pt idx="54">
                  <c:v>2</c:v>
                </c:pt>
                <c:pt idx="55">
                  <c:v>3</c:v>
                </c:pt>
                <c:pt idx="56">
                  <c:v>4</c:v>
                </c:pt>
                <c:pt idx="57">
                  <c:v>5</c:v>
                </c:pt>
                <c:pt idx="58">
                  <c:v>6</c:v>
                </c:pt>
                <c:pt idx="59">
                  <c:v>7</c:v>
                </c:pt>
                <c:pt idx="60">
                  <c:v>8</c:v>
                </c:pt>
                <c:pt idx="61">
                  <c:v>9</c:v>
                </c:pt>
                <c:pt idx="62">
                  <c:v>10</c:v>
                </c:pt>
                <c:pt idx="63">
                  <c:v>11</c:v>
                </c:pt>
                <c:pt idx="64">
                  <c:v>12</c:v>
                </c:pt>
                <c:pt idx="65">
                  <c:v>13</c:v>
                </c:pt>
                <c:pt idx="66">
                  <c:v>14</c:v>
                </c:pt>
                <c:pt idx="67">
                  <c:v>15</c:v>
                </c:pt>
                <c:pt idx="68">
                  <c:v>16</c:v>
                </c:pt>
                <c:pt idx="69">
                  <c:v>17</c:v>
                </c:pt>
                <c:pt idx="70">
                  <c:v>18</c:v>
                </c:pt>
                <c:pt idx="71">
                  <c:v>19</c:v>
                </c:pt>
                <c:pt idx="72">
                  <c:v>20</c:v>
                </c:pt>
                <c:pt idx="73">
                  <c:v>21</c:v>
                </c:pt>
                <c:pt idx="74">
                  <c:v>22</c:v>
                </c:pt>
                <c:pt idx="75">
                  <c:v>23</c:v>
                </c:pt>
                <c:pt idx="76">
                  <c:v>24</c:v>
                </c:pt>
              </c:numCache>
            </c:numRef>
          </c:xVal>
          <c:yVal>
            <c:numRef>
              <c:f>'[GEO-GEO_idea.xlsx]forGsicsMeeting'!$G$2:$G$78</c:f>
              <c:numCache>
                <c:formatCode>General</c:formatCode>
                <c:ptCount val="77"/>
                <c:pt idx="0">
                  <c:v>300</c:v>
                </c:pt>
                <c:pt idx="1">
                  <c:v>285</c:v>
                </c:pt>
                <c:pt idx="2">
                  <c:v>270</c:v>
                </c:pt>
                <c:pt idx="3">
                  <c:v>255</c:v>
                </c:pt>
                <c:pt idx="4">
                  <c:v>240</c:v>
                </c:pt>
                <c:pt idx="5">
                  <c:v>225</c:v>
                </c:pt>
                <c:pt idx="6">
                  <c:v>210</c:v>
                </c:pt>
                <c:pt idx="7">
                  <c:v>195</c:v>
                </c:pt>
                <c:pt idx="8">
                  <c:v>180</c:v>
                </c:pt>
                <c:pt idx="9">
                  <c:v>165</c:v>
                </c:pt>
                <c:pt idx="10">
                  <c:v>150</c:v>
                </c:pt>
                <c:pt idx="11">
                  <c:v>135</c:v>
                </c:pt>
                <c:pt idx="12">
                  <c:v>120</c:v>
                </c:pt>
                <c:pt idx="13">
                  <c:v>105</c:v>
                </c:pt>
                <c:pt idx="14">
                  <c:v>90</c:v>
                </c:pt>
                <c:pt idx="15">
                  <c:v>75</c:v>
                </c:pt>
                <c:pt idx="16">
                  <c:v>60</c:v>
                </c:pt>
                <c:pt idx="17">
                  <c:v>45</c:v>
                </c:pt>
                <c:pt idx="18">
                  <c:v>30</c:v>
                </c:pt>
                <c:pt idx="19">
                  <c:v>15</c:v>
                </c:pt>
                <c:pt idx="20">
                  <c:v>0</c:v>
                </c:pt>
                <c:pt idx="21">
                  <c:v>-15</c:v>
                </c:pt>
                <c:pt idx="22">
                  <c:v>-30</c:v>
                </c:pt>
                <c:pt idx="23">
                  <c:v>-45</c:v>
                </c:pt>
                <c:pt idx="24">
                  <c:v>-60</c:v>
                </c:pt>
                <c:pt idx="26">
                  <c:v>660</c:v>
                </c:pt>
                <c:pt idx="27">
                  <c:v>645</c:v>
                </c:pt>
                <c:pt idx="28">
                  <c:v>630</c:v>
                </c:pt>
                <c:pt idx="29">
                  <c:v>615</c:v>
                </c:pt>
                <c:pt idx="30">
                  <c:v>600</c:v>
                </c:pt>
                <c:pt idx="31">
                  <c:v>585</c:v>
                </c:pt>
                <c:pt idx="32">
                  <c:v>570</c:v>
                </c:pt>
                <c:pt idx="33">
                  <c:v>555</c:v>
                </c:pt>
                <c:pt idx="34">
                  <c:v>540</c:v>
                </c:pt>
                <c:pt idx="35">
                  <c:v>525</c:v>
                </c:pt>
                <c:pt idx="36">
                  <c:v>510</c:v>
                </c:pt>
                <c:pt idx="37">
                  <c:v>495</c:v>
                </c:pt>
                <c:pt idx="38">
                  <c:v>480</c:v>
                </c:pt>
                <c:pt idx="39">
                  <c:v>465</c:v>
                </c:pt>
                <c:pt idx="40">
                  <c:v>450</c:v>
                </c:pt>
                <c:pt idx="41">
                  <c:v>435</c:v>
                </c:pt>
                <c:pt idx="42">
                  <c:v>420</c:v>
                </c:pt>
                <c:pt idx="43">
                  <c:v>405</c:v>
                </c:pt>
                <c:pt idx="44">
                  <c:v>390</c:v>
                </c:pt>
                <c:pt idx="45">
                  <c:v>375</c:v>
                </c:pt>
                <c:pt idx="46">
                  <c:v>360</c:v>
                </c:pt>
                <c:pt idx="47">
                  <c:v>345</c:v>
                </c:pt>
                <c:pt idx="48">
                  <c:v>330</c:v>
                </c:pt>
                <c:pt idx="49">
                  <c:v>315</c:v>
                </c:pt>
                <c:pt idx="50">
                  <c:v>300</c:v>
                </c:pt>
                <c:pt idx="52">
                  <c:v>-60</c:v>
                </c:pt>
                <c:pt idx="53">
                  <c:v>-75</c:v>
                </c:pt>
                <c:pt idx="54">
                  <c:v>-90</c:v>
                </c:pt>
                <c:pt idx="55">
                  <c:v>-105</c:v>
                </c:pt>
                <c:pt idx="56">
                  <c:v>-120</c:v>
                </c:pt>
                <c:pt idx="57">
                  <c:v>-135</c:v>
                </c:pt>
                <c:pt idx="58">
                  <c:v>-150</c:v>
                </c:pt>
                <c:pt idx="59">
                  <c:v>-165</c:v>
                </c:pt>
                <c:pt idx="60">
                  <c:v>-180</c:v>
                </c:pt>
                <c:pt idx="61">
                  <c:v>-195</c:v>
                </c:pt>
                <c:pt idx="62">
                  <c:v>-210</c:v>
                </c:pt>
                <c:pt idx="63">
                  <c:v>-225</c:v>
                </c:pt>
                <c:pt idx="64">
                  <c:v>-240</c:v>
                </c:pt>
                <c:pt idx="65">
                  <c:v>-255</c:v>
                </c:pt>
                <c:pt idx="66">
                  <c:v>-270</c:v>
                </c:pt>
                <c:pt idx="67">
                  <c:v>-285</c:v>
                </c:pt>
                <c:pt idx="68">
                  <c:v>-300</c:v>
                </c:pt>
                <c:pt idx="69">
                  <c:v>-315</c:v>
                </c:pt>
                <c:pt idx="70">
                  <c:v>-330</c:v>
                </c:pt>
                <c:pt idx="71">
                  <c:v>-345</c:v>
                </c:pt>
                <c:pt idx="72">
                  <c:v>-360</c:v>
                </c:pt>
                <c:pt idx="73">
                  <c:v>-375</c:v>
                </c:pt>
                <c:pt idx="74">
                  <c:v>-390</c:v>
                </c:pt>
                <c:pt idx="75">
                  <c:v>-405</c:v>
                </c:pt>
                <c:pt idx="76">
                  <c:v>-420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'[GEO-GEO_idea.xlsx]forGsicsMeeting'!$H$1</c:f>
              <c:strCache>
                <c:ptCount val="1"/>
                <c:pt idx="0">
                  <c:v>SSP(Asc)(max)</c:v>
                </c:pt>
              </c:strCache>
            </c:strRef>
          </c:tx>
          <c:spPr>
            <a:ln w="50800" cap="rnd">
              <a:solidFill>
                <a:srgbClr val="00CCFF"/>
              </a:solidFill>
              <a:round/>
            </a:ln>
            <a:effectLst/>
          </c:spPr>
          <c:marker>
            <c:symbol val="none"/>
          </c:marker>
          <c:xVal>
            <c:numRef>
              <c:f>'[GEO-GEO_idea.xlsx]forGsicsMeeting'!$F$2:$F$78</c:f>
              <c:numCache>
                <c:formatCode>General</c:formatCode>
                <c:ptCount val="7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6">
                  <c:v>0</c:v>
                </c:pt>
                <c:pt idx="27">
                  <c:v>1</c:v>
                </c:pt>
                <c:pt idx="28">
                  <c:v>2</c:v>
                </c:pt>
                <c:pt idx="29">
                  <c:v>3</c:v>
                </c:pt>
                <c:pt idx="30">
                  <c:v>4</c:v>
                </c:pt>
                <c:pt idx="31">
                  <c:v>5</c:v>
                </c:pt>
                <c:pt idx="32">
                  <c:v>6</c:v>
                </c:pt>
                <c:pt idx="33">
                  <c:v>7</c:v>
                </c:pt>
                <c:pt idx="34">
                  <c:v>8</c:v>
                </c:pt>
                <c:pt idx="35">
                  <c:v>9</c:v>
                </c:pt>
                <c:pt idx="36">
                  <c:v>10</c:v>
                </c:pt>
                <c:pt idx="37">
                  <c:v>11</c:v>
                </c:pt>
                <c:pt idx="38">
                  <c:v>12</c:v>
                </c:pt>
                <c:pt idx="39">
                  <c:v>13</c:v>
                </c:pt>
                <c:pt idx="40">
                  <c:v>14</c:v>
                </c:pt>
                <c:pt idx="41">
                  <c:v>15</c:v>
                </c:pt>
                <c:pt idx="42">
                  <c:v>16</c:v>
                </c:pt>
                <c:pt idx="43">
                  <c:v>17</c:v>
                </c:pt>
                <c:pt idx="44">
                  <c:v>18</c:v>
                </c:pt>
                <c:pt idx="45">
                  <c:v>19</c:v>
                </c:pt>
                <c:pt idx="46">
                  <c:v>20</c:v>
                </c:pt>
                <c:pt idx="47">
                  <c:v>21</c:v>
                </c:pt>
                <c:pt idx="48">
                  <c:v>22</c:v>
                </c:pt>
                <c:pt idx="49">
                  <c:v>23</c:v>
                </c:pt>
                <c:pt idx="50">
                  <c:v>24</c:v>
                </c:pt>
                <c:pt idx="52">
                  <c:v>0</c:v>
                </c:pt>
                <c:pt idx="53">
                  <c:v>1</c:v>
                </c:pt>
                <c:pt idx="54">
                  <c:v>2</c:v>
                </c:pt>
                <c:pt idx="55">
                  <c:v>3</c:v>
                </c:pt>
                <c:pt idx="56">
                  <c:v>4</c:v>
                </c:pt>
                <c:pt idx="57">
                  <c:v>5</c:v>
                </c:pt>
                <c:pt idx="58">
                  <c:v>6</c:v>
                </c:pt>
                <c:pt idx="59">
                  <c:v>7</c:v>
                </c:pt>
                <c:pt idx="60">
                  <c:v>8</c:v>
                </c:pt>
                <c:pt idx="61">
                  <c:v>9</c:v>
                </c:pt>
                <c:pt idx="62">
                  <c:v>10</c:v>
                </c:pt>
                <c:pt idx="63">
                  <c:v>11</c:v>
                </c:pt>
                <c:pt idx="64">
                  <c:v>12</c:v>
                </c:pt>
                <c:pt idx="65">
                  <c:v>13</c:v>
                </c:pt>
                <c:pt idx="66">
                  <c:v>14</c:v>
                </c:pt>
                <c:pt idx="67">
                  <c:v>15</c:v>
                </c:pt>
                <c:pt idx="68">
                  <c:v>16</c:v>
                </c:pt>
                <c:pt idx="69">
                  <c:v>17</c:v>
                </c:pt>
                <c:pt idx="70">
                  <c:v>18</c:v>
                </c:pt>
                <c:pt idx="71">
                  <c:v>19</c:v>
                </c:pt>
                <c:pt idx="72">
                  <c:v>20</c:v>
                </c:pt>
                <c:pt idx="73">
                  <c:v>21</c:v>
                </c:pt>
                <c:pt idx="74">
                  <c:v>22</c:v>
                </c:pt>
                <c:pt idx="75">
                  <c:v>23</c:v>
                </c:pt>
                <c:pt idx="76">
                  <c:v>24</c:v>
                </c:pt>
              </c:numCache>
            </c:numRef>
          </c:xVal>
          <c:yVal>
            <c:numRef>
              <c:f>'[GEO-GEO_idea.xlsx]forGsicsMeeting'!$H$2:$H$78</c:f>
              <c:numCache>
                <c:formatCode>General</c:formatCode>
                <c:ptCount val="77"/>
                <c:pt idx="0">
                  <c:v>345</c:v>
                </c:pt>
                <c:pt idx="1">
                  <c:v>330</c:v>
                </c:pt>
                <c:pt idx="2">
                  <c:v>315</c:v>
                </c:pt>
                <c:pt idx="3">
                  <c:v>300</c:v>
                </c:pt>
                <c:pt idx="4">
                  <c:v>285</c:v>
                </c:pt>
                <c:pt idx="5">
                  <c:v>270</c:v>
                </c:pt>
                <c:pt idx="6">
                  <c:v>255</c:v>
                </c:pt>
                <c:pt idx="7">
                  <c:v>240</c:v>
                </c:pt>
                <c:pt idx="8">
                  <c:v>225</c:v>
                </c:pt>
                <c:pt idx="9">
                  <c:v>210</c:v>
                </c:pt>
                <c:pt idx="10">
                  <c:v>195</c:v>
                </c:pt>
                <c:pt idx="11">
                  <c:v>180</c:v>
                </c:pt>
                <c:pt idx="12">
                  <c:v>165</c:v>
                </c:pt>
                <c:pt idx="13">
                  <c:v>150</c:v>
                </c:pt>
                <c:pt idx="14">
                  <c:v>135</c:v>
                </c:pt>
                <c:pt idx="15">
                  <c:v>120</c:v>
                </c:pt>
                <c:pt idx="16">
                  <c:v>105</c:v>
                </c:pt>
                <c:pt idx="17">
                  <c:v>90</c:v>
                </c:pt>
                <c:pt idx="18">
                  <c:v>75</c:v>
                </c:pt>
                <c:pt idx="19">
                  <c:v>60</c:v>
                </c:pt>
                <c:pt idx="20">
                  <c:v>45</c:v>
                </c:pt>
                <c:pt idx="21">
                  <c:v>30</c:v>
                </c:pt>
                <c:pt idx="22">
                  <c:v>15</c:v>
                </c:pt>
                <c:pt idx="23">
                  <c:v>0</c:v>
                </c:pt>
                <c:pt idx="24">
                  <c:v>-15</c:v>
                </c:pt>
                <c:pt idx="26">
                  <c:v>705</c:v>
                </c:pt>
                <c:pt idx="27">
                  <c:v>690</c:v>
                </c:pt>
                <c:pt idx="28">
                  <c:v>675</c:v>
                </c:pt>
                <c:pt idx="29">
                  <c:v>660</c:v>
                </c:pt>
                <c:pt idx="30">
                  <c:v>645</c:v>
                </c:pt>
                <c:pt idx="31">
                  <c:v>630</c:v>
                </c:pt>
                <c:pt idx="32">
                  <c:v>615</c:v>
                </c:pt>
                <c:pt idx="33">
                  <c:v>600</c:v>
                </c:pt>
                <c:pt idx="34">
                  <c:v>585</c:v>
                </c:pt>
                <c:pt idx="35">
                  <c:v>570</c:v>
                </c:pt>
                <c:pt idx="36">
                  <c:v>555</c:v>
                </c:pt>
                <c:pt idx="37">
                  <c:v>540</c:v>
                </c:pt>
                <c:pt idx="38">
                  <c:v>525</c:v>
                </c:pt>
                <c:pt idx="39">
                  <c:v>510</c:v>
                </c:pt>
                <c:pt idx="40">
                  <c:v>495</c:v>
                </c:pt>
                <c:pt idx="41">
                  <c:v>480</c:v>
                </c:pt>
                <c:pt idx="42">
                  <c:v>465</c:v>
                </c:pt>
                <c:pt idx="43">
                  <c:v>450</c:v>
                </c:pt>
                <c:pt idx="44">
                  <c:v>435</c:v>
                </c:pt>
                <c:pt idx="45">
                  <c:v>420</c:v>
                </c:pt>
                <c:pt idx="46">
                  <c:v>405</c:v>
                </c:pt>
                <c:pt idx="47">
                  <c:v>390</c:v>
                </c:pt>
                <c:pt idx="48">
                  <c:v>375</c:v>
                </c:pt>
                <c:pt idx="49">
                  <c:v>360</c:v>
                </c:pt>
                <c:pt idx="50">
                  <c:v>345</c:v>
                </c:pt>
                <c:pt idx="52">
                  <c:v>-15</c:v>
                </c:pt>
                <c:pt idx="53">
                  <c:v>-30</c:v>
                </c:pt>
                <c:pt idx="54">
                  <c:v>-45</c:v>
                </c:pt>
                <c:pt idx="55">
                  <c:v>-60</c:v>
                </c:pt>
                <c:pt idx="56">
                  <c:v>-75</c:v>
                </c:pt>
                <c:pt idx="57">
                  <c:v>-90</c:v>
                </c:pt>
                <c:pt idx="58">
                  <c:v>-105</c:v>
                </c:pt>
                <c:pt idx="59">
                  <c:v>-120</c:v>
                </c:pt>
                <c:pt idx="60">
                  <c:v>-135</c:v>
                </c:pt>
                <c:pt idx="61">
                  <c:v>-150</c:v>
                </c:pt>
                <c:pt idx="62">
                  <c:v>-165</c:v>
                </c:pt>
                <c:pt idx="63">
                  <c:v>-180</c:v>
                </c:pt>
                <c:pt idx="64">
                  <c:v>-195</c:v>
                </c:pt>
                <c:pt idx="65">
                  <c:v>-210</c:v>
                </c:pt>
                <c:pt idx="66">
                  <c:v>-225</c:v>
                </c:pt>
                <c:pt idx="67">
                  <c:v>-240</c:v>
                </c:pt>
                <c:pt idx="68">
                  <c:v>-255</c:v>
                </c:pt>
                <c:pt idx="69">
                  <c:v>-270</c:v>
                </c:pt>
                <c:pt idx="70">
                  <c:v>-285</c:v>
                </c:pt>
                <c:pt idx="71">
                  <c:v>-300</c:v>
                </c:pt>
                <c:pt idx="72">
                  <c:v>-315</c:v>
                </c:pt>
                <c:pt idx="73">
                  <c:v>-330</c:v>
                </c:pt>
                <c:pt idx="74">
                  <c:v>-345</c:v>
                </c:pt>
                <c:pt idx="75">
                  <c:v>-360</c:v>
                </c:pt>
                <c:pt idx="76">
                  <c:v>-375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'[GEO-GEO_idea.xlsx]forGsicsMeeting'!$I$1</c:f>
              <c:strCache>
                <c:ptCount val="1"/>
                <c:pt idx="0">
                  <c:v>SSP(Des)(min)</c:v>
                </c:pt>
              </c:strCache>
            </c:strRef>
          </c:tx>
          <c:spPr>
            <a:ln w="508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'[GEO-GEO_idea.xlsx]forGsicsMeeting'!$F$2:$F$78</c:f>
              <c:numCache>
                <c:formatCode>General</c:formatCode>
                <c:ptCount val="7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6">
                  <c:v>0</c:v>
                </c:pt>
                <c:pt idx="27">
                  <c:v>1</c:v>
                </c:pt>
                <c:pt idx="28">
                  <c:v>2</c:v>
                </c:pt>
                <c:pt idx="29">
                  <c:v>3</c:v>
                </c:pt>
                <c:pt idx="30">
                  <c:v>4</c:v>
                </c:pt>
                <c:pt idx="31">
                  <c:v>5</c:v>
                </c:pt>
                <c:pt idx="32">
                  <c:v>6</c:v>
                </c:pt>
                <c:pt idx="33">
                  <c:v>7</c:v>
                </c:pt>
                <c:pt idx="34">
                  <c:v>8</c:v>
                </c:pt>
                <c:pt idx="35">
                  <c:v>9</c:v>
                </c:pt>
                <c:pt idx="36">
                  <c:v>10</c:v>
                </c:pt>
                <c:pt idx="37">
                  <c:v>11</c:v>
                </c:pt>
                <c:pt idx="38">
                  <c:v>12</c:v>
                </c:pt>
                <c:pt idx="39">
                  <c:v>13</c:v>
                </c:pt>
                <c:pt idx="40">
                  <c:v>14</c:v>
                </c:pt>
                <c:pt idx="41">
                  <c:v>15</c:v>
                </c:pt>
                <c:pt idx="42">
                  <c:v>16</c:v>
                </c:pt>
                <c:pt idx="43">
                  <c:v>17</c:v>
                </c:pt>
                <c:pt idx="44">
                  <c:v>18</c:v>
                </c:pt>
                <c:pt idx="45">
                  <c:v>19</c:v>
                </c:pt>
                <c:pt idx="46">
                  <c:v>20</c:v>
                </c:pt>
                <c:pt idx="47">
                  <c:v>21</c:v>
                </c:pt>
                <c:pt idx="48">
                  <c:v>22</c:v>
                </c:pt>
                <c:pt idx="49">
                  <c:v>23</c:v>
                </c:pt>
                <c:pt idx="50">
                  <c:v>24</c:v>
                </c:pt>
                <c:pt idx="52">
                  <c:v>0</c:v>
                </c:pt>
                <c:pt idx="53">
                  <c:v>1</c:v>
                </c:pt>
                <c:pt idx="54">
                  <c:v>2</c:v>
                </c:pt>
                <c:pt idx="55">
                  <c:v>3</c:v>
                </c:pt>
                <c:pt idx="56">
                  <c:v>4</c:v>
                </c:pt>
                <c:pt idx="57">
                  <c:v>5</c:v>
                </c:pt>
                <c:pt idx="58">
                  <c:v>6</c:v>
                </c:pt>
                <c:pt idx="59">
                  <c:v>7</c:v>
                </c:pt>
                <c:pt idx="60">
                  <c:v>8</c:v>
                </c:pt>
                <c:pt idx="61">
                  <c:v>9</c:v>
                </c:pt>
                <c:pt idx="62">
                  <c:v>10</c:v>
                </c:pt>
                <c:pt idx="63">
                  <c:v>11</c:v>
                </c:pt>
                <c:pt idx="64">
                  <c:v>12</c:v>
                </c:pt>
                <c:pt idx="65">
                  <c:v>13</c:v>
                </c:pt>
                <c:pt idx="66">
                  <c:v>14</c:v>
                </c:pt>
                <c:pt idx="67">
                  <c:v>15</c:v>
                </c:pt>
                <c:pt idx="68">
                  <c:v>16</c:v>
                </c:pt>
                <c:pt idx="69">
                  <c:v>17</c:v>
                </c:pt>
                <c:pt idx="70">
                  <c:v>18</c:v>
                </c:pt>
                <c:pt idx="71">
                  <c:v>19</c:v>
                </c:pt>
                <c:pt idx="72">
                  <c:v>20</c:v>
                </c:pt>
                <c:pt idx="73">
                  <c:v>21</c:v>
                </c:pt>
                <c:pt idx="74">
                  <c:v>22</c:v>
                </c:pt>
                <c:pt idx="75">
                  <c:v>23</c:v>
                </c:pt>
                <c:pt idx="76">
                  <c:v>24</c:v>
                </c:pt>
              </c:numCache>
            </c:numRef>
          </c:xVal>
          <c:yVal>
            <c:numRef>
              <c:f>'[GEO-GEO_idea.xlsx]forGsicsMeeting'!$I$2:$I$78</c:f>
              <c:numCache>
                <c:formatCode>General</c:formatCode>
                <c:ptCount val="77"/>
                <c:pt idx="0">
                  <c:v>120</c:v>
                </c:pt>
                <c:pt idx="1">
                  <c:v>105</c:v>
                </c:pt>
                <c:pt idx="2">
                  <c:v>90</c:v>
                </c:pt>
                <c:pt idx="3">
                  <c:v>75</c:v>
                </c:pt>
                <c:pt idx="4">
                  <c:v>60</c:v>
                </c:pt>
                <c:pt idx="5">
                  <c:v>45</c:v>
                </c:pt>
                <c:pt idx="6">
                  <c:v>30</c:v>
                </c:pt>
                <c:pt idx="7">
                  <c:v>15</c:v>
                </c:pt>
                <c:pt idx="8">
                  <c:v>0</c:v>
                </c:pt>
                <c:pt idx="9">
                  <c:v>-15</c:v>
                </c:pt>
                <c:pt idx="10">
                  <c:v>-30</c:v>
                </c:pt>
                <c:pt idx="11">
                  <c:v>-45</c:v>
                </c:pt>
                <c:pt idx="12">
                  <c:v>-60</c:v>
                </c:pt>
                <c:pt idx="13">
                  <c:v>-75</c:v>
                </c:pt>
                <c:pt idx="14">
                  <c:v>-90</c:v>
                </c:pt>
                <c:pt idx="15">
                  <c:v>-105</c:v>
                </c:pt>
                <c:pt idx="16">
                  <c:v>-120</c:v>
                </c:pt>
                <c:pt idx="17">
                  <c:v>-135</c:v>
                </c:pt>
                <c:pt idx="18">
                  <c:v>-150</c:v>
                </c:pt>
                <c:pt idx="19">
                  <c:v>-165</c:v>
                </c:pt>
                <c:pt idx="20">
                  <c:v>-180</c:v>
                </c:pt>
                <c:pt idx="21">
                  <c:v>-195</c:v>
                </c:pt>
                <c:pt idx="22">
                  <c:v>-210</c:v>
                </c:pt>
                <c:pt idx="23">
                  <c:v>-225</c:v>
                </c:pt>
                <c:pt idx="24">
                  <c:v>-240</c:v>
                </c:pt>
                <c:pt idx="26">
                  <c:v>480</c:v>
                </c:pt>
                <c:pt idx="27">
                  <c:v>465</c:v>
                </c:pt>
                <c:pt idx="28">
                  <c:v>450</c:v>
                </c:pt>
                <c:pt idx="29">
                  <c:v>435</c:v>
                </c:pt>
                <c:pt idx="30">
                  <c:v>420</c:v>
                </c:pt>
                <c:pt idx="31">
                  <c:v>405</c:v>
                </c:pt>
                <c:pt idx="32">
                  <c:v>390</c:v>
                </c:pt>
                <c:pt idx="33">
                  <c:v>375</c:v>
                </c:pt>
                <c:pt idx="34">
                  <c:v>360</c:v>
                </c:pt>
                <c:pt idx="35">
                  <c:v>345</c:v>
                </c:pt>
                <c:pt idx="36">
                  <c:v>330</c:v>
                </c:pt>
                <c:pt idx="37">
                  <c:v>315</c:v>
                </c:pt>
                <c:pt idx="38">
                  <c:v>300</c:v>
                </c:pt>
                <c:pt idx="39">
                  <c:v>285</c:v>
                </c:pt>
                <c:pt idx="40">
                  <c:v>270</c:v>
                </c:pt>
                <c:pt idx="41">
                  <c:v>255</c:v>
                </c:pt>
                <c:pt idx="42">
                  <c:v>240</c:v>
                </c:pt>
                <c:pt idx="43">
                  <c:v>225</c:v>
                </c:pt>
                <c:pt idx="44">
                  <c:v>210</c:v>
                </c:pt>
                <c:pt idx="45">
                  <c:v>195</c:v>
                </c:pt>
                <c:pt idx="46">
                  <c:v>180</c:v>
                </c:pt>
                <c:pt idx="47">
                  <c:v>165</c:v>
                </c:pt>
                <c:pt idx="48">
                  <c:v>150</c:v>
                </c:pt>
                <c:pt idx="49">
                  <c:v>135</c:v>
                </c:pt>
                <c:pt idx="50">
                  <c:v>120</c:v>
                </c:pt>
                <c:pt idx="52">
                  <c:v>-240</c:v>
                </c:pt>
                <c:pt idx="53">
                  <c:v>-255</c:v>
                </c:pt>
                <c:pt idx="54">
                  <c:v>-270</c:v>
                </c:pt>
                <c:pt idx="55">
                  <c:v>-285</c:v>
                </c:pt>
                <c:pt idx="56">
                  <c:v>-300</c:v>
                </c:pt>
                <c:pt idx="57">
                  <c:v>-315</c:v>
                </c:pt>
                <c:pt idx="58">
                  <c:v>-330</c:v>
                </c:pt>
                <c:pt idx="59">
                  <c:v>-345</c:v>
                </c:pt>
                <c:pt idx="60">
                  <c:v>-360</c:v>
                </c:pt>
                <c:pt idx="61">
                  <c:v>-375</c:v>
                </c:pt>
                <c:pt idx="62">
                  <c:v>-390</c:v>
                </c:pt>
                <c:pt idx="63">
                  <c:v>-405</c:v>
                </c:pt>
                <c:pt idx="64">
                  <c:v>-420</c:v>
                </c:pt>
                <c:pt idx="65">
                  <c:v>-435</c:v>
                </c:pt>
                <c:pt idx="66">
                  <c:v>-450</c:v>
                </c:pt>
                <c:pt idx="67">
                  <c:v>-465</c:v>
                </c:pt>
                <c:pt idx="68">
                  <c:v>-480</c:v>
                </c:pt>
                <c:pt idx="69">
                  <c:v>-495</c:v>
                </c:pt>
                <c:pt idx="70">
                  <c:v>-510</c:v>
                </c:pt>
                <c:pt idx="71">
                  <c:v>-525</c:v>
                </c:pt>
                <c:pt idx="72">
                  <c:v>-540</c:v>
                </c:pt>
                <c:pt idx="73">
                  <c:v>-555</c:v>
                </c:pt>
                <c:pt idx="74">
                  <c:v>-570</c:v>
                </c:pt>
                <c:pt idx="75">
                  <c:v>-585</c:v>
                </c:pt>
                <c:pt idx="76">
                  <c:v>-600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'[GEO-GEO_idea.xlsx]forGsicsMeeting'!$J$1</c:f>
              <c:strCache>
                <c:ptCount val="1"/>
                <c:pt idx="0">
                  <c:v>SSP(Des)(max)</c:v>
                </c:pt>
              </c:strCache>
            </c:strRef>
          </c:tx>
          <c:spPr>
            <a:ln w="50800" cap="rnd">
              <a:solidFill>
                <a:srgbClr val="FF00FF"/>
              </a:solidFill>
              <a:round/>
            </a:ln>
            <a:effectLst/>
          </c:spPr>
          <c:marker>
            <c:symbol val="none"/>
          </c:marker>
          <c:xVal>
            <c:numRef>
              <c:f>'[GEO-GEO_idea.xlsx]forGsicsMeeting'!$F$2:$F$78</c:f>
              <c:numCache>
                <c:formatCode>General</c:formatCode>
                <c:ptCount val="7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6">
                  <c:v>0</c:v>
                </c:pt>
                <c:pt idx="27">
                  <c:v>1</c:v>
                </c:pt>
                <c:pt idx="28">
                  <c:v>2</c:v>
                </c:pt>
                <c:pt idx="29">
                  <c:v>3</c:v>
                </c:pt>
                <c:pt idx="30">
                  <c:v>4</c:v>
                </c:pt>
                <c:pt idx="31">
                  <c:v>5</c:v>
                </c:pt>
                <c:pt idx="32">
                  <c:v>6</c:v>
                </c:pt>
                <c:pt idx="33">
                  <c:v>7</c:v>
                </c:pt>
                <c:pt idx="34">
                  <c:v>8</c:v>
                </c:pt>
                <c:pt idx="35">
                  <c:v>9</c:v>
                </c:pt>
                <c:pt idx="36">
                  <c:v>10</c:v>
                </c:pt>
                <c:pt idx="37">
                  <c:v>11</c:v>
                </c:pt>
                <c:pt idx="38">
                  <c:v>12</c:v>
                </c:pt>
                <c:pt idx="39">
                  <c:v>13</c:v>
                </c:pt>
                <c:pt idx="40">
                  <c:v>14</c:v>
                </c:pt>
                <c:pt idx="41">
                  <c:v>15</c:v>
                </c:pt>
                <c:pt idx="42">
                  <c:v>16</c:v>
                </c:pt>
                <c:pt idx="43">
                  <c:v>17</c:v>
                </c:pt>
                <c:pt idx="44">
                  <c:v>18</c:v>
                </c:pt>
                <c:pt idx="45">
                  <c:v>19</c:v>
                </c:pt>
                <c:pt idx="46">
                  <c:v>20</c:v>
                </c:pt>
                <c:pt idx="47">
                  <c:v>21</c:v>
                </c:pt>
                <c:pt idx="48">
                  <c:v>22</c:v>
                </c:pt>
                <c:pt idx="49">
                  <c:v>23</c:v>
                </c:pt>
                <c:pt idx="50">
                  <c:v>24</c:v>
                </c:pt>
                <c:pt idx="52">
                  <c:v>0</c:v>
                </c:pt>
                <c:pt idx="53">
                  <c:v>1</c:v>
                </c:pt>
                <c:pt idx="54">
                  <c:v>2</c:v>
                </c:pt>
                <c:pt idx="55">
                  <c:v>3</c:v>
                </c:pt>
                <c:pt idx="56">
                  <c:v>4</c:v>
                </c:pt>
                <c:pt idx="57">
                  <c:v>5</c:v>
                </c:pt>
                <c:pt idx="58">
                  <c:v>6</c:v>
                </c:pt>
                <c:pt idx="59">
                  <c:v>7</c:v>
                </c:pt>
                <c:pt idx="60">
                  <c:v>8</c:v>
                </c:pt>
                <c:pt idx="61">
                  <c:v>9</c:v>
                </c:pt>
                <c:pt idx="62">
                  <c:v>10</c:v>
                </c:pt>
                <c:pt idx="63">
                  <c:v>11</c:v>
                </c:pt>
                <c:pt idx="64">
                  <c:v>12</c:v>
                </c:pt>
                <c:pt idx="65">
                  <c:v>13</c:v>
                </c:pt>
                <c:pt idx="66">
                  <c:v>14</c:v>
                </c:pt>
                <c:pt idx="67">
                  <c:v>15</c:v>
                </c:pt>
                <c:pt idx="68">
                  <c:v>16</c:v>
                </c:pt>
                <c:pt idx="69">
                  <c:v>17</c:v>
                </c:pt>
                <c:pt idx="70">
                  <c:v>18</c:v>
                </c:pt>
                <c:pt idx="71">
                  <c:v>19</c:v>
                </c:pt>
                <c:pt idx="72">
                  <c:v>20</c:v>
                </c:pt>
                <c:pt idx="73">
                  <c:v>21</c:v>
                </c:pt>
                <c:pt idx="74">
                  <c:v>22</c:v>
                </c:pt>
                <c:pt idx="75">
                  <c:v>23</c:v>
                </c:pt>
                <c:pt idx="76">
                  <c:v>24</c:v>
                </c:pt>
              </c:numCache>
            </c:numRef>
          </c:xVal>
          <c:yVal>
            <c:numRef>
              <c:f>'[GEO-GEO_idea.xlsx]forGsicsMeeting'!$J$2:$J$78</c:f>
              <c:numCache>
                <c:formatCode>General</c:formatCode>
                <c:ptCount val="77"/>
                <c:pt idx="0">
                  <c:v>165</c:v>
                </c:pt>
                <c:pt idx="1">
                  <c:v>150</c:v>
                </c:pt>
                <c:pt idx="2">
                  <c:v>135</c:v>
                </c:pt>
                <c:pt idx="3">
                  <c:v>120</c:v>
                </c:pt>
                <c:pt idx="4">
                  <c:v>105</c:v>
                </c:pt>
                <c:pt idx="5">
                  <c:v>90</c:v>
                </c:pt>
                <c:pt idx="6">
                  <c:v>75</c:v>
                </c:pt>
                <c:pt idx="7">
                  <c:v>60</c:v>
                </c:pt>
                <c:pt idx="8">
                  <c:v>45</c:v>
                </c:pt>
                <c:pt idx="9">
                  <c:v>30</c:v>
                </c:pt>
                <c:pt idx="10">
                  <c:v>15</c:v>
                </c:pt>
                <c:pt idx="11">
                  <c:v>0</c:v>
                </c:pt>
                <c:pt idx="12">
                  <c:v>-15</c:v>
                </c:pt>
                <c:pt idx="13">
                  <c:v>-30</c:v>
                </c:pt>
                <c:pt idx="14">
                  <c:v>-45</c:v>
                </c:pt>
                <c:pt idx="15">
                  <c:v>-60</c:v>
                </c:pt>
                <c:pt idx="16">
                  <c:v>-75</c:v>
                </c:pt>
                <c:pt idx="17">
                  <c:v>-90</c:v>
                </c:pt>
                <c:pt idx="18">
                  <c:v>-105</c:v>
                </c:pt>
                <c:pt idx="19">
                  <c:v>-120</c:v>
                </c:pt>
                <c:pt idx="20">
                  <c:v>-135</c:v>
                </c:pt>
                <c:pt idx="21">
                  <c:v>-150</c:v>
                </c:pt>
                <c:pt idx="22">
                  <c:v>-165</c:v>
                </c:pt>
                <c:pt idx="23">
                  <c:v>-180</c:v>
                </c:pt>
                <c:pt idx="24">
                  <c:v>-195</c:v>
                </c:pt>
                <c:pt idx="26">
                  <c:v>525</c:v>
                </c:pt>
                <c:pt idx="27">
                  <c:v>510</c:v>
                </c:pt>
                <c:pt idx="28">
                  <c:v>495</c:v>
                </c:pt>
                <c:pt idx="29">
                  <c:v>480</c:v>
                </c:pt>
                <c:pt idx="30">
                  <c:v>465</c:v>
                </c:pt>
                <c:pt idx="31">
                  <c:v>450</c:v>
                </c:pt>
                <c:pt idx="32">
                  <c:v>435</c:v>
                </c:pt>
                <c:pt idx="33">
                  <c:v>420</c:v>
                </c:pt>
                <c:pt idx="34">
                  <c:v>405</c:v>
                </c:pt>
                <c:pt idx="35">
                  <c:v>390</c:v>
                </c:pt>
                <c:pt idx="36">
                  <c:v>375</c:v>
                </c:pt>
                <c:pt idx="37">
                  <c:v>360</c:v>
                </c:pt>
                <c:pt idx="38">
                  <c:v>345</c:v>
                </c:pt>
                <c:pt idx="39">
                  <c:v>330</c:v>
                </c:pt>
                <c:pt idx="40">
                  <c:v>315</c:v>
                </c:pt>
                <c:pt idx="41">
                  <c:v>300</c:v>
                </c:pt>
                <c:pt idx="42">
                  <c:v>285</c:v>
                </c:pt>
                <c:pt idx="43">
                  <c:v>270</c:v>
                </c:pt>
                <c:pt idx="44">
                  <c:v>255</c:v>
                </c:pt>
                <c:pt idx="45">
                  <c:v>240</c:v>
                </c:pt>
                <c:pt idx="46">
                  <c:v>225</c:v>
                </c:pt>
                <c:pt idx="47">
                  <c:v>210</c:v>
                </c:pt>
                <c:pt idx="48">
                  <c:v>195</c:v>
                </c:pt>
                <c:pt idx="49">
                  <c:v>180</c:v>
                </c:pt>
                <c:pt idx="50">
                  <c:v>165</c:v>
                </c:pt>
                <c:pt idx="52">
                  <c:v>-195</c:v>
                </c:pt>
                <c:pt idx="53">
                  <c:v>-210</c:v>
                </c:pt>
                <c:pt idx="54">
                  <c:v>-225</c:v>
                </c:pt>
                <c:pt idx="55">
                  <c:v>-240</c:v>
                </c:pt>
                <c:pt idx="56">
                  <c:v>-255</c:v>
                </c:pt>
                <c:pt idx="57">
                  <c:v>-270</c:v>
                </c:pt>
                <c:pt idx="58">
                  <c:v>-285</c:v>
                </c:pt>
                <c:pt idx="59">
                  <c:v>-300</c:v>
                </c:pt>
                <c:pt idx="60">
                  <c:v>-315</c:v>
                </c:pt>
                <c:pt idx="61">
                  <c:v>-330</c:v>
                </c:pt>
                <c:pt idx="62">
                  <c:v>-345</c:v>
                </c:pt>
                <c:pt idx="63">
                  <c:v>-360</c:v>
                </c:pt>
                <c:pt idx="64">
                  <c:v>-375</c:v>
                </c:pt>
                <c:pt idx="65">
                  <c:v>-390</c:v>
                </c:pt>
                <c:pt idx="66">
                  <c:v>-405</c:v>
                </c:pt>
                <c:pt idx="67">
                  <c:v>-420</c:v>
                </c:pt>
                <c:pt idx="68">
                  <c:v>-435</c:v>
                </c:pt>
                <c:pt idx="69">
                  <c:v>-450</c:v>
                </c:pt>
                <c:pt idx="70">
                  <c:v>-465</c:v>
                </c:pt>
                <c:pt idx="71">
                  <c:v>-480</c:v>
                </c:pt>
                <c:pt idx="72">
                  <c:v>-495</c:v>
                </c:pt>
                <c:pt idx="73">
                  <c:v>-510</c:v>
                </c:pt>
                <c:pt idx="74">
                  <c:v>-525</c:v>
                </c:pt>
                <c:pt idx="75">
                  <c:v>-540</c:v>
                </c:pt>
                <c:pt idx="76">
                  <c:v>-555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537664"/>
        <c:axId val="183539200"/>
      </c:scatterChart>
      <c:valAx>
        <c:axId val="183537664"/>
        <c:scaling>
          <c:orientation val="minMax"/>
          <c:max val="2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ja-JP"/>
          </a:p>
        </c:txPr>
        <c:crossAx val="183539200"/>
        <c:crosses val="autoZero"/>
        <c:crossBetween val="midCat"/>
        <c:majorUnit val="3"/>
      </c:valAx>
      <c:valAx>
        <c:axId val="183539200"/>
        <c:scaling>
          <c:orientation val="minMax"/>
          <c:max val="18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ja-JP"/>
          </a:p>
        </c:txPr>
        <c:crossAx val="183537664"/>
        <c:crosses val="autoZero"/>
        <c:crossBetween val="midCat"/>
        <c:majorUnit val="30"/>
        <c:min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ja-JP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/>
      </a:pPr>
      <a:endParaRPr lang="ja-JP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565" cy="4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6" tIns="45812" rIns="91626" bIns="45812" numCol="1" anchor="t" anchorCtr="0" compatLnSpc="1">
            <a:prstTxWarp prst="textNoShape">
              <a:avLst/>
            </a:prstTxWarp>
          </a:bodyPr>
          <a:lstStyle>
            <a:lvl1pPr defTabSz="9155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626" y="0"/>
            <a:ext cx="2919565" cy="4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6" tIns="45812" rIns="91626" bIns="45812" numCol="1" anchor="t" anchorCtr="0" compatLnSpc="1">
            <a:prstTxWarp prst="textNoShape">
              <a:avLst/>
            </a:prstTxWarp>
          </a:bodyPr>
          <a:lstStyle>
            <a:lvl1pPr algn="r" defTabSz="9155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445"/>
            <a:ext cx="2919565" cy="4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6" tIns="45812" rIns="91626" bIns="45812" numCol="1" anchor="b" anchorCtr="0" compatLnSpc="1">
            <a:prstTxWarp prst="textNoShape">
              <a:avLst/>
            </a:prstTxWarp>
          </a:bodyPr>
          <a:lstStyle>
            <a:lvl1pPr defTabSz="9155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626" y="9372445"/>
            <a:ext cx="2919565" cy="4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6" tIns="45812" rIns="91626" bIns="45812" numCol="1" anchor="b" anchorCtr="0" compatLnSpc="1">
            <a:prstTxWarp prst="textNoShape">
              <a:avLst/>
            </a:prstTxWarp>
          </a:bodyPr>
          <a:lstStyle>
            <a:lvl1pPr algn="r" defTabSz="915513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565" cy="4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6" tIns="45812" rIns="91626" bIns="45812" numCol="1" anchor="t" anchorCtr="0" compatLnSpc="1">
            <a:prstTxWarp prst="textNoShape">
              <a:avLst/>
            </a:prstTxWarp>
          </a:bodyPr>
          <a:lstStyle>
            <a:lvl1pPr defTabSz="9155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626" y="0"/>
            <a:ext cx="2919565" cy="4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6" tIns="45812" rIns="91626" bIns="45812" numCol="1" anchor="t" anchorCtr="0" compatLnSpc="1">
            <a:prstTxWarp prst="textNoShape">
              <a:avLst/>
            </a:prstTxWarp>
          </a:bodyPr>
          <a:lstStyle>
            <a:lvl1pPr algn="r" defTabSz="9155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41363"/>
            <a:ext cx="4932363" cy="3700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262" y="4687800"/>
            <a:ext cx="5389240" cy="443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6" tIns="45812" rIns="91626" bIns="45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445"/>
            <a:ext cx="2919565" cy="4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6" tIns="45812" rIns="91626" bIns="45812" numCol="1" anchor="b" anchorCtr="0" compatLnSpc="1">
            <a:prstTxWarp prst="textNoShape">
              <a:avLst/>
            </a:prstTxWarp>
          </a:bodyPr>
          <a:lstStyle>
            <a:lvl1pPr defTabSz="9155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626" y="9372445"/>
            <a:ext cx="2919565" cy="49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26" tIns="45812" rIns="91626" bIns="45812" numCol="1" anchor="b" anchorCtr="0" compatLnSpc="1">
            <a:prstTxWarp prst="textNoShape">
              <a:avLst/>
            </a:prstTxWarp>
          </a:bodyPr>
          <a:lstStyle>
            <a:lvl1pPr algn="r" defTabSz="915513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I'm</a:t>
            </a:r>
            <a:r>
              <a:rPr lang="en-GB" baseline="0" smtClean="0"/>
              <a:t> gonna talk about Himawari89 AHI GEO-GEO comparisons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787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smtClean="0"/>
              <a:t>This method can be connected to a farther GEO satellite</a:t>
            </a:r>
          </a:p>
          <a:p>
            <a:r>
              <a:rPr kumimoji="1" lang="en-US" altLang="ja-JP" baseline="0" smtClean="0"/>
              <a:t>first, during the time t3, GEO2-LEO is acquired by using GEO3-LEO and GEO2-GEO3</a:t>
            </a:r>
          </a:p>
          <a:p>
            <a:r>
              <a:rPr kumimoji="1" lang="en-US" altLang="ja-JP" baseline="0" smtClean="0"/>
              <a:t>next, using GEO2-LEO and GEO1-GEO2, we can get GEO1-LEO during t3</a:t>
            </a:r>
          </a:p>
          <a:p>
            <a:r>
              <a:rPr kumimoji="1" lang="en-US" altLang="ja-JP" baseline="0" smtClean="0"/>
              <a:t>but it should have more uncertainty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93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mtClean="0"/>
              <a:t>finally I summarize this talk</a:t>
            </a:r>
          </a:p>
          <a:p>
            <a:endParaRPr kumimoji="1" lang="en-US" altLang="ja-JP" smtClean="0"/>
          </a:p>
          <a:p>
            <a:r>
              <a:rPr kumimoji="1" lang="en-US" altLang="ja-JP" smtClean="0"/>
              <a:t>AHI-8/9 GEO-GEO comparison has been performed, to check the consistency of AHI-8/9 calibration performance and multiple validation approaches</a:t>
            </a:r>
          </a:p>
          <a:p>
            <a:r>
              <a:rPr lang="en-US" altLang="ja-JP" sz="1200" kern="0" smtClean="0">
                <a:solidFill>
                  <a:prstClr val="black"/>
                </a:solidFill>
              </a:rPr>
              <a:t>Spectral mismatches are compensated by applying SBAF derived from Metop-A/IASI</a:t>
            </a:r>
          </a:p>
          <a:p>
            <a:r>
              <a:rPr lang="en-US" altLang="ja-JP" sz="1200" kern="0" smtClean="0">
                <a:solidFill>
                  <a:prstClr val="black"/>
                </a:solidFill>
              </a:rPr>
              <a:t>in IR bands, GEO-LEO and GEO-GEO results show good agreement</a:t>
            </a:r>
          </a:p>
          <a:p>
            <a:endParaRPr kumimoji="1" lang="en-US" altLang="ja-JP" sz="1200" kern="0" smtClean="0">
              <a:solidFill>
                <a:prstClr val="black"/>
              </a:solidFill>
            </a:endParaRPr>
          </a:p>
          <a:p>
            <a:r>
              <a:rPr kumimoji="1" lang="en-US" altLang="ja-JP" smtClean="0"/>
              <a:t>Current temporal coverage of LEO IR reference instruments is not perfect. Use of GEO-GEO inter-comparison would be a solution to fill the temporal gaps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kern="0" smtClean="0">
                <a:solidFill>
                  <a:prstClr val="black"/>
                </a:solidFill>
              </a:rPr>
              <a:t>is this method, GEO-GEO SBAF affects biases and uncertainties,</a:t>
            </a:r>
            <a:r>
              <a:rPr lang="en-US" altLang="ja-JP" sz="1600" kern="0" baseline="0" smtClean="0">
                <a:solidFill>
                  <a:prstClr val="black"/>
                </a:solidFill>
              </a:rPr>
              <a:t> so it i</a:t>
            </a:r>
            <a:r>
              <a:rPr lang="en-US" altLang="ja-JP" sz="1600" kern="0" smtClean="0">
                <a:solidFill>
                  <a:prstClr val="black"/>
                </a:solidFill>
              </a:rPr>
              <a:t>s very important.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600" kern="0" smtClean="0">
              <a:solidFill>
                <a:prstClr val="black"/>
              </a:solidFill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kern="0" smtClean="0">
                <a:solidFill>
                  <a:prstClr val="black"/>
                </a:solidFill>
              </a:rPr>
              <a:t>JMA plans to investigate the feasibility of blending GEO-GEO / GEO-LEO results to validate AHI’s diurnal calibration variation. 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09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75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mtClean="0"/>
              <a:t>first of all, JMA has</a:t>
            </a:r>
            <a:r>
              <a:rPr kumimoji="1" lang="en-US" altLang="ja-JP" baseline="0" smtClean="0"/>
              <a:t> utilized both </a:t>
            </a:r>
            <a:r>
              <a:rPr kumimoji="1" lang="en-US" altLang="ja-JP" baseline="0" smtClean="0"/>
              <a:t>GEO-GEO </a:t>
            </a:r>
            <a:r>
              <a:rPr kumimoji="1" lang="en-US" altLang="ja-JP" baseline="0" smtClean="0"/>
              <a:t>and </a:t>
            </a:r>
            <a:r>
              <a:rPr kumimoji="1" lang="en-US" altLang="ja-JP" baseline="0" smtClean="0"/>
              <a:t>GEO-LEO approaches</a:t>
            </a:r>
            <a:endParaRPr kumimoji="1" lang="en-US" altLang="ja-JP" smtClean="0"/>
          </a:p>
          <a:p>
            <a:r>
              <a:rPr kumimoji="1" lang="en-US" altLang="ja-JP" smtClean="0"/>
              <a:t>the purpose of doing these approaches is</a:t>
            </a:r>
            <a:r>
              <a:rPr kumimoji="1" lang="en-US" altLang="ja-JP" baseline="0" smtClean="0"/>
              <a:t> to check the consistency of </a:t>
            </a:r>
            <a:r>
              <a:rPr kumimoji="1" lang="en-US" altLang="ja-JP" baseline="0" smtClean="0"/>
              <a:t>Himawari8 and 9 </a:t>
            </a:r>
            <a:r>
              <a:rPr kumimoji="1" lang="en-US" altLang="ja-JP" baseline="0" smtClean="0"/>
              <a:t>AHI calibration performance and multiple validation approaches</a:t>
            </a:r>
          </a:p>
          <a:p>
            <a:endParaRPr kumimoji="1" lang="en-US" altLang="ja-JP" baseline="0" smtClean="0"/>
          </a:p>
          <a:p>
            <a:r>
              <a:rPr kumimoji="1" lang="en-US" altLang="ja-JP" smtClean="0"/>
              <a:t>we apply the QuasiSNO method using hyperspectral sounders</a:t>
            </a:r>
            <a:r>
              <a:rPr kumimoji="1" lang="en-US" altLang="ja-JP" baseline="0" smtClean="0"/>
              <a:t> as the GEO-LEO approach for IR bands, </a:t>
            </a:r>
          </a:p>
          <a:p>
            <a:r>
              <a:rPr kumimoji="1" lang="en-US" altLang="ja-JP" baseline="0" smtClean="0"/>
              <a:t>and vicarious calibration using radiative transfer model and raymatching with VIIRS for visible and NIR bands</a:t>
            </a:r>
          </a:p>
          <a:p>
            <a:endParaRPr kumimoji="1" lang="en-US" altLang="ja-JP" baseline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smtClean="0"/>
              <a:t>because SSPs of Himawari8 and 9 are almost same around 140.7 deg E, </a:t>
            </a:r>
            <a:r>
              <a:rPr kumimoji="1" lang="en-US" altLang="ja-JP" smtClean="0"/>
              <a:t>we can </a:t>
            </a:r>
            <a:r>
              <a:rPr kumimoji="1" lang="en-US" altLang="ja-JP" baseline="0" smtClean="0"/>
              <a:t>directly</a:t>
            </a:r>
            <a:r>
              <a:rPr kumimoji="1" lang="en-US" altLang="ja-JP" smtClean="0"/>
              <a:t> apply</a:t>
            </a:r>
            <a:r>
              <a:rPr kumimoji="1" lang="en-US" altLang="ja-JP" baseline="0" smtClean="0"/>
              <a:t> GEO-GEO between </a:t>
            </a:r>
            <a:r>
              <a:rPr kumimoji="1" lang="en-US" altLang="ja-JP" smtClean="0"/>
              <a:t>Himawari8 and 9</a:t>
            </a:r>
            <a:r>
              <a:rPr kumimoji="1" lang="en-US" altLang="ja-JP" baseline="0" smtClean="0"/>
              <a:t>, but only when Himawari9 is under health checkup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kern="0" smtClean="0">
                <a:solidFill>
                  <a:prstClr val="black"/>
                </a:solidFill>
              </a:rPr>
              <a:t>Averaged radiances over 19x19 pixels are used</a:t>
            </a:r>
            <a:r>
              <a:rPr lang="en-US" altLang="ja-JP" sz="1800" kern="0" baseline="0" smtClean="0">
                <a:solidFill>
                  <a:prstClr val="black"/>
                </a:solidFill>
              </a:rPr>
              <a:t> for comparison</a:t>
            </a:r>
            <a:endParaRPr kumimoji="1" lang="en-US" altLang="ja-JP" baseline="0" smtClean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70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mtClean="0"/>
              <a:t>the results of direct comparisons</a:t>
            </a:r>
            <a:r>
              <a:rPr kumimoji="1" lang="en-US" altLang="ja-JP" baseline="0" smtClean="0"/>
              <a:t> are here</a:t>
            </a:r>
          </a:p>
          <a:p>
            <a:r>
              <a:rPr kumimoji="1" lang="en-US" altLang="ja-JP" baseline="0" smtClean="0"/>
              <a:t>but nothing can be said from these, because differences of response functions of each bands are not considered yet</a:t>
            </a:r>
          </a:p>
          <a:p>
            <a:r>
              <a:rPr kumimoji="1" lang="en-US" altLang="ja-JP" baseline="0" smtClean="0"/>
              <a:t>so we need SBAF for validating GEO-GEO performance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3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mtClean="0"/>
              <a:t>to derive SBAF from Himawari9 to 8, we made pseudo radiances using IASI L1C (ascending and descending) data</a:t>
            </a:r>
          </a:p>
          <a:p>
            <a:r>
              <a:rPr kumimoji="1" lang="en-US" altLang="ja-JP" smtClean="0"/>
              <a:t>latitude from 30S to 30N and all longitude that AHI can see</a:t>
            </a:r>
          </a:p>
          <a:p>
            <a:r>
              <a:rPr kumimoji="1" lang="en-US" altLang="ja-JP" smtClean="0"/>
              <a:t>There</a:t>
            </a:r>
            <a:r>
              <a:rPr kumimoji="1" lang="en-US" altLang="ja-JP" baseline="0" smtClean="0"/>
              <a:t> is a </a:t>
            </a:r>
            <a:r>
              <a:rPr kumimoji="1" lang="en-US" altLang="ja-JP" smtClean="0"/>
              <a:t>slight mismatch between the coverage of IASI and the response</a:t>
            </a:r>
            <a:r>
              <a:rPr kumimoji="1" lang="en-US" altLang="ja-JP" baseline="0" smtClean="0"/>
              <a:t> function of </a:t>
            </a:r>
            <a:r>
              <a:rPr kumimoji="1" lang="en-US" altLang="ja-JP" smtClean="0"/>
              <a:t>AHI9, but </a:t>
            </a:r>
            <a:r>
              <a:rPr kumimoji="1" lang="en-US" altLang="ja-JP" baseline="0" smtClean="0"/>
              <a:t>it's negligible so no need to apply gap-filling</a:t>
            </a:r>
          </a:p>
          <a:p>
            <a:endParaRPr kumimoji="1" lang="en-US" altLang="ja-JP" smtClean="0"/>
          </a:p>
          <a:p>
            <a:r>
              <a:rPr kumimoji="1" lang="en-US" altLang="ja-JP" smtClean="0"/>
              <a:t>---</a:t>
            </a:r>
          </a:p>
          <a:p>
            <a:r>
              <a:rPr kumimoji="1" lang="en-US" altLang="ja-JP" smtClean="0"/>
              <a:t>Lat30: </a:t>
            </a:r>
            <a:r>
              <a:rPr kumimoji="1" lang="ja-JP" altLang="en-US" smtClean="0"/>
              <a:t>極付近にデータが偏るのを防ぐため</a:t>
            </a:r>
            <a:endParaRPr kumimoji="1" lang="en-US" altLang="ja-JP" smtClean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93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mtClean="0"/>
              <a:t>I'm gonna </a:t>
            </a:r>
            <a:r>
              <a:rPr kumimoji="1" lang="en-US" altLang="ja-JP" baseline="0" smtClean="0"/>
              <a:t>explain the </a:t>
            </a:r>
            <a:r>
              <a:rPr kumimoji="1" lang="en-US" altLang="ja-JP" smtClean="0"/>
              <a:t>procedure of</a:t>
            </a:r>
            <a:r>
              <a:rPr kumimoji="1" lang="en-US" altLang="ja-JP" baseline="0" smtClean="0"/>
              <a:t> SBAF computation</a:t>
            </a:r>
          </a:p>
          <a:p>
            <a:r>
              <a:rPr kumimoji="1" lang="en-US" altLang="ja-JP" baseline="0" smtClean="0"/>
              <a:t>first, defining reference brightness temps</a:t>
            </a:r>
          </a:p>
          <a:p>
            <a:r>
              <a:rPr kumimoji="1" lang="en-US" altLang="ja-JP" baseline="0" smtClean="0"/>
              <a:t>they are calculated by RTTOV, under US standard atmosphere and GSICS standard conditions</a:t>
            </a:r>
          </a:p>
          <a:p>
            <a:r>
              <a:rPr kumimoji="1" lang="en-US" altLang="ja-JP" baseline="0" smtClean="0"/>
              <a:t>second, extracting  pseudo radiances</a:t>
            </a:r>
          </a:p>
          <a:p>
            <a:r>
              <a:rPr kumimoji="1" lang="en-US" altLang="ja-JP" baseline="0" smtClean="0"/>
              <a:t>scenes within 1 K plus or minus reference brightness temp are used</a:t>
            </a:r>
          </a:p>
          <a:p>
            <a:r>
              <a:rPr kumimoji="1" lang="en-US" altLang="ja-JP" baseline="0" smtClean="0"/>
              <a:t>next, calculating brightness temp differences between AHI9 and 8, and averaging it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60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mtClean="0"/>
              <a:t>then, I'm gonna compare results by GEO-LEO and GEO-GEO approaches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mtClean="0"/>
              <a:t>now SBAF has</a:t>
            </a:r>
            <a:r>
              <a:rPr kumimoji="1" lang="en-US" altLang="ja-JP" baseline="0" smtClean="0"/>
              <a:t> been </a:t>
            </a:r>
            <a:r>
              <a:rPr kumimoji="1" lang="en-US" altLang="ja-JP" smtClean="0"/>
              <a:t>subtracted from GEO-GEO</a:t>
            </a:r>
            <a:r>
              <a:rPr kumimoji="1" lang="en-US" altLang="ja-JP" baseline="0" smtClean="0"/>
              <a:t>, </a:t>
            </a:r>
            <a:r>
              <a:rPr lang="en-GB" altLang="ja-JP" sz="1200" kern="0" smtClean="0"/>
              <a:t>to see calibration bias differences</a:t>
            </a:r>
            <a:endParaRPr kumimoji="1" lang="en-US" altLang="ja-JP" sz="1200" kern="120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ja-JP" sz="1200" kern="0" smtClean="0"/>
              <a:t>seeing the graph,</a:t>
            </a:r>
            <a:r>
              <a:rPr lang="en-GB" altLang="ja-JP" sz="1200" kern="0" baseline="0" smtClean="0"/>
              <a:t> in each band, GEO-GEO and GEO-LEO show good agreements</a:t>
            </a:r>
            <a:endParaRPr lang="en-GB" altLang="ja-JP" sz="1200" kern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97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mtClean="0"/>
              <a:t>these figure show AHI</a:t>
            </a:r>
            <a:r>
              <a:rPr kumimoji="1" lang="en-US" altLang="ja-JP" baseline="0" smtClean="0"/>
              <a:t> </a:t>
            </a:r>
            <a:r>
              <a:rPr kumimoji="1" lang="en-US" altLang="ja-JP" smtClean="0"/>
              <a:t>GEO-LEO IR results</a:t>
            </a:r>
            <a:r>
              <a:rPr kumimoji="1" lang="en-US" altLang="ja-JP" baseline="0" smtClean="0"/>
              <a:t> using IASI-A, IASI-B, AIRS, CrIS</a:t>
            </a:r>
          </a:p>
          <a:p>
            <a:r>
              <a:rPr kumimoji="1" lang="en-US" altLang="ja-JP" baseline="0" smtClean="0"/>
              <a:t>IASI-A,B and AIRS-CrIS go through the equator different time, so temporal coverage of GEO-LEO result can be expand by using their results</a:t>
            </a:r>
          </a:p>
          <a:p>
            <a:r>
              <a:rPr kumimoji="1" lang="en-US" altLang="ja-JP" baseline="0" smtClean="0"/>
              <a:t>but even if we use all of them, there are still gaps about 4 hour per half day</a:t>
            </a:r>
          </a:p>
          <a:p>
            <a:r>
              <a:rPr kumimoji="1" lang="en-US" altLang="ja-JP" smtClean="0"/>
              <a:t>then, we think</a:t>
            </a:r>
            <a:r>
              <a:rPr kumimoji="1" lang="en-US" altLang="ja-JP" baseline="0" smtClean="0"/>
              <a:t> we may be able to complement these gaps, by </a:t>
            </a:r>
            <a:r>
              <a:rPr kumimoji="1" lang="en-US" altLang="ja-JP" smtClean="0"/>
              <a:t>using GEO-GEO approach with an adjacent</a:t>
            </a:r>
            <a:r>
              <a:rPr kumimoji="1" lang="en-US" altLang="ja-JP" baseline="0" smtClean="0"/>
              <a:t> GEO satellite</a:t>
            </a:r>
          </a:p>
          <a:p>
            <a:r>
              <a:rPr kumimoji="1" lang="en-US" altLang="ja-JP" baseline="0" smtClean="0"/>
              <a:t>properly estimating SBAFs between GEOs would be important thing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6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mtClean="0"/>
              <a:t>during t1,</a:t>
            </a:r>
            <a:r>
              <a:rPr kumimoji="1" lang="en-US" altLang="ja-JP" baseline="0" smtClean="0"/>
              <a:t> the time when GEO1 can collocate with LEO, of course GEO-LEO approach can be applied</a:t>
            </a:r>
          </a:p>
          <a:p>
            <a:r>
              <a:rPr kumimoji="1" lang="en-US" altLang="ja-JP" baseline="0" smtClean="0"/>
              <a:t># but rest of the time we can't acquire GEO1-LEO result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13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mtClean="0"/>
              <a:t>Now, consider</a:t>
            </a:r>
            <a:r>
              <a:rPr kumimoji="1" lang="en-US" altLang="ja-JP" baseline="0" smtClean="0"/>
              <a:t> the method to extend GEO1-LEO results, </a:t>
            </a:r>
            <a:r>
              <a:rPr kumimoji="1" lang="en-US" altLang="ja-JP" smtClean="0"/>
              <a:t>using an</a:t>
            </a:r>
            <a:r>
              <a:rPr kumimoji="1" lang="en-US" altLang="ja-JP" baseline="0" smtClean="0"/>
              <a:t> adjacent GEO satellite</a:t>
            </a:r>
          </a:p>
          <a:p>
            <a:endParaRPr kumimoji="1" lang="en-US" altLang="ja-JP" baseline="0" smtClean="0"/>
          </a:p>
          <a:p>
            <a:r>
              <a:rPr kumimoji="1" lang="en-US" altLang="ja-JP" baseline="0" smtClean="0"/>
              <a:t>during the time t2, applying GEO-LEO between GEO2 and LEO and GEO-GEO between GEO1 and GEO2 </a:t>
            </a:r>
          </a:p>
          <a:p>
            <a:r>
              <a:rPr kumimoji="1" lang="en-US" altLang="ja-JP" baseline="0" smtClean="0"/>
              <a:t>and then, considering GEO2-LEO, GEO1-GEO2 and SBAF between GEO1 and GEO2, </a:t>
            </a:r>
          </a:p>
          <a:p>
            <a:r>
              <a:rPr kumimoji="1" lang="en-US" altLang="ja-JP" baseline="0" smtClean="0"/>
              <a:t>GEO2 impact would be cancelled out and we acquire GEO1-LEO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05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57037-F5AB-4234-8B75-84F7F4C5E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6CA05-B660-4EEB-890E-A679DF02D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3BB8C-0C0C-4EAB-9830-DC513CDAB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B3AD7-A00B-4A91-9B8B-0BA01B14E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D3E82-9912-4669-9E99-524028854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29400" y="6400800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fld id="{47E33C82-C2A6-478E-8FB2-E20C8DB41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57200" y="16002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57199" y="6400800"/>
            <a:ext cx="625468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GB" sz="1000" b="1" baseline="0" dirty="0"/>
              <a:t>GRWG/GDWG Annual Meeting, 19-23 March, 2018, Shanghai, China</a:t>
            </a:r>
            <a:endParaRPr lang="en-US" sz="1000" b="1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457200" y="6324600"/>
            <a:ext cx="822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pic>
        <p:nvPicPr>
          <p:cNvPr id="3" name="Picture 2" descr="C:\Users\miu\Dropbox\gsics_WG_logo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6183" y="330201"/>
            <a:ext cx="2815396" cy="71966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C66A421-960F-40DF-BDE6-CED4FB09D90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68338" y="1519380"/>
            <a:ext cx="7772400" cy="16598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smtClean="0">
                <a:solidFill>
                  <a:srgbClr val="0000FF"/>
                </a:solidFill>
              </a:rPr>
              <a:t>Himawari-8/9 AHI </a:t>
            </a:r>
            <a:br>
              <a:rPr lang="en-IE" sz="4000" b="1" smtClean="0">
                <a:solidFill>
                  <a:srgbClr val="0000FF"/>
                </a:solidFill>
              </a:rPr>
            </a:br>
            <a:r>
              <a:rPr lang="en-IE" sz="4000" b="1" smtClean="0">
                <a:solidFill>
                  <a:srgbClr val="0000FF"/>
                </a:solidFill>
              </a:rPr>
              <a:t>GEO-GEO </a:t>
            </a:r>
            <a:r>
              <a:rPr lang="en-IE" sz="4000" b="1" dirty="0" smtClean="0">
                <a:solidFill>
                  <a:srgbClr val="0000FF"/>
                </a:solidFill>
              </a:rPr>
              <a:t>Comparisons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54827" y="3049731"/>
            <a:ext cx="5029199" cy="2876550"/>
          </a:xfrm>
        </p:spPr>
        <p:txBody>
          <a:bodyPr/>
          <a:lstStyle/>
          <a:p>
            <a:pPr eaLnBrk="1" hangingPunct="1">
              <a:spcBef>
                <a:spcPct val="100000"/>
              </a:spcBef>
              <a:spcAft>
                <a:spcPct val="100000"/>
              </a:spcAft>
            </a:pPr>
            <a:endParaRPr lang="en-US" sz="28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altLang="zh-CN" sz="2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Hidehiko Murata, </a:t>
            </a:r>
            <a:r>
              <a:rPr lang="en-US" altLang="zh-CN" sz="2400" b="1" u="sng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Yusuke </a:t>
            </a:r>
            <a:r>
              <a:rPr lang="en-US" altLang="zh-CN" sz="2400" b="1" u="sng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Yogo</a:t>
            </a:r>
            <a:r>
              <a:rPr lang="en-US" altLang="zh-CN" sz="24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and Masaya Takahashi</a:t>
            </a:r>
          </a:p>
          <a:p>
            <a:pPr eaLnBrk="1" hangingPunct="1"/>
            <a:r>
              <a:rPr lang="en-US" altLang="zh-CN" sz="2400" b="1" dirty="0" smtClean="0">
                <a:latin typeface="Times New Roman" pitchFamily="18" charset="0"/>
                <a:ea typeface="宋体" pitchFamily="2" charset="-122"/>
              </a:rPr>
              <a:t>Meteorological </a:t>
            </a:r>
            <a:r>
              <a:rPr lang="en-US" altLang="zh-CN" sz="2400" b="1" dirty="0">
                <a:latin typeface="Times New Roman" pitchFamily="18" charset="0"/>
                <a:ea typeface="宋体" pitchFamily="2" charset="-122"/>
              </a:rPr>
              <a:t>Satellite </a:t>
            </a:r>
            <a:r>
              <a:rPr lang="en-US" altLang="zh-CN" sz="2400" b="1" dirty="0" smtClean="0">
                <a:latin typeface="Times New Roman" pitchFamily="18" charset="0"/>
                <a:ea typeface="宋体" pitchFamily="2" charset="-122"/>
              </a:rPr>
              <a:t>Center</a:t>
            </a:r>
          </a:p>
          <a:p>
            <a:pPr eaLnBrk="1" hangingPunct="1">
              <a:spcBef>
                <a:spcPts val="0"/>
              </a:spcBef>
            </a:pPr>
            <a:r>
              <a:rPr lang="en-US" altLang="zh-CN" sz="2400" b="1" dirty="0" smtClean="0">
                <a:latin typeface="Times New Roman" pitchFamily="18" charset="0"/>
                <a:ea typeface="宋体" pitchFamily="2" charset="-122"/>
              </a:rPr>
              <a:t>Japan </a:t>
            </a:r>
            <a:r>
              <a:rPr lang="en-US" altLang="zh-CN" sz="2400" b="1" dirty="0">
                <a:latin typeface="Times New Roman" pitchFamily="18" charset="0"/>
                <a:ea typeface="宋体" pitchFamily="2" charset="-122"/>
              </a:rPr>
              <a:t>Meteorological Agency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コネクタ 21"/>
          <p:cNvCxnSpPr/>
          <p:nvPr/>
        </p:nvCxnSpPr>
        <p:spPr>
          <a:xfrm>
            <a:off x="2186735" y="3789040"/>
            <a:ext cx="1025102" cy="2039221"/>
          </a:xfrm>
          <a:prstGeom prst="line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41" name="直線コネクタ 40"/>
          <p:cNvCxnSpPr/>
          <p:nvPr/>
        </p:nvCxnSpPr>
        <p:spPr>
          <a:xfrm>
            <a:off x="3107701" y="3744035"/>
            <a:ext cx="1057264" cy="2064485"/>
          </a:xfrm>
          <a:prstGeom prst="line">
            <a:avLst/>
          </a:prstGeom>
          <a:noFill/>
          <a:ln w="12700" cap="flat" cmpd="sng" algn="ctr">
            <a:solidFill>
              <a:srgbClr val="FF00FF"/>
            </a:solidFill>
            <a:prstDash val="solid"/>
          </a:ln>
          <a:effectLst/>
        </p:spPr>
      </p:cxnSp>
      <p:cxnSp>
        <p:nvCxnSpPr>
          <p:cNvPr id="42" name="直線コネクタ 41"/>
          <p:cNvCxnSpPr/>
          <p:nvPr/>
        </p:nvCxnSpPr>
        <p:spPr>
          <a:xfrm>
            <a:off x="4693803" y="3383564"/>
            <a:ext cx="1234454" cy="2424956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43" name="直線コネクタ 42"/>
          <p:cNvCxnSpPr/>
          <p:nvPr/>
        </p:nvCxnSpPr>
        <p:spPr>
          <a:xfrm>
            <a:off x="5646931" y="3363823"/>
            <a:ext cx="1234454" cy="2424956"/>
          </a:xfrm>
          <a:prstGeom prst="line">
            <a:avLst/>
          </a:prstGeom>
          <a:noFill/>
          <a:ln w="12700" cap="flat" cmpd="sng" algn="ctr">
            <a:solidFill>
              <a:srgbClr val="00CCFF"/>
            </a:solidFill>
            <a:prstDash val="solid"/>
          </a:ln>
          <a:effectLst/>
        </p:spPr>
      </p:cxn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1905576" y="4031673"/>
            <a:ext cx="5569527" cy="0"/>
          </a:xfrm>
          <a:prstGeom prst="line">
            <a:avLst/>
          </a:prstGeom>
          <a:noFill/>
          <a:ln w="28575" cap="flat" cmpd="sng" algn="ctr">
            <a:solidFill>
              <a:srgbClr val="008000"/>
            </a:solidFill>
            <a:prstDash val="sysDot"/>
          </a:ln>
          <a:effectLst/>
        </p:spPr>
      </p:cxnSp>
      <p:cxnSp>
        <p:nvCxnSpPr>
          <p:cNvPr id="7" name="直線コネクタ 6"/>
          <p:cNvCxnSpPr/>
          <p:nvPr/>
        </p:nvCxnSpPr>
        <p:spPr>
          <a:xfrm>
            <a:off x="1905575" y="4571881"/>
            <a:ext cx="5569527" cy="0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ot"/>
          </a:ln>
          <a:effectLst/>
        </p:spPr>
      </p:cxnSp>
      <p:cxnSp>
        <p:nvCxnSpPr>
          <p:cNvPr id="8" name="直線コネクタ 7"/>
          <p:cNvCxnSpPr/>
          <p:nvPr/>
        </p:nvCxnSpPr>
        <p:spPr>
          <a:xfrm>
            <a:off x="1909040" y="5129652"/>
            <a:ext cx="5569527" cy="0"/>
          </a:xfrm>
          <a:prstGeom prst="line">
            <a:avLst/>
          </a:prstGeom>
          <a:noFill/>
          <a:ln w="28575" cap="flat" cmpd="sng" algn="ctr">
            <a:solidFill>
              <a:srgbClr val="0099FF"/>
            </a:solidFill>
            <a:prstDash val="sysDot"/>
          </a:ln>
          <a:effectLst/>
        </p:spPr>
      </p:cxnSp>
      <p:sp>
        <p:nvSpPr>
          <p:cNvPr id="9" name="テキスト ボックス 8"/>
          <p:cNvSpPr txBox="1"/>
          <p:nvPr/>
        </p:nvSpPr>
        <p:spPr>
          <a:xfrm>
            <a:off x="1026105" y="384463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GEO1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26105" y="438926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7030A0"/>
                </a:solidFill>
              </a:rPr>
              <a:t>GEO2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26105" y="492183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99FF"/>
                </a:solidFill>
              </a:rPr>
              <a:t>GEO3</a:t>
            </a:r>
            <a:endParaRPr kumimoji="1" lang="ja-JP" altLang="en-US" b="1" dirty="0">
              <a:solidFill>
                <a:srgbClr val="0099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853684" y="5423037"/>
            <a:ext cx="2467727" cy="7571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sz="1600"/>
              <a:t>[</a:t>
            </a:r>
            <a:r>
              <a:rPr kumimoji="1" lang="en-US" altLang="ja-JP" sz="1600">
                <a:solidFill>
                  <a:srgbClr val="0000FF"/>
                </a:solidFill>
              </a:rPr>
              <a:t>Start</a:t>
            </a:r>
            <a:r>
              <a:rPr kumimoji="1" lang="en-US" altLang="ja-JP" sz="1600"/>
              <a:t>, </a:t>
            </a:r>
            <a:r>
              <a:rPr kumimoji="1" lang="en-US" altLang="ja-JP" sz="1600">
                <a:solidFill>
                  <a:srgbClr val="00CCFF"/>
                </a:solidFill>
              </a:rPr>
              <a:t>End</a:t>
            </a:r>
            <a:r>
              <a:rPr kumimoji="1" lang="en-US" altLang="ja-JP" sz="1600"/>
              <a:t>]</a:t>
            </a:r>
            <a:endParaRPr kumimoji="1" lang="ja-JP" altLang="en-US" sz="1600"/>
          </a:p>
          <a:p>
            <a:pPr algn="ctr">
              <a:lnSpc>
                <a:spcPct val="90000"/>
              </a:lnSpc>
            </a:pPr>
            <a:r>
              <a:rPr kumimoji="1" lang="en-US" altLang="ja-JP" sz="1600" smtClean="0"/>
              <a:t>Time range of collocation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sz="1600" smtClean="0"/>
              <a:t>with LEO </a:t>
            </a:r>
            <a:r>
              <a:rPr kumimoji="1" lang="en-US" altLang="ja-JP" sz="1600" b="1" smtClean="0"/>
              <a:t>Ascending</a:t>
            </a:r>
            <a:endParaRPr kumimoji="1" lang="en-US" altLang="ja-JP" sz="1600" b="1" dirty="0" smtClean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076939" y="5423037"/>
            <a:ext cx="2467727" cy="7571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sz="1600"/>
              <a:t>[</a:t>
            </a:r>
            <a:r>
              <a:rPr kumimoji="1" lang="en-US" altLang="ja-JP" sz="1600">
                <a:solidFill>
                  <a:srgbClr val="FF0000"/>
                </a:solidFill>
              </a:rPr>
              <a:t>Start</a:t>
            </a:r>
            <a:r>
              <a:rPr kumimoji="1" lang="en-US" altLang="ja-JP" sz="1600"/>
              <a:t>, </a:t>
            </a:r>
            <a:r>
              <a:rPr kumimoji="1" lang="en-US" altLang="ja-JP" sz="1600">
                <a:solidFill>
                  <a:srgbClr val="FF00FF"/>
                </a:solidFill>
              </a:rPr>
              <a:t>End</a:t>
            </a:r>
            <a:r>
              <a:rPr kumimoji="1" lang="en-US" altLang="ja-JP" sz="1600"/>
              <a:t>]</a:t>
            </a:r>
            <a:endParaRPr kumimoji="1" lang="ja-JP" altLang="en-US" sz="1600"/>
          </a:p>
          <a:p>
            <a:pPr algn="ctr">
              <a:lnSpc>
                <a:spcPct val="90000"/>
              </a:lnSpc>
            </a:pPr>
            <a:r>
              <a:rPr kumimoji="1" lang="en-US" altLang="ja-JP" sz="1600" smtClean="0"/>
              <a:t>Time range of collocation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sz="1600" smtClean="0"/>
              <a:t>with LEO </a:t>
            </a:r>
            <a:r>
              <a:rPr kumimoji="1" lang="en-US" altLang="ja-JP" sz="1600" b="1" smtClean="0"/>
              <a:t>Descending</a:t>
            </a:r>
            <a:endParaRPr kumimoji="1" lang="en-US" altLang="ja-JP" sz="1600" b="1" dirty="0" smtClean="0"/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285750" y="1191141"/>
            <a:ext cx="8677275" cy="141870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indent="-266700">
              <a:lnSpc>
                <a:spcPct val="120000"/>
              </a:lnSpc>
            </a:pPr>
            <a:r>
              <a:rPr lang="en-US" altLang="ja-JP" sz="1600" kern="0" smtClean="0">
                <a:solidFill>
                  <a:srgbClr val="008000"/>
                </a:solidFill>
              </a:rPr>
              <a:t>t1</a:t>
            </a:r>
            <a:r>
              <a:rPr lang="en-US" altLang="ja-JP" sz="1600" kern="0" smtClean="0"/>
              <a:t>:  </a:t>
            </a:r>
            <a:r>
              <a:rPr lang="en-US" altLang="ja-JP" sz="1600" kern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smtClean="0">
                <a:solidFill>
                  <a:prstClr val="black"/>
                </a:solidFill>
              </a:rPr>
              <a:t> 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– LEO</a:t>
            </a:r>
          </a:p>
          <a:p>
            <a:pPr marL="266700" indent="-266700">
              <a:lnSpc>
                <a:spcPct val="120000"/>
              </a:lnSpc>
            </a:pPr>
            <a:r>
              <a:rPr lang="en-US" altLang="ja-JP" sz="1600" kern="0" smtClean="0">
                <a:solidFill>
                  <a:srgbClr val="7030A0"/>
                </a:solidFill>
              </a:rPr>
              <a:t>t2</a:t>
            </a:r>
            <a:r>
              <a:rPr lang="en-US" altLang="ja-JP" sz="1600" kern="0" smtClean="0"/>
              <a:t>: (</a:t>
            </a:r>
            <a:r>
              <a:rPr lang="en-US" altLang="ja-JP" sz="1600" kern="0" dirty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 </a:t>
            </a:r>
            <a:r>
              <a:rPr lang="en-US" altLang="ja-JP" sz="1600" kern="0" smtClean="0">
                <a:solidFill>
                  <a:prstClr val="black"/>
                </a:solidFill>
              </a:rPr>
              <a:t>–</a:t>
            </a:r>
            <a:r>
              <a:rPr lang="en-US" altLang="ja-JP" sz="1600" kern="0">
                <a:solidFill>
                  <a:prstClr val="black"/>
                </a:solidFill>
              </a:rPr>
              <a:t> </a:t>
            </a:r>
            <a:r>
              <a:rPr lang="en-US" altLang="ja-JP" sz="1600" kern="0" smtClean="0">
                <a:solidFill>
                  <a:prstClr val="black"/>
                </a:solidFill>
              </a:rPr>
              <a:t>LEO)</a:t>
            </a:r>
            <a:r>
              <a:rPr lang="en-US" altLang="ja-JP" sz="1600" b="1" kern="0" baseline="30000" smtClean="0">
                <a:solidFill>
                  <a:srgbClr val="7030A0"/>
                </a:solidFill>
              </a:rPr>
              <a:t>t2</a:t>
            </a:r>
            <a:r>
              <a:rPr lang="en-US" altLang="ja-JP" sz="1600" kern="0" smtClean="0">
                <a:solidFill>
                  <a:prstClr val="black"/>
                </a:solidFill>
              </a:rPr>
              <a:t> – 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(</a:t>
            </a:r>
            <a:r>
              <a:rPr lang="en-US" altLang="ja-JP" sz="1600" kern="0" dirty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 </a:t>
            </a:r>
            <a:r>
              <a:rPr lang="en-US" altLang="ja-JP" sz="1600" kern="0" smtClean="0">
                <a:solidFill>
                  <a:prstClr val="black"/>
                </a:solidFill>
              </a:rPr>
              <a:t>– </a:t>
            </a:r>
            <a:r>
              <a:rPr lang="en-US" altLang="ja-JP" sz="1600" kern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smtClean="0"/>
              <a:t>)</a:t>
            </a:r>
            <a:r>
              <a:rPr lang="en-US" altLang="ja-JP" sz="1600" b="1" kern="0" baseline="30000" smtClean="0">
                <a:solidFill>
                  <a:srgbClr val="7030A0"/>
                </a:solidFill>
              </a:rPr>
              <a:t>t2</a:t>
            </a:r>
            <a:r>
              <a:rPr lang="en-US" altLang="ja-JP" sz="1600" kern="0" smtClean="0"/>
              <a:t> – SBAF(</a:t>
            </a:r>
            <a:r>
              <a:rPr lang="en-US" altLang="ja-JP" sz="1600" kern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smtClean="0"/>
              <a:t>/</a:t>
            </a:r>
            <a:r>
              <a:rPr lang="en-US" altLang="ja-JP" sz="1600" kern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smtClean="0"/>
              <a:t>) = (</a:t>
            </a:r>
            <a:r>
              <a:rPr lang="en-US" altLang="ja-JP" sz="1600" kern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smtClean="0"/>
              <a:t> – LEO)</a:t>
            </a:r>
            <a:r>
              <a:rPr lang="en-US" altLang="ja-JP" sz="1600" b="1" kern="0" baseline="30000" smtClean="0">
                <a:solidFill>
                  <a:srgbClr val="7030A0"/>
                </a:solidFill>
              </a:rPr>
              <a:t>t2</a:t>
            </a:r>
            <a:endParaRPr lang="en-US" altLang="ja-JP" sz="1600" kern="0" dirty="0" smtClean="0">
              <a:solidFill>
                <a:srgbClr val="7030A0"/>
              </a:solidFill>
            </a:endParaRPr>
          </a:p>
          <a:p>
            <a:pPr marL="266700" indent="-266700">
              <a:lnSpc>
                <a:spcPct val="120000"/>
              </a:lnSpc>
            </a:pPr>
            <a:r>
              <a:rPr lang="en-US" altLang="ja-JP" sz="1600" kern="0">
                <a:solidFill>
                  <a:srgbClr val="0099FF"/>
                </a:solidFill>
              </a:rPr>
              <a:t>t</a:t>
            </a:r>
            <a:r>
              <a:rPr lang="en-US" altLang="ja-JP" sz="1600" kern="0" smtClean="0">
                <a:solidFill>
                  <a:srgbClr val="0099FF"/>
                </a:solidFill>
              </a:rPr>
              <a:t>3</a:t>
            </a:r>
            <a:r>
              <a:rPr lang="en-US" altLang="ja-JP" sz="1600" kern="0" smtClean="0"/>
              <a:t>: (</a:t>
            </a:r>
            <a:r>
              <a:rPr lang="en-US" altLang="ja-JP" sz="1600" kern="0" dirty="0" smtClean="0">
                <a:solidFill>
                  <a:srgbClr val="0099FF"/>
                </a:solidFill>
              </a:rPr>
              <a:t>GEO3</a:t>
            </a:r>
            <a:r>
              <a:rPr lang="en-US" altLang="ja-JP" sz="1600" kern="0" dirty="0" smtClean="0"/>
              <a:t> </a:t>
            </a:r>
            <a:r>
              <a:rPr lang="en-US" altLang="ja-JP" sz="1600" kern="0" smtClean="0"/>
              <a:t>– LEO)</a:t>
            </a:r>
            <a:r>
              <a:rPr lang="en-US" altLang="ja-JP" sz="1600" b="1" kern="0" baseline="30000" smtClean="0">
                <a:solidFill>
                  <a:srgbClr val="0099FF"/>
                </a:solidFill>
              </a:rPr>
              <a:t>t3</a:t>
            </a:r>
            <a:r>
              <a:rPr lang="en-US" altLang="ja-JP" sz="1600" kern="0" smtClean="0"/>
              <a:t> – </a:t>
            </a:r>
            <a:r>
              <a:rPr lang="en-US" altLang="ja-JP" sz="1600" kern="0" dirty="0" smtClean="0"/>
              <a:t>(</a:t>
            </a:r>
            <a:r>
              <a:rPr lang="en-US" altLang="ja-JP" sz="1600" kern="0" dirty="0" smtClean="0">
                <a:solidFill>
                  <a:srgbClr val="0099FF"/>
                </a:solidFill>
              </a:rPr>
              <a:t>GEO3</a:t>
            </a:r>
            <a:r>
              <a:rPr lang="en-US" altLang="ja-JP" sz="1600" kern="0" dirty="0" smtClean="0"/>
              <a:t> </a:t>
            </a:r>
            <a:r>
              <a:rPr lang="en-US" altLang="ja-JP" sz="1600" kern="0" smtClean="0"/>
              <a:t>– </a:t>
            </a:r>
            <a:r>
              <a:rPr lang="en-US" altLang="ja-JP" sz="1600" kern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smtClean="0"/>
              <a:t>)</a:t>
            </a:r>
            <a:r>
              <a:rPr lang="en-US" altLang="ja-JP" sz="1600" b="1" kern="0" baseline="30000" smtClean="0">
                <a:solidFill>
                  <a:srgbClr val="0099FF"/>
                </a:solidFill>
              </a:rPr>
              <a:t>t3</a:t>
            </a:r>
            <a:r>
              <a:rPr lang="en-US" altLang="ja-JP" sz="1600" kern="0" smtClean="0">
                <a:solidFill>
                  <a:srgbClr val="7030A0"/>
                </a:solidFill>
              </a:rPr>
              <a:t> </a:t>
            </a:r>
            <a:r>
              <a:rPr lang="en-US" altLang="ja-JP" sz="1600" kern="0" smtClean="0"/>
              <a:t>– SBAF(</a:t>
            </a:r>
            <a:r>
              <a:rPr lang="en-US" altLang="ja-JP" sz="1600" kern="0" smtClean="0">
                <a:solidFill>
                  <a:srgbClr val="0099FF"/>
                </a:solidFill>
              </a:rPr>
              <a:t>GEO3</a:t>
            </a:r>
            <a:r>
              <a:rPr lang="en-US" altLang="ja-JP" sz="1600" kern="0" smtClean="0"/>
              <a:t>/</a:t>
            </a:r>
            <a:r>
              <a:rPr lang="en-US" altLang="ja-JP" sz="1600" kern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smtClean="0"/>
              <a:t>) =</a:t>
            </a:r>
            <a:r>
              <a:rPr lang="en-US" altLang="ja-JP" sz="1600" kern="0" smtClean="0">
                <a:solidFill>
                  <a:srgbClr val="7030A0"/>
                </a:solidFill>
              </a:rPr>
              <a:t> </a:t>
            </a:r>
            <a:r>
              <a:rPr lang="en-US" altLang="ja-JP" sz="1600" kern="0"/>
              <a:t>(</a:t>
            </a:r>
            <a:r>
              <a:rPr lang="en-US" altLang="ja-JP" sz="1600" kern="0">
                <a:solidFill>
                  <a:srgbClr val="7030A0"/>
                </a:solidFill>
              </a:rPr>
              <a:t>GEO2</a:t>
            </a:r>
            <a:r>
              <a:rPr lang="en-US" altLang="ja-JP" sz="1600" kern="0"/>
              <a:t> – </a:t>
            </a:r>
            <a:r>
              <a:rPr lang="en-US" altLang="ja-JP" sz="1600" kern="0" smtClean="0"/>
              <a:t>LEO)</a:t>
            </a:r>
            <a:r>
              <a:rPr lang="en-US" altLang="ja-JP" sz="1600" b="1" kern="0" baseline="30000" smtClean="0">
                <a:solidFill>
                  <a:srgbClr val="0099FF"/>
                </a:solidFill>
              </a:rPr>
              <a:t>t3</a:t>
            </a:r>
            <a:r>
              <a:rPr lang="en-US" altLang="ja-JP" sz="1600" kern="0">
                <a:solidFill>
                  <a:srgbClr val="7030A0"/>
                </a:solidFill>
              </a:rPr>
              <a:t/>
            </a:r>
            <a:br>
              <a:rPr lang="en-US" altLang="ja-JP" sz="1600" kern="0">
                <a:solidFill>
                  <a:srgbClr val="7030A0"/>
                </a:solidFill>
              </a:rPr>
            </a:br>
            <a:r>
              <a:rPr lang="en-US" altLang="ja-JP" sz="1600" kern="0" smtClean="0">
                <a:solidFill>
                  <a:srgbClr val="7030A0"/>
                </a:solidFill>
              </a:rPr>
              <a:t>     </a:t>
            </a:r>
            <a:r>
              <a:rPr lang="en-US" altLang="ja-JP" sz="1600" kern="0" smtClean="0"/>
              <a:t>(</a:t>
            </a:r>
            <a:r>
              <a:rPr lang="en-US" altLang="ja-JP" sz="1600" kern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smtClean="0"/>
              <a:t> – LEO)</a:t>
            </a:r>
            <a:r>
              <a:rPr lang="en-US" altLang="ja-JP" sz="1600" b="1" kern="0" baseline="30000" smtClean="0">
                <a:solidFill>
                  <a:srgbClr val="0099FF"/>
                </a:solidFill>
              </a:rPr>
              <a:t>t3</a:t>
            </a:r>
            <a:r>
              <a:rPr lang="en-US" altLang="ja-JP" sz="1600" kern="0" smtClean="0"/>
              <a:t> – (</a:t>
            </a:r>
            <a:r>
              <a:rPr lang="en-US" altLang="ja-JP" sz="1600" kern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smtClean="0"/>
              <a:t> – </a:t>
            </a:r>
            <a:r>
              <a:rPr lang="en-US" altLang="ja-JP" sz="1600" kern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smtClean="0"/>
              <a:t>)</a:t>
            </a:r>
            <a:r>
              <a:rPr lang="en-US" altLang="ja-JP" sz="1600" b="1" kern="0" baseline="30000" smtClean="0">
                <a:solidFill>
                  <a:srgbClr val="0099FF"/>
                </a:solidFill>
              </a:rPr>
              <a:t>t3</a:t>
            </a:r>
            <a:r>
              <a:rPr lang="en-US" altLang="ja-JP" sz="1600" kern="0" smtClean="0"/>
              <a:t> – SBAF(</a:t>
            </a:r>
            <a:r>
              <a:rPr lang="en-US" altLang="ja-JP" sz="1600" kern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smtClean="0"/>
              <a:t>/</a:t>
            </a:r>
            <a:r>
              <a:rPr lang="en-US" altLang="ja-JP" sz="1600" kern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smtClean="0"/>
              <a:t>) = (</a:t>
            </a:r>
            <a:r>
              <a:rPr lang="en-US" altLang="ja-JP" sz="1600" kern="0" dirty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smtClean="0"/>
              <a:t> – LEO)</a:t>
            </a:r>
            <a:r>
              <a:rPr lang="en-US" altLang="ja-JP" sz="1600" b="1" kern="0" baseline="30000" smtClean="0">
                <a:solidFill>
                  <a:srgbClr val="0099FF"/>
                </a:solidFill>
              </a:rPr>
              <a:t>t3</a:t>
            </a:r>
            <a:endParaRPr lang="en-US" altLang="ja-JP" sz="1600" b="1" kern="0" baseline="30000" dirty="0" smtClean="0">
              <a:solidFill>
                <a:srgbClr val="0099FF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310803" y="320238"/>
            <a:ext cx="5542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Use of GEO-GEO results as Calibration Transfers</a:t>
            </a:r>
            <a:endParaRPr kumimoji="1" lang="ja-JP" altLang="en-US" sz="2400" b="1" dirty="0">
              <a:solidFill>
                <a:srgbClr val="FF99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424843" y="2821989"/>
            <a:ext cx="32656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>
                <a:solidFill>
                  <a:srgbClr val="008000"/>
                </a:solidFill>
              </a:rPr>
              <a:t>t</a:t>
            </a:r>
            <a:r>
              <a:rPr kumimoji="1" lang="en-US" altLang="ja-JP" sz="1600" smtClean="0">
                <a:solidFill>
                  <a:srgbClr val="008000"/>
                </a:solidFill>
              </a:rPr>
              <a:t>1 (GEO1 </a:t>
            </a:r>
            <a:r>
              <a:rPr kumimoji="1" lang="en-US" altLang="ja-JP" sz="1600">
                <a:solidFill>
                  <a:srgbClr val="008000"/>
                </a:solidFill>
              </a:rPr>
              <a:t>can </a:t>
            </a:r>
            <a:r>
              <a:rPr kumimoji="1" lang="en-US" altLang="ja-JP" sz="1600" smtClean="0">
                <a:solidFill>
                  <a:srgbClr val="008000"/>
                </a:solidFill>
              </a:rPr>
              <a:t>collocate with LEO)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2277677" y="3948056"/>
            <a:ext cx="934160" cy="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37" name="テキスト ボックス 36"/>
          <p:cNvSpPr txBox="1"/>
          <p:nvPr/>
        </p:nvSpPr>
        <p:spPr>
          <a:xfrm>
            <a:off x="3214442" y="3131371"/>
            <a:ext cx="362471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>
                <a:solidFill>
                  <a:srgbClr val="7030A0"/>
                </a:solidFill>
              </a:rPr>
              <a:t>t</a:t>
            </a:r>
            <a:r>
              <a:rPr kumimoji="1" lang="en-US" altLang="ja-JP" sz="1600" smtClean="0">
                <a:solidFill>
                  <a:srgbClr val="7030A0"/>
                </a:solidFill>
              </a:rPr>
              <a:t>2 (GEO1 can't collocate, GEO2 can)</a:t>
            </a:r>
            <a:endParaRPr kumimoji="1" lang="ja-JP" altLang="en-US" sz="1600" dirty="0">
              <a:solidFill>
                <a:srgbClr val="7030A0"/>
              </a:solidFill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>
            <a:off x="3230775" y="3948056"/>
            <a:ext cx="300294" cy="0"/>
          </a:xfrm>
          <a:prstGeom prst="straightConnector1">
            <a:avLst/>
          </a:prstGeom>
          <a:noFill/>
          <a:ln w="38100" cap="flat" cmpd="sng" algn="ctr">
            <a:solidFill>
              <a:srgbClr val="7030A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31" name="テキスト ボックス 30"/>
          <p:cNvSpPr txBox="1"/>
          <p:nvPr/>
        </p:nvSpPr>
        <p:spPr>
          <a:xfrm>
            <a:off x="3526365" y="3447205"/>
            <a:ext cx="38763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>
                <a:solidFill>
                  <a:srgbClr val="0099FF"/>
                </a:solidFill>
              </a:rPr>
              <a:t>t</a:t>
            </a:r>
            <a:r>
              <a:rPr kumimoji="1" lang="en-US" altLang="ja-JP" sz="1600" b="1" smtClean="0">
                <a:solidFill>
                  <a:srgbClr val="0099FF"/>
                </a:solidFill>
              </a:rPr>
              <a:t>3 (GEO1/2 can't collocate, GEO3 can)</a:t>
            </a:r>
            <a:endParaRPr kumimoji="1" lang="ja-JP" altLang="en-US" sz="1600" b="1" dirty="0">
              <a:solidFill>
                <a:srgbClr val="0099FF"/>
              </a:solidFill>
            </a:endParaRPr>
          </a:p>
        </p:txBody>
      </p:sp>
      <p:cxnSp>
        <p:nvCxnSpPr>
          <p:cNvPr id="46" name="直線矢印コネクタ 45"/>
          <p:cNvCxnSpPr/>
          <p:nvPr/>
        </p:nvCxnSpPr>
        <p:spPr>
          <a:xfrm>
            <a:off x="3531069" y="3948056"/>
            <a:ext cx="300294" cy="0"/>
          </a:xfrm>
          <a:prstGeom prst="straightConnector1">
            <a:avLst/>
          </a:prstGeom>
          <a:noFill/>
          <a:ln w="38100" cap="flat" cmpd="sng" algn="ctr">
            <a:solidFill>
              <a:srgbClr val="0099FF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5" name="直線コネクタ 54"/>
          <p:cNvCxnSpPr/>
          <p:nvPr/>
        </p:nvCxnSpPr>
        <p:spPr>
          <a:xfrm flipV="1">
            <a:off x="3531069" y="3930634"/>
            <a:ext cx="0" cy="119901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66" name="直線コネクタ 65"/>
          <p:cNvCxnSpPr/>
          <p:nvPr/>
        </p:nvCxnSpPr>
        <p:spPr>
          <a:xfrm flipV="1">
            <a:off x="3830210" y="3930634"/>
            <a:ext cx="0" cy="119901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67" name="直線矢印コネクタ 66"/>
          <p:cNvCxnSpPr/>
          <p:nvPr/>
        </p:nvCxnSpPr>
        <p:spPr>
          <a:xfrm>
            <a:off x="5963864" y="3948056"/>
            <a:ext cx="300294" cy="0"/>
          </a:xfrm>
          <a:prstGeom prst="straightConnector1">
            <a:avLst/>
          </a:prstGeom>
          <a:noFill/>
          <a:ln w="38100" cap="flat" cmpd="sng" algn="ctr">
            <a:solidFill>
              <a:srgbClr val="7030A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68" name="直線矢印コネクタ 67"/>
          <p:cNvCxnSpPr/>
          <p:nvPr/>
        </p:nvCxnSpPr>
        <p:spPr>
          <a:xfrm>
            <a:off x="6264158" y="3948056"/>
            <a:ext cx="300294" cy="0"/>
          </a:xfrm>
          <a:prstGeom prst="straightConnector1">
            <a:avLst/>
          </a:prstGeom>
          <a:noFill/>
          <a:ln w="38100" cap="flat" cmpd="sng" algn="ctr">
            <a:solidFill>
              <a:srgbClr val="0099FF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70" name="直線コネクタ 69"/>
          <p:cNvCxnSpPr/>
          <p:nvPr/>
        </p:nvCxnSpPr>
        <p:spPr>
          <a:xfrm flipV="1">
            <a:off x="6264158" y="3930634"/>
            <a:ext cx="0" cy="119901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71" name="直線コネクタ 70"/>
          <p:cNvCxnSpPr/>
          <p:nvPr/>
        </p:nvCxnSpPr>
        <p:spPr>
          <a:xfrm flipV="1">
            <a:off x="6563299" y="3930634"/>
            <a:ext cx="0" cy="119901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76" name="直線コネクタ 75"/>
          <p:cNvCxnSpPr/>
          <p:nvPr/>
        </p:nvCxnSpPr>
        <p:spPr>
          <a:xfrm flipV="1">
            <a:off x="3242212" y="3918554"/>
            <a:ext cx="0" cy="66540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77" name="直線コネクタ 76"/>
          <p:cNvCxnSpPr/>
          <p:nvPr/>
        </p:nvCxnSpPr>
        <p:spPr>
          <a:xfrm flipV="1">
            <a:off x="5963864" y="3918554"/>
            <a:ext cx="0" cy="66540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4" name="直線矢印コネクタ 3"/>
          <p:cNvCxnSpPr/>
          <p:nvPr/>
        </p:nvCxnSpPr>
        <p:spPr>
          <a:xfrm>
            <a:off x="2594610" y="3131904"/>
            <a:ext cx="0" cy="786650"/>
          </a:xfrm>
          <a:prstGeom prst="straightConnector1">
            <a:avLst/>
          </a:prstGeom>
          <a:noFill/>
          <a:ln w="19050" cap="flat" cmpd="sng" algn="ctr">
            <a:solidFill>
              <a:srgbClr val="008000"/>
            </a:solidFill>
            <a:prstDash val="solid"/>
            <a:tailEnd type="arrow"/>
          </a:ln>
          <a:effectLst/>
        </p:spPr>
      </p:cxnSp>
      <p:cxnSp>
        <p:nvCxnSpPr>
          <p:cNvPr id="36" name="直線矢印コネクタ 35"/>
          <p:cNvCxnSpPr/>
          <p:nvPr/>
        </p:nvCxnSpPr>
        <p:spPr>
          <a:xfrm>
            <a:off x="3380922" y="3470458"/>
            <a:ext cx="0" cy="460176"/>
          </a:xfrm>
          <a:prstGeom prst="straightConnector1">
            <a:avLst/>
          </a:prstGeom>
          <a:noFill/>
          <a:ln w="190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38" name="直線矢印コネクタ 37"/>
          <p:cNvCxnSpPr/>
          <p:nvPr/>
        </p:nvCxnSpPr>
        <p:spPr>
          <a:xfrm>
            <a:off x="3681216" y="3786292"/>
            <a:ext cx="0" cy="121622"/>
          </a:xfrm>
          <a:prstGeom prst="straightConnector1">
            <a:avLst/>
          </a:prstGeom>
          <a:noFill/>
          <a:ln w="19050" cap="flat" cmpd="sng" algn="ctr">
            <a:solidFill>
              <a:srgbClr val="0099FF"/>
            </a:solidFill>
            <a:prstDash val="solid"/>
            <a:tailEnd type="arrow"/>
          </a:ln>
          <a:effectLst/>
        </p:spPr>
      </p:cxnSp>
      <p:cxnSp>
        <p:nvCxnSpPr>
          <p:cNvPr id="51" name="直線矢印コネクタ 50"/>
          <p:cNvCxnSpPr/>
          <p:nvPr/>
        </p:nvCxnSpPr>
        <p:spPr>
          <a:xfrm>
            <a:off x="2546350" y="4571882"/>
            <a:ext cx="984719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3" name="直線矢印コネクタ 52"/>
          <p:cNvCxnSpPr/>
          <p:nvPr/>
        </p:nvCxnSpPr>
        <p:spPr>
          <a:xfrm>
            <a:off x="2844800" y="5129652"/>
            <a:ext cx="986563" cy="0"/>
          </a:xfrm>
          <a:prstGeom prst="straightConnector1">
            <a:avLst/>
          </a:prstGeom>
          <a:noFill/>
          <a:ln w="28575" cap="flat" cmpd="sng" algn="ctr">
            <a:solidFill>
              <a:srgbClr val="0099FF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" name="直線矢印コネクタ 4"/>
          <p:cNvCxnSpPr/>
          <p:nvPr/>
        </p:nvCxnSpPr>
        <p:spPr>
          <a:xfrm>
            <a:off x="1514475" y="5423037"/>
            <a:ext cx="6410325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1413132" y="333195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smtClean="0"/>
              <a:t>East</a:t>
            </a:r>
            <a:endParaRPr kumimoji="1" lang="ja-JP" altLang="en-US" sz="120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360623" y="5659425"/>
            <a:ext cx="532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smtClean="0"/>
              <a:t>West</a:t>
            </a:r>
            <a:endParaRPr kumimoji="1" lang="ja-JP" altLang="en-US" sz="120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7232345" y="5423037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smtClean="0"/>
              <a:t>Time</a:t>
            </a:r>
            <a:endParaRPr kumimoji="1" lang="ja-JP" altLang="en-US" sz="1200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1893589" y="3440122"/>
            <a:ext cx="0" cy="235780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52" name="直線矢印コネクタ 51"/>
          <p:cNvCxnSpPr/>
          <p:nvPr/>
        </p:nvCxnSpPr>
        <p:spPr>
          <a:xfrm>
            <a:off x="5010766" y="3948056"/>
            <a:ext cx="934160" cy="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8" name="直線矢印コネクタ 57"/>
          <p:cNvCxnSpPr/>
          <p:nvPr/>
        </p:nvCxnSpPr>
        <p:spPr>
          <a:xfrm>
            <a:off x="5279439" y="4571882"/>
            <a:ext cx="984719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9" name="直線矢印コネクタ 58"/>
          <p:cNvCxnSpPr/>
          <p:nvPr/>
        </p:nvCxnSpPr>
        <p:spPr>
          <a:xfrm>
            <a:off x="5577889" y="5129652"/>
            <a:ext cx="986563" cy="0"/>
          </a:xfrm>
          <a:prstGeom prst="straightConnector1">
            <a:avLst/>
          </a:prstGeom>
          <a:noFill/>
          <a:ln w="28575" cap="flat" cmpd="sng" algn="ctr">
            <a:solidFill>
              <a:srgbClr val="0099FF"/>
            </a:solidFill>
            <a:prstDash val="solid"/>
            <a:headEnd type="triangl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5893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コンテンツ プレースホルダー 2"/>
          <p:cNvSpPr txBox="1">
            <a:spLocks/>
          </p:cNvSpPr>
          <p:nvPr/>
        </p:nvSpPr>
        <p:spPr>
          <a:xfrm>
            <a:off x="228600" y="1313236"/>
            <a:ext cx="8334375" cy="464941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360000">
              <a:lnSpc>
                <a:spcPct val="140000"/>
              </a:lnSpc>
            </a:pPr>
            <a:r>
              <a:rPr lang="en-US" altLang="ja-JP" sz="1600" b="1" kern="0" smtClean="0">
                <a:solidFill>
                  <a:prstClr val="black"/>
                </a:solidFill>
              </a:rPr>
              <a:t>AHI-8/9 </a:t>
            </a:r>
            <a:r>
              <a:rPr lang="en-US" altLang="ja-JP" sz="1600" b="1" kern="0" dirty="0" smtClean="0">
                <a:solidFill>
                  <a:prstClr val="black"/>
                </a:solidFill>
              </a:rPr>
              <a:t>GEO-GEO comparison has </a:t>
            </a:r>
            <a:r>
              <a:rPr lang="en-US" altLang="ja-JP" sz="1600" b="1" kern="0" smtClean="0">
                <a:solidFill>
                  <a:prstClr val="black"/>
                </a:solidFill>
              </a:rPr>
              <a:t>been performed, to </a:t>
            </a:r>
            <a:r>
              <a:rPr lang="en-US" altLang="ja-JP" sz="1600" b="1" kern="0" dirty="0">
                <a:solidFill>
                  <a:prstClr val="black"/>
                </a:solidFill>
              </a:rPr>
              <a:t>check the consistency </a:t>
            </a:r>
            <a:r>
              <a:rPr lang="en-US" altLang="ja-JP" sz="1600" b="1" kern="0">
                <a:solidFill>
                  <a:prstClr val="black"/>
                </a:solidFill>
              </a:rPr>
              <a:t>of </a:t>
            </a:r>
            <a:r>
              <a:rPr lang="en-US" altLang="ja-JP" sz="1600" b="1" kern="0" smtClean="0">
                <a:solidFill>
                  <a:prstClr val="black"/>
                </a:solidFill>
              </a:rPr>
              <a:t>AHI-8/9 </a:t>
            </a:r>
            <a:r>
              <a:rPr lang="en-US" altLang="ja-JP" sz="1600" b="1" kern="0" dirty="0">
                <a:solidFill>
                  <a:prstClr val="black"/>
                </a:solidFill>
              </a:rPr>
              <a:t>calibration performance </a:t>
            </a:r>
            <a:r>
              <a:rPr lang="en-US" altLang="ja-JP" sz="1600" b="1" kern="0">
                <a:solidFill>
                  <a:prstClr val="black"/>
                </a:solidFill>
              </a:rPr>
              <a:t>and </a:t>
            </a:r>
            <a:r>
              <a:rPr lang="en-US" altLang="ja-JP" sz="1600" b="1" kern="0" smtClean="0">
                <a:solidFill>
                  <a:prstClr val="black"/>
                </a:solidFill>
              </a:rPr>
              <a:t>multiple </a:t>
            </a:r>
            <a:r>
              <a:rPr lang="en-US" altLang="ja-JP" sz="1600" b="1" kern="0" dirty="0">
                <a:solidFill>
                  <a:prstClr val="black"/>
                </a:solidFill>
              </a:rPr>
              <a:t>validation </a:t>
            </a:r>
            <a:r>
              <a:rPr lang="en-US" altLang="ja-JP" sz="1600" b="1" kern="0" dirty="0" smtClean="0">
                <a:solidFill>
                  <a:prstClr val="black"/>
                </a:solidFill>
              </a:rPr>
              <a:t>approaches.</a:t>
            </a:r>
          </a:p>
          <a:p>
            <a:pPr marL="628650" lvl="1" indent="-228600">
              <a:lnSpc>
                <a:spcPct val="140000"/>
              </a:lnSpc>
            </a:pPr>
            <a:r>
              <a:rPr lang="en-US" altLang="ja-JP" sz="1600" kern="0" dirty="0" smtClean="0">
                <a:solidFill>
                  <a:prstClr val="black"/>
                </a:solidFill>
              </a:rPr>
              <a:t>Spectral mismatches between AHI-8 and -9 are compensated by applying SBAF derived from </a:t>
            </a:r>
            <a:r>
              <a:rPr lang="en-US" altLang="ja-JP" sz="1600" kern="0" dirty="0" err="1" smtClean="0">
                <a:solidFill>
                  <a:prstClr val="black"/>
                </a:solidFill>
              </a:rPr>
              <a:t>Metop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-A/IASI.</a:t>
            </a:r>
          </a:p>
          <a:p>
            <a:pPr marL="628650" lvl="1" indent="-228600">
              <a:lnSpc>
                <a:spcPct val="140000"/>
              </a:lnSpc>
            </a:pPr>
            <a:r>
              <a:rPr lang="en-US" altLang="ja-JP" sz="1600" kern="0" dirty="0" smtClean="0">
                <a:solidFill>
                  <a:prstClr val="black"/>
                </a:solidFill>
              </a:rPr>
              <a:t>GEO-LEO-IR and GEO-GEO-IR </a:t>
            </a:r>
            <a:r>
              <a:rPr lang="en-US" altLang="ja-JP" sz="1600" kern="0" smtClean="0">
                <a:solidFill>
                  <a:prstClr val="black"/>
                </a:solidFill>
              </a:rPr>
              <a:t>results show good agreements.</a:t>
            </a:r>
            <a:endParaRPr lang="en-US" altLang="ja-JP" sz="1600" kern="0" dirty="0">
              <a:solidFill>
                <a:prstClr val="black"/>
              </a:solidFill>
            </a:endParaRPr>
          </a:p>
          <a:p>
            <a:pPr marL="360000" indent="-360000">
              <a:lnSpc>
                <a:spcPct val="140000"/>
              </a:lnSpc>
            </a:pPr>
            <a:r>
              <a:rPr lang="en-US" altLang="ja-JP" sz="1600" b="1" kern="0" dirty="0" smtClean="0">
                <a:solidFill>
                  <a:prstClr val="black"/>
                </a:solidFill>
              </a:rPr>
              <a:t>Current temporal coverage of LEO IR reference instruments (i.e. IASI, AIRS, and </a:t>
            </a:r>
            <a:r>
              <a:rPr lang="en-US" altLang="ja-JP" sz="1600" b="1" kern="0" dirty="0" err="1" smtClean="0">
                <a:solidFill>
                  <a:prstClr val="black"/>
                </a:solidFill>
              </a:rPr>
              <a:t>CrIS</a:t>
            </a:r>
            <a:r>
              <a:rPr lang="en-US" altLang="ja-JP" sz="1600" b="1" kern="0" dirty="0" smtClean="0">
                <a:solidFill>
                  <a:prstClr val="black"/>
                </a:solidFill>
              </a:rPr>
              <a:t>) is not perfect. Use of GEO-GEO inter-comparison would </a:t>
            </a:r>
            <a:r>
              <a:rPr lang="en-US" altLang="ja-JP" sz="1600" b="1" kern="0" smtClean="0">
                <a:solidFill>
                  <a:prstClr val="black"/>
                </a:solidFill>
              </a:rPr>
              <a:t>be a solution </a:t>
            </a:r>
            <a:r>
              <a:rPr lang="en-US" altLang="ja-JP" sz="1600" b="1" kern="0" dirty="0" smtClean="0">
                <a:solidFill>
                  <a:prstClr val="black"/>
                </a:solidFill>
              </a:rPr>
              <a:t>to fill the temporal gaps.</a:t>
            </a:r>
          </a:p>
          <a:p>
            <a:pPr marL="628650" lvl="1" indent="-228600">
              <a:lnSpc>
                <a:spcPct val="140000"/>
              </a:lnSpc>
            </a:pPr>
            <a:r>
              <a:rPr lang="en-US" altLang="ja-JP" sz="1600" kern="0" dirty="0" smtClean="0">
                <a:solidFill>
                  <a:prstClr val="black"/>
                </a:solidFill>
              </a:rPr>
              <a:t>Proper estimation of GEO-GEO SBAF is </a:t>
            </a:r>
            <a:r>
              <a:rPr lang="en-US" altLang="ja-JP" sz="1600" kern="0" smtClean="0">
                <a:solidFill>
                  <a:prstClr val="black"/>
                </a:solidFill>
              </a:rPr>
              <a:t>very important.</a:t>
            </a:r>
            <a:endParaRPr lang="en-US" altLang="ja-JP" sz="1600" kern="0" dirty="0" smtClean="0">
              <a:solidFill>
                <a:prstClr val="black"/>
              </a:solidFill>
            </a:endParaRPr>
          </a:p>
          <a:p>
            <a:pPr marL="360000" indent="-360000">
              <a:lnSpc>
                <a:spcPct val="140000"/>
              </a:lnSpc>
            </a:pPr>
            <a:r>
              <a:rPr lang="en-US" altLang="ja-JP" sz="1600" b="1" kern="0" dirty="0" smtClean="0">
                <a:solidFill>
                  <a:prstClr val="black"/>
                </a:solidFill>
              </a:rPr>
              <a:t>JMA plans to investigate the feasibility of blending GEO-GEO / GEO-LEO results to </a:t>
            </a:r>
            <a:r>
              <a:rPr lang="en-US" altLang="ja-JP" sz="1600" b="1" kern="0" smtClean="0">
                <a:solidFill>
                  <a:prstClr val="black"/>
                </a:solidFill>
              </a:rPr>
              <a:t>validate AHI's </a:t>
            </a:r>
            <a:r>
              <a:rPr lang="en-US" altLang="ja-JP" sz="1600" b="1" kern="0" dirty="0" smtClean="0">
                <a:solidFill>
                  <a:prstClr val="black"/>
                </a:solidFill>
              </a:rPr>
              <a:t>diurnal calibration variation. 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55416" y="434461"/>
            <a:ext cx="53813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/>
              <a:t>Summary and Future Plans</a:t>
            </a:r>
          </a:p>
        </p:txBody>
      </p:sp>
    </p:spTree>
    <p:extLst>
      <p:ext uri="{BB962C8B-B14F-4D97-AF65-F5344CB8AC3E}">
        <p14:creationId xmlns:p14="http://schemas.microsoft.com/office/powerpoint/2010/main" val="212809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xmlns="" id="{7CE17A16-14C9-4FCE-A34D-6341C92024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933CFA5D-7BC7-4A20-A0E3-6B901EF71A4C}"/>
              </a:ext>
            </a:extLst>
          </p:cNvPr>
          <p:cNvSpPr txBox="1"/>
          <p:nvPr/>
        </p:nvSpPr>
        <p:spPr>
          <a:xfrm>
            <a:off x="1820411" y="2734811"/>
            <a:ext cx="5872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8966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576198"/>
              </p:ext>
            </p:extLst>
          </p:nvPr>
        </p:nvGraphicFramePr>
        <p:xfrm>
          <a:off x="102162" y="2160988"/>
          <a:ext cx="8937928" cy="3352320"/>
        </p:xfrm>
        <a:graphic>
          <a:graphicData uri="http://schemas.openxmlformats.org/drawingml/2006/table">
            <a:tbl>
              <a:tblPr/>
              <a:tblGrid>
                <a:gridCol w="862575"/>
                <a:gridCol w="532602"/>
                <a:gridCol w="532602"/>
                <a:gridCol w="532602"/>
                <a:gridCol w="532602"/>
                <a:gridCol w="532602"/>
                <a:gridCol w="532602"/>
                <a:gridCol w="532602"/>
                <a:gridCol w="532602"/>
                <a:gridCol w="532602"/>
                <a:gridCol w="532602"/>
                <a:gridCol w="532602"/>
                <a:gridCol w="532602"/>
                <a:gridCol w="532602"/>
                <a:gridCol w="532602"/>
                <a:gridCol w="618925"/>
              </a:tblGrid>
              <a:tr h="3306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Band</a:t>
                      </a:r>
                      <a:endParaRPr lang="en-US" altLang="ja-JP" sz="1400" b="1" i="0" u="none" strike="noStrike" smtClean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  <a:p>
                      <a:pPr algn="ctr" rtl="0" fontAlgn="ctr"/>
                      <a:r>
                        <a:rPr lang="en-US" altLang="ja-JP" sz="1400" b="1" i="0" u="none" strike="noStrike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l-GR" altLang="ja-JP" sz="1400" b="1" i="0" u="none" strike="noStrike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μ</a:t>
                      </a:r>
                      <a:r>
                        <a:rPr lang="en-US" altLang="ja-JP" sz="1400" b="1" i="0" u="none" strike="noStrike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190 </a:t>
                      </a:r>
                      <a:endParaRPr lang="en-US" altLang="ja-JP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200</a:t>
                      </a:r>
                      <a:endParaRPr lang="en-US" altLang="ja-JP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210 </a:t>
                      </a:r>
                      <a:endParaRPr lang="en-US" altLang="ja-JP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220 </a:t>
                      </a:r>
                      <a:endParaRPr lang="en-US" altLang="ja-JP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230 </a:t>
                      </a:r>
                      <a:endParaRPr lang="en-US" altLang="ja-JP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240 </a:t>
                      </a:r>
                      <a:endParaRPr lang="en-US" altLang="ja-JP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250 </a:t>
                      </a:r>
                      <a:endParaRPr lang="en-US" altLang="ja-JP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260 </a:t>
                      </a:r>
                      <a:endParaRPr lang="en-US" altLang="ja-JP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270 </a:t>
                      </a:r>
                      <a:endParaRPr lang="en-US" altLang="ja-JP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i="0" u="none" strike="noStrike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280</a:t>
                      </a:r>
                      <a:endParaRPr lang="en-US" altLang="ja-JP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290 </a:t>
                      </a:r>
                      <a:endParaRPr lang="en-US" altLang="ja-JP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300 </a:t>
                      </a:r>
                      <a:endParaRPr lang="en-US" altLang="ja-JP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310 </a:t>
                      </a:r>
                      <a:endParaRPr lang="en-US" altLang="ja-JP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@</a:t>
                      </a:r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stdRad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stdRad</a:t>
                      </a:r>
                    </a:p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[K]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7505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B07 (3.9)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3.99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1.87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1.42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0.72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0.48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0.40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0.30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0.18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0.11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-0.02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0.15 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286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685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B08 (6.2)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-0.02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-0.03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-0.03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-0.04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-0.03 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685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B09 (6.9)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0.14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0.17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0.19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0.19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0.16</a:t>
                      </a:r>
                      <a:r>
                        <a:rPr lang="en-US" altLang="ja-JP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244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685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B10 (7.3)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-0.03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-0.03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-0.02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-0.03 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255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685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B11 (8.6)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 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284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685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B12 (9.6)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-0.06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-0.10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-0.14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-0.16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-0.22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-0.14</a:t>
                      </a:r>
                      <a:r>
                        <a:rPr lang="en-US" altLang="ja-JP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259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685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B13 (10.4)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286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685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B14 (11.2)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 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286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685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B15 (12.4)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0.04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0.10 </a:t>
                      </a:r>
                      <a:endParaRPr lang="en-US" altLang="ja-JP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0.10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 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284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685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B16 (13.3)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0.16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-0.13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-0.30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-0.52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-0.74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-1.01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-1.36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-1.58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-2.25 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-1.36 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270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5799815" y="5511187"/>
            <a:ext cx="3344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 smtClean="0"/>
              <a:t>Shaded in light blue</a:t>
            </a:r>
            <a:r>
              <a:rPr kumimoji="1" lang="en-US" altLang="ja-JP" sz="1400" smtClean="0"/>
              <a:t>: | SBAF | &gt;= 0.10 </a:t>
            </a:r>
            <a:r>
              <a:rPr kumimoji="1" lang="en-US" altLang="ja-JP" sz="1400" dirty="0" smtClean="0"/>
              <a:t>K</a:t>
            </a:r>
            <a:endParaRPr kumimoji="1" lang="ja-JP" altLang="en-US" sz="1400" dirty="0" smtClean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1127658" y="1237985"/>
            <a:ext cx="7257805" cy="5017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kumimoji="1" lang="en-US" altLang="ja-JP" sz="2400" b="1" kern="0" dirty="0" smtClean="0"/>
              <a:t>Himawari-8/-9 AHI SBAFs [K] at </a:t>
            </a:r>
            <a:r>
              <a:rPr kumimoji="1" lang="en-US" altLang="ja-JP" sz="2400" b="1" kern="0" smtClean="0"/>
              <a:t>various scenes </a:t>
            </a:r>
            <a:r>
              <a:rPr kumimoji="1" lang="en-US" altLang="ja-JP" sz="2400" b="1" kern="0" dirty="0" smtClean="0"/>
              <a:t>using </a:t>
            </a:r>
            <a:r>
              <a:rPr kumimoji="1" lang="en-US" altLang="ja-JP" sz="2400" b="1" kern="0" dirty="0" err="1" smtClean="0"/>
              <a:t>Metop</a:t>
            </a:r>
            <a:r>
              <a:rPr kumimoji="1" lang="en-US" altLang="ja-JP" sz="2400" b="1" kern="0" dirty="0" smtClean="0"/>
              <a:t>-A/IASI</a:t>
            </a:r>
            <a:endParaRPr kumimoji="1" lang="ja-JP" altLang="en-US" sz="2400" b="1" kern="0" dirty="0"/>
          </a:p>
        </p:txBody>
      </p:sp>
    </p:spTree>
    <p:extLst>
      <p:ext uri="{BB962C8B-B14F-4D97-AF65-F5344CB8AC3E}">
        <p14:creationId xmlns:p14="http://schemas.microsoft.com/office/powerpoint/2010/main" val="86529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9" name="正方形/長方形 18"/>
          <p:cNvSpPr/>
          <p:nvPr/>
        </p:nvSpPr>
        <p:spPr>
          <a:xfrm>
            <a:off x="8316416" y="5762440"/>
            <a:ext cx="576064" cy="576064"/>
          </a:xfrm>
          <a:prstGeom prst="rect">
            <a:avLst/>
          </a:prstGeom>
          <a:solidFill>
            <a:sysClr val="window" lastClr="FFFFFF"/>
          </a:solidFill>
          <a:ln w="11429" cap="flat" cmpd="sng" algn="ctr">
            <a:noFill/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0" name="Picture 4" descr="tmp-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t="10686" r="13555" b="59792"/>
          <a:stretch/>
        </p:blipFill>
        <p:spPr bwMode="auto">
          <a:xfrm>
            <a:off x="4274240" y="4845260"/>
            <a:ext cx="4733458" cy="128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tm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7396" r="13493" b="61549"/>
          <a:stretch/>
        </p:blipFill>
        <p:spPr bwMode="auto">
          <a:xfrm>
            <a:off x="160056" y="3445128"/>
            <a:ext cx="4104456" cy="117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tm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48475" r="14325" b="19997"/>
          <a:stretch/>
        </p:blipFill>
        <p:spPr bwMode="auto">
          <a:xfrm>
            <a:off x="160056" y="4888084"/>
            <a:ext cx="4051598" cy="120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tmp-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t="48067" r="11996" b="19411"/>
          <a:stretch/>
        </p:blipFill>
        <p:spPr bwMode="auto">
          <a:xfrm>
            <a:off x="4274240" y="3314634"/>
            <a:ext cx="4734617" cy="140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251520" y="4046148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VIS</a:t>
            </a:r>
            <a:endParaRPr kumimoji="1"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1248" y="5526976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NIR</a:t>
            </a:r>
            <a:endParaRPr kumimoji="1"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385160" y="5546026"/>
            <a:ext cx="605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LWIR</a:t>
            </a:r>
            <a:endParaRPr kumimoji="1"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652120" y="4057034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MWIR</a:t>
            </a:r>
            <a:endParaRPr kumimoji="1"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018656" y="4051092"/>
            <a:ext cx="624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S</a:t>
            </a:r>
            <a:r>
              <a:rPr kumimoji="1" lang="en-US" altLang="ja-JP" sz="1600" smtClean="0">
                <a:solidFill>
                  <a:prstClr val="black"/>
                </a:solidFill>
                <a:latin typeface="Calibri"/>
                <a:ea typeface="ＭＳ Ｐゴシック"/>
              </a:rPr>
              <a:t>WIR</a:t>
            </a:r>
            <a:endParaRPr kumimoji="1"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422456" y="3146414"/>
            <a:ext cx="914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Wavelength [</a:t>
            </a:r>
            <a:r>
              <a:rPr kumimoji="1" lang="en-US" altLang="ja-JP" sz="800" dirty="0" err="1">
                <a:solidFill>
                  <a:prstClr val="black"/>
                </a:solidFill>
                <a:latin typeface="Calibri"/>
                <a:ea typeface="ＭＳ Ｐゴシック"/>
              </a:rPr>
              <a:t>μm</a:t>
            </a:r>
            <a:r>
              <a:rPr kumimoji="1"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]</a:t>
            </a:r>
            <a:endParaRPr kumimoji="1"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835728" y="3132540"/>
            <a:ext cx="914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Wavelength [</a:t>
            </a:r>
            <a:r>
              <a:rPr kumimoji="1" lang="en-US" altLang="ja-JP" sz="800" dirty="0" err="1">
                <a:solidFill>
                  <a:prstClr val="black"/>
                </a:solidFill>
                <a:latin typeface="Calibri"/>
                <a:ea typeface="ＭＳ Ｐゴシック"/>
              </a:rPr>
              <a:t>μm</a:t>
            </a:r>
            <a:r>
              <a:rPr kumimoji="1"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]</a:t>
            </a:r>
            <a:endParaRPr kumimoji="1"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923280" y="4803284"/>
            <a:ext cx="914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Wavelength [</a:t>
            </a:r>
            <a:r>
              <a:rPr kumimoji="1" lang="en-US" altLang="ja-JP" sz="800" dirty="0" err="1">
                <a:solidFill>
                  <a:prstClr val="black"/>
                </a:solidFill>
                <a:latin typeface="Calibri"/>
                <a:ea typeface="ＭＳ Ｐゴシック"/>
              </a:rPr>
              <a:t>μm</a:t>
            </a:r>
            <a:r>
              <a:rPr kumimoji="1"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]</a:t>
            </a:r>
            <a:endParaRPr kumimoji="1"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91220" y="2983048"/>
            <a:ext cx="478483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Spectral Response Functions of </a:t>
            </a:r>
            <a:r>
              <a:rPr kumimoji="1" lang="en-US" altLang="ja-JP" dirty="0">
                <a:solidFill>
                  <a:srgbClr val="FF0000"/>
                </a:solidFill>
                <a:latin typeface="Calibri"/>
                <a:ea typeface="ＭＳ Ｐゴシック"/>
              </a:rPr>
              <a:t>AHI-8</a:t>
            </a:r>
            <a:r>
              <a:rPr kumimoji="1"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 and </a:t>
            </a:r>
            <a:r>
              <a:rPr kumimoji="1" lang="en-US" altLang="ja-JP" dirty="0">
                <a:solidFill>
                  <a:srgbClr val="0000FF"/>
                </a:solidFill>
                <a:latin typeface="Calibri"/>
                <a:ea typeface="ＭＳ Ｐゴシック"/>
              </a:rPr>
              <a:t>AHI-9</a:t>
            </a:r>
            <a:endParaRPr kumimoji="1"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33" name="表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054886"/>
              </p:ext>
            </p:extLst>
          </p:nvPr>
        </p:nvGraphicFramePr>
        <p:xfrm>
          <a:off x="238991" y="1604568"/>
          <a:ext cx="8653490" cy="1143000"/>
        </p:xfrm>
        <a:graphic>
          <a:graphicData uri="http://schemas.openxmlformats.org/drawingml/2006/table">
            <a:tbl>
              <a:tblPr firstRow="1" firstCol="1" bandRow="1"/>
              <a:tblGrid>
                <a:gridCol w="16521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68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79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254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520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7411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2953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2953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2953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2953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29533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29533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29533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429533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429533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429533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429533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</a:tblGrid>
              <a:tr h="225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B01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B02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B03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B04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B05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B06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B07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B08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B09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B10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B11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B12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B13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B14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B15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B16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5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kern="100" dirty="0">
                          <a:effectLst/>
                          <a:latin typeface="+mn-lt"/>
                          <a:ea typeface="+mn-ea"/>
                        </a:rPr>
                        <a:t>Central</a:t>
                      </a:r>
                      <a:r>
                        <a:rPr lang="en-US" altLang="ja-JP" sz="1400" kern="100" baseline="0" dirty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ja-JP" sz="1400" kern="100" baseline="0" dirty="0" err="1">
                          <a:effectLst/>
                          <a:latin typeface="+mn-lt"/>
                          <a:ea typeface="+mn-ea"/>
                        </a:rPr>
                        <a:t>Wlen</a:t>
                      </a:r>
                      <a:r>
                        <a:rPr lang="en-US" altLang="ja-JP" sz="1400" kern="100" baseline="0" dirty="0">
                          <a:effectLst/>
                          <a:latin typeface="+mn-lt"/>
                          <a:ea typeface="+mn-ea"/>
                        </a:rPr>
                        <a:t> [</a:t>
                      </a:r>
                      <a:r>
                        <a:rPr lang="en-US" altLang="ja-JP" sz="1400" kern="100" baseline="0" dirty="0" err="1">
                          <a:effectLst/>
                          <a:latin typeface="+mn-lt"/>
                          <a:ea typeface="+mn-ea"/>
                        </a:rPr>
                        <a:t>μm</a:t>
                      </a:r>
                      <a:r>
                        <a:rPr lang="en-US" altLang="ja-JP" sz="1400" kern="100" baseline="0" dirty="0">
                          <a:effectLst/>
                          <a:latin typeface="+mn-lt"/>
                          <a:ea typeface="+mn-ea"/>
                        </a:rPr>
                        <a:t>]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0.47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0.51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0.64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0.86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1.6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2.3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3.9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6.2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6.9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7.3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8.6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9.6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10.4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11.2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12.4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13.3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5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  <a:cs typeface="Arial" panose="020B0604020202020204" pitchFamily="34" charset="0"/>
                        </a:rPr>
                        <a:t>Spatial</a:t>
                      </a:r>
                      <a:r>
                        <a:rPr lang="en-US" altLang="ja-JP" sz="1400" baseline="0" dirty="0">
                          <a:effectLst/>
                          <a:latin typeface="+mn-lt"/>
                          <a:ea typeface="ＭＳ 明朝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aseline="0" dirty="0" err="1">
                          <a:effectLst/>
                          <a:latin typeface="+mn-lt"/>
                          <a:ea typeface="ＭＳ 明朝"/>
                          <a:cs typeface="Arial" panose="020B0604020202020204" pitchFamily="34" charset="0"/>
                        </a:rPr>
                        <a:t>Reso</a:t>
                      </a:r>
                      <a:r>
                        <a:rPr lang="en-US" altLang="ja-JP" sz="1400" baseline="0" dirty="0">
                          <a:effectLst/>
                          <a:latin typeface="+mn-lt"/>
                          <a:ea typeface="ＭＳ 明朝"/>
                          <a:cs typeface="Arial" panose="020B0604020202020204" pitchFamily="34" charset="0"/>
                        </a:rPr>
                        <a:t>. [km]</a:t>
                      </a:r>
                      <a:endParaRPr lang="ja-JP" sz="1400" dirty="0">
                        <a:effectLst/>
                        <a:latin typeface="+mn-lt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0.5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ja-JP" sz="240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</a:t>
                      </a:r>
                      <a:endParaRPr lang="ja-JP" sz="2400" dirty="0">
                        <a:effectLst/>
                        <a:latin typeface="Times New Roman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5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  <a:cs typeface="Arial" panose="020B0604020202020204" pitchFamily="34" charset="0"/>
                        </a:rPr>
                        <a:t># of detectors</a:t>
                      </a:r>
                      <a:endParaRPr lang="ja-JP" sz="1400" dirty="0">
                        <a:effectLst/>
                        <a:latin typeface="+mn-lt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36195" marR="36195" marT="36195" marB="3619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676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676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1460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676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372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327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332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408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408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408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400" dirty="0">
                          <a:effectLst/>
                          <a:latin typeface="+mn-lt"/>
                          <a:ea typeface="ＭＳ 明朝"/>
                        </a:rPr>
                        <a:t>408</a:t>
                      </a:r>
                      <a:endParaRPr lang="ja-JP" sz="14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36195" marR="36195" marT="36195" marB="36195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9DD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6138581"/>
                  </a:ext>
                </a:extLst>
              </a:tr>
            </a:tbl>
          </a:graphicData>
        </a:graphic>
      </p:graphicFrame>
      <p:sp>
        <p:nvSpPr>
          <p:cNvPr id="34" name="テキスト ボックス 33"/>
          <p:cNvSpPr txBox="1"/>
          <p:nvPr/>
        </p:nvSpPr>
        <p:spPr>
          <a:xfrm>
            <a:off x="572537" y="1257138"/>
            <a:ext cx="238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AHI Band Configuration</a:t>
            </a:r>
            <a:endParaRPr kumimoji="1"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605646" y="415636"/>
            <a:ext cx="3519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Himawari-8/9 AHI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50029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3315" y="301327"/>
            <a:ext cx="5499685" cy="457200"/>
          </a:xfrm>
        </p:spPr>
        <p:txBody>
          <a:bodyPr/>
          <a:lstStyle/>
          <a:p>
            <a:r>
              <a:rPr lang="en-GB" sz="2400" b="1" dirty="0"/>
              <a:t>Current Status of GEO-LEO-IR Inter-Calibration for JMA GEO Imagers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857" y="1346587"/>
            <a:ext cx="5918778" cy="4525705"/>
          </a:xfrm>
        </p:spPr>
        <p:txBody>
          <a:bodyPr/>
          <a:lstStyle/>
          <a:p>
            <a:pPr lvl="0">
              <a:lnSpc>
                <a:spcPct val="120000"/>
              </a:lnSpc>
            </a:pPr>
            <a:r>
              <a:rPr lang="en-GB" sz="2000" b="1" dirty="0"/>
              <a:t>AHI on Himawari-8/9</a:t>
            </a:r>
          </a:p>
          <a:p>
            <a:pPr marL="536575" lvl="1" indent="-268288">
              <a:lnSpc>
                <a:spcPct val="120000"/>
              </a:lnSpc>
            </a:pPr>
            <a:r>
              <a:rPr lang="en-GB" sz="1800" dirty="0"/>
              <a:t>Reference: IASI, AIRS, </a:t>
            </a:r>
            <a:r>
              <a:rPr lang="en-GB" sz="1800" dirty="0" err="1"/>
              <a:t>CrIS</a:t>
            </a:r>
            <a:endParaRPr lang="en-GB" sz="1800" dirty="0"/>
          </a:p>
          <a:p>
            <a:pPr marL="536575" lvl="1" indent="-268288">
              <a:lnSpc>
                <a:spcPct val="120000"/>
              </a:lnSpc>
            </a:pPr>
            <a:r>
              <a:rPr lang="en-GB" sz="1800" dirty="0">
                <a:solidFill>
                  <a:srgbClr val="0000FF"/>
                </a:solidFill>
              </a:rPr>
              <a:t>Dec. 2017: Entered GSICS Demonstration Phase</a:t>
            </a:r>
          </a:p>
          <a:p>
            <a:pPr marL="536575" lvl="1" indent="-268288">
              <a:lnSpc>
                <a:spcPct val="120000"/>
              </a:lnSpc>
            </a:pPr>
            <a:r>
              <a:rPr lang="en-GB" sz="1800" dirty="0"/>
              <a:t>Continuous collaboration w/ NOAA</a:t>
            </a:r>
          </a:p>
          <a:p>
            <a:pPr lvl="0">
              <a:lnSpc>
                <a:spcPct val="120000"/>
              </a:lnSpc>
            </a:pPr>
            <a:r>
              <a:rPr lang="en-GB" sz="2000" b="1" dirty="0"/>
              <a:t>JAMI on MTSAT-1R and Imager on MTSAT-2</a:t>
            </a:r>
          </a:p>
          <a:p>
            <a:pPr marL="536575" lvl="1" indent="-268288">
              <a:lnSpc>
                <a:spcPct val="120000"/>
              </a:lnSpc>
            </a:pPr>
            <a:r>
              <a:rPr lang="en-GB" sz="1800" dirty="0"/>
              <a:t>Reference: IASI, AIRS</a:t>
            </a:r>
          </a:p>
          <a:p>
            <a:pPr marL="536575" lvl="1" indent="-268288">
              <a:lnSpc>
                <a:spcPct val="120000"/>
              </a:lnSpc>
            </a:pPr>
            <a:r>
              <a:rPr lang="en-GB" sz="1800" dirty="0"/>
              <a:t>GSICS </a:t>
            </a:r>
            <a:r>
              <a:rPr lang="en-GB" sz="1800" dirty="0">
                <a:solidFill>
                  <a:srgbClr val="0000FF"/>
                </a:solidFill>
              </a:rPr>
              <a:t>Demonstration Phase since July 2010</a:t>
            </a:r>
          </a:p>
          <a:p>
            <a:pPr>
              <a:lnSpc>
                <a:spcPct val="120000"/>
              </a:lnSpc>
            </a:pPr>
            <a:r>
              <a:rPr lang="en-GB" sz="2000" b="1" dirty="0"/>
              <a:t>VISSR on GMS to GMS-5</a:t>
            </a:r>
          </a:p>
          <a:p>
            <a:pPr marL="536575" lvl="1" indent="-268288">
              <a:lnSpc>
                <a:spcPct val="120000"/>
              </a:lnSpc>
            </a:pPr>
            <a:r>
              <a:rPr lang="en-GB" sz="1800" dirty="0"/>
              <a:t>Reference: HIRS/2</a:t>
            </a:r>
          </a:p>
          <a:p>
            <a:pPr marL="536575" lvl="1" indent="-268288">
              <a:lnSpc>
                <a:spcPct val="120000"/>
              </a:lnSpc>
            </a:pPr>
            <a:r>
              <a:rPr lang="en-GB" sz="1800" dirty="0"/>
              <a:t>Implemented within </a:t>
            </a:r>
            <a:r>
              <a:rPr lang="en-GB" sz="1800" dirty="0">
                <a:solidFill>
                  <a:srgbClr val="0000FF"/>
                </a:solidFill>
              </a:rPr>
              <a:t>SCOPE-CM/IOGEO </a:t>
            </a:r>
            <a:r>
              <a:rPr lang="en-GB" sz="1800" dirty="0"/>
              <a:t>project (special thanks to EUMETSAT Climate Group)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xmlns="" id="{E4EFFA36-40C8-416E-9449-739127D706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620762"/>
              </p:ext>
            </p:extLst>
          </p:nvPr>
        </p:nvGraphicFramePr>
        <p:xfrm>
          <a:off x="6285580" y="1632811"/>
          <a:ext cx="2346692" cy="41960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96064">
                  <a:extLst>
                    <a:ext uri="{9D8B030D-6E8A-4147-A177-3AD203B41FA5}">
                      <a16:colId xmlns:a16="http://schemas.microsoft.com/office/drawing/2014/main" xmlns="" val="1425910159"/>
                    </a:ext>
                  </a:extLst>
                </a:gridCol>
                <a:gridCol w="1350628">
                  <a:extLst>
                    <a:ext uri="{9D8B030D-6E8A-4147-A177-3AD203B41FA5}">
                      <a16:colId xmlns:a16="http://schemas.microsoft.com/office/drawing/2014/main" xmlns="" val="1545490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Satellite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/>
                        <a:t>Operation Period</a:t>
                      </a:r>
                    </a:p>
                    <a:p>
                      <a:pPr algn="ctr"/>
                      <a:r>
                        <a:rPr kumimoji="1" lang="en-US" altLang="ja-JP" sz="1400" dirty="0"/>
                        <a:t>(incl. plan)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486121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Himawari-9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2022 – 2029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2834401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Himawari-8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2015 – 2022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1280574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MTSAT-2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2010 – 2015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719491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MTSAT-1R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2005 – 2010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281636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GOES-9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2003 – 2005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3025007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GMS-5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1995 – 2003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3372489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GMS-4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1989 – 1995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3196655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GMS-3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1984 – 1989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678430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GMS-2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1981 – 1984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4265613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GMS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1978 – 1981</a:t>
                      </a:r>
                      <a:endParaRPr kumimoji="1" lang="ja-JP" altLang="en-US" sz="1400" dirty="0"/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xmlns="" val="327211143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5564" y="315028"/>
            <a:ext cx="5239140" cy="757989"/>
          </a:xfrm>
        </p:spPr>
        <p:txBody>
          <a:bodyPr/>
          <a:lstStyle/>
          <a:p>
            <a:pPr lvl="0"/>
            <a:r>
              <a:rPr lang="en-GB" sz="2400" b="1" dirty="0"/>
              <a:t>Ongoing/Future Activities for Himawari-8/9 AHI Inter-calibration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85" y="1289577"/>
            <a:ext cx="8602824" cy="4815131"/>
          </a:xfrm>
        </p:spPr>
        <p:txBody>
          <a:bodyPr/>
          <a:lstStyle/>
          <a:p>
            <a:pPr lvl="0">
              <a:lnSpc>
                <a:spcPct val="130000"/>
              </a:lnSpc>
            </a:pPr>
            <a:r>
              <a:rPr lang="en-GB" sz="2000" dirty="0"/>
              <a:t>Preparation of products’ submission to Pre-Operational Phase</a:t>
            </a:r>
          </a:p>
          <a:p>
            <a:pPr marL="717550" lvl="0" indent="-271463">
              <a:lnSpc>
                <a:spcPct val="130000"/>
              </a:lnSpc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00FF"/>
                </a:solidFill>
              </a:rPr>
              <a:t>Type-B uncertainty analysis </a:t>
            </a:r>
            <a:r>
              <a:rPr lang="en-GB" sz="1800" dirty="0"/>
              <a:t>(next slide)</a:t>
            </a:r>
          </a:p>
          <a:p>
            <a:pPr marL="717550" lvl="0" indent="-271463">
              <a:lnSpc>
                <a:spcPct val="130000"/>
              </a:lnSpc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GB" sz="1800" dirty="0"/>
              <a:t>Use of S-NPP/</a:t>
            </a:r>
            <a:r>
              <a:rPr lang="en-GB" sz="1800" dirty="0" err="1"/>
              <a:t>CrIS</a:t>
            </a:r>
            <a:r>
              <a:rPr lang="en-GB" sz="1800" dirty="0"/>
              <a:t> </a:t>
            </a:r>
            <a:r>
              <a:rPr lang="en-GB" sz="1800" dirty="0">
                <a:solidFill>
                  <a:srgbClr val="0000FF"/>
                </a:solidFill>
              </a:rPr>
              <a:t>Full Spectral Resolution</a:t>
            </a:r>
            <a:r>
              <a:rPr lang="en-GB" sz="1800" dirty="0"/>
              <a:t> SDR and </a:t>
            </a:r>
            <a:r>
              <a:rPr lang="en-GB" sz="1800" dirty="0">
                <a:solidFill>
                  <a:srgbClr val="0000FF"/>
                </a:solidFill>
              </a:rPr>
              <a:t>NOAA-20/</a:t>
            </a:r>
            <a:r>
              <a:rPr lang="en-GB" sz="1800" dirty="0" err="1">
                <a:solidFill>
                  <a:srgbClr val="0000FF"/>
                </a:solidFill>
              </a:rPr>
              <a:t>CrIS</a:t>
            </a:r>
            <a:endParaRPr lang="en-GB" sz="1800" dirty="0">
              <a:solidFill>
                <a:srgbClr val="0000FF"/>
              </a:solidFill>
            </a:endParaRPr>
          </a:p>
          <a:p>
            <a:pPr marL="717550" lvl="0" indent="-271463">
              <a:lnSpc>
                <a:spcPct val="130000"/>
              </a:lnSpc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en-GB" sz="1800" dirty="0"/>
              <a:t>External user review: need for finding users!</a:t>
            </a:r>
          </a:p>
          <a:p>
            <a:pPr lvl="0">
              <a:lnSpc>
                <a:spcPct val="130000"/>
              </a:lnSpc>
            </a:pPr>
            <a:r>
              <a:rPr lang="en-GB" sz="2000" dirty="0"/>
              <a:t>Implementation of </a:t>
            </a:r>
            <a:r>
              <a:rPr lang="en-GB" sz="2000" b="1" i="1" dirty="0"/>
              <a:t>Prime GSICS Correction</a:t>
            </a:r>
          </a:p>
          <a:p>
            <a:pPr lvl="1">
              <a:lnSpc>
                <a:spcPct val="130000"/>
              </a:lnSpc>
            </a:pPr>
            <a:r>
              <a:rPr lang="en-GB" sz="1800" dirty="0"/>
              <a:t>Calculation of </a:t>
            </a:r>
            <a:r>
              <a:rPr lang="en-GB" sz="1800" b="1" i="1" dirty="0">
                <a:solidFill>
                  <a:srgbClr val="0000FF"/>
                </a:solidFill>
              </a:rPr>
              <a:t>Double Differences </a:t>
            </a:r>
            <a:r>
              <a:rPr lang="en-GB" sz="1800" dirty="0"/>
              <a:t>for reference instruments (agenda 4p)</a:t>
            </a:r>
          </a:p>
          <a:p>
            <a:pPr lvl="0">
              <a:lnSpc>
                <a:spcPct val="130000"/>
              </a:lnSpc>
            </a:pPr>
            <a:r>
              <a:rPr lang="en-GB" sz="2000" dirty="0"/>
              <a:t>Investigation for known issues: </a:t>
            </a:r>
            <a:r>
              <a:rPr lang="en-GB" sz="2000" dirty="0">
                <a:solidFill>
                  <a:srgbClr val="0000FF"/>
                </a:solidFill>
              </a:rPr>
              <a:t>diurnal calibration variation</a:t>
            </a:r>
          </a:p>
          <a:p>
            <a:pPr lvl="1">
              <a:lnSpc>
                <a:spcPct val="130000"/>
              </a:lnSpc>
            </a:pPr>
            <a:r>
              <a:rPr lang="en-GB" sz="1800" dirty="0"/>
              <a:t>(Probably) related to angular dependence of AHI scan mirror emissivity</a:t>
            </a:r>
          </a:p>
          <a:p>
            <a:pPr lvl="2">
              <a:lnSpc>
                <a:spcPct val="130000"/>
              </a:lnSpc>
            </a:pPr>
            <a:r>
              <a:rPr lang="en-GB" sz="1600" dirty="0"/>
              <a:t>NOAA updated ABI scan mirror emissivity LUTs in Oct 2017</a:t>
            </a:r>
          </a:p>
          <a:p>
            <a:pPr lvl="1">
              <a:lnSpc>
                <a:spcPct val="130000"/>
              </a:lnSpc>
            </a:pPr>
            <a:r>
              <a:rPr lang="en-GB" sz="1800" dirty="0">
                <a:solidFill>
                  <a:srgbClr val="0000FF"/>
                </a:solidFill>
              </a:rPr>
              <a:t>Blending GEO-GEO and GEO-LEO </a:t>
            </a:r>
            <a:r>
              <a:rPr lang="en-GB" sz="1800" dirty="0"/>
              <a:t>results to clarify AHI diurnal calibration biases (agenda 4c)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4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70" y="3925301"/>
            <a:ext cx="2051720" cy="217995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40" y="3915141"/>
            <a:ext cx="2051720" cy="217995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23" y="3905869"/>
            <a:ext cx="2051720" cy="217995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56" y="3915141"/>
            <a:ext cx="2051720" cy="217995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6" y="3894590"/>
            <a:ext cx="2051720" cy="217995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310" y="1875479"/>
            <a:ext cx="2051720" cy="217995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36" y="1873703"/>
            <a:ext cx="2051720" cy="217995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31" y="1860343"/>
            <a:ext cx="2051720" cy="217995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296" y="1870503"/>
            <a:ext cx="2051720" cy="217995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46" y="1860112"/>
            <a:ext cx="2051720" cy="217995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311998" y="2128883"/>
            <a:ext cx="701437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7</a:t>
            </a:r>
          </a:p>
          <a:p>
            <a:r>
              <a:rPr lang="en-US" altLang="ja-JP" sz="1400" dirty="0" smtClean="0"/>
              <a:t>3.9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22784" y="2127727"/>
            <a:ext cx="701437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8</a:t>
            </a:r>
          </a:p>
          <a:p>
            <a:r>
              <a:rPr lang="en-US" altLang="ja-JP" sz="1400" dirty="0" smtClean="0"/>
              <a:t>6.2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018443" y="2116679"/>
            <a:ext cx="701437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9</a:t>
            </a:r>
          </a:p>
          <a:p>
            <a:r>
              <a:rPr lang="en-US" altLang="ja-JP" sz="1400" dirty="0" smtClean="0"/>
              <a:t>6.9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766688" y="2127727"/>
            <a:ext cx="768308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10</a:t>
            </a:r>
          </a:p>
          <a:p>
            <a:r>
              <a:rPr lang="en-US" altLang="ja-JP" sz="1400" dirty="0" smtClean="0"/>
              <a:t>7.3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535910" y="2137887"/>
            <a:ext cx="767420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11</a:t>
            </a:r>
          </a:p>
          <a:p>
            <a:r>
              <a:rPr lang="en-US" altLang="ja-JP" sz="1400" dirty="0" smtClean="0"/>
              <a:t>8.6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238306" y="4176173"/>
            <a:ext cx="785289" cy="50359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12</a:t>
            </a:r>
          </a:p>
          <a:p>
            <a:r>
              <a:rPr lang="en-US" altLang="ja-JP" sz="1400" dirty="0" smtClean="0"/>
              <a:t>9.6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037156" y="4175017"/>
            <a:ext cx="797225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13</a:t>
            </a:r>
          </a:p>
          <a:p>
            <a:r>
              <a:rPr lang="en-US" altLang="ja-JP" sz="1400" dirty="0" smtClean="0"/>
              <a:t>10.4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92783" y="4163969"/>
            <a:ext cx="800465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14</a:t>
            </a:r>
          </a:p>
          <a:p>
            <a:r>
              <a:rPr lang="en-US" altLang="ja-JP" sz="1400" dirty="0" smtClean="0"/>
              <a:t>11.2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550300" y="4175017"/>
            <a:ext cx="791193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15</a:t>
            </a:r>
          </a:p>
          <a:p>
            <a:r>
              <a:rPr lang="en-US" altLang="ja-JP" sz="1400" dirty="0" smtClean="0"/>
              <a:t>12.4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303331" y="4185177"/>
            <a:ext cx="794660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16</a:t>
            </a:r>
          </a:p>
          <a:p>
            <a:r>
              <a:rPr lang="en-US" altLang="ja-JP" sz="1400" dirty="0" smtClean="0"/>
              <a:t>13.3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97990" y="2960455"/>
            <a:ext cx="40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2</a:t>
            </a:r>
            <a:r>
              <a:rPr lang="en-US" altLang="ja-JP" sz="1400" dirty="0" smtClean="0">
                <a:solidFill>
                  <a:srgbClr val="FF0000"/>
                </a:solidFill>
              </a:rPr>
              <a:t> K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08150" y="2549302"/>
            <a:ext cx="40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4 K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197728" y="3267344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-0.04 K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197728" y="2754591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-0.02 K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976915" y="2868702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0.1 K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736208" y="3227279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-0.06 K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449191" y="2611150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0.01 K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41148" y="5211565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-0.2 K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28470" y="4861685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-0.1 K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289099" y="4546194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0.1 K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955949" y="4789677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0.1 K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766930" y="4553333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0.1 K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535910" y="481146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-</a:t>
            </a:r>
            <a:r>
              <a:rPr lang="en-US" altLang="ja-JP" sz="1400" dirty="0" smtClean="0">
                <a:solidFill>
                  <a:srgbClr val="FF0000"/>
                </a:solidFill>
              </a:rPr>
              <a:t>1 K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556230" y="5314053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-2 K</a:t>
            </a:r>
          </a:p>
        </p:txBody>
      </p:sp>
      <p:sp>
        <p:nvSpPr>
          <p:cNvPr id="37" name="タイトル 1"/>
          <p:cNvSpPr txBox="1">
            <a:spLocks/>
          </p:cNvSpPr>
          <p:nvPr/>
        </p:nvSpPr>
        <p:spPr>
          <a:xfrm>
            <a:off x="3487007" y="223483"/>
            <a:ext cx="5327670" cy="933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 smtClean="0"/>
              <a:t>AHI-8/-9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Simulated</a:t>
            </a:r>
            <a:r>
              <a:rPr lang="en-US" altLang="ja-JP" sz="2400" b="1" dirty="0" smtClean="0"/>
              <a:t>-TB Differences using </a:t>
            </a:r>
            <a:r>
              <a:rPr lang="en-US" altLang="ja-JP" sz="2400" b="1" dirty="0" err="1" smtClean="0">
                <a:solidFill>
                  <a:srgbClr val="FF0000"/>
                </a:solidFill>
              </a:rPr>
              <a:t>Metop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-A/IASI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 rot="16200000">
            <a:off x="-763952" y="2686398"/>
            <a:ext cx="1887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AHI9 – AHI8 [K]</a:t>
            </a:r>
            <a:endParaRPr kumimoji="1" lang="ja-JP" altLang="en-US" sz="1600" dirty="0"/>
          </a:p>
        </p:txBody>
      </p:sp>
      <p:sp>
        <p:nvSpPr>
          <p:cNvPr id="39" name="テキスト ボックス 38"/>
          <p:cNvSpPr txBox="1"/>
          <p:nvPr/>
        </p:nvSpPr>
        <p:spPr>
          <a:xfrm rot="16200000">
            <a:off x="-757026" y="4574095"/>
            <a:ext cx="1887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AHI9 – AHI8 [K]</a:t>
            </a:r>
            <a:endParaRPr kumimoji="1" lang="ja-JP" altLang="en-US" sz="16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853704" y="5937746"/>
            <a:ext cx="8262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AHI8 [K]                 AHI8 [K]                  AHI8 [K]                 AHI8 [K]                  AHI8 [K]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81694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3" name="Picture 2" descr="Please choose statistics on the left.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4" t="7686" r="3141" b="74954"/>
          <a:stretch/>
        </p:blipFill>
        <p:spPr bwMode="auto">
          <a:xfrm>
            <a:off x="4585830" y="3772789"/>
            <a:ext cx="4481398" cy="125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lease choose statistics on the left.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24" t="7715" r="2744" b="74925"/>
          <a:stretch/>
        </p:blipFill>
        <p:spPr bwMode="auto">
          <a:xfrm>
            <a:off x="4577211" y="5007648"/>
            <a:ext cx="4498635" cy="125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lease choose statistics on the left.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8" t="7832" r="2745" b="75165"/>
          <a:stretch/>
        </p:blipFill>
        <p:spPr bwMode="auto">
          <a:xfrm>
            <a:off x="4563029" y="2578959"/>
            <a:ext cx="4515872" cy="123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lease choose statistics on the left.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66" t="7676" r="2663" b="74845"/>
          <a:stretch/>
        </p:blipFill>
        <p:spPr bwMode="auto">
          <a:xfrm>
            <a:off x="4547729" y="1352423"/>
            <a:ext cx="4541725" cy="12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Please choose statistics on the left.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56" t="7768" r="3417" b="75387"/>
          <a:stretch/>
        </p:blipFill>
        <p:spPr bwMode="auto">
          <a:xfrm>
            <a:off x="83234" y="1362814"/>
            <a:ext cx="4472779" cy="122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Please choose statistics on the left.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79" t="8428" r="2858" b="75039"/>
          <a:stretch/>
        </p:blipFill>
        <p:spPr bwMode="auto">
          <a:xfrm>
            <a:off x="92759" y="2607002"/>
            <a:ext cx="4490016" cy="119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Please choose statistics on the left.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55" t="7749" r="3082" b="75129"/>
          <a:stretch/>
        </p:blipFill>
        <p:spPr bwMode="auto">
          <a:xfrm>
            <a:off x="73709" y="3797367"/>
            <a:ext cx="4490017" cy="12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Please choose statistics on the left.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8" t="7748" r="3585" b="75367"/>
          <a:stretch/>
        </p:blipFill>
        <p:spPr bwMode="auto">
          <a:xfrm>
            <a:off x="58851" y="5017173"/>
            <a:ext cx="4472777" cy="122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3989626" y="1420158"/>
            <a:ext cx="50847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B07</a:t>
            </a:r>
            <a:endParaRPr kumimoji="1" lang="ja-JP" altLang="en-US" sz="1600" b="1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89626" y="2616027"/>
            <a:ext cx="50847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B08</a:t>
            </a:r>
            <a:endParaRPr kumimoji="1" lang="ja-JP" altLang="en-US" sz="1600" b="1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89626" y="3849825"/>
            <a:ext cx="50847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B13</a:t>
            </a:r>
            <a:endParaRPr kumimoji="1" lang="ja-JP" altLang="en-US" sz="1600" b="1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991519" y="5070326"/>
            <a:ext cx="50847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B15</a:t>
            </a:r>
            <a:endParaRPr kumimoji="1" lang="ja-JP" altLang="en-US" sz="1600" b="1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661799" y="1429683"/>
            <a:ext cx="274114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b="1" dirty="0" smtClean="0"/>
              <a:t>IR4</a:t>
            </a:r>
            <a:endParaRPr kumimoji="1" lang="ja-JP" altLang="en-US" sz="1600" b="1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575823" y="2616027"/>
            <a:ext cx="45878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IR3</a:t>
            </a:r>
            <a:endParaRPr kumimoji="1" lang="ja-JP" altLang="en-US" sz="1600" b="1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575823" y="3849825"/>
            <a:ext cx="45878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IR1</a:t>
            </a:r>
            <a:endParaRPr kumimoji="1" lang="ja-JP" altLang="en-US" sz="1600" b="1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577716" y="5070326"/>
            <a:ext cx="45878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IR2</a:t>
            </a:r>
            <a:endParaRPr kumimoji="1" lang="ja-JP" altLang="en-US" sz="1600" b="1" dirty="0" smtClean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91971" y="1030540"/>
            <a:ext cx="659392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Himawari-8/AHI                                   MTSAT-2/Imager</a:t>
            </a:r>
            <a:endParaRPr kumimoji="1" lang="ja-JP" altLang="en-US" sz="2000" dirty="0" smtClean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450666" y="301081"/>
            <a:ext cx="538133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Blending GEO-GEO/GEO-LEO Results: would be very useful for Heritage Imagers</a:t>
            </a:r>
          </a:p>
        </p:txBody>
      </p:sp>
    </p:spTree>
    <p:extLst>
      <p:ext uri="{BB962C8B-B14F-4D97-AF65-F5344CB8AC3E}">
        <p14:creationId xmlns:p14="http://schemas.microsoft.com/office/powerpoint/2010/main" val="481694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正方形/長方形 52"/>
          <p:cNvSpPr/>
          <p:nvPr/>
        </p:nvSpPr>
        <p:spPr>
          <a:xfrm>
            <a:off x="7310019" y="4176286"/>
            <a:ext cx="217341" cy="1309248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1450213"/>
              </p:ext>
            </p:extLst>
          </p:nvPr>
        </p:nvGraphicFramePr>
        <p:xfrm>
          <a:off x="1660139" y="2732809"/>
          <a:ext cx="6120054" cy="3457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正方形/長方形 25"/>
          <p:cNvSpPr/>
          <p:nvPr/>
        </p:nvSpPr>
        <p:spPr>
          <a:xfrm>
            <a:off x="4614444" y="4166761"/>
            <a:ext cx="1589795" cy="1309248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2013238" y="4031673"/>
            <a:ext cx="5569527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ysDot"/>
          </a:ln>
          <a:effectLst/>
        </p:spPr>
      </p:cxnSp>
      <p:cxnSp>
        <p:nvCxnSpPr>
          <p:cNvPr id="7" name="直線コネクタ 6"/>
          <p:cNvCxnSpPr/>
          <p:nvPr/>
        </p:nvCxnSpPr>
        <p:spPr>
          <a:xfrm>
            <a:off x="1999382" y="4402284"/>
            <a:ext cx="5569527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ysDot"/>
          </a:ln>
          <a:effectLst/>
        </p:spPr>
      </p:cxnSp>
      <p:cxnSp>
        <p:nvCxnSpPr>
          <p:cNvPr id="8" name="直線コネクタ 7"/>
          <p:cNvCxnSpPr/>
          <p:nvPr/>
        </p:nvCxnSpPr>
        <p:spPr>
          <a:xfrm>
            <a:off x="2006308" y="5053452"/>
            <a:ext cx="5569527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ysDot"/>
          </a:ln>
          <a:effectLst/>
        </p:spPr>
      </p:cxnSp>
      <p:sp>
        <p:nvSpPr>
          <p:cNvPr id="9" name="テキスト ボックス 8"/>
          <p:cNvSpPr txBox="1"/>
          <p:nvPr/>
        </p:nvSpPr>
        <p:spPr>
          <a:xfrm>
            <a:off x="1026105" y="384463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GEO1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33031" y="4215247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7030A0"/>
                </a:solidFill>
              </a:rPr>
              <a:t>GEO2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29566" y="484563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99FF"/>
                </a:solidFill>
              </a:rPr>
              <a:t>GEO3</a:t>
            </a:r>
            <a:endParaRPr kumimoji="1" lang="ja-JP" altLang="en-US" b="1" dirty="0">
              <a:solidFill>
                <a:srgbClr val="0099FF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813837" y="3172689"/>
            <a:ext cx="713523" cy="1756063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6966237" y="3522518"/>
            <a:ext cx="561123" cy="1756063"/>
          </a:xfrm>
          <a:prstGeom prst="rect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2408486" y="5808520"/>
            <a:ext cx="4772503" cy="322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703992" y="5552304"/>
            <a:ext cx="402354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kumimoji="1" lang="en-US" altLang="ja-JP" sz="1200" dirty="0" smtClean="0"/>
              <a:t>[UTC]</a:t>
            </a:r>
            <a:endParaRPr kumimoji="1" lang="ja-JP" altLang="en-US" sz="1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017948" y="5764834"/>
            <a:ext cx="159678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sz="1600" dirty="0" smtClean="0"/>
              <a:t>LEO Ascending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sz="1600" dirty="0" smtClean="0"/>
              <a:t>[</a:t>
            </a:r>
            <a:r>
              <a:rPr kumimoji="1" lang="en-US" altLang="ja-JP" sz="1600" dirty="0" smtClean="0">
                <a:solidFill>
                  <a:srgbClr val="0000FF"/>
                </a:solidFill>
              </a:rPr>
              <a:t>Start</a:t>
            </a:r>
            <a:r>
              <a:rPr kumimoji="1" lang="en-US" altLang="ja-JP" sz="1600" dirty="0" smtClean="0"/>
              <a:t>, </a:t>
            </a:r>
            <a:r>
              <a:rPr kumimoji="1" lang="en-US" altLang="ja-JP" sz="1600" dirty="0" smtClean="0">
                <a:solidFill>
                  <a:srgbClr val="00CCFF"/>
                </a:solidFill>
              </a:rPr>
              <a:t>End</a:t>
            </a:r>
            <a:r>
              <a:rPr kumimoji="1" lang="en-US" altLang="ja-JP" sz="1600" dirty="0" smtClean="0"/>
              <a:t>]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284929" y="5761419"/>
            <a:ext cx="173316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sz="1600" dirty="0" smtClean="0"/>
              <a:t>LEO Descending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sz="1600" dirty="0" smtClean="0"/>
              <a:t>[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Start</a:t>
            </a:r>
            <a:r>
              <a:rPr kumimoji="1" lang="en-US" altLang="ja-JP" sz="1600" dirty="0" smtClean="0"/>
              <a:t>, </a:t>
            </a:r>
            <a:r>
              <a:rPr kumimoji="1" lang="en-US" altLang="ja-JP" sz="1600" dirty="0" smtClean="0">
                <a:solidFill>
                  <a:srgbClr val="FF00FF"/>
                </a:solidFill>
              </a:rPr>
              <a:t>End</a:t>
            </a:r>
            <a:r>
              <a:rPr kumimoji="1" lang="en-US" altLang="ja-JP" sz="1600" dirty="0" smtClean="0"/>
              <a:t>]</a:t>
            </a:r>
            <a:endParaRPr kumimoji="1" lang="ja-JP" altLang="en-US" sz="1600" dirty="0"/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285750" y="1191141"/>
            <a:ext cx="8677275" cy="141870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indent="-266700">
              <a:lnSpc>
                <a:spcPct val="120000"/>
              </a:lnSpc>
            </a:pPr>
            <a:r>
              <a:rPr lang="en-US" altLang="ja-JP" sz="1600" kern="0" dirty="0" smtClean="0">
                <a:solidFill>
                  <a:srgbClr val="008000"/>
                </a:solidFill>
              </a:rPr>
              <a:t>P1</a:t>
            </a:r>
            <a:r>
              <a:rPr lang="en-US" altLang="ja-JP" sz="1600" kern="0" dirty="0" smtClean="0"/>
              <a:t>: </a:t>
            </a:r>
            <a:r>
              <a:rPr lang="en-US" altLang="ja-JP" sz="1600" kern="0" dirty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 – LEO</a:t>
            </a:r>
          </a:p>
          <a:p>
            <a:pPr marL="266700" indent="-266700">
              <a:lnSpc>
                <a:spcPct val="120000"/>
              </a:lnSpc>
            </a:pPr>
            <a:r>
              <a:rPr lang="en-US" altLang="ja-JP" sz="1600" kern="0" dirty="0" smtClean="0">
                <a:solidFill>
                  <a:srgbClr val="7030A0"/>
                </a:solidFill>
              </a:rPr>
              <a:t>P2</a:t>
            </a:r>
            <a:r>
              <a:rPr lang="en-US" altLang="ja-JP" sz="1600" kern="0" dirty="0" smtClean="0"/>
              <a:t>: (</a:t>
            </a:r>
            <a:r>
              <a:rPr lang="en-US" altLang="ja-JP" sz="1600" kern="0" dirty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 –</a:t>
            </a:r>
            <a:r>
              <a:rPr lang="en-US" altLang="ja-JP" sz="1600" kern="0" dirty="0">
                <a:solidFill>
                  <a:prstClr val="black"/>
                </a:solidFill>
              </a:rPr>
              <a:t> 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LEO) – (</a:t>
            </a:r>
            <a:r>
              <a:rPr lang="en-US" altLang="ja-JP" sz="1600" kern="0" dirty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 – </a:t>
            </a:r>
            <a:r>
              <a:rPr lang="en-US" altLang="ja-JP" sz="1600" kern="0" dirty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dirty="0" smtClean="0"/>
              <a:t>) – SBAF(</a:t>
            </a:r>
            <a:r>
              <a:rPr lang="en-US" altLang="ja-JP" sz="1600" kern="0" dirty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dirty="0" smtClean="0"/>
              <a:t>/</a:t>
            </a:r>
            <a:r>
              <a:rPr lang="en-US" altLang="ja-JP" sz="1600" kern="0" dirty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dirty="0" smtClean="0"/>
              <a:t>) = </a:t>
            </a:r>
            <a:r>
              <a:rPr lang="en-US" altLang="ja-JP" sz="1600" kern="0" dirty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dirty="0" smtClean="0"/>
              <a:t> – LEO</a:t>
            </a:r>
          </a:p>
          <a:p>
            <a:pPr marL="266700" indent="-266700">
              <a:lnSpc>
                <a:spcPct val="120000"/>
              </a:lnSpc>
            </a:pPr>
            <a:r>
              <a:rPr lang="en-US" altLang="ja-JP" sz="1600" kern="0" dirty="0" smtClean="0">
                <a:solidFill>
                  <a:srgbClr val="0099FF"/>
                </a:solidFill>
              </a:rPr>
              <a:t>P3</a:t>
            </a:r>
            <a:r>
              <a:rPr lang="en-US" altLang="ja-JP" sz="1600" kern="0" dirty="0" smtClean="0"/>
              <a:t>: (</a:t>
            </a:r>
            <a:r>
              <a:rPr lang="en-US" altLang="ja-JP" sz="1600" kern="0" dirty="0" smtClean="0">
                <a:solidFill>
                  <a:srgbClr val="0099FF"/>
                </a:solidFill>
              </a:rPr>
              <a:t>GEO3</a:t>
            </a:r>
            <a:r>
              <a:rPr lang="en-US" altLang="ja-JP" sz="1600" kern="0" dirty="0" smtClean="0"/>
              <a:t> – LEO) – (</a:t>
            </a:r>
            <a:r>
              <a:rPr lang="en-US" altLang="ja-JP" sz="1600" kern="0" dirty="0" smtClean="0">
                <a:solidFill>
                  <a:srgbClr val="0099FF"/>
                </a:solidFill>
              </a:rPr>
              <a:t>GEO3</a:t>
            </a:r>
            <a:r>
              <a:rPr lang="en-US" altLang="ja-JP" sz="1600" kern="0" dirty="0" smtClean="0"/>
              <a:t> – </a:t>
            </a:r>
            <a:r>
              <a:rPr lang="en-US" altLang="ja-JP" sz="1600" kern="0" dirty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dirty="0" smtClean="0"/>
              <a:t>)</a:t>
            </a:r>
            <a:r>
              <a:rPr lang="en-US" altLang="ja-JP" sz="1600" kern="0" dirty="0" smtClean="0">
                <a:solidFill>
                  <a:srgbClr val="7030A0"/>
                </a:solidFill>
              </a:rPr>
              <a:t> </a:t>
            </a:r>
            <a:r>
              <a:rPr lang="en-US" altLang="ja-JP" sz="1600" kern="0" dirty="0" smtClean="0"/>
              <a:t>– SBAF(</a:t>
            </a:r>
            <a:r>
              <a:rPr lang="en-US" altLang="ja-JP" sz="1600" kern="0" dirty="0" smtClean="0">
                <a:solidFill>
                  <a:srgbClr val="0099FF"/>
                </a:solidFill>
              </a:rPr>
              <a:t>GEO3</a:t>
            </a:r>
            <a:r>
              <a:rPr lang="en-US" altLang="ja-JP" sz="1600" kern="0" dirty="0" smtClean="0"/>
              <a:t>/</a:t>
            </a:r>
            <a:r>
              <a:rPr lang="en-US" altLang="ja-JP" sz="1600" kern="0" dirty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dirty="0" smtClean="0"/>
              <a:t>) =</a:t>
            </a:r>
            <a:r>
              <a:rPr lang="en-US" altLang="ja-JP" sz="1600" kern="0" dirty="0" smtClean="0">
                <a:solidFill>
                  <a:srgbClr val="7030A0"/>
                </a:solidFill>
              </a:rPr>
              <a:t> GEO2</a:t>
            </a:r>
            <a:r>
              <a:rPr lang="en-US" altLang="ja-JP" sz="1600" kern="0" dirty="0" smtClean="0"/>
              <a:t> – LEO</a:t>
            </a:r>
          </a:p>
          <a:p>
            <a:pPr marL="628650" lvl="1" indent="-228600">
              <a:lnSpc>
                <a:spcPct val="120000"/>
              </a:lnSpc>
            </a:pPr>
            <a:r>
              <a:rPr lang="en-US" altLang="ja-JP" sz="1600" kern="0" dirty="0" smtClean="0"/>
              <a:t>(GEO2 – LEO)</a:t>
            </a:r>
            <a:r>
              <a:rPr lang="en-US" altLang="ja-JP" sz="1600" b="1" kern="0" baseline="30000" dirty="0" smtClean="0">
                <a:solidFill>
                  <a:srgbClr val="0099FF"/>
                </a:solidFill>
              </a:rPr>
              <a:t>t=P3</a:t>
            </a:r>
            <a:r>
              <a:rPr lang="en-US" altLang="ja-JP" sz="1600" kern="0" dirty="0" smtClean="0"/>
              <a:t> – (GEO2 – GEO1)</a:t>
            </a:r>
            <a:r>
              <a:rPr lang="en-US" altLang="ja-JP" sz="1600" b="1" kern="0" baseline="30000" dirty="0" smtClean="0">
                <a:solidFill>
                  <a:srgbClr val="0099FF"/>
                </a:solidFill>
              </a:rPr>
              <a:t>t=P3</a:t>
            </a:r>
            <a:r>
              <a:rPr lang="en-US" altLang="ja-JP" sz="1600" kern="0" dirty="0" smtClean="0"/>
              <a:t> – SBAF(GEO2/GEO1)</a:t>
            </a:r>
            <a:r>
              <a:rPr lang="en-US" altLang="ja-JP" sz="1600" b="1" kern="0" baseline="30000" dirty="0" smtClean="0">
                <a:solidFill>
                  <a:srgbClr val="0099FF"/>
                </a:solidFill>
              </a:rPr>
              <a:t>t=P3</a:t>
            </a:r>
            <a:r>
              <a:rPr lang="en-US" altLang="ja-JP" sz="1600" kern="0" dirty="0" smtClean="0"/>
              <a:t> = (GEO1 – LEO)</a:t>
            </a:r>
            <a:r>
              <a:rPr lang="en-US" altLang="ja-JP" sz="1600" b="1" kern="0" baseline="30000" dirty="0" smtClean="0">
                <a:solidFill>
                  <a:srgbClr val="0099FF"/>
                </a:solidFill>
              </a:rPr>
              <a:t>t=P3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310803" y="320238"/>
            <a:ext cx="5542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Use of GEO-GEO results as Calibration Transfers</a:t>
            </a:r>
            <a:endParaRPr kumimoji="1" lang="ja-JP" altLang="en-US" sz="2400" b="1" dirty="0">
              <a:solidFill>
                <a:srgbClr val="FF9900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2120608" y="4149895"/>
            <a:ext cx="1362079" cy="1326113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2120610" y="3540291"/>
            <a:ext cx="1056410" cy="1756063"/>
          </a:xfrm>
          <a:prstGeom prst="rect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2120609" y="3169228"/>
            <a:ext cx="838202" cy="1756063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275006" y="3525983"/>
            <a:ext cx="1589795" cy="1756063"/>
          </a:xfrm>
          <a:prstGeom prst="rect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4070651" y="3165763"/>
            <a:ext cx="1589795" cy="1756063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241416" y="2951061"/>
            <a:ext cx="761427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kumimoji="1" lang="en-US" altLang="ja-JP" sz="1200" dirty="0" smtClean="0"/>
              <a:t>[Deg. East]</a:t>
            </a:r>
            <a:endParaRPr kumimoji="1" lang="ja-JP" altLang="en-US" sz="12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252621" y="2730212"/>
            <a:ext cx="519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P1                                     </a:t>
            </a:r>
            <a:r>
              <a:rPr kumimoji="1" lang="en-US" altLang="ja-JP" dirty="0" err="1" smtClean="0">
                <a:solidFill>
                  <a:srgbClr val="008000"/>
                </a:solidFill>
              </a:rPr>
              <a:t>P1</a:t>
            </a:r>
            <a:r>
              <a:rPr kumimoji="1" lang="en-US" altLang="ja-JP" dirty="0" smtClean="0">
                <a:solidFill>
                  <a:srgbClr val="008000"/>
                </a:solidFill>
              </a:rPr>
              <a:t>                            </a:t>
            </a:r>
            <a:r>
              <a:rPr kumimoji="1" lang="en-US" altLang="ja-JP" dirty="0" err="1" smtClean="0">
                <a:solidFill>
                  <a:srgbClr val="008000"/>
                </a:solidFill>
              </a:rPr>
              <a:t>P1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914687" y="3097307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</a:rPr>
              <a:t>P2                                      </a:t>
            </a:r>
            <a:r>
              <a:rPr kumimoji="1" lang="en-US" altLang="ja-JP" dirty="0" err="1" smtClean="0">
                <a:solidFill>
                  <a:srgbClr val="7030A0"/>
                </a:solidFill>
              </a:rPr>
              <a:t>P2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111251" y="4107134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99FF"/>
                </a:solidFill>
              </a:rPr>
              <a:t>P3                                      </a:t>
            </a:r>
            <a:r>
              <a:rPr kumimoji="1" lang="en-US" altLang="ja-JP" dirty="0" err="1" smtClean="0">
                <a:solidFill>
                  <a:srgbClr val="0099FF"/>
                </a:solidFill>
              </a:rPr>
              <a:t>P3</a:t>
            </a:r>
            <a:endParaRPr kumimoji="1" lang="ja-JP" altLang="en-US" dirty="0">
              <a:solidFill>
                <a:srgbClr val="0099FF"/>
              </a:solidFill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2117183" y="3060578"/>
            <a:ext cx="838202" cy="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34" name="直線矢印コネクタ 33"/>
          <p:cNvCxnSpPr/>
          <p:nvPr/>
        </p:nvCxnSpPr>
        <p:spPr>
          <a:xfrm>
            <a:off x="4036053" y="3067504"/>
            <a:ext cx="1624393" cy="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36" name="直線矢印コネクタ 35"/>
          <p:cNvCxnSpPr/>
          <p:nvPr/>
        </p:nvCxnSpPr>
        <p:spPr>
          <a:xfrm>
            <a:off x="6751493" y="3074430"/>
            <a:ext cx="817432" cy="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41" name="直線矢印コネクタ 40"/>
          <p:cNvCxnSpPr/>
          <p:nvPr/>
        </p:nvCxnSpPr>
        <p:spPr>
          <a:xfrm>
            <a:off x="2924212" y="3462360"/>
            <a:ext cx="309526" cy="0"/>
          </a:xfrm>
          <a:prstGeom prst="straightConnector1">
            <a:avLst/>
          </a:prstGeom>
          <a:noFill/>
          <a:ln w="38100" cap="flat" cmpd="sng" algn="ctr">
            <a:solidFill>
              <a:srgbClr val="7030A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45" name="直線矢印コネクタ 44"/>
          <p:cNvCxnSpPr/>
          <p:nvPr/>
        </p:nvCxnSpPr>
        <p:spPr>
          <a:xfrm>
            <a:off x="5660446" y="3433785"/>
            <a:ext cx="309526" cy="0"/>
          </a:xfrm>
          <a:prstGeom prst="straightConnector1">
            <a:avLst/>
          </a:prstGeom>
          <a:noFill/>
          <a:ln w="38100" cap="flat" cmpd="sng" algn="ctr">
            <a:solidFill>
              <a:srgbClr val="7030A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46" name="直線矢印コネクタ 45"/>
          <p:cNvCxnSpPr/>
          <p:nvPr/>
        </p:nvCxnSpPr>
        <p:spPr>
          <a:xfrm>
            <a:off x="3177019" y="4499080"/>
            <a:ext cx="305668" cy="0"/>
          </a:xfrm>
          <a:prstGeom prst="straightConnector1">
            <a:avLst/>
          </a:prstGeom>
          <a:noFill/>
          <a:ln w="38100" cap="flat" cmpd="sng" algn="ctr">
            <a:solidFill>
              <a:srgbClr val="0099FF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48" name="直線矢印コネクタ 47"/>
          <p:cNvCxnSpPr/>
          <p:nvPr/>
        </p:nvCxnSpPr>
        <p:spPr>
          <a:xfrm>
            <a:off x="5864801" y="4510226"/>
            <a:ext cx="339438" cy="0"/>
          </a:xfrm>
          <a:prstGeom prst="straightConnector1">
            <a:avLst/>
          </a:prstGeom>
          <a:noFill/>
          <a:ln w="38100" cap="flat" cmpd="sng" algn="ctr">
            <a:solidFill>
              <a:srgbClr val="0099FF"/>
            </a:solidFill>
            <a:prstDash val="solid"/>
            <a:headEnd type="triangl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302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="" xmlns:a16="http://schemas.microsoft.com/office/drawing/2014/main" id="{021A53C7-61A3-4DCE-BAF3-476FDBBE5CBD}"/>
              </a:ext>
            </a:extLst>
          </p:cNvPr>
          <p:cNvSpPr txBox="1"/>
          <p:nvPr/>
        </p:nvSpPr>
        <p:spPr>
          <a:xfrm>
            <a:off x="734794" y="1338566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/>
            <a:r>
              <a:rPr kumimoji="1" lang="en-US" altLang="ja-JP" sz="2000" smtClean="0"/>
              <a:t>Purpose :  </a:t>
            </a:r>
            <a:r>
              <a:rPr kumimoji="1" lang="en-US" altLang="ja-JP" sz="2000" dirty="0"/>
              <a:t>to check the consistency </a:t>
            </a:r>
            <a:r>
              <a:rPr kumimoji="1" lang="en-US" altLang="ja-JP" sz="2000"/>
              <a:t>of </a:t>
            </a:r>
            <a:r>
              <a:rPr kumimoji="1" lang="en-US" altLang="ja-JP" sz="2000" smtClean="0"/>
              <a:t/>
            </a:r>
            <a:br>
              <a:rPr kumimoji="1" lang="en-US" altLang="ja-JP" sz="2000" smtClean="0"/>
            </a:br>
            <a:r>
              <a:rPr kumimoji="1" lang="en-US" altLang="ja-JP" sz="2000" b="1" smtClean="0">
                <a:solidFill>
                  <a:srgbClr val="0000FF"/>
                </a:solidFill>
              </a:rPr>
              <a:t>1</a:t>
            </a:r>
            <a:r>
              <a:rPr kumimoji="1" lang="en-US" altLang="ja-JP" sz="2000" b="1" dirty="0">
                <a:solidFill>
                  <a:srgbClr val="0000FF"/>
                </a:solidFill>
              </a:rPr>
              <a:t>) AHI-8/-9 calibration performance</a:t>
            </a:r>
            <a:r>
              <a:rPr kumimoji="1" lang="en-US" altLang="ja-JP" sz="2000" dirty="0">
                <a:solidFill>
                  <a:srgbClr val="FF0000"/>
                </a:solidFill>
              </a:rPr>
              <a:t> </a:t>
            </a:r>
            <a:r>
              <a:rPr kumimoji="1" lang="en-US" altLang="ja-JP" sz="2000"/>
              <a:t>and</a:t>
            </a:r>
            <a:r>
              <a:rPr kumimoji="1" lang="en-US" altLang="ja-JP" sz="2000">
                <a:solidFill>
                  <a:srgbClr val="FF0000"/>
                </a:solidFill>
              </a:rPr>
              <a:t> </a:t>
            </a:r>
            <a:r>
              <a:rPr kumimoji="1" lang="en-US" altLang="ja-JP" sz="2000" smtClean="0">
                <a:solidFill>
                  <a:srgbClr val="FF0000"/>
                </a:solidFill>
              </a:rPr>
              <a:t/>
            </a:r>
            <a:br>
              <a:rPr kumimoji="1" lang="en-US" altLang="ja-JP" sz="2000" smtClean="0">
                <a:solidFill>
                  <a:srgbClr val="FF0000"/>
                </a:solidFill>
              </a:rPr>
            </a:br>
            <a:r>
              <a:rPr kumimoji="1" lang="en-US" altLang="ja-JP" sz="2000" b="1" smtClean="0">
                <a:solidFill>
                  <a:srgbClr val="0000FF"/>
                </a:solidFill>
              </a:rPr>
              <a:t>2</a:t>
            </a:r>
            <a:r>
              <a:rPr kumimoji="1" lang="en-US" altLang="ja-JP" sz="2000" b="1" dirty="0">
                <a:solidFill>
                  <a:srgbClr val="0000FF"/>
                </a:solidFill>
              </a:rPr>
              <a:t>) multiple validation approaches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3361703" y="212335"/>
            <a:ext cx="5365979" cy="100340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kumimoji="1" lang="en-US" altLang="ja-JP" sz="2800" b="1" kern="0" dirty="0" smtClean="0"/>
              <a:t>Use of GEO-GEO and </a:t>
            </a:r>
          </a:p>
          <a:p>
            <a:r>
              <a:rPr kumimoji="1" lang="en-US" altLang="ja-JP" sz="2800" b="1" kern="0" dirty="0" smtClean="0"/>
              <a:t>GEO-LEO Approach for AHIs</a:t>
            </a:r>
            <a:endParaRPr kumimoji="1" lang="ja-JP" altLang="en-US" sz="2800" b="1" kern="0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432773" y="2630311"/>
            <a:ext cx="8254025" cy="3573062"/>
          </a:xfrm>
          <a:prstGeom prst="rect">
            <a:avLst/>
          </a:prstGeom>
          <a:solidFill>
            <a:srgbClr val="FFFFFF"/>
          </a:solidFill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360000"/>
            <a:r>
              <a:rPr lang="en-US" altLang="ja-JP" sz="2000" b="1" kern="0" dirty="0" smtClean="0">
                <a:solidFill>
                  <a:prstClr val="black"/>
                </a:solidFill>
              </a:rPr>
              <a:t>GEO-LEO approach</a:t>
            </a:r>
          </a:p>
          <a:p>
            <a:pPr marL="760050" lvl="1" indent="-360000"/>
            <a:r>
              <a:rPr lang="en-US" altLang="ja-JP" sz="1800" kern="0" smtClean="0">
                <a:solidFill>
                  <a:prstClr val="black"/>
                </a:solidFill>
              </a:rPr>
              <a:t>IR : </a:t>
            </a:r>
            <a:r>
              <a:rPr lang="en-US" altLang="ja-JP" sz="1600" kern="0" smtClean="0">
                <a:solidFill>
                  <a:prstClr val="black"/>
                </a:solidFill>
              </a:rPr>
              <a:t>10 bands from 3.9 to </a:t>
            </a:r>
            <a:r>
              <a:rPr lang="en-US" altLang="ja-JP" sz="1600" kern="0">
                <a:solidFill>
                  <a:prstClr val="black"/>
                </a:solidFill>
              </a:rPr>
              <a:t>13.3 </a:t>
            </a:r>
            <a:r>
              <a:rPr lang="en-US" altLang="ja-JP" sz="1600" kern="0" smtClean="0">
                <a:solidFill>
                  <a:prstClr val="black"/>
                </a:solidFill>
              </a:rPr>
              <a:t>μm</a:t>
            </a:r>
            <a:endParaRPr lang="en-US" altLang="ja-JP" sz="1600" kern="0" dirty="0" smtClean="0">
              <a:solidFill>
                <a:prstClr val="black"/>
              </a:solidFill>
            </a:endParaRPr>
          </a:p>
          <a:p>
            <a:pPr marL="1160100" lvl="2" indent="-360000"/>
            <a:r>
              <a:rPr lang="en-US" altLang="ja-JP" sz="1600" kern="0" dirty="0" smtClean="0">
                <a:solidFill>
                  <a:prstClr val="black"/>
                </a:solidFill>
              </a:rPr>
              <a:t>Quasi-SNO </a:t>
            </a:r>
            <a:r>
              <a:rPr lang="en-US" altLang="ja-JP" sz="1600" kern="0" dirty="0">
                <a:solidFill>
                  <a:prstClr val="black"/>
                </a:solidFill>
              </a:rPr>
              <a:t>w/ hyperspectral IR sounders (IASI, AIRS and </a:t>
            </a:r>
            <a:r>
              <a:rPr lang="en-US" altLang="ja-JP" sz="1600" kern="0" dirty="0" err="1">
                <a:solidFill>
                  <a:prstClr val="black"/>
                </a:solidFill>
              </a:rPr>
              <a:t>CrIS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)</a:t>
            </a:r>
            <a:endParaRPr lang="en-US" altLang="ja-JP" sz="2000" kern="0" dirty="0" smtClean="0">
              <a:solidFill>
                <a:prstClr val="black"/>
              </a:solidFill>
            </a:endParaRPr>
          </a:p>
          <a:p>
            <a:pPr marL="760050" lvl="1" indent="-360000"/>
            <a:r>
              <a:rPr lang="en-US" altLang="ja-JP" sz="1800" kern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(VNIR </a:t>
            </a:r>
            <a:r>
              <a:rPr lang="en-US" altLang="ja-JP" sz="1600" kern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6 bands from 0.47 to </a:t>
            </a:r>
            <a:r>
              <a:rPr lang="en-US" altLang="ja-JP" sz="1600" kern="0">
                <a:solidFill>
                  <a:schemeClr val="tx1">
                    <a:lumMod val="50000"/>
                    <a:lumOff val="50000"/>
                  </a:schemeClr>
                </a:solidFill>
              </a:rPr>
              <a:t>2.3 </a:t>
            </a:r>
            <a:r>
              <a:rPr lang="en-US" altLang="ja-JP" sz="1600" kern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μm</a:t>
            </a:r>
            <a:r>
              <a:rPr lang="en-US" altLang="ja-JP" sz="16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US" altLang="ja-JP" sz="1600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160100" lvl="2" indent="-360000"/>
            <a:r>
              <a:rPr lang="en-US" altLang="ja-JP" sz="1600" kern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Vicarious cal</a:t>
            </a:r>
            <a:r>
              <a:rPr lang="en-US" altLang="ja-JP" sz="1600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using RTM + MODIS, Ray-matching w/ S-NPP/VIIRS</a:t>
            </a:r>
            <a:endParaRPr lang="en-US" altLang="ja-JP" sz="1800" kern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60000" indent="-360000"/>
            <a:r>
              <a:rPr lang="en-US" altLang="ja-JP" sz="2000" b="1" kern="0" dirty="0" smtClean="0">
                <a:solidFill>
                  <a:prstClr val="black"/>
                </a:solidFill>
              </a:rPr>
              <a:t>GEO-GEO approach</a:t>
            </a:r>
          </a:p>
          <a:p>
            <a:pPr marL="760050" lvl="1" indent="-360000"/>
            <a:r>
              <a:rPr lang="en-US" altLang="ja-JP" sz="1800" kern="0" dirty="0">
                <a:solidFill>
                  <a:prstClr val="black"/>
                </a:solidFill>
              </a:rPr>
              <a:t>Direct comparison </a:t>
            </a:r>
            <a:r>
              <a:rPr lang="en-US" altLang="ja-JP" sz="1800" kern="0">
                <a:solidFill>
                  <a:prstClr val="black"/>
                </a:solidFill>
              </a:rPr>
              <a:t>of </a:t>
            </a:r>
            <a:r>
              <a:rPr lang="en-US" altLang="ja-JP" sz="1800" kern="0" smtClean="0">
                <a:solidFill>
                  <a:prstClr val="black"/>
                </a:solidFill>
              </a:rPr>
              <a:t>AHI-8/9 </a:t>
            </a:r>
            <a:r>
              <a:rPr lang="en-US" altLang="ja-JP" sz="1800" kern="0" dirty="0">
                <a:solidFill>
                  <a:prstClr val="black"/>
                </a:solidFill>
              </a:rPr>
              <a:t>full-disk </a:t>
            </a:r>
            <a:r>
              <a:rPr lang="en-US" altLang="ja-JP" sz="1800" kern="0" dirty="0" smtClean="0">
                <a:solidFill>
                  <a:prstClr val="black"/>
                </a:solidFill>
              </a:rPr>
              <a:t>radiances</a:t>
            </a:r>
          </a:p>
          <a:p>
            <a:pPr marL="1160100" lvl="2" indent="-360000"/>
            <a:r>
              <a:rPr lang="en-US" altLang="ja-JP" sz="1600" kern="0" dirty="0" smtClean="0">
                <a:solidFill>
                  <a:srgbClr val="0000FF"/>
                </a:solidFill>
              </a:rPr>
              <a:t>A few times / year, during ~2 weeks 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of Himawari-9 “Health Check” operation</a:t>
            </a:r>
            <a:endParaRPr lang="en-US" altLang="ja-JP" sz="1600" kern="0" dirty="0">
              <a:solidFill>
                <a:prstClr val="black"/>
              </a:solidFill>
            </a:endParaRPr>
          </a:p>
          <a:p>
            <a:pPr marL="760050" lvl="1" indent="-360000"/>
            <a:r>
              <a:rPr lang="en-US" altLang="ja-JP" sz="1800" kern="0" dirty="0" smtClean="0">
                <a:solidFill>
                  <a:prstClr val="black"/>
                </a:solidFill>
              </a:rPr>
              <a:t>Himawari-8</a:t>
            </a:r>
            <a:r>
              <a:rPr lang="en-US" altLang="ja-JP" sz="1800" kern="0" dirty="0">
                <a:solidFill>
                  <a:prstClr val="black"/>
                </a:solidFill>
              </a:rPr>
              <a:t>/-</a:t>
            </a:r>
            <a:r>
              <a:rPr lang="en-US" altLang="ja-JP" sz="1800" kern="0" smtClean="0">
                <a:solidFill>
                  <a:prstClr val="black"/>
                </a:solidFill>
              </a:rPr>
              <a:t>9 SSPs : </a:t>
            </a:r>
            <a:r>
              <a:rPr lang="en-US" altLang="ja-JP" sz="1800" kern="0">
                <a:solidFill>
                  <a:srgbClr val="0000FF"/>
                </a:solidFill>
              </a:rPr>
              <a:t>within </a:t>
            </a:r>
            <a:r>
              <a:rPr lang="en-US" altLang="ja-JP" sz="1800" kern="0" smtClean="0">
                <a:solidFill>
                  <a:srgbClr val="0000FF"/>
                </a:solidFill>
              </a:rPr>
              <a:t>0.1 </a:t>
            </a:r>
            <a:r>
              <a:rPr lang="en-US" altLang="ja-JP" sz="1800" kern="0" dirty="0">
                <a:solidFill>
                  <a:srgbClr val="0000FF"/>
                </a:solidFill>
              </a:rPr>
              <a:t>degrees at 140.7 E</a:t>
            </a:r>
          </a:p>
          <a:p>
            <a:pPr marL="760050" lvl="1" indent="-360000"/>
            <a:r>
              <a:rPr lang="en-US" altLang="ja-JP" sz="1800" kern="0" dirty="0">
                <a:solidFill>
                  <a:prstClr val="black"/>
                </a:solidFill>
              </a:rPr>
              <a:t>Averaged radiances </a:t>
            </a:r>
            <a:r>
              <a:rPr lang="en-US" altLang="ja-JP" sz="1800" kern="0">
                <a:solidFill>
                  <a:prstClr val="black"/>
                </a:solidFill>
              </a:rPr>
              <a:t>over </a:t>
            </a:r>
            <a:r>
              <a:rPr lang="en-US" altLang="ja-JP" sz="1800" kern="0" smtClean="0">
                <a:solidFill>
                  <a:prstClr val="black"/>
                </a:solidFill>
              </a:rPr>
              <a:t>19x19 </a:t>
            </a:r>
            <a:r>
              <a:rPr lang="en-US" altLang="ja-JP" sz="1800" kern="0">
                <a:solidFill>
                  <a:prstClr val="black"/>
                </a:solidFill>
              </a:rPr>
              <a:t>pixels </a:t>
            </a:r>
            <a:r>
              <a:rPr lang="en-US" altLang="ja-JP" sz="1800" kern="0" smtClean="0">
                <a:solidFill>
                  <a:prstClr val="black"/>
                </a:solidFill>
              </a:rPr>
              <a:t>are used</a:t>
            </a:r>
            <a:endParaRPr lang="en-US" altLang="ja-JP" sz="18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39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コネクタ 21"/>
          <p:cNvCxnSpPr/>
          <p:nvPr/>
        </p:nvCxnSpPr>
        <p:spPr>
          <a:xfrm>
            <a:off x="2186735" y="3789040"/>
            <a:ext cx="1025102" cy="2039221"/>
          </a:xfrm>
          <a:prstGeom prst="line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41" name="直線コネクタ 40"/>
          <p:cNvCxnSpPr/>
          <p:nvPr/>
        </p:nvCxnSpPr>
        <p:spPr>
          <a:xfrm>
            <a:off x="3107701" y="3744035"/>
            <a:ext cx="1057264" cy="2064485"/>
          </a:xfrm>
          <a:prstGeom prst="line">
            <a:avLst/>
          </a:prstGeom>
          <a:noFill/>
          <a:ln w="12700" cap="flat" cmpd="sng" algn="ctr">
            <a:solidFill>
              <a:srgbClr val="FF00FF"/>
            </a:solidFill>
            <a:prstDash val="solid"/>
          </a:ln>
          <a:effectLst/>
        </p:spPr>
      </p:cxnSp>
      <p:cxnSp>
        <p:nvCxnSpPr>
          <p:cNvPr id="42" name="直線コネクタ 41"/>
          <p:cNvCxnSpPr/>
          <p:nvPr/>
        </p:nvCxnSpPr>
        <p:spPr>
          <a:xfrm>
            <a:off x="4693803" y="3383564"/>
            <a:ext cx="1234454" cy="2424956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43" name="直線コネクタ 42"/>
          <p:cNvCxnSpPr/>
          <p:nvPr/>
        </p:nvCxnSpPr>
        <p:spPr>
          <a:xfrm>
            <a:off x="5646931" y="3363823"/>
            <a:ext cx="1234454" cy="2424956"/>
          </a:xfrm>
          <a:prstGeom prst="line">
            <a:avLst/>
          </a:prstGeom>
          <a:noFill/>
          <a:ln w="12700" cap="flat" cmpd="sng" algn="ctr">
            <a:solidFill>
              <a:srgbClr val="00CCFF"/>
            </a:solidFill>
            <a:prstDash val="solid"/>
          </a:ln>
          <a:effectLst/>
        </p:spPr>
      </p:cxn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1905576" y="4031673"/>
            <a:ext cx="5569527" cy="0"/>
          </a:xfrm>
          <a:prstGeom prst="line">
            <a:avLst/>
          </a:prstGeom>
          <a:noFill/>
          <a:ln w="28575" cap="flat" cmpd="sng" algn="ctr">
            <a:solidFill>
              <a:srgbClr val="008000"/>
            </a:solidFill>
            <a:prstDash val="sysDot"/>
          </a:ln>
          <a:effectLst/>
        </p:spPr>
      </p:cxnSp>
      <p:cxnSp>
        <p:nvCxnSpPr>
          <p:cNvPr id="7" name="直線コネクタ 6"/>
          <p:cNvCxnSpPr/>
          <p:nvPr/>
        </p:nvCxnSpPr>
        <p:spPr>
          <a:xfrm>
            <a:off x="1905575" y="4571881"/>
            <a:ext cx="5569527" cy="0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ot"/>
          </a:ln>
          <a:effectLst/>
        </p:spPr>
      </p:cxnSp>
      <p:cxnSp>
        <p:nvCxnSpPr>
          <p:cNvPr id="8" name="直線コネクタ 7"/>
          <p:cNvCxnSpPr/>
          <p:nvPr/>
        </p:nvCxnSpPr>
        <p:spPr>
          <a:xfrm>
            <a:off x="1909040" y="5129652"/>
            <a:ext cx="5569527" cy="0"/>
          </a:xfrm>
          <a:prstGeom prst="line">
            <a:avLst/>
          </a:prstGeom>
          <a:noFill/>
          <a:ln w="28575" cap="flat" cmpd="sng" algn="ctr">
            <a:solidFill>
              <a:srgbClr val="0099FF"/>
            </a:solidFill>
            <a:prstDash val="sysDot"/>
          </a:ln>
          <a:effectLst/>
        </p:spPr>
      </p:cxnSp>
      <p:sp>
        <p:nvSpPr>
          <p:cNvPr id="9" name="テキスト ボックス 8"/>
          <p:cNvSpPr txBox="1"/>
          <p:nvPr/>
        </p:nvSpPr>
        <p:spPr>
          <a:xfrm>
            <a:off x="1026105" y="384463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GEO1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26105" y="438926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7030A0"/>
                </a:solidFill>
              </a:rPr>
              <a:t>GEO2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26105" y="492183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99FF"/>
                </a:solidFill>
              </a:rPr>
              <a:t>GEO3</a:t>
            </a:r>
            <a:endParaRPr kumimoji="1" lang="ja-JP" altLang="en-US" b="1" dirty="0">
              <a:solidFill>
                <a:srgbClr val="0099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853684" y="5423037"/>
            <a:ext cx="2467727" cy="7571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sz="1600"/>
              <a:t>[</a:t>
            </a:r>
            <a:r>
              <a:rPr kumimoji="1" lang="en-US" altLang="ja-JP" sz="1600">
                <a:solidFill>
                  <a:srgbClr val="0000FF"/>
                </a:solidFill>
              </a:rPr>
              <a:t>Start</a:t>
            </a:r>
            <a:r>
              <a:rPr kumimoji="1" lang="en-US" altLang="ja-JP" sz="1600"/>
              <a:t>, </a:t>
            </a:r>
            <a:r>
              <a:rPr kumimoji="1" lang="en-US" altLang="ja-JP" sz="1600">
                <a:solidFill>
                  <a:srgbClr val="00CCFF"/>
                </a:solidFill>
              </a:rPr>
              <a:t>End</a:t>
            </a:r>
            <a:r>
              <a:rPr kumimoji="1" lang="en-US" altLang="ja-JP" sz="1600"/>
              <a:t>]</a:t>
            </a:r>
            <a:endParaRPr kumimoji="1" lang="ja-JP" altLang="en-US" sz="1600"/>
          </a:p>
          <a:p>
            <a:pPr algn="ctr">
              <a:lnSpc>
                <a:spcPct val="90000"/>
              </a:lnSpc>
            </a:pPr>
            <a:r>
              <a:rPr kumimoji="1" lang="en-US" altLang="ja-JP" sz="1600" smtClean="0"/>
              <a:t>Time range of collocation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sz="1600" smtClean="0"/>
              <a:t>with LEO </a:t>
            </a:r>
            <a:r>
              <a:rPr kumimoji="1" lang="en-US" altLang="ja-JP" sz="1600" b="1" smtClean="0"/>
              <a:t>Ascending</a:t>
            </a:r>
            <a:endParaRPr kumimoji="1" lang="en-US" altLang="ja-JP" sz="1600" b="1" dirty="0" smtClean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076939" y="5423037"/>
            <a:ext cx="2467727" cy="7571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sz="1600"/>
              <a:t>[</a:t>
            </a:r>
            <a:r>
              <a:rPr kumimoji="1" lang="en-US" altLang="ja-JP" sz="1600">
                <a:solidFill>
                  <a:srgbClr val="FF0000"/>
                </a:solidFill>
              </a:rPr>
              <a:t>Start</a:t>
            </a:r>
            <a:r>
              <a:rPr kumimoji="1" lang="en-US" altLang="ja-JP" sz="1600"/>
              <a:t>, </a:t>
            </a:r>
            <a:r>
              <a:rPr kumimoji="1" lang="en-US" altLang="ja-JP" sz="1600">
                <a:solidFill>
                  <a:srgbClr val="FF00FF"/>
                </a:solidFill>
              </a:rPr>
              <a:t>End</a:t>
            </a:r>
            <a:r>
              <a:rPr kumimoji="1" lang="en-US" altLang="ja-JP" sz="1600"/>
              <a:t>]</a:t>
            </a:r>
            <a:endParaRPr kumimoji="1" lang="ja-JP" altLang="en-US" sz="1600"/>
          </a:p>
          <a:p>
            <a:pPr algn="ctr">
              <a:lnSpc>
                <a:spcPct val="90000"/>
              </a:lnSpc>
            </a:pPr>
            <a:r>
              <a:rPr kumimoji="1" lang="en-US" altLang="ja-JP" sz="1600" smtClean="0"/>
              <a:t>Time range of collocation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sz="1600" smtClean="0"/>
              <a:t>with LEO </a:t>
            </a:r>
            <a:r>
              <a:rPr kumimoji="1" lang="en-US" altLang="ja-JP" sz="1600" b="1" smtClean="0"/>
              <a:t>Descending</a:t>
            </a:r>
            <a:endParaRPr kumimoji="1" lang="en-US" altLang="ja-JP" sz="1600" b="1" dirty="0" smtClean="0"/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285750" y="1191141"/>
            <a:ext cx="8677275" cy="141870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indent="-266700">
              <a:lnSpc>
                <a:spcPct val="120000"/>
              </a:lnSpc>
            </a:pPr>
            <a:r>
              <a:rPr lang="en-US" altLang="ja-JP" sz="1600" kern="0" smtClean="0">
                <a:solidFill>
                  <a:srgbClr val="008000"/>
                </a:solidFill>
              </a:rPr>
              <a:t>t1</a:t>
            </a:r>
            <a:r>
              <a:rPr lang="en-US" altLang="ja-JP" sz="1600" kern="0" smtClean="0"/>
              <a:t>:  </a:t>
            </a:r>
            <a:r>
              <a:rPr lang="en-US" altLang="ja-JP" sz="1600" kern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smtClean="0">
                <a:solidFill>
                  <a:prstClr val="black"/>
                </a:solidFill>
              </a:rPr>
              <a:t> 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– LEO</a:t>
            </a:r>
          </a:p>
          <a:p>
            <a:pPr marL="266700" indent="-266700">
              <a:lnSpc>
                <a:spcPct val="120000"/>
              </a:lnSpc>
            </a:pPr>
            <a:r>
              <a:rPr lang="en-US" altLang="ja-JP" sz="1600" kern="0" smtClean="0">
                <a:solidFill>
                  <a:srgbClr val="7030A0"/>
                </a:solidFill>
              </a:rPr>
              <a:t>t2</a:t>
            </a:r>
            <a:r>
              <a:rPr lang="en-US" altLang="ja-JP" sz="1600" kern="0" smtClean="0"/>
              <a:t>: (</a:t>
            </a:r>
            <a:r>
              <a:rPr lang="en-US" altLang="ja-JP" sz="1600" kern="0" dirty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 –</a:t>
            </a:r>
            <a:r>
              <a:rPr lang="en-US" altLang="ja-JP" sz="1600" kern="0" dirty="0">
                <a:solidFill>
                  <a:prstClr val="black"/>
                </a:solidFill>
              </a:rPr>
              <a:t> 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LEO</a:t>
            </a:r>
            <a:r>
              <a:rPr lang="en-US" altLang="ja-JP" sz="1600" kern="0" smtClean="0">
                <a:solidFill>
                  <a:prstClr val="black"/>
                </a:solidFill>
              </a:rPr>
              <a:t>)    – 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(</a:t>
            </a:r>
            <a:r>
              <a:rPr lang="en-US" altLang="ja-JP" sz="1600" kern="0" dirty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 – </a:t>
            </a:r>
            <a:r>
              <a:rPr lang="en-US" altLang="ja-JP" sz="1600" kern="0" dirty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smtClean="0"/>
              <a:t>)   – SBAF(</a:t>
            </a:r>
            <a:r>
              <a:rPr lang="en-US" altLang="ja-JP" sz="1600" kern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smtClean="0"/>
              <a:t>/</a:t>
            </a:r>
            <a:r>
              <a:rPr lang="en-US" altLang="ja-JP" sz="1600" kern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smtClean="0"/>
              <a:t>) = (</a:t>
            </a:r>
            <a:r>
              <a:rPr lang="en-US" altLang="ja-JP" sz="1600" kern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smtClean="0"/>
              <a:t> – LEO)</a:t>
            </a:r>
            <a:r>
              <a:rPr lang="en-US" altLang="ja-JP" sz="1600" b="1" kern="0" baseline="30000" smtClean="0">
                <a:solidFill>
                  <a:srgbClr val="7030A0"/>
                </a:solidFill>
              </a:rPr>
              <a:t>t2</a:t>
            </a:r>
            <a:endParaRPr lang="en-US" altLang="ja-JP" sz="1600" kern="0" dirty="0" smtClean="0">
              <a:solidFill>
                <a:srgbClr val="7030A0"/>
              </a:solidFill>
            </a:endParaRPr>
          </a:p>
          <a:p>
            <a:pPr marL="266700" indent="-266700">
              <a:lnSpc>
                <a:spcPct val="120000"/>
              </a:lnSpc>
            </a:pPr>
            <a:r>
              <a:rPr lang="en-US" altLang="ja-JP" sz="1600" kern="0">
                <a:solidFill>
                  <a:srgbClr val="0099FF"/>
                </a:solidFill>
              </a:rPr>
              <a:t>t</a:t>
            </a:r>
            <a:r>
              <a:rPr lang="en-US" altLang="ja-JP" sz="1600" kern="0" smtClean="0">
                <a:solidFill>
                  <a:srgbClr val="0099FF"/>
                </a:solidFill>
              </a:rPr>
              <a:t>3</a:t>
            </a:r>
            <a:r>
              <a:rPr lang="en-US" altLang="ja-JP" sz="1600" kern="0" smtClean="0"/>
              <a:t>: (</a:t>
            </a:r>
            <a:r>
              <a:rPr lang="en-US" altLang="ja-JP" sz="1600" kern="0" dirty="0" smtClean="0">
                <a:solidFill>
                  <a:srgbClr val="0099FF"/>
                </a:solidFill>
              </a:rPr>
              <a:t>GEO3</a:t>
            </a:r>
            <a:r>
              <a:rPr lang="en-US" altLang="ja-JP" sz="1600" kern="0" dirty="0" smtClean="0"/>
              <a:t> – LEO</a:t>
            </a:r>
            <a:r>
              <a:rPr lang="en-US" altLang="ja-JP" sz="1600" kern="0" smtClean="0"/>
              <a:t>)    – </a:t>
            </a:r>
            <a:r>
              <a:rPr lang="en-US" altLang="ja-JP" sz="1600" kern="0" dirty="0" smtClean="0"/>
              <a:t>(</a:t>
            </a:r>
            <a:r>
              <a:rPr lang="en-US" altLang="ja-JP" sz="1600" kern="0" dirty="0" smtClean="0">
                <a:solidFill>
                  <a:srgbClr val="0099FF"/>
                </a:solidFill>
              </a:rPr>
              <a:t>GEO3</a:t>
            </a:r>
            <a:r>
              <a:rPr lang="en-US" altLang="ja-JP" sz="1600" kern="0" dirty="0" smtClean="0"/>
              <a:t> – </a:t>
            </a:r>
            <a:r>
              <a:rPr lang="en-US" altLang="ja-JP" sz="1600" kern="0" dirty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smtClean="0"/>
              <a:t>)</a:t>
            </a:r>
            <a:r>
              <a:rPr lang="en-US" altLang="ja-JP" sz="1600" kern="0" smtClean="0">
                <a:solidFill>
                  <a:srgbClr val="7030A0"/>
                </a:solidFill>
              </a:rPr>
              <a:t>   </a:t>
            </a:r>
            <a:r>
              <a:rPr lang="en-US" altLang="ja-JP" sz="1600" kern="0" smtClean="0"/>
              <a:t>– SBAF(</a:t>
            </a:r>
            <a:r>
              <a:rPr lang="en-US" altLang="ja-JP" sz="1600" kern="0" smtClean="0">
                <a:solidFill>
                  <a:srgbClr val="0099FF"/>
                </a:solidFill>
              </a:rPr>
              <a:t>GEO3</a:t>
            </a:r>
            <a:r>
              <a:rPr lang="en-US" altLang="ja-JP" sz="1600" kern="0" smtClean="0"/>
              <a:t>/</a:t>
            </a:r>
            <a:r>
              <a:rPr lang="en-US" altLang="ja-JP" sz="1600" kern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smtClean="0"/>
              <a:t>) =</a:t>
            </a:r>
            <a:r>
              <a:rPr lang="en-US" altLang="ja-JP" sz="1600" kern="0" smtClean="0">
                <a:solidFill>
                  <a:srgbClr val="7030A0"/>
                </a:solidFill>
              </a:rPr>
              <a:t> </a:t>
            </a:r>
            <a:r>
              <a:rPr lang="en-US" altLang="ja-JP" sz="1600" kern="0"/>
              <a:t>(</a:t>
            </a:r>
            <a:r>
              <a:rPr lang="en-US" altLang="ja-JP" sz="1600" kern="0">
                <a:solidFill>
                  <a:srgbClr val="7030A0"/>
                </a:solidFill>
              </a:rPr>
              <a:t>GEO2</a:t>
            </a:r>
            <a:r>
              <a:rPr lang="en-US" altLang="ja-JP" sz="1600" kern="0"/>
              <a:t> – </a:t>
            </a:r>
            <a:r>
              <a:rPr lang="en-US" altLang="ja-JP" sz="1600" kern="0" smtClean="0"/>
              <a:t>LEO)</a:t>
            </a:r>
            <a:r>
              <a:rPr lang="en-US" altLang="ja-JP" sz="1600" b="1" kern="0" baseline="30000" smtClean="0">
                <a:solidFill>
                  <a:srgbClr val="0099FF"/>
                </a:solidFill>
              </a:rPr>
              <a:t>t3</a:t>
            </a:r>
            <a:r>
              <a:rPr lang="en-US" altLang="ja-JP" sz="1600" kern="0">
                <a:solidFill>
                  <a:srgbClr val="7030A0"/>
                </a:solidFill>
              </a:rPr>
              <a:t/>
            </a:r>
            <a:br>
              <a:rPr lang="en-US" altLang="ja-JP" sz="1600" kern="0">
                <a:solidFill>
                  <a:srgbClr val="7030A0"/>
                </a:solidFill>
              </a:rPr>
            </a:br>
            <a:r>
              <a:rPr lang="en-US" altLang="ja-JP" sz="1600" kern="0" smtClean="0">
                <a:solidFill>
                  <a:srgbClr val="7030A0"/>
                </a:solidFill>
              </a:rPr>
              <a:t>     </a:t>
            </a:r>
            <a:r>
              <a:rPr lang="en-US" altLang="ja-JP" sz="1600" kern="0" smtClean="0"/>
              <a:t>(</a:t>
            </a:r>
            <a:r>
              <a:rPr lang="en-US" altLang="ja-JP" sz="1600" kern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smtClean="0"/>
              <a:t> – LEO)</a:t>
            </a:r>
            <a:r>
              <a:rPr lang="en-US" altLang="ja-JP" sz="1600" b="1" kern="0" baseline="30000" smtClean="0">
                <a:solidFill>
                  <a:srgbClr val="0099FF"/>
                </a:solidFill>
              </a:rPr>
              <a:t>t3</a:t>
            </a:r>
            <a:r>
              <a:rPr lang="en-US" altLang="ja-JP" sz="1600" kern="0" smtClean="0"/>
              <a:t>  – (</a:t>
            </a:r>
            <a:r>
              <a:rPr lang="en-US" altLang="ja-JP" sz="1600" kern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smtClean="0"/>
              <a:t> – </a:t>
            </a:r>
            <a:r>
              <a:rPr lang="en-US" altLang="ja-JP" sz="1600" kern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smtClean="0"/>
              <a:t>)</a:t>
            </a:r>
            <a:r>
              <a:rPr lang="en-US" altLang="ja-JP" sz="1600" b="1" kern="0" baseline="30000" smtClean="0">
                <a:solidFill>
                  <a:srgbClr val="0099FF"/>
                </a:solidFill>
              </a:rPr>
              <a:t>t3</a:t>
            </a:r>
            <a:r>
              <a:rPr lang="en-US" altLang="ja-JP" sz="1600" kern="0" smtClean="0"/>
              <a:t> – SBAF(</a:t>
            </a:r>
            <a:r>
              <a:rPr lang="en-US" altLang="ja-JP" sz="1600" kern="0" smtClean="0">
                <a:solidFill>
                  <a:srgbClr val="7030A0"/>
                </a:solidFill>
              </a:rPr>
              <a:t>GEO2</a:t>
            </a:r>
            <a:r>
              <a:rPr lang="en-US" altLang="ja-JP" sz="1600" kern="0" smtClean="0"/>
              <a:t>/</a:t>
            </a:r>
            <a:r>
              <a:rPr lang="en-US" altLang="ja-JP" sz="1600" kern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smtClean="0"/>
              <a:t>) = (</a:t>
            </a:r>
            <a:r>
              <a:rPr lang="en-US" altLang="ja-JP" sz="1600" kern="0" dirty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smtClean="0"/>
              <a:t> – LEO)</a:t>
            </a:r>
            <a:r>
              <a:rPr lang="en-US" altLang="ja-JP" sz="1600" b="1" kern="0" baseline="30000" smtClean="0">
                <a:solidFill>
                  <a:srgbClr val="0099FF"/>
                </a:solidFill>
              </a:rPr>
              <a:t>t3</a:t>
            </a:r>
            <a:endParaRPr lang="en-US" altLang="ja-JP" sz="1600" b="1" kern="0" baseline="30000" dirty="0" smtClean="0">
              <a:solidFill>
                <a:srgbClr val="0099FF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310803" y="320238"/>
            <a:ext cx="5542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Use of GEO-GEO results as Calibration Transfers</a:t>
            </a:r>
            <a:endParaRPr kumimoji="1" lang="ja-JP" altLang="en-US" sz="2400" b="1" dirty="0">
              <a:solidFill>
                <a:srgbClr val="FF99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424843" y="2821989"/>
            <a:ext cx="32656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>
                <a:solidFill>
                  <a:srgbClr val="008000"/>
                </a:solidFill>
              </a:rPr>
              <a:t>t</a:t>
            </a:r>
            <a:r>
              <a:rPr kumimoji="1" lang="en-US" altLang="ja-JP" sz="1600" smtClean="0">
                <a:solidFill>
                  <a:srgbClr val="008000"/>
                </a:solidFill>
              </a:rPr>
              <a:t>1 (GEO1 </a:t>
            </a:r>
            <a:r>
              <a:rPr kumimoji="1" lang="en-US" altLang="ja-JP" sz="1600">
                <a:solidFill>
                  <a:srgbClr val="008000"/>
                </a:solidFill>
              </a:rPr>
              <a:t>can </a:t>
            </a:r>
            <a:r>
              <a:rPr kumimoji="1" lang="en-US" altLang="ja-JP" sz="1600" smtClean="0">
                <a:solidFill>
                  <a:srgbClr val="008000"/>
                </a:solidFill>
              </a:rPr>
              <a:t>collocate with LEO)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2277677" y="3948056"/>
            <a:ext cx="934160" cy="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37" name="テキスト ボックス 36"/>
          <p:cNvSpPr txBox="1"/>
          <p:nvPr/>
        </p:nvSpPr>
        <p:spPr>
          <a:xfrm>
            <a:off x="3214442" y="3131371"/>
            <a:ext cx="362471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>
                <a:solidFill>
                  <a:srgbClr val="7030A0"/>
                </a:solidFill>
              </a:rPr>
              <a:t>t</a:t>
            </a:r>
            <a:r>
              <a:rPr kumimoji="1" lang="en-US" altLang="ja-JP" sz="1600" smtClean="0">
                <a:solidFill>
                  <a:srgbClr val="7030A0"/>
                </a:solidFill>
              </a:rPr>
              <a:t>2 (GEO1 can't collocate, GEO2 can)</a:t>
            </a:r>
            <a:endParaRPr kumimoji="1" lang="ja-JP" altLang="en-US" sz="1600" dirty="0">
              <a:solidFill>
                <a:srgbClr val="7030A0"/>
              </a:solidFill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>
            <a:off x="3230775" y="3948056"/>
            <a:ext cx="300294" cy="0"/>
          </a:xfrm>
          <a:prstGeom prst="straightConnector1">
            <a:avLst/>
          </a:prstGeom>
          <a:noFill/>
          <a:ln w="38100" cap="flat" cmpd="sng" algn="ctr">
            <a:solidFill>
              <a:srgbClr val="7030A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31" name="テキスト ボックス 30"/>
          <p:cNvSpPr txBox="1"/>
          <p:nvPr/>
        </p:nvSpPr>
        <p:spPr>
          <a:xfrm>
            <a:off x="3526365" y="3447205"/>
            <a:ext cx="37962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>
                <a:solidFill>
                  <a:srgbClr val="0099FF"/>
                </a:solidFill>
              </a:rPr>
              <a:t>t</a:t>
            </a:r>
            <a:r>
              <a:rPr kumimoji="1" lang="en-US" altLang="ja-JP" sz="1600" smtClean="0">
                <a:solidFill>
                  <a:srgbClr val="0099FF"/>
                </a:solidFill>
              </a:rPr>
              <a:t>3 (GEO1/2 can't collocate, GEO3 can)</a:t>
            </a:r>
            <a:endParaRPr kumimoji="1" lang="ja-JP" altLang="en-US" sz="1600" dirty="0">
              <a:solidFill>
                <a:srgbClr val="0099FF"/>
              </a:solidFill>
            </a:endParaRPr>
          </a:p>
        </p:txBody>
      </p:sp>
      <p:cxnSp>
        <p:nvCxnSpPr>
          <p:cNvPr id="46" name="直線矢印コネクタ 45"/>
          <p:cNvCxnSpPr/>
          <p:nvPr/>
        </p:nvCxnSpPr>
        <p:spPr>
          <a:xfrm>
            <a:off x="3531069" y="3948056"/>
            <a:ext cx="300294" cy="0"/>
          </a:xfrm>
          <a:prstGeom prst="straightConnector1">
            <a:avLst/>
          </a:prstGeom>
          <a:noFill/>
          <a:ln w="38100" cap="flat" cmpd="sng" algn="ctr">
            <a:solidFill>
              <a:srgbClr val="0099FF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5" name="直線コネクタ 54"/>
          <p:cNvCxnSpPr/>
          <p:nvPr/>
        </p:nvCxnSpPr>
        <p:spPr>
          <a:xfrm flipV="1">
            <a:off x="3531069" y="3930634"/>
            <a:ext cx="0" cy="119901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66" name="直線コネクタ 65"/>
          <p:cNvCxnSpPr/>
          <p:nvPr/>
        </p:nvCxnSpPr>
        <p:spPr>
          <a:xfrm flipV="1">
            <a:off x="3830210" y="3930634"/>
            <a:ext cx="0" cy="119901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67" name="直線矢印コネクタ 66"/>
          <p:cNvCxnSpPr/>
          <p:nvPr/>
        </p:nvCxnSpPr>
        <p:spPr>
          <a:xfrm>
            <a:off x="5963864" y="3948056"/>
            <a:ext cx="300294" cy="0"/>
          </a:xfrm>
          <a:prstGeom prst="straightConnector1">
            <a:avLst/>
          </a:prstGeom>
          <a:noFill/>
          <a:ln w="38100" cap="flat" cmpd="sng" algn="ctr">
            <a:solidFill>
              <a:srgbClr val="7030A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68" name="直線矢印コネクタ 67"/>
          <p:cNvCxnSpPr/>
          <p:nvPr/>
        </p:nvCxnSpPr>
        <p:spPr>
          <a:xfrm>
            <a:off x="6264158" y="3948056"/>
            <a:ext cx="300294" cy="0"/>
          </a:xfrm>
          <a:prstGeom prst="straightConnector1">
            <a:avLst/>
          </a:prstGeom>
          <a:noFill/>
          <a:ln w="38100" cap="flat" cmpd="sng" algn="ctr">
            <a:solidFill>
              <a:srgbClr val="0099FF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70" name="直線コネクタ 69"/>
          <p:cNvCxnSpPr/>
          <p:nvPr/>
        </p:nvCxnSpPr>
        <p:spPr>
          <a:xfrm flipV="1">
            <a:off x="6264158" y="3930634"/>
            <a:ext cx="0" cy="119901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71" name="直線コネクタ 70"/>
          <p:cNvCxnSpPr/>
          <p:nvPr/>
        </p:nvCxnSpPr>
        <p:spPr>
          <a:xfrm flipV="1">
            <a:off x="6563299" y="3930634"/>
            <a:ext cx="0" cy="119901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76" name="直線コネクタ 75"/>
          <p:cNvCxnSpPr/>
          <p:nvPr/>
        </p:nvCxnSpPr>
        <p:spPr>
          <a:xfrm flipV="1">
            <a:off x="3242212" y="3918554"/>
            <a:ext cx="0" cy="66540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77" name="直線コネクタ 76"/>
          <p:cNvCxnSpPr/>
          <p:nvPr/>
        </p:nvCxnSpPr>
        <p:spPr>
          <a:xfrm flipV="1">
            <a:off x="5963864" y="3918554"/>
            <a:ext cx="0" cy="66540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4" name="直線矢印コネクタ 3"/>
          <p:cNvCxnSpPr/>
          <p:nvPr/>
        </p:nvCxnSpPr>
        <p:spPr>
          <a:xfrm>
            <a:off x="2594610" y="3131904"/>
            <a:ext cx="0" cy="786650"/>
          </a:xfrm>
          <a:prstGeom prst="straightConnector1">
            <a:avLst/>
          </a:prstGeom>
          <a:noFill/>
          <a:ln w="19050" cap="flat" cmpd="sng" algn="ctr">
            <a:solidFill>
              <a:srgbClr val="008000"/>
            </a:solidFill>
            <a:prstDash val="solid"/>
            <a:tailEnd type="arrow"/>
          </a:ln>
          <a:effectLst/>
        </p:spPr>
      </p:cxnSp>
      <p:cxnSp>
        <p:nvCxnSpPr>
          <p:cNvPr id="36" name="直線矢印コネクタ 35"/>
          <p:cNvCxnSpPr/>
          <p:nvPr/>
        </p:nvCxnSpPr>
        <p:spPr>
          <a:xfrm>
            <a:off x="3380922" y="3470458"/>
            <a:ext cx="0" cy="460176"/>
          </a:xfrm>
          <a:prstGeom prst="straightConnector1">
            <a:avLst/>
          </a:prstGeom>
          <a:noFill/>
          <a:ln w="190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38" name="直線矢印コネクタ 37"/>
          <p:cNvCxnSpPr/>
          <p:nvPr/>
        </p:nvCxnSpPr>
        <p:spPr>
          <a:xfrm>
            <a:off x="3681216" y="3786292"/>
            <a:ext cx="0" cy="121622"/>
          </a:xfrm>
          <a:prstGeom prst="straightConnector1">
            <a:avLst/>
          </a:prstGeom>
          <a:noFill/>
          <a:ln w="19050" cap="flat" cmpd="sng" algn="ctr">
            <a:solidFill>
              <a:srgbClr val="0099FF"/>
            </a:solidFill>
            <a:prstDash val="solid"/>
            <a:tailEnd type="arrow"/>
          </a:ln>
          <a:effectLst/>
        </p:spPr>
      </p:cxnSp>
      <p:cxnSp>
        <p:nvCxnSpPr>
          <p:cNvPr id="51" name="直線矢印コネクタ 50"/>
          <p:cNvCxnSpPr/>
          <p:nvPr/>
        </p:nvCxnSpPr>
        <p:spPr>
          <a:xfrm>
            <a:off x="2546350" y="4571882"/>
            <a:ext cx="984719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3" name="直線矢印コネクタ 52"/>
          <p:cNvCxnSpPr/>
          <p:nvPr/>
        </p:nvCxnSpPr>
        <p:spPr>
          <a:xfrm>
            <a:off x="2844800" y="5129652"/>
            <a:ext cx="986563" cy="0"/>
          </a:xfrm>
          <a:prstGeom prst="straightConnector1">
            <a:avLst/>
          </a:prstGeom>
          <a:noFill/>
          <a:ln w="28575" cap="flat" cmpd="sng" algn="ctr">
            <a:solidFill>
              <a:srgbClr val="0099FF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" name="直線矢印コネクタ 4"/>
          <p:cNvCxnSpPr/>
          <p:nvPr/>
        </p:nvCxnSpPr>
        <p:spPr>
          <a:xfrm>
            <a:off x="1514475" y="5423037"/>
            <a:ext cx="6410325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1413132" y="333195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smtClean="0"/>
              <a:t>East</a:t>
            </a:r>
            <a:endParaRPr kumimoji="1" lang="ja-JP" altLang="en-US" sz="120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360623" y="5659425"/>
            <a:ext cx="532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smtClean="0"/>
              <a:t>West</a:t>
            </a:r>
            <a:endParaRPr kumimoji="1" lang="ja-JP" altLang="en-US" sz="120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7232345" y="5423037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smtClean="0"/>
              <a:t>Time</a:t>
            </a:r>
            <a:endParaRPr kumimoji="1" lang="ja-JP" altLang="en-US" sz="1200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1893589" y="3440122"/>
            <a:ext cx="0" cy="235780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52" name="直線矢印コネクタ 51"/>
          <p:cNvCxnSpPr/>
          <p:nvPr/>
        </p:nvCxnSpPr>
        <p:spPr>
          <a:xfrm>
            <a:off x="5010766" y="3948056"/>
            <a:ext cx="934160" cy="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8" name="直線矢印コネクタ 57"/>
          <p:cNvCxnSpPr/>
          <p:nvPr/>
        </p:nvCxnSpPr>
        <p:spPr>
          <a:xfrm>
            <a:off x="5279439" y="4571882"/>
            <a:ext cx="984719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9" name="直線矢印コネクタ 58"/>
          <p:cNvCxnSpPr/>
          <p:nvPr/>
        </p:nvCxnSpPr>
        <p:spPr>
          <a:xfrm>
            <a:off x="5577889" y="5129652"/>
            <a:ext cx="986563" cy="0"/>
          </a:xfrm>
          <a:prstGeom prst="straightConnector1">
            <a:avLst/>
          </a:prstGeom>
          <a:noFill/>
          <a:ln w="28575" cap="flat" cmpd="sng" algn="ctr">
            <a:solidFill>
              <a:srgbClr val="0099FF"/>
            </a:solidFill>
            <a:prstDash val="solid"/>
            <a:headEnd type="triangl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7845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図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5774" r="4394" b="48590"/>
          <a:stretch/>
        </p:blipFill>
        <p:spPr>
          <a:xfrm>
            <a:off x="7369879" y="4106672"/>
            <a:ext cx="1744131" cy="1869484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7" t="5758" r="4091" b="48901"/>
          <a:stretch/>
        </p:blipFill>
        <p:spPr>
          <a:xfrm>
            <a:off x="5591037" y="4091933"/>
            <a:ext cx="1768956" cy="1857399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6" t="5757" r="4545" b="48758"/>
          <a:stretch/>
        </p:blipFill>
        <p:spPr>
          <a:xfrm>
            <a:off x="3822871" y="4081542"/>
            <a:ext cx="1756543" cy="1863299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6" t="5910" r="4243" b="48901"/>
          <a:stretch/>
        </p:blipFill>
        <p:spPr>
          <a:xfrm>
            <a:off x="2072509" y="4106329"/>
            <a:ext cx="1768915" cy="1851173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6" t="5774" r="4394" b="48590"/>
          <a:stretch/>
        </p:blipFill>
        <p:spPr>
          <a:xfrm>
            <a:off x="284074" y="4108800"/>
            <a:ext cx="1762729" cy="1869484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7" t="5909" r="3939" b="48758"/>
          <a:stretch/>
        </p:blipFill>
        <p:spPr>
          <a:xfrm>
            <a:off x="7349185" y="2182906"/>
            <a:ext cx="1775183" cy="1857072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5" t="5757" r="3787" b="48758"/>
          <a:stretch/>
        </p:blipFill>
        <p:spPr>
          <a:xfrm>
            <a:off x="5528691" y="2159011"/>
            <a:ext cx="1837204" cy="1863299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6" t="5909" r="4394" b="48758"/>
          <a:stretch/>
        </p:blipFill>
        <p:spPr>
          <a:xfrm>
            <a:off x="3822871" y="2167454"/>
            <a:ext cx="1762729" cy="1857072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5" t="5775" r="4090" b="49081"/>
          <a:stretch/>
        </p:blipFill>
        <p:spPr>
          <a:xfrm>
            <a:off x="2015724" y="2157063"/>
            <a:ext cx="1824791" cy="1849330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9" t="5758" r="4372" b="48901"/>
          <a:stretch/>
        </p:blipFill>
        <p:spPr>
          <a:xfrm>
            <a:off x="314879" y="2160077"/>
            <a:ext cx="1735182" cy="1840385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9977" y="2179232"/>
            <a:ext cx="701437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7</a:t>
            </a:r>
          </a:p>
          <a:p>
            <a:r>
              <a:rPr lang="en-US" altLang="ja-JP" sz="1400" dirty="0" smtClean="0"/>
              <a:t>3.9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228331" y="2178076"/>
            <a:ext cx="701437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8</a:t>
            </a:r>
          </a:p>
          <a:p>
            <a:r>
              <a:rPr lang="en-US" altLang="ja-JP" sz="1400" dirty="0" smtClean="0"/>
              <a:t>6.2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976807" y="2167028"/>
            <a:ext cx="701437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9</a:t>
            </a:r>
          </a:p>
          <a:p>
            <a:r>
              <a:rPr lang="en-US" altLang="ja-JP" sz="1400" dirty="0" smtClean="0"/>
              <a:t>6.9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735443" y="2178076"/>
            <a:ext cx="779657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10</a:t>
            </a:r>
          </a:p>
          <a:p>
            <a:r>
              <a:rPr lang="en-US" altLang="ja-JP" sz="1400" dirty="0" smtClean="0"/>
              <a:t>7.3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502331" y="2188236"/>
            <a:ext cx="779224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11</a:t>
            </a:r>
          </a:p>
          <a:p>
            <a:r>
              <a:rPr lang="en-US" altLang="ja-JP" sz="1400" dirty="0" smtClean="0"/>
              <a:t>8.6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59977" y="4120578"/>
            <a:ext cx="798193" cy="50359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12</a:t>
            </a:r>
          </a:p>
          <a:p>
            <a:r>
              <a:rPr lang="en-US" altLang="ja-JP" sz="1400" dirty="0" smtClean="0"/>
              <a:t>9.6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228331" y="4119422"/>
            <a:ext cx="785034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13</a:t>
            </a:r>
          </a:p>
          <a:p>
            <a:r>
              <a:rPr lang="en-US" altLang="ja-JP" sz="1400" dirty="0" smtClean="0"/>
              <a:t>10.4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976807" y="4108374"/>
            <a:ext cx="782230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14</a:t>
            </a:r>
          </a:p>
          <a:p>
            <a:r>
              <a:rPr lang="en-US" altLang="ja-JP" sz="1400" dirty="0" smtClean="0"/>
              <a:t>11.2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735443" y="4119422"/>
            <a:ext cx="779657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15</a:t>
            </a:r>
          </a:p>
          <a:p>
            <a:r>
              <a:rPr lang="en-US" altLang="ja-JP" sz="1400" dirty="0" smtClean="0"/>
              <a:t>12.4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502331" y="4129582"/>
            <a:ext cx="779224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1400" dirty="0" smtClean="0"/>
              <a:t>Band 16</a:t>
            </a:r>
          </a:p>
          <a:p>
            <a:r>
              <a:rPr lang="en-US" altLang="ja-JP" sz="1400" dirty="0" smtClean="0"/>
              <a:t>13.3 </a:t>
            </a:r>
            <a:r>
              <a:rPr lang="el-GR" altLang="ja-JP" sz="1400" dirty="0"/>
              <a:t>μ</a:t>
            </a:r>
            <a:r>
              <a:rPr lang="en-US" altLang="ja-JP" sz="1400" dirty="0" smtClean="0"/>
              <a:t>m</a:t>
            </a:r>
            <a:endParaRPr lang="ja-JP" altLang="en-US" sz="14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14343" y="3212858"/>
            <a:ext cx="55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smtClean="0">
                <a:solidFill>
                  <a:srgbClr val="FF0000"/>
                </a:solidFill>
              </a:rPr>
              <a:t>+1 </a:t>
            </a:r>
            <a:r>
              <a:rPr lang="en-US" altLang="ja-JP" sz="1400" dirty="0" smtClean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514343" y="2865518"/>
            <a:ext cx="55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smtClean="0">
                <a:solidFill>
                  <a:srgbClr val="FF0000"/>
                </a:solidFill>
              </a:rPr>
              <a:t>+3 </a:t>
            </a:r>
            <a:r>
              <a:rPr lang="en-US" altLang="ja-JP" sz="1400" dirty="0" smtClean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054836" y="2276754"/>
            <a:ext cx="81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smtClean="0">
                <a:solidFill>
                  <a:srgbClr val="FF0000"/>
                </a:solidFill>
              </a:rPr>
              <a:t>+0.05 </a:t>
            </a:r>
            <a:r>
              <a:rPr lang="en-US" altLang="ja-JP" sz="1400" dirty="0" smtClean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098742" y="3049097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smtClean="0">
                <a:solidFill>
                  <a:srgbClr val="FF0000"/>
                </a:solidFill>
              </a:rPr>
              <a:t>-0.10 </a:t>
            </a:r>
            <a:r>
              <a:rPr lang="en-US" altLang="ja-JP" sz="1400" dirty="0" smtClean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934472" y="2905081"/>
            <a:ext cx="707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smtClean="0">
                <a:solidFill>
                  <a:srgbClr val="FF0000"/>
                </a:solidFill>
              </a:rPr>
              <a:t>+0.2 </a:t>
            </a:r>
            <a:r>
              <a:rPr lang="en-US" altLang="ja-JP" sz="1400" dirty="0" smtClean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934471" y="2245004"/>
            <a:ext cx="707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smtClean="0">
                <a:solidFill>
                  <a:srgbClr val="FF0000"/>
                </a:solidFill>
              </a:rPr>
              <a:t>+0.5 </a:t>
            </a:r>
            <a:r>
              <a:rPr lang="en-US" altLang="ja-JP" sz="1400" dirty="0" smtClean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559264" y="2389546"/>
            <a:ext cx="806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smtClean="0">
                <a:solidFill>
                  <a:srgbClr val="FF0000"/>
                </a:solidFill>
              </a:rPr>
              <a:t>+0.10 </a:t>
            </a:r>
            <a:r>
              <a:rPr lang="en-US" altLang="ja-JP" sz="1400" dirty="0" smtClean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604148" y="3370820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0000"/>
                </a:solidFill>
              </a:rPr>
              <a:t>-0.15 K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427127" y="2551391"/>
            <a:ext cx="707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smtClean="0">
                <a:solidFill>
                  <a:srgbClr val="FF0000"/>
                </a:solidFill>
              </a:rPr>
              <a:t>+0.1 </a:t>
            </a:r>
            <a:r>
              <a:rPr lang="en-US" altLang="ja-JP" sz="1400" dirty="0" smtClean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485337" y="3063370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0000"/>
                </a:solidFill>
              </a:rPr>
              <a:t>-0.1 K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634416" y="4749462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0000"/>
                </a:solidFill>
              </a:rPr>
              <a:t>-1 K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634416" y="5245569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0000"/>
                </a:solidFill>
              </a:rPr>
              <a:t>-2 K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686824" y="4989287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0000"/>
                </a:solidFill>
              </a:rPr>
              <a:t>-0.1 K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662634" y="4472531"/>
            <a:ext cx="707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smtClean="0">
                <a:solidFill>
                  <a:srgbClr val="FF0000"/>
                </a:solidFill>
              </a:rPr>
              <a:t>+0.1 </a:t>
            </a:r>
            <a:r>
              <a:rPr lang="en-US" altLang="ja-JP" sz="1400" dirty="0" smtClean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979356" y="5242458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0000"/>
                </a:solidFill>
              </a:rPr>
              <a:t>-0.2 K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934472" y="4465400"/>
            <a:ext cx="707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smtClean="0">
                <a:solidFill>
                  <a:srgbClr val="FF0000"/>
                </a:solidFill>
              </a:rPr>
              <a:t>+0.1 </a:t>
            </a:r>
            <a:r>
              <a:rPr lang="en-US" altLang="ja-JP" sz="1400" dirty="0" smtClean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208724" y="5253083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0000"/>
                </a:solidFill>
              </a:rPr>
              <a:t>-0.2 K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163840" y="4498913"/>
            <a:ext cx="707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smtClean="0">
                <a:solidFill>
                  <a:srgbClr val="FF0000"/>
                </a:solidFill>
              </a:rPr>
              <a:t>+0.1 </a:t>
            </a:r>
            <a:r>
              <a:rPr lang="en-US" altLang="ja-JP" sz="1400" dirty="0" smtClean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410148" y="5253083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0000"/>
                </a:solidFill>
              </a:rPr>
              <a:t>-0.2 K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365257" y="4473226"/>
            <a:ext cx="707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smtClean="0">
                <a:solidFill>
                  <a:srgbClr val="FF0000"/>
                </a:solidFill>
              </a:rPr>
              <a:t>+0.1 </a:t>
            </a:r>
            <a:r>
              <a:rPr lang="en-US" altLang="ja-JP" sz="1400" dirty="0" smtClean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 rot="16200000">
            <a:off x="-763952" y="2686398"/>
            <a:ext cx="1887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AHI9 – AHI8 [K]</a:t>
            </a:r>
            <a:endParaRPr kumimoji="1" lang="ja-JP" altLang="en-US" sz="1600" dirty="0"/>
          </a:p>
        </p:txBody>
      </p:sp>
      <p:sp>
        <p:nvSpPr>
          <p:cNvPr id="54" name="テキスト ボックス 53"/>
          <p:cNvSpPr txBox="1"/>
          <p:nvPr/>
        </p:nvSpPr>
        <p:spPr>
          <a:xfrm rot="16200000">
            <a:off x="-757026" y="4574095"/>
            <a:ext cx="1887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AHI9 – AHI8 [K]</a:t>
            </a:r>
            <a:endParaRPr kumimoji="1" lang="ja-JP" altLang="en-US" sz="160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853704" y="5937746"/>
            <a:ext cx="8262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AHI8 [K]                 AHI8 [K]                  AHI8 [K]                 AHI8 [K]                  AHI8 [K]</a:t>
            </a:r>
            <a:endParaRPr kumimoji="1" lang="ja-JP" altLang="en-US" sz="1600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195959" y="298928"/>
            <a:ext cx="5872733" cy="7694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2400" b="1" dirty="0" smtClean="0"/>
              <a:t>AHI-8/-9 TB Differences</a:t>
            </a:r>
          </a:p>
          <a:p>
            <a:pPr algn="ctr"/>
            <a:r>
              <a:rPr kumimoji="1" lang="en-US" altLang="ja-JP" sz="2000" b="1" dirty="0" smtClean="0"/>
              <a:t>(2018-02-16 14:30 UTC, Full-Disk)</a:t>
            </a:r>
            <a:endParaRPr kumimoji="1" lang="ja-JP" altLang="en-US" sz="2000" b="1" dirty="0"/>
          </a:p>
        </p:txBody>
      </p:sp>
      <p:sp>
        <p:nvSpPr>
          <p:cNvPr id="57" name="コンテンツ プレースホルダー 2"/>
          <p:cNvSpPr txBox="1">
            <a:spLocks/>
          </p:cNvSpPr>
          <p:nvPr/>
        </p:nvSpPr>
        <p:spPr>
          <a:xfrm>
            <a:off x="551231" y="1213641"/>
            <a:ext cx="8254025" cy="8665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360000">
              <a:lnSpc>
                <a:spcPct val="120000"/>
              </a:lnSpc>
            </a:pPr>
            <a:r>
              <a:rPr lang="en-US" altLang="ja-JP" sz="2000" kern="0" dirty="0" smtClean="0">
                <a:solidFill>
                  <a:prstClr val="black"/>
                </a:solidFill>
              </a:rPr>
              <a:t>Need for Spectral Band Adjustment Factor (SBAF</a:t>
            </a:r>
            <a:r>
              <a:rPr lang="en-US" altLang="ja-JP" sz="2000" kern="0" smtClean="0">
                <a:solidFill>
                  <a:prstClr val="black"/>
                </a:solidFill>
              </a:rPr>
              <a:t>) </a:t>
            </a:r>
            <a:br>
              <a:rPr lang="en-US" altLang="ja-JP" sz="2000" kern="0" smtClean="0">
                <a:solidFill>
                  <a:prstClr val="black"/>
                </a:solidFill>
              </a:rPr>
            </a:br>
            <a:r>
              <a:rPr lang="en-US" altLang="ja-JP" sz="2000" kern="0" smtClean="0">
                <a:solidFill>
                  <a:prstClr val="black"/>
                </a:solidFill>
              </a:rPr>
              <a:t>to </a:t>
            </a:r>
            <a:r>
              <a:rPr lang="en-US" altLang="ja-JP" sz="2000" kern="0" dirty="0" smtClean="0">
                <a:solidFill>
                  <a:prstClr val="black"/>
                </a:solidFill>
              </a:rPr>
              <a:t>validate calibration performance</a:t>
            </a:r>
          </a:p>
        </p:txBody>
      </p:sp>
    </p:spTree>
    <p:extLst>
      <p:ext uri="{BB962C8B-B14F-4D97-AF65-F5344CB8AC3E}">
        <p14:creationId xmlns:p14="http://schemas.microsoft.com/office/powerpoint/2010/main" val="254427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435165" y="274419"/>
            <a:ext cx="4363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AHI-8/-9 Pseudo Radiances for Deriving SBAFs</a:t>
            </a:r>
            <a:endParaRPr kumimoji="1" lang="ja-JP" altLang="en-US" sz="2400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0162" r="7636"/>
          <a:stretch/>
        </p:blipFill>
        <p:spPr>
          <a:xfrm>
            <a:off x="5496791" y="2753591"/>
            <a:ext cx="3148446" cy="3593945"/>
          </a:xfrm>
          <a:prstGeom prst="rect">
            <a:avLst/>
          </a:prstGeo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216455" y="1096753"/>
            <a:ext cx="6169595" cy="284885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360000">
              <a:lnSpc>
                <a:spcPct val="120000"/>
              </a:lnSpc>
            </a:pPr>
            <a:r>
              <a:rPr lang="en-US" altLang="ja-JP" sz="2000" kern="0" dirty="0" smtClean="0"/>
              <a:t>Input data: </a:t>
            </a:r>
            <a:r>
              <a:rPr lang="en-US" altLang="ja-JP" sz="2000" kern="0" dirty="0" err="1" smtClean="0">
                <a:solidFill>
                  <a:srgbClr val="0000FF"/>
                </a:solidFill>
              </a:rPr>
              <a:t>Metop</a:t>
            </a:r>
            <a:r>
              <a:rPr lang="en-US" altLang="ja-JP" sz="2000" kern="0" dirty="0" smtClean="0">
                <a:solidFill>
                  <a:srgbClr val="0000FF"/>
                </a:solidFill>
              </a:rPr>
              <a:t>-A/IASI</a:t>
            </a:r>
            <a:r>
              <a:rPr lang="en-US" altLang="ja-JP" sz="2000" kern="0" dirty="0" smtClean="0">
                <a:solidFill>
                  <a:prstClr val="black"/>
                </a:solidFill>
              </a:rPr>
              <a:t> L1C</a:t>
            </a:r>
          </a:p>
          <a:p>
            <a:pPr marL="539750" lvl="1" indent="-269875">
              <a:lnSpc>
                <a:spcPct val="120000"/>
              </a:lnSpc>
            </a:pPr>
            <a:r>
              <a:rPr lang="en-US" altLang="ja-JP" sz="1800" kern="0" smtClean="0">
                <a:solidFill>
                  <a:srgbClr val="0000FF"/>
                </a:solidFill>
              </a:rPr>
              <a:t>Ascending/Descending data </a:t>
            </a:r>
            <a:r>
              <a:rPr lang="en-US" altLang="ja-JP" sz="1800" kern="0" dirty="0" smtClean="0">
                <a:solidFill>
                  <a:srgbClr val="0000FF"/>
                </a:solidFill>
              </a:rPr>
              <a:t>on 2015-01-04</a:t>
            </a:r>
          </a:p>
          <a:p>
            <a:pPr marL="717550" lvl="2" indent="-271463">
              <a:lnSpc>
                <a:spcPct val="120000"/>
              </a:lnSpc>
            </a:pPr>
            <a:r>
              <a:rPr lang="en-US" altLang="ja-JP" sz="1600" kern="0" smtClean="0">
                <a:solidFill>
                  <a:prstClr val="black"/>
                </a:solidFill>
              </a:rPr>
              <a:t>Band 7 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(3.9 </a:t>
            </a:r>
            <a:r>
              <a:rPr lang="el-GR" altLang="ja-JP" sz="1600" kern="0" dirty="0" smtClean="0">
                <a:solidFill>
                  <a:prstClr val="black"/>
                </a:solidFill>
              </a:rPr>
              <a:t>μ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m): </a:t>
            </a:r>
            <a:r>
              <a:rPr lang="en-US" altLang="ja-JP" sz="1600" kern="0" smtClean="0">
                <a:solidFill>
                  <a:prstClr val="black"/>
                </a:solidFill>
              </a:rPr>
              <a:t>ascending (nighttime) data</a:t>
            </a:r>
            <a:br>
              <a:rPr lang="en-US" altLang="ja-JP" sz="1600" kern="0" smtClean="0">
                <a:solidFill>
                  <a:prstClr val="black"/>
                </a:solidFill>
              </a:rPr>
            </a:br>
            <a:r>
              <a:rPr lang="en-US" altLang="ja-JP" sz="1600" kern="0" smtClean="0">
                <a:solidFill>
                  <a:prstClr val="black"/>
                </a:solidFill>
              </a:rPr>
              <a:t> are 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only used </a:t>
            </a:r>
          </a:p>
          <a:p>
            <a:pPr marL="539750" lvl="1" indent="-269875">
              <a:lnSpc>
                <a:spcPct val="120000"/>
              </a:lnSpc>
            </a:pPr>
            <a:r>
              <a:rPr lang="en-US" altLang="ja-JP" sz="1800" kern="0" dirty="0" smtClean="0">
                <a:solidFill>
                  <a:prstClr val="black"/>
                </a:solidFill>
              </a:rPr>
              <a:t>Domain: 30 S – 30 N, 50 E – 130 W</a:t>
            </a:r>
          </a:p>
          <a:p>
            <a:pPr marL="539750" lvl="1" indent="-269875">
              <a:lnSpc>
                <a:spcPct val="120000"/>
              </a:lnSpc>
            </a:pPr>
            <a:r>
              <a:rPr lang="en-US" altLang="ja-JP" sz="1800" kern="0" dirty="0" smtClean="0">
                <a:solidFill>
                  <a:srgbClr val="0000FF"/>
                </a:solidFill>
              </a:rPr>
              <a:t>No need to apply </a:t>
            </a:r>
            <a:r>
              <a:rPr lang="en-US" altLang="ja-JP" sz="1800" i="1" kern="0" dirty="0" smtClean="0">
                <a:solidFill>
                  <a:srgbClr val="0000FF"/>
                </a:solidFill>
              </a:rPr>
              <a:t>gap-filling</a:t>
            </a:r>
            <a:r>
              <a:rPr lang="en-US" altLang="ja-JP" sz="1800" kern="0" dirty="0" smtClean="0">
                <a:solidFill>
                  <a:srgbClr val="0000FF"/>
                </a:solidFill>
              </a:rPr>
              <a:t> </a:t>
            </a:r>
            <a:r>
              <a:rPr lang="en-US" altLang="ja-JP" sz="1800" kern="0" smtClean="0">
                <a:solidFill>
                  <a:prstClr val="black"/>
                </a:solidFill>
              </a:rPr>
              <a:t>method </a:t>
            </a:r>
            <a:br>
              <a:rPr lang="en-US" altLang="ja-JP" sz="1800" kern="0" smtClean="0">
                <a:solidFill>
                  <a:prstClr val="black"/>
                </a:solidFill>
              </a:rPr>
            </a:br>
            <a:r>
              <a:rPr lang="en-US" altLang="ja-JP" sz="1800" kern="0" smtClean="0">
                <a:solidFill>
                  <a:prstClr val="black"/>
                </a:solidFill>
              </a:rPr>
              <a:t>because </a:t>
            </a:r>
            <a:r>
              <a:rPr lang="en-US" altLang="ja-JP" sz="1800" kern="0" dirty="0" smtClean="0">
                <a:solidFill>
                  <a:prstClr val="black"/>
                </a:solidFill>
              </a:rPr>
              <a:t>spectral mismatches </a:t>
            </a:r>
            <a:r>
              <a:rPr lang="en-US" altLang="ja-JP" sz="1800" kern="0" smtClean="0">
                <a:solidFill>
                  <a:prstClr val="black"/>
                </a:solidFill>
              </a:rPr>
              <a:t>are negligible</a:t>
            </a:r>
            <a:endParaRPr lang="en-US" altLang="ja-JP" sz="2000" kern="0" dirty="0" smtClean="0">
              <a:solidFill>
                <a:prstClr val="black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52654" y="2129545"/>
            <a:ext cx="2836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Pseudo </a:t>
            </a:r>
            <a:r>
              <a:rPr kumimoji="1" lang="en-US" altLang="ja-JP" sz="1600" smtClean="0"/>
              <a:t>AHI-8 TB</a:t>
            </a:r>
            <a:br>
              <a:rPr kumimoji="1" lang="en-US" altLang="ja-JP" sz="1600" smtClean="0"/>
            </a:br>
            <a:r>
              <a:rPr kumimoji="1" lang="en-US" altLang="ja-JP" sz="1600" smtClean="0"/>
              <a:t>derived </a:t>
            </a:r>
            <a:r>
              <a:rPr kumimoji="1" lang="en-US" altLang="ja-JP" sz="1600" dirty="0" smtClean="0"/>
              <a:t>from </a:t>
            </a:r>
            <a:r>
              <a:rPr kumimoji="1" lang="en-US" altLang="ja-JP" sz="1600" dirty="0" err="1" smtClean="0"/>
              <a:t>Metop</a:t>
            </a:r>
            <a:r>
              <a:rPr kumimoji="1" lang="en-US" altLang="ja-JP" sz="1600" dirty="0" smtClean="0"/>
              <a:t>-A/IASI</a:t>
            </a:r>
            <a:endParaRPr kumimoji="1" lang="ja-JP" altLang="en-US" sz="1600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1215731" y="3776335"/>
            <a:ext cx="3645391" cy="2600730"/>
            <a:chOff x="1215732" y="3746806"/>
            <a:chExt cx="3645391" cy="2600730"/>
          </a:xfrm>
        </p:grpSpPr>
        <p:pic>
          <p:nvPicPr>
            <p:cNvPr id="7" name="Picture 5" descr="tmp-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80" t="48067" r="11996" b="19411"/>
            <a:stretch/>
          </p:blipFill>
          <p:spPr bwMode="auto">
            <a:xfrm>
              <a:off x="1215732" y="4182877"/>
              <a:ext cx="3645391" cy="2164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線矢印コネクタ 8"/>
            <p:cNvCxnSpPr/>
            <p:nvPr/>
          </p:nvCxnSpPr>
          <p:spPr>
            <a:xfrm>
              <a:off x="1637890" y="4125177"/>
              <a:ext cx="1944000" cy="0"/>
            </a:xfrm>
            <a:prstGeom prst="straightConnector1">
              <a:avLst/>
            </a:prstGeom>
            <a:ln w="53975">
              <a:solidFill>
                <a:srgbClr val="008000"/>
              </a:solidFill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>
              <a:off x="1215732" y="3746806"/>
              <a:ext cx="2441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008000"/>
                  </a:solidFill>
                </a:rPr>
                <a:t>IASI Spectral Coverage</a:t>
              </a:r>
              <a:endParaRPr kumimoji="1" lang="ja-JP" altLang="en-US" sz="1600" b="1" dirty="0">
                <a:solidFill>
                  <a:srgbClr val="008000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662545" y="4381718"/>
              <a:ext cx="730960" cy="6267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0000"/>
                  </a:solidFill>
                </a:rPr>
                <a:t> AHI-8</a:t>
              </a:r>
            </a:p>
            <a:p>
              <a:r>
                <a:rPr kumimoji="1" lang="en-US" altLang="ja-JP" b="1" dirty="0" smtClean="0">
                  <a:solidFill>
                    <a:srgbClr val="0000FF"/>
                  </a:solidFill>
                </a:rPr>
                <a:t> AHI-9</a:t>
              </a:r>
              <a:endParaRPr kumimoji="1" lang="ja-JP" altLang="en-US" b="1" dirty="0">
                <a:solidFill>
                  <a:srgbClr val="0000FF"/>
                </a:solidFill>
              </a:endParaRPr>
            </a:p>
          </p:txBody>
        </p:sp>
        <p:cxnSp>
          <p:nvCxnSpPr>
            <p:cNvPr id="10" name="直線コネクタ 9"/>
            <p:cNvCxnSpPr/>
            <p:nvPr/>
          </p:nvCxnSpPr>
          <p:spPr>
            <a:xfrm>
              <a:off x="3581890" y="4149080"/>
              <a:ext cx="0" cy="1666023"/>
            </a:xfrm>
            <a:prstGeom prst="line">
              <a:avLst/>
            </a:prstGeom>
            <a:noFill/>
            <a:ln w="19050" cap="flat" cmpd="sng" algn="ctr">
              <a:solidFill>
                <a:srgbClr val="008000"/>
              </a:solidFill>
              <a:prstDash val="sysDot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6488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4" b="-580"/>
          <a:stretch/>
        </p:blipFill>
        <p:spPr>
          <a:xfrm>
            <a:off x="4730646" y="1803692"/>
            <a:ext cx="4267200" cy="4067587"/>
          </a:xfrm>
          <a:prstGeom prst="rect">
            <a:avLst/>
          </a:prstGeom>
        </p:spPr>
      </p:pic>
      <p:cxnSp>
        <p:nvCxnSpPr>
          <p:cNvPr id="22" name="直線コネクタ 21"/>
          <p:cNvCxnSpPr>
            <a:endCxn id="45" idx="0"/>
          </p:cNvCxnSpPr>
          <p:nvPr/>
        </p:nvCxnSpPr>
        <p:spPr>
          <a:xfrm>
            <a:off x="7334191" y="1850146"/>
            <a:ext cx="1321" cy="128934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23" name="テキスト ボックス 22"/>
          <p:cNvSpPr txBox="1"/>
          <p:nvPr/>
        </p:nvSpPr>
        <p:spPr>
          <a:xfrm>
            <a:off x="6234547" y="120931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AHI-8</a:t>
            </a:r>
            <a:r>
              <a:rPr kumimoji="1" lang="ja-JP" altLang="en-US" dirty="0" smtClean="0">
                <a:solidFill>
                  <a:srgbClr val="FF0000"/>
                </a:solidFill>
                <a:latin typeface="Calibri"/>
                <a:ea typeface="ＭＳ Ｐゴシック"/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std. TB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(243.85 [K])</a:t>
            </a:r>
            <a:endParaRPr kumimoji="1" lang="en-US" altLang="ja-JP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462886" y="5640051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dirty="0" smtClean="0">
                <a:latin typeface="Calibri"/>
                <a:ea typeface="ＭＳ Ｐゴシック"/>
              </a:rPr>
              <a:t>AHI-8 [K]</a:t>
            </a:r>
            <a:endParaRPr kumimoji="1" lang="ja-JP" altLang="en-US" sz="2000" dirty="0">
              <a:latin typeface="Calibri"/>
              <a:ea typeface="ＭＳ Ｐゴシック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349389" y="2433046"/>
            <a:ext cx="1273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400" b="1" smtClean="0">
                <a:latin typeface="Calibri"/>
                <a:ea typeface="ＭＳ Ｐゴシック"/>
              </a:rPr>
              <a:t>Band 9 </a:t>
            </a:r>
            <a:r>
              <a:rPr kumimoji="1" lang="en-US" altLang="ja-JP" sz="2400" b="1" dirty="0" smtClean="0">
                <a:latin typeface="Calibri"/>
                <a:ea typeface="ＭＳ Ｐゴシック"/>
              </a:rPr>
              <a:t>(6.9 </a:t>
            </a:r>
            <a:r>
              <a:rPr kumimoji="1" lang="el-GR" altLang="ja-JP" sz="2400" b="1" dirty="0" smtClean="0">
                <a:latin typeface="Calibri"/>
                <a:ea typeface="ＭＳ Ｐゴシック"/>
              </a:rPr>
              <a:t>μ</a:t>
            </a:r>
            <a:r>
              <a:rPr kumimoji="1" lang="en-US" altLang="ja-JP" sz="2400" b="1" dirty="0" smtClean="0">
                <a:latin typeface="Calibri"/>
                <a:ea typeface="ＭＳ Ｐゴシック"/>
              </a:rPr>
              <a:t>m)</a:t>
            </a:r>
            <a:endParaRPr kumimoji="1" lang="ja-JP" altLang="en-US" sz="2400" b="1" dirty="0">
              <a:latin typeface="Calibri"/>
              <a:ea typeface="ＭＳ Ｐゴシック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42902" y="1781865"/>
            <a:ext cx="4218708" cy="313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1.  Defining reference TB</a:t>
            </a:r>
          </a:p>
          <a:p>
            <a:pPr marL="363538" lvl="1" indent="-166688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1"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kumimoji="1"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.g</a:t>
            </a:r>
            <a:r>
              <a:rPr kumimoji="1"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. </a:t>
            </a:r>
            <a:r>
              <a:rPr kumimoji="1"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AHI-8</a:t>
            </a:r>
            <a:r>
              <a:rPr kumimoji="1"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standard</a:t>
            </a:r>
            <a:r>
              <a:rPr kumimoji="1"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kumimoji="1"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radiance </a:t>
            </a:r>
            <a:r>
              <a:rPr kumimoji="1"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calculated by RTTOV-11.2</a:t>
            </a:r>
          </a:p>
          <a:p>
            <a:pPr marL="363538" indent="-363538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b="1" smtClean="0">
                <a:latin typeface="Calibri"/>
                <a:ea typeface="ＭＳ Ｐゴシック"/>
              </a:rPr>
              <a:t>2</a:t>
            </a:r>
            <a:r>
              <a:rPr kumimoji="1" lang="en-US" altLang="ja-JP" sz="2000" b="1" dirty="0" smtClean="0">
                <a:latin typeface="Calibri"/>
                <a:ea typeface="ＭＳ Ｐゴシック"/>
              </a:rPr>
              <a:t>.  Extracting  pseudo radiances:</a:t>
            </a:r>
          </a:p>
          <a:p>
            <a:pPr marL="363538" indent="-187325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AHI-8 TB &lt; ±1.0 K of reference TB</a:t>
            </a:r>
          </a:p>
          <a:p>
            <a:pPr marL="269875" indent="-269875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3.  Averaging the samples of TB differences (i.e. AHI9 – AHI8)</a:t>
            </a:r>
          </a:p>
          <a:p>
            <a:pPr marL="363538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-&gt; </a:t>
            </a:r>
            <a:r>
              <a:rPr kumimoji="1"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SBAF in TB</a:t>
            </a:r>
            <a:endParaRPr kumimoji="1"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4" name="スライド番号プレースホルダー 2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6C18DF9-8E05-442D-B3DD-4F26C510E3EA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470564" y="270162"/>
            <a:ext cx="4788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Computation of AHI-8/-9 SBAFs</a:t>
            </a:r>
          </a:p>
          <a:p>
            <a:r>
              <a:rPr kumimoji="1" lang="en-US" altLang="ja-JP" sz="2400" dirty="0" smtClean="0"/>
              <a:t>- Case for Standard Scenes</a:t>
            </a:r>
            <a:endParaRPr kumimoji="1" lang="ja-JP" altLang="en-US" sz="2400" dirty="0"/>
          </a:p>
        </p:txBody>
      </p:sp>
      <p:sp>
        <p:nvSpPr>
          <p:cNvPr id="38" name="テキスト ボックス 37"/>
          <p:cNvSpPr txBox="1"/>
          <p:nvPr/>
        </p:nvSpPr>
        <p:spPr>
          <a:xfrm rot="16200000">
            <a:off x="3640841" y="3208454"/>
            <a:ext cx="231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AHI9 – AHI8 [K]</a:t>
            </a:r>
            <a:endParaRPr kumimoji="1" lang="ja-JP" altLang="en-US" sz="2000" dirty="0"/>
          </a:p>
        </p:txBody>
      </p:sp>
      <p:sp>
        <p:nvSpPr>
          <p:cNvPr id="45" name="正方形/長方形 44"/>
          <p:cNvSpPr/>
          <p:nvPr/>
        </p:nvSpPr>
        <p:spPr>
          <a:xfrm>
            <a:off x="7284878" y="3139492"/>
            <a:ext cx="101268" cy="1484463"/>
          </a:xfrm>
          <a:prstGeom prst="rect">
            <a:avLst/>
          </a:prstGeom>
          <a:solidFill>
            <a:srgbClr val="FF9999">
              <a:alpha val="30196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572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549BFAF7-4643-4D5A-87AF-1462DEB9A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38" y="2566761"/>
            <a:ext cx="5231427" cy="33509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F34A83C1-D369-431F-AA45-D56FB1E38299}"/>
              </a:ext>
            </a:extLst>
          </p:cNvPr>
          <p:cNvSpPr txBox="1"/>
          <p:nvPr/>
        </p:nvSpPr>
        <p:spPr>
          <a:xfrm>
            <a:off x="2325202" y="5824442"/>
            <a:ext cx="3286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Period of time for stats</a:t>
            </a:r>
            <a:r>
              <a:rPr kumimoji="1" lang="en-US" altLang="ja-JP" sz="1400"/>
              <a:t>: </a:t>
            </a:r>
            <a:r>
              <a:rPr kumimoji="1" lang="en-US" altLang="ja-JP" sz="1400" smtClean="0"/>
              <a:t>3-12 Feb</a:t>
            </a:r>
            <a:r>
              <a:rPr kumimoji="1" lang="en-US" altLang="ja-JP" sz="1400" dirty="0"/>
              <a:t>. 2018</a:t>
            </a:r>
            <a:endParaRPr kumimoji="1" lang="ja-JP" altLang="en-US" sz="1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69B3FD1B-1E20-4008-B068-1BD42FE7E818}"/>
              </a:ext>
            </a:extLst>
          </p:cNvPr>
          <p:cNvSpPr txBox="1"/>
          <p:nvPr/>
        </p:nvSpPr>
        <p:spPr>
          <a:xfrm>
            <a:off x="1039345" y="5134249"/>
            <a:ext cx="3073974" cy="380480"/>
          </a:xfrm>
          <a:prstGeom prst="rect">
            <a:avLst/>
          </a:prstGeom>
          <a:solidFill>
            <a:srgbClr val="0000FF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</a:rPr>
              <a:t>AHI9 – AHI8 [K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] @ std. TB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74998" y="2429239"/>
            <a:ext cx="2905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600" smtClean="0">
                <a:solidFill>
                  <a:prstClr val="black"/>
                </a:solidFill>
                <a:latin typeface="Calibri"/>
                <a:ea typeface="ＭＳ Ｐゴシック"/>
              </a:rPr>
              <a:t>AHI-9 -&gt; 8 </a:t>
            </a:r>
            <a:r>
              <a:rPr kumimoji="1"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SBAFs (TB differences)</a:t>
            </a:r>
            <a:endParaRPr kumimoji="1"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35165" y="274419"/>
            <a:ext cx="5542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Comparison of AHI Calibration Biases b/w 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GEO-GEO</a:t>
            </a:r>
            <a:r>
              <a:rPr kumimoji="1" lang="en-US" altLang="ja-JP" sz="2400" b="1" dirty="0" smtClean="0"/>
              <a:t> and </a:t>
            </a:r>
            <a:r>
              <a:rPr kumimoji="1" lang="en-US" altLang="ja-JP" sz="2400" b="1" dirty="0" smtClean="0">
                <a:solidFill>
                  <a:srgbClr val="FF9900"/>
                </a:solidFill>
              </a:rPr>
              <a:t>GEO-LEO</a:t>
            </a:r>
            <a:endParaRPr kumimoji="1" lang="ja-JP" altLang="en-US" sz="2400" b="1" dirty="0">
              <a:solidFill>
                <a:srgbClr val="FF9900"/>
              </a:solidFill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645835"/>
              </p:ext>
            </p:extLst>
          </p:nvPr>
        </p:nvGraphicFramePr>
        <p:xfrm>
          <a:off x="6097450" y="2767793"/>
          <a:ext cx="2260763" cy="3169680"/>
        </p:xfrm>
        <a:graphic>
          <a:graphicData uri="http://schemas.openxmlformats.org/drawingml/2006/table">
            <a:tbl>
              <a:tblPr/>
              <a:tblGrid>
                <a:gridCol w="862575"/>
                <a:gridCol w="779263"/>
                <a:gridCol w="618925"/>
              </a:tblGrid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Band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l-G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μ</a:t>
                      </a:r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m)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SBAF</a:t>
                      </a:r>
                    </a:p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@stdRad</a:t>
                      </a:r>
                      <a:endParaRPr lang="en-US" sz="140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[K</a:t>
                      </a:r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]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stdRad</a:t>
                      </a:r>
                    </a:p>
                    <a:p>
                      <a:pPr algn="ctr" rtl="0" fontAlgn="ctr"/>
                      <a:r>
                        <a:rPr lang="en-US" sz="1400" b="1" i="0" u="none" strike="noStrike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[</a:t>
                      </a:r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K]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B07 (3.9)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0.15 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286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B08 (6.2)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-0.03 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235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B09 (6.9)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0.16 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244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B10 (7.3)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-0.03 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255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B11 (8.6)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-0.01 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284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B12 (9.6)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-0.14 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259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B13 (10.4)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0.00 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286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B14 (11.2)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0.03 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286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B15 (12.4)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0.05 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284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B16 (13.3)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-1.36 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270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30E4E62E-2DD2-493E-9069-0CF0D502761C}"/>
              </a:ext>
            </a:extLst>
          </p:cNvPr>
          <p:cNvSpPr txBox="1">
            <a:spLocks/>
          </p:cNvSpPr>
          <p:nvPr/>
        </p:nvSpPr>
        <p:spPr>
          <a:xfrm>
            <a:off x="566988" y="1395970"/>
            <a:ext cx="7988787" cy="94858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GB" altLang="ja-JP" sz="1800" kern="0" dirty="0" smtClean="0"/>
              <a:t>GEO-GEO: SBAF TBs are subtracted to see calibration bias differences</a:t>
            </a:r>
          </a:p>
          <a:p>
            <a:pPr>
              <a:lnSpc>
                <a:spcPct val="120000"/>
              </a:lnSpc>
            </a:pPr>
            <a:r>
              <a:rPr lang="en-GB" altLang="ja-JP" sz="1800" kern="0" dirty="0" smtClean="0"/>
              <a:t>Good </a:t>
            </a:r>
            <a:r>
              <a:rPr lang="en-GB" altLang="ja-JP" sz="1800" kern="0" dirty="0"/>
              <a:t>agreements </a:t>
            </a:r>
            <a:r>
              <a:rPr lang="en-GB" altLang="ja-JP" sz="1800" kern="0" dirty="0" smtClean="0"/>
              <a:t>b/w </a:t>
            </a:r>
            <a:r>
              <a:rPr lang="en-GB" altLang="ja-JP" sz="1800" kern="0" dirty="0" smtClean="0">
                <a:solidFill>
                  <a:srgbClr val="0070C0"/>
                </a:solidFill>
              </a:rPr>
              <a:t>GEO-GEO</a:t>
            </a:r>
            <a:r>
              <a:rPr lang="en-GB" altLang="ja-JP" sz="1800" kern="0" dirty="0" smtClean="0"/>
              <a:t> and </a:t>
            </a:r>
            <a:r>
              <a:rPr lang="en-GB" altLang="ja-JP" sz="1800" kern="0" dirty="0" smtClean="0">
                <a:solidFill>
                  <a:srgbClr val="FF6600"/>
                </a:solidFill>
              </a:rPr>
              <a:t>GEO-LEO</a:t>
            </a:r>
            <a:endParaRPr lang="en-GB" altLang="ja-JP" sz="1800" kern="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4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355658" y="302917"/>
            <a:ext cx="4205954" cy="829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kumimoji="1" lang="en-US" altLang="ja-JP" sz="2400" b="1" kern="0" dirty="0" smtClean="0"/>
              <a:t>Next Step: Validation of Diurnal Calibration Variation</a:t>
            </a:r>
            <a:endParaRPr kumimoji="1" lang="ja-JP" altLang="en-US" sz="2400" b="1" kern="0" dirty="0"/>
          </a:p>
        </p:txBody>
      </p:sp>
      <p:pic>
        <p:nvPicPr>
          <p:cNvPr id="6" name="Picture 2" descr="D:\2015-MSC\高橋行端\開発\GSICS\IR\201701_AHI9IOT\20170306_GsibAhi89Cmp_lateFeb2017\diurnal_tbbias_std_Himawari8_20170214-2017022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2" r="7146"/>
          <a:stretch/>
        </p:blipFill>
        <p:spPr bwMode="auto">
          <a:xfrm>
            <a:off x="5065165" y="1426975"/>
            <a:ext cx="3487193" cy="4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366891" y="1469042"/>
            <a:ext cx="64177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sz="1400" b="1" dirty="0"/>
              <a:t>3.9 </a:t>
            </a:r>
            <a:r>
              <a:rPr kumimoji="1" lang="en-US" altLang="ja-JP" sz="1400" b="1" dirty="0" err="1"/>
              <a:t>μm</a:t>
            </a:r>
            <a:endParaRPr kumimoji="1" lang="ja-JP" altLang="en-US" sz="14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29651" y="1469042"/>
            <a:ext cx="64177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sz="1400" b="1" dirty="0"/>
              <a:t>6.2 </a:t>
            </a:r>
            <a:r>
              <a:rPr kumimoji="1" lang="en-US" altLang="ja-JP" sz="1400" b="1" dirty="0" err="1"/>
              <a:t>μm</a:t>
            </a:r>
            <a:endParaRPr kumimoji="1" lang="ja-JP" altLang="en-US" sz="14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66891" y="2438052"/>
            <a:ext cx="64177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sz="1400" b="1" dirty="0"/>
              <a:t>6.9 </a:t>
            </a:r>
            <a:r>
              <a:rPr kumimoji="1" lang="en-US" altLang="ja-JP" sz="1400" b="1" dirty="0" err="1"/>
              <a:t>μm</a:t>
            </a:r>
            <a:endParaRPr kumimoji="1" lang="ja-JP" altLang="en-US" sz="14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29651" y="2444402"/>
            <a:ext cx="64177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sz="1400" b="1" dirty="0"/>
              <a:t>7.3 </a:t>
            </a:r>
            <a:r>
              <a:rPr kumimoji="1" lang="en-US" altLang="ja-JP" sz="1400" b="1" dirty="0" err="1"/>
              <a:t>μm</a:t>
            </a:r>
            <a:endParaRPr kumimoji="1" lang="ja-JP" altLang="en-US" sz="1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66891" y="3407062"/>
            <a:ext cx="64177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sz="1400" b="1" dirty="0"/>
              <a:t>8.6 </a:t>
            </a:r>
            <a:r>
              <a:rPr kumimoji="1" lang="en-US" altLang="ja-JP" sz="1400" b="1" dirty="0" err="1"/>
              <a:t>μm</a:t>
            </a:r>
            <a:endParaRPr kumimoji="1" lang="ja-JP" altLang="en-US" sz="14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29651" y="3407062"/>
            <a:ext cx="64177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sz="1400" b="1" dirty="0"/>
              <a:t>9.6 </a:t>
            </a:r>
            <a:r>
              <a:rPr kumimoji="1" lang="en-US" altLang="ja-JP" sz="1400" b="1" dirty="0" err="1"/>
              <a:t>μm</a:t>
            </a:r>
            <a:endParaRPr kumimoji="1" lang="ja-JP" altLang="en-US" sz="14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60541" y="4382422"/>
            <a:ext cx="74115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sz="1400" b="1" dirty="0"/>
              <a:t>10.4 </a:t>
            </a:r>
            <a:r>
              <a:rPr kumimoji="1" lang="en-US" altLang="ja-JP" sz="1400" b="1" dirty="0" err="1"/>
              <a:t>μm</a:t>
            </a:r>
            <a:endParaRPr kumimoji="1" lang="ja-JP" altLang="en-US" sz="14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129651" y="4376072"/>
            <a:ext cx="73128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sz="1400" b="1" dirty="0"/>
              <a:t>11.2 </a:t>
            </a:r>
            <a:r>
              <a:rPr kumimoji="1" lang="en-US" altLang="ja-JP" sz="1400" b="1" dirty="0" err="1"/>
              <a:t>μm</a:t>
            </a:r>
            <a:endParaRPr kumimoji="1" lang="ja-JP" altLang="en-US" sz="14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60541" y="5345082"/>
            <a:ext cx="74115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sz="1400" b="1" dirty="0"/>
              <a:t>12.4 </a:t>
            </a:r>
            <a:r>
              <a:rPr kumimoji="1" lang="en-US" altLang="ja-JP" sz="1400" b="1" dirty="0" err="1"/>
              <a:t>μm</a:t>
            </a:r>
            <a:endParaRPr kumimoji="1" lang="ja-JP" altLang="en-US" sz="14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29651" y="5351432"/>
            <a:ext cx="74115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lIns="36000" tIns="0" rIns="36000" bIns="0" rtlCol="0">
            <a:spAutoFit/>
          </a:bodyPr>
          <a:lstStyle/>
          <a:p>
            <a:r>
              <a:rPr kumimoji="1" lang="en-US" altLang="ja-JP" sz="1400" b="1" dirty="0"/>
              <a:t>13.3 </a:t>
            </a:r>
            <a:r>
              <a:rPr kumimoji="1" lang="en-US" altLang="ja-JP" sz="1400" b="1" dirty="0" err="1"/>
              <a:t>μm</a:t>
            </a:r>
            <a:endParaRPr kumimoji="1" lang="ja-JP" altLang="en-US" sz="14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39182" y="1338058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/>
              <a:t>1.0 [K]</a:t>
            </a:r>
            <a:endParaRPr kumimoji="1" lang="ja-JP" altLang="en-US" sz="12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596376" y="2106898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/>
              <a:t>-1.0 [K]</a:t>
            </a:r>
            <a:endParaRPr kumimoji="1" lang="ja-JP" altLang="en-US" sz="1200" b="1" dirty="0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7193228" y="138687"/>
            <a:ext cx="1348102" cy="1209762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rIns="0"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lvl="1" indent="-182563">
              <a:lnSpc>
                <a:spcPct val="120000"/>
              </a:lnSpc>
            </a:pPr>
            <a:r>
              <a:rPr lang="en-US" altLang="ja-JP" sz="1400" dirty="0" smtClean="0"/>
              <a:t>Reference</a:t>
            </a:r>
            <a:endParaRPr lang="en-US" altLang="ja-JP" sz="14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altLang="ja-JP" sz="1400" dirty="0" err="1">
                <a:solidFill>
                  <a:srgbClr val="FF0000"/>
                </a:solidFill>
              </a:rPr>
              <a:t>Metop</a:t>
            </a:r>
            <a:r>
              <a:rPr lang="en-US" altLang="ja-JP" sz="1400" dirty="0">
                <a:solidFill>
                  <a:srgbClr val="FF0000"/>
                </a:solidFill>
              </a:rPr>
              <a:t>-A/IASI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altLang="ja-JP" sz="1400" dirty="0" err="1">
                <a:solidFill>
                  <a:srgbClr val="0000FF"/>
                </a:solidFill>
              </a:rPr>
              <a:t>Metop</a:t>
            </a:r>
            <a:r>
              <a:rPr lang="en-US" altLang="ja-JP" sz="1400" dirty="0">
                <a:solidFill>
                  <a:srgbClr val="0000FF"/>
                </a:solidFill>
              </a:rPr>
              <a:t>-B/IASI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006600"/>
                </a:solidFill>
              </a:rPr>
              <a:t>Aqua/AIRS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solidFill>
                  <a:srgbClr val="FF6600"/>
                </a:solidFill>
              </a:rPr>
              <a:t>S-NPP/</a:t>
            </a:r>
            <a:r>
              <a:rPr lang="en-US" altLang="ja-JP" sz="1400" dirty="0" err="1" smtClean="0">
                <a:solidFill>
                  <a:srgbClr val="FF6600"/>
                </a:solidFill>
              </a:rPr>
              <a:t>CrIS</a:t>
            </a:r>
            <a:endParaRPr lang="en-US" altLang="ja-JP" dirty="0" smtClean="0"/>
          </a:p>
        </p:txBody>
      </p:sp>
      <p:sp>
        <p:nvSpPr>
          <p:cNvPr id="20" name="正方形/長方形 19"/>
          <p:cNvSpPr/>
          <p:nvPr/>
        </p:nvSpPr>
        <p:spPr>
          <a:xfrm>
            <a:off x="4824673" y="754073"/>
            <a:ext cx="25540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/>
              <a:t>Stats from 14-28 Feb</a:t>
            </a:r>
            <a:r>
              <a:rPr lang="en-US" altLang="ja-JP" sz="1400"/>
              <a:t>. </a:t>
            </a:r>
            <a:r>
              <a:rPr lang="en-US" altLang="ja-JP" sz="1400" smtClean="0"/>
              <a:t>2017</a:t>
            </a:r>
          </a:p>
          <a:p>
            <a:r>
              <a:rPr lang="en-US" altLang="ja-JP" sz="1400" smtClean="0"/>
              <a:t>@ </a:t>
            </a:r>
            <a:r>
              <a:rPr lang="en-US" altLang="ja-JP" sz="1400" dirty="0" smtClean="0"/>
              <a:t>std. TB</a:t>
            </a:r>
            <a:endParaRPr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597563" y="6012264"/>
            <a:ext cx="468077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kumimoji="1" lang="en-US" altLang="ja-JP" sz="1400" dirty="0"/>
              <a:t>[UTC]</a:t>
            </a:r>
          </a:p>
        </p:txBody>
      </p:sp>
      <p:pic>
        <p:nvPicPr>
          <p:cNvPr id="22" name="Picture 3" descr="D:\2015-MSC\高橋行端\開発\GSICS\IR\201701_AHI9IOT\20170306_GsibAhi89Cmp_lateFeb2017\diurnal_tbbias_std_Himawari9_20170214-2017022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8" t="26824" r="7334" b="55208"/>
          <a:stretch/>
        </p:blipFill>
        <p:spPr bwMode="auto">
          <a:xfrm>
            <a:off x="577882" y="1493923"/>
            <a:ext cx="3501736" cy="195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408800" y="3850589"/>
            <a:ext cx="4339846" cy="186909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60000" indent="-360000">
              <a:lnSpc>
                <a:spcPct val="120000"/>
              </a:lnSpc>
            </a:pPr>
            <a:r>
              <a:rPr lang="en-US" altLang="ja-JP" sz="2000" kern="0" dirty="0" smtClean="0">
                <a:solidFill>
                  <a:prstClr val="black"/>
                </a:solidFill>
              </a:rPr>
              <a:t>Can we complement the temporal gaps using GEO-GEO results?</a:t>
            </a:r>
          </a:p>
          <a:p>
            <a:pPr marL="623888" lvl="1" indent="-223838">
              <a:lnSpc>
                <a:spcPct val="120000"/>
              </a:lnSpc>
            </a:pPr>
            <a:r>
              <a:rPr lang="en-US" altLang="ja-JP" sz="1800" kern="0" dirty="0" smtClean="0">
                <a:solidFill>
                  <a:prstClr val="black"/>
                </a:solidFill>
              </a:rPr>
              <a:t>(Practically) Yes!</a:t>
            </a:r>
          </a:p>
          <a:p>
            <a:pPr marL="623888" lvl="1" indent="-223838">
              <a:lnSpc>
                <a:spcPct val="120000"/>
              </a:lnSpc>
            </a:pPr>
            <a:r>
              <a:rPr lang="en-US" altLang="ja-JP" sz="1800" kern="0" dirty="0" smtClean="0">
                <a:solidFill>
                  <a:prstClr val="black"/>
                </a:solidFill>
              </a:rPr>
              <a:t>Proper estimation of uncertainties in GEO-GEO SBAFs would be a key</a:t>
            </a:r>
          </a:p>
        </p:txBody>
      </p:sp>
    </p:spTree>
    <p:extLst>
      <p:ext uri="{BB962C8B-B14F-4D97-AF65-F5344CB8AC3E}">
        <p14:creationId xmlns:p14="http://schemas.microsoft.com/office/powerpoint/2010/main" val="56488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コネクタ 21"/>
          <p:cNvCxnSpPr/>
          <p:nvPr/>
        </p:nvCxnSpPr>
        <p:spPr>
          <a:xfrm>
            <a:off x="2186735" y="3789040"/>
            <a:ext cx="1025102" cy="2039221"/>
          </a:xfrm>
          <a:prstGeom prst="line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41" name="直線コネクタ 40"/>
          <p:cNvCxnSpPr/>
          <p:nvPr/>
        </p:nvCxnSpPr>
        <p:spPr>
          <a:xfrm>
            <a:off x="3107701" y="3744035"/>
            <a:ext cx="1057264" cy="2064485"/>
          </a:xfrm>
          <a:prstGeom prst="line">
            <a:avLst/>
          </a:prstGeom>
          <a:noFill/>
          <a:ln w="12700" cap="flat" cmpd="sng" algn="ctr">
            <a:solidFill>
              <a:srgbClr val="FF00FF"/>
            </a:solidFill>
            <a:prstDash val="solid"/>
          </a:ln>
          <a:effectLst/>
        </p:spPr>
      </p:cxnSp>
      <p:cxnSp>
        <p:nvCxnSpPr>
          <p:cNvPr id="42" name="直線コネクタ 41"/>
          <p:cNvCxnSpPr/>
          <p:nvPr/>
        </p:nvCxnSpPr>
        <p:spPr>
          <a:xfrm>
            <a:off x="4693803" y="3383564"/>
            <a:ext cx="1234454" cy="2424956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43" name="直線コネクタ 42"/>
          <p:cNvCxnSpPr/>
          <p:nvPr/>
        </p:nvCxnSpPr>
        <p:spPr>
          <a:xfrm>
            <a:off x="5646931" y="3363823"/>
            <a:ext cx="1234454" cy="2424956"/>
          </a:xfrm>
          <a:prstGeom prst="line">
            <a:avLst/>
          </a:prstGeom>
          <a:noFill/>
          <a:ln w="12700" cap="flat" cmpd="sng" algn="ctr">
            <a:solidFill>
              <a:srgbClr val="00CCFF"/>
            </a:solidFill>
            <a:prstDash val="solid"/>
          </a:ln>
          <a:effectLst/>
        </p:spPr>
      </p:cxn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1905576" y="4031673"/>
            <a:ext cx="5569527" cy="0"/>
          </a:xfrm>
          <a:prstGeom prst="line">
            <a:avLst/>
          </a:prstGeom>
          <a:noFill/>
          <a:ln w="28575" cap="flat" cmpd="sng" algn="ctr">
            <a:solidFill>
              <a:srgbClr val="008000"/>
            </a:solidFill>
            <a:prstDash val="sysDot"/>
          </a:ln>
          <a:effectLst/>
        </p:spPr>
      </p:cxnSp>
      <p:cxnSp>
        <p:nvCxnSpPr>
          <p:cNvPr id="7" name="直線コネクタ 6"/>
          <p:cNvCxnSpPr/>
          <p:nvPr/>
        </p:nvCxnSpPr>
        <p:spPr>
          <a:xfrm>
            <a:off x="1905575" y="4571881"/>
            <a:ext cx="5569527" cy="0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ot"/>
          </a:ln>
          <a:effectLst/>
        </p:spPr>
      </p:cxnSp>
      <p:cxnSp>
        <p:nvCxnSpPr>
          <p:cNvPr id="8" name="直線コネクタ 7"/>
          <p:cNvCxnSpPr/>
          <p:nvPr/>
        </p:nvCxnSpPr>
        <p:spPr>
          <a:xfrm>
            <a:off x="1909040" y="5129652"/>
            <a:ext cx="5569527" cy="0"/>
          </a:xfrm>
          <a:prstGeom prst="line">
            <a:avLst/>
          </a:prstGeom>
          <a:noFill/>
          <a:ln w="28575" cap="flat" cmpd="sng" algn="ctr">
            <a:solidFill>
              <a:srgbClr val="0099FF"/>
            </a:solidFill>
            <a:prstDash val="sysDot"/>
          </a:ln>
          <a:effectLst/>
        </p:spPr>
      </p:cxnSp>
      <p:sp>
        <p:nvSpPr>
          <p:cNvPr id="9" name="テキスト ボックス 8"/>
          <p:cNvSpPr txBox="1"/>
          <p:nvPr/>
        </p:nvSpPr>
        <p:spPr>
          <a:xfrm>
            <a:off x="1026105" y="384463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GEO1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26105" y="438926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7030A0"/>
                </a:solidFill>
              </a:rPr>
              <a:t>GEO2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26105" y="492183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99FF"/>
                </a:solidFill>
              </a:rPr>
              <a:t>GEO3</a:t>
            </a:r>
            <a:endParaRPr kumimoji="1" lang="ja-JP" altLang="en-US" b="1" dirty="0">
              <a:solidFill>
                <a:srgbClr val="0099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853684" y="5423037"/>
            <a:ext cx="2467727" cy="7571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sz="1600"/>
              <a:t>[</a:t>
            </a:r>
            <a:r>
              <a:rPr kumimoji="1" lang="en-US" altLang="ja-JP" sz="1600">
                <a:solidFill>
                  <a:srgbClr val="0000FF"/>
                </a:solidFill>
              </a:rPr>
              <a:t>Start</a:t>
            </a:r>
            <a:r>
              <a:rPr kumimoji="1" lang="en-US" altLang="ja-JP" sz="1600"/>
              <a:t>, </a:t>
            </a:r>
            <a:r>
              <a:rPr kumimoji="1" lang="en-US" altLang="ja-JP" sz="1600">
                <a:solidFill>
                  <a:srgbClr val="00CCFF"/>
                </a:solidFill>
              </a:rPr>
              <a:t>End</a:t>
            </a:r>
            <a:r>
              <a:rPr kumimoji="1" lang="en-US" altLang="ja-JP" sz="1600"/>
              <a:t>]</a:t>
            </a:r>
            <a:endParaRPr kumimoji="1" lang="ja-JP" altLang="en-US" sz="1600"/>
          </a:p>
          <a:p>
            <a:pPr algn="ctr">
              <a:lnSpc>
                <a:spcPct val="90000"/>
              </a:lnSpc>
            </a:pPr>
            <a:r>
              <a:rPr kumimoji="1" lang="en-US" altLang="ja-JP" sz="1600" smtClean="0"/>
              <a:t>Time range of collocation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sz="1600" smtClean="0"/>
              <a:t>with LEO </a:t>
            </a:r>
            <a:r>
              <a:rPr kumimoji="1" lang="en-US" altLang="ja-JP" sz="1600" b="1" smtClean="0"/>
              <a:t>Ascending</a:t>
            </a:r>
            <a:endParaRPr kumimoji="1" lang="en-US" altLang="ja-JP" sz="1600" b="1" dirty="0" smtClean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076939" y="5423037"/>
            <a:ext cx="2467727" cy="7571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sz="1600"/>
              <a:t>[</a:t>
            </a:r>
            <a:r>
              <a:rPr kumimoji="1" lang="en-US" altLang="ja-JP" sz="1600">
                <a:solidFill>
                  <a:srgbClr val="FF0000"/>
                </a:solidFill>
              </a:rPr>
              <a:t>Start</a:t>
            </a:r>
            <a:r>
              <a:rPr kumimoji="1" lang="en-US" altLang="ja-JP" sz="1600"/>
              <a:t>, </a:t>
            </a:r>
            <a:r>
              <a:rPr kumimoji="1" lang="en-US" altLang="ja-JP" sz="1600">
                <a:solidFill>
                  <a:srgbClr val="FF00FF"/>
                </a:solidFill>
              </a:rPr>
              <a:t>End</a:t>
            </a:r>
            <a:r>
              <a:rPr kumimoji="1" lang="en-US" altLang="ja-JP" sz="1600"/>
              <a:t>]</a:t>
            </a:r>
            <a:endParaRPr kumimoji="1" lang="ja-JP" altLang="en-US" sz="1600"/>
          </a:p>
          <a:p>
            <a:pPr algn="ctr">
              <a:lnSpc>
                <a:spcPct val="90000"/>
              </a:lnSpc>
            </a:pPr>
            <a:r>
              <a:rPr kumimoji="1" lang="en-US" altLang="ja-JP" sz="1600" smtClean="0"/>
              <a:t>Time range of collocation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sz="1600" smtClean="0"/>
              <a:t>with LEO </a:t>
            </a:r>
            <a:r>
              <a:rPr kumimoji="1" lang="en-US" altLang="ja-JP" sz="1600" b="1" smtClean="0"/>
              <a:t>Descending</a:t>
            </a:r>
            <a:endParaRPr kumimoji="1" lang="en-US" altLang="ja-JP" sz="1600" b="1" dirty="0" smtClean="0"/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285750" y="1191141"/>
            <a:ext cx="8677275" cy="141870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indent="-266700">
              <a:lnSpc>
                <a:spcPct val="120000"/>
              </a:lnSpc>
            </a:pPr>
            <a:r>
              <a:rPr lang="en-US" altLang="ja-JP" sz="1600" kern="0" smtClean="0">
                <a:solidFill>
                  <a:srgbClr val="008000"/>
                </a:solidFill>
              </a:rPr>
              <a:t>t1</a:t>
            </a:r>
            <a:r>
              <a:rPr lang="en-US" altLang="ja-JP" sz="1600" kern="0" smtClean="0"/>
              <a:t>:  </a:t>
            </a:r>
            <a:r>
              <a:rPr lang="en-US" altLang="ja-JP" sz="1600" kern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smtClean="0">
                <a:solidFill>
                  <a:prstClr val="black"/>
                </a:solidFill>
              </a:rPr>
              <a:t> – LEO</a:t>
            </a:r>
            <a:endParaRPr lang="en-US" altLang="ja-JP" sz="1600" b="1" kern="0" baseline="30000" dirty="0" smtClean="0">
              <a:solidFill>
                <a:srgbClr val="0099FF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310803" y="320238"/>
            <a:ext cx="5542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Use of GEO-GEO results as Calibration Transfers</a:t>
            </a:r>
            <a:endParaRPr kumimoji="1" lang="ja-JP" altLang="en-US" sz="2400" b="1" dirty="0">
              <a:solidFill>
                <a:srgbClr val="FF99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424843" y="2821989"/>
            <a:ext cx="344036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>
                <a:solidFill>
                  <a:srgbClr val="008000"/>
                </a:solidFill>
              </a:rPr>
              <a:t>t</a:t>
            </a:r>
            <a:r>
              <a:rPr kumimoji="1" lang="en-US" altLang="ja-JP" sz="1600" b="1" smtClean="0">
                <a:solidFill>
                  <a:srgbClr val="008000"/>
                </a:solidFill>
              </a:rPr>
              <a:t>1 (GEO1 </a:t>
            </a:r>
            <a:r>
              <a:rPr kumimoji="1" lang="en-US" altLang="ja-JP" sz="1600" b="1">
                <a:solidFill>
                  <a:srgbClr val="008000"/>
                </a:solidFill>
              </a:rPr>
              <a:t>can </a:t>
            </a:r>
            <a:r>
              <a:rPr kumimoji="1" lang="en-US" altLang="ja-JP" sz="1600" b="1" smtClean="0">
                <a:solidFill>
                  <a:srgbClr val="008000"/>
                </a:solidFill>
              </a:rPr>
              <a:t>collocate with LEO)</a:t>
            </a:r>
            <a:endParaRPr kumimoji="1" lang="ja-JP" altLang="en-US" sz="1600" b="1" dirty="0">
              <a:solidFill>
                <a:srgbClr val="008000"/>
              </a:solidFill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2277677" y="3948056"/>
            <a:ext cx="934160" cy="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4" name="直線矢印コネクタ 3"/>
          <p:cNvCxnSpPr/>
          <p:nvPr/>
        </p:nvCxnSpPr>
        <p:spPr>
          <a:xfrm>
            <a:off x="2594610" y="3131904"/>
            <a:ext cx="0" cy="786650"/>
          </a:xfrm>
          <a:prstGeom prst="straightConnector1">
            <a:avLst/>
          </a:prstGeom>
          <a:noFill/>
          <a:ln w="19050" cap="flat" cmpd="sng" algn="ctr">
            <a:solidFill>
              <a:srgbClr val="008000"/>
            </a:solidFill>
            <a:prstDash val="solid"/>
            <a:tailEnd type="arrow"/>
          </a:ln>
          <a:effectLst/>
        </p:spPr>
      </p:cxnSp>
      <p:cxnSp>
        <p:nvCxnSpPr>
          <p:cNvPr id="51" name="直線矢印コネクタ 50"/>
          <p:cNvCxnSpPr/>
          <p:nvPr/>
        </p:nvCxnSpPr>
        <p:spPr>
          <a:xfrm>
            <a:off x="2546350" y="4571882"/>
            <a:ext cx="984719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3" name="直線矢印コネクタ 52"/>
          <p:cNvCxnSpPr/>
          <p:nvPr/>
        </p:nvCxnSpPr>
        <p:spPr>
          <a:xfrm>
            <a:off x="2844800" y="5129652"/>
            <a:ext cx="986563" cy="0"/>
          </a:xfrm>
          <a:prstGeom prst="straightConnector1">
            <a:avLst/>
          </a:prstGeom>
          <a:noFill/>
          <a:ln w="28575" cap="flat" cmpd="sng" algn="ctr">
            <a:solidFill>
              <a:srgbClr val="0099FF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" name="直線矢印コネクタ 4"/>
          <p:cNvCxnSpPr/>
          <p:nvPr/>
        </p:nvCxnSpPr>
        <p:spPr>
          <a:xfrm>
            <a:off x="1514475" y="5423037"/>
            <a:ext cx="6410325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1413132" y="333195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smtClean="0"/>
              <a:t>East</a:t>
            </a:r>
            <a:endParaRPr kumimoji="1" lang="ja-JP" altLang="en-US" sz="120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360623" y="5659425"/>
            <a:ext cx="532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smtClean="0"/>
              <a:t>West</a:t>
            </a:r>
            <a:endParaRPr kumimoji="1" lang="ja-JP" altLang="en-US" sz="120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7232345" y="5423037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smtClean="0"/>
              <a:t>Time</a:t>
            </a:r>
            <a:endParaRPr kumimoji="1" lang="ja-JP" altLang="en-US" sz="1200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1893589" y="3440122"/>
            <a:ext cx="0" cy="235780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52" name="直線矢印コネクタ 51"/>
          <p:cNvCxnSpPr/>
          <p:nvPr/>
        </p:nvCxnSpPr>
        <p:spPr>
          <a:xfrm>
            <a:off x="5010766" y="3948056"/>
            <a:ext cx="934160" cy="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8" name="直線矢印コネクタ 57"/>
          <p:cNvCxnSpPr/>
          <p:nvPr/>
        </p:nvCxnSpPr>
        <p:spPr>
          <a:xfrm>
            <a:off x="5279439" y="4571882"/>
            <a:ext cx="984719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9" name="直線矢印コネクタ 58"/>
          <p:cNvCxnSpPr/>
          <p:nvPr/>
        </p:nvCxnSpPr>
        <p:spPr>
          <a:xfrm>
            <a:off x="5577889" y="5129652"/>
            <a:ext cx="986563" cy="0"/>
          </a:xfrm>
          <a:prstGeom prst="straightConnector1">
            <a:avLst/>
          </a:prstGeom>
          <a:noFill/>
          <a:ln w="28575" cap="flat" cmpd="sng" algn="ctr">
            <a:solidFill>
              <a:srgbClr val="0099FF"/>
            </a:solidFill>
            <a:prstDash val="solid"/>
            <a:headEnd type="triangl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8098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コネクタ 21"/>
          <p:cNvCxnSpPr/>
          <p:nvPr/>
        </p:nvCxnSpPr>
        <p:spPr>
          <a:xfrm>
            <a:off x="2186735" y="3789040"/>
            <a:ext cx="1025102" cy="2039221"/>
          </a:xfrm>
          <a:prstGeom prst="line">
            <a:avLst/>
          </a:prstGeom>
          <a:noFill/>
          <a:ln w="127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41" name="直線コネクタ 40"/>
          <p:cNvCxnSpPr/>
          <p:nvPr/>
        </p:nvCxnSpPr>
        <p:spPr>
          <a:xfrm>
            <a:off x="3107701" y="3744035"/>
            <a:ext cx="1057264" cy="2064485"/>
          </a:xfrm>
          <a:prstGeom prst="line">
            <a:avLst/>
          </a:prstGeom>
          <a:noFill/>
          <a:ln w="12700" cap="flat" cmpd="sng" algn="ctr">
            <a:solidFill>
              <a:srgbClr val="FF00FF"/>
            </a:solidFill>
            <a:prstDash val="solid"/>
          </a:ln>
          <a:effectLst/>
        </p:spPr>
      </p:cxnSp>
      <p:cxnSp>
        <p:nvCxnSpPr>
          <p:cNvPr id="42" name="直線コネクタ 41"/>
          <p:cNvCxnSpPr/>
          <p:nvPr/>
        </p:nvCxnSpPr>
        <p:spPr>
          <a:xfrm>
            <a:off x="4693803" y="3383564"/>
            <a:ext cx="1234454" cy="2424956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43" name="直線コネクタ 42"/>
          <p:cNvCxnSpPr/>
          <p:nvPr/>
        </p:nvCxnSpPr>
        <p:spPr>
          <a:xfrm>
            <a:off x="5646931" y="3363823"/>
            <a:ext cx="1234454" cy="2424956"/>
          </a:xfrm>
          <a:prstGeom prst="line">
            <a:avLst/>
          </a:prstGeom>
          <a:noFill/>
          <a:ln w="12700" cap="flat" cmpd="sng" algn="ctr">
            <a:solidFill>
              <a:srgbClr val="00CCFF"/>
            </a:solidFill>
            <a:prstDash val="solid"/>
          </a:ln>
          <a:effectLst/>
        </p:spPr>
      </p:cxn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F3BB8C-0C0C-4EAB-9830-DC513CDAB61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>
            <a:off x="1905576" y="4031673"/>
            <a:ext cx="5569527" cy="0"/>
          </a:xfrm>
          <a:prstGeom prst="line">
            <a:avLst/>
          </a:prstGeom>
          <a:noFill/>
          <a:ln w="28575" cap="flat" cmpd="sng" algn="ctr">
            <a:solidFill>
              <a:srgbClr val="008000"/>
            </a:solidFill>
            <a:prstDash val="sysDot"/>
          </a:ln>
          <a:effectLst/>
        </p:spPr>
      </p:cxnSp>
      <p:cxnSp>
        <p:nvCxnSpPr>
          <p:cNvPr id="7" name="直線コネクタ 6"/>
          <p:cNvCxnSpPr/>
          <p:nvPr/>
        </p:nvCxnSpPr>
        <p:spPr>
          <a:xfrm>
            <a:off x="1905575" y="4571881"/>
            <a:ext cx="5569527" cy="0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ot"/>
          </a:ln>
          <a:effectLst/>
        </p:spPr>
      </p:cxnSp>
      <p:cxnSp>
        <p:nvCxnSpPr>
          <p:cNvPr id="8" name="直線コネクタ 7"/>
          <p:cNvCxnSpPr/>
          <p:nvPr/>
        </p:nvCxnSpPr>
        <p:spPr>
          <a:xfrm>
            <a:off x="1909040" y="5129652"/>
            <a:ext cx="5569527" cy="0"/>
          </a:xfrm>
          <a:prstGeom prst="line">
            <a:avLst/>
          </a:prstGeom>
          <a:noFill/>
          <a:ln w="28575" cap="flat" cmpd="sng" algn="ctr">
            <a:solidFill>
              <a:srgbClr val="0099FF"/>
            </a:solidFill>
            <a:prstDash val="sysDot"/>
          </a:ln>
          <a:effectLst/>
        </p:spPr>
      </p:cxnSp>
      <p:sp>
        <p:nvSpPr>
          <p:cNvPr id="9" name="テキスト ボックス 8"/>
          <p:cNvSpPr txBox="1"/>
          <p:nvPr/>
        </p:nvSpPr>
        <p:spPr>
          <a:xfrm>
            <a:off x="1026105" y="384463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GEO1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26105" y="438926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7030A0"/>
                </a:solidFill>
              </a:rPr>
              <a:t>GEO2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26105" y="492183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99FF"/>
                </a:solidFill>
              </a:rPr>
              <a:t>GEO3</a:t>
            </a:r>
            <a:endParaRPr kumimoji="1" lang="ja-JP" altLang="en-US" b="1" dirty="0">
              <a:solidFill>
                <a:srgbClr val="0099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853684" y="5423037"/>
            <a:ext cx="2467727" cy="7571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sz="1600"/>
              <a:t>[</a:t>
            </a:r>
            <a:r>
              <a:rPr kumimoji="1" lang="en-US" altLang="ja-JP" sz="1600">
                <a:solidFill>
                  <a:srgbClr val="0000FF"/>
                </a:solidFill>
              </a:rPr>
              <a:t>Start</a:t>
            </a:r>
            <a:r>
              <a:rPr kumimoji="1" lang="en-US" altLang="ja-JP" sz="1600"/>
              <a:t>, </a:t>
            </a:r>
            <a:r>
              <a:rPr kumimoji="1" lang="en-US" altLang="ja-JP" sz="1600">
                <a:solidFill>
                  <a:srgbClr val="00CCFF"/>
                </a:solidFill>
              </a:rPr>
              <a:t>End</a:t>
            </a:r>
            <a:r>
              <a:rPr kumimoji="1" lang="en-US" altLang="ja-JP" sz="1600"/>
              <a:t>]</a:t>
            </a:r>
            <a:endParaRPr kumimoji="1" lang="ja-JP" altLang="en-US" sz="1600"/>
          </a:p>
          <a:p>
            <a:pPr algn="ctr">
              <a:lnSpc>
                <a:spcPct val="90000"/>
              </a:lnSpc>
            </a:pPr>
            <a:r>
              <a:rPr kumimoji="1" lang="en-US" altLang="ja-JP" sz="1600" smtClean="0"/>
              <a:t>Time range of collocation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sz="1600" smtClean="0"/>
              <a:t>with LEO </a:t>
            </a:r>
            <a:r>
              <a:rPr kumimoji="1" lang="en-US" altLang="ja-JP" sz="1600" b="1" smtClean="0"/>
              <a:t>Ascending</a:t>
            </a:r>
            <a:endParaRPr kumimoji="1" lang="en-US" altLang="ja-JP" sz="1600" b="1" dirty="0" smtClean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076939" y="5423037"/>
            <a:ext cx="2467727" cy="7571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ja-JP" sz="1600"/>
              <a:t>[</a:t>
            </a:r>
            <a:r>
              <a:rPr kumimoji="1" lang="en-US" altLang="ja-JP" sz="1600">
                <a:solidFill>
                  <a:srgbClr val="FF0000"/>
                </a:solidFill>
              </a:rPr>
              <a:t>Start</a:t>
            </a:r>
            <a:r>
              <a:rPr kumimoji="1" lang="en-US" altLang="ja-JP" sz="1600"/>
              <a:t>, </a:t>
            </a:r>
            <a:r>
              <a:rPr kumimoji="1" lang="en-US" altLang="ja-JP" sz="1600">
                <a:solidFill>
                  <a:srgbClr val="FF00FF"/>
                </a:solidFill>
              </a:rPr>
              <a:t>End</a:t>
            </a:r>
            <a:r>
              <a:rPr kumimoji="1" lang="en-US" altLang="ja-JP" sz="1600"/>
              <a:t>]</a:t>
            </a:r>
            <a:endParaRPr kumimoji="1" lang="ja-JP" altLang="en-US" sz="1600"/>
          </a:p>
          <a:p>
            <a:pPr algn="ctr">
              <a:lnSpc>
                <a:spcPct val="90000"/>
              </a:lnSpc>
            </a:pPr>
            <a:r>
              <a:rPr kumimoji="1" lang="en-US" altLang="ja-JP" sz="1600" smtClean="0"/>
              <a:t>Time range of collocation</a:t>
            </a:r>
          </a:p>
          <a:p>
            <a:pPr algn="ctr">
              <a:lnSpc>
                <a:spcPct val="90000"/>
              </a:lnSpc>
            </a:pPr>
            <a:r>
              <a:rPr kumimoji="1" lang="en-US" altLang="ja-JP" sz="1600" smtClean="0"/>
              <a:t>with LEO </a:t>
            </a:r>
            <a:r>
              <a:rPr kumimoji="1" lang="en-US" altLang="ja-JP" sz="1600" b="1" smtClean="0"/>
              <a:t>Descending</a:t>
            </a:r>
            <a:endParaRPr kumimoji="1" lang="en-US" altLang="ja-JP" sz="1600" b="1" dirty="0" smtClean="0"/>
          </a:p>
        </p:txBody>
      </p: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285750" y="1191141"/>
            <a:ext cx="8677275" cy="141870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indent="-266700">
              <a:lnSpc>
                <a:spcPct val="120000"/>
              </a:lnSpc>
            </a:pPr>
            <a:r>
              <a:rPr lang="en-US" altLang="ja-JP" sz="1600" kern="0" smtClean="0">
                <a:solidFill>
                  <a:srgbClr val="008000"/>
                </a:solidFill>
              </a:rPr>
              <a:t>t1</a:t>
            </a:r>
            <a:r>
              <a:rPr lang="en-US" altLang="ja-JP" sz="1600" kern="0" smtClean="0"/>
              <a:t>:  </a:t>
            </a:r>
            <a:r>
              <a:rPr lang="en-US" altLang="ja-JP" sz="1600" kern="0" smtClean="0">
                <a:solidFill>
                  <a:srgbClr val="008000"/>
                </a:solidFill>
              </a:rPr>
              <a:t>GEO1</a:t>
            </a:r>
            <a:r>
              <a:rPr lang="en-US" altLang="ja-JP" sz="1600" kern="0" smtClean="0">
                <a:solidFill>
                  <a:prstClr val="black"/>
                </a:solidFill>
              </a:rPr>
              <a:t> </a:t>
            </a:r>
            <a:r>
              <a:rPr lang="en-US" altLang="ja-JP" sz="1600" kern="0" dirty="0" smtClean="0">
                <a:solidFill>
                  <a:prstClr val="black"/>
                </a:solidFill>
              </a:rPr>
              <a:t>– LEO</a:t>
            </a:r>
          </a:p>
          <a:p>
            <a:pPr marL="266700" indent="-266700">
              <a:lnSpc>
                <a:spcPct val="120000"/>
              </a:lnSpc>
            </a:pPr>
            <a:r>
              <a:rPr lang="en-US" altLang="ja-JP" sz="1600" kern="0">
                <a:solidFill>
                  <a:srgbClr val="7030A0"/>
                </a:solidFill>
              </a:rPr>
              <a:t>t2</a:t>
            </a:r>
            <a:r>
              <a:rPr lang="en-US" altLang="ja-JP" sz="1600" kern="0"/>
              <a:t>: (</a:t>
            </a:r>
            <a:r>
              <a:rPr lang="en-US" altLang="ja-JP" sz="1600" kern="0">
                <a:solidFill>
                  <a:srgbClr val="7030A0"/>
                </a:solidFill>
              </a:rPr>
              <a:t>GEO2</a:t>
            </a:r>
            <a:r>
              <a:rPr lang="en-US" altLang="ja-JP" sz="1600" kern="0">
                <a:solidFill>
                  <a:prstClr val="black"/>
                </a:solidFill>
              </a:rPr>
              <a:t> – LEO)</a:t>
            </a:r>
            <a:r>
              <a:rPr lang="en-US" altLang="ja-JP" sz="1600" b="1" kern="0" baseline="30000">
                <a:solidFill>
                  <a:srgbClr val="7030A0"/>
                </a:solidFill>
              </a:rPr>
              <a:t>t2</a:t>
            </a:r>
            <a:r>
              <a:rPr lang="en-US" altLang="ja-JP" sz="1600" kern="0">
                <a:solidFill>
                  <a:prstClr val="black"/>
                </a:solidFill>
              </a:rPr>
              <a:t> – (</a:t>
            </a:r>
            <a:r>
              <a:rPr lang="en-US" altLang="ja-JP" sz="1600" kern="0">
                <a:solidFill>
                  <a:srgbClr val="7030A0"/>
                </a:solidFill>
              </a:rPr>
              <a:t>GEO2</a:t>
            </a:r>
            <a:r>
              <a:rPr lang="en-US" altLang="ja-JP" sz="1600" kern="0">
                <a:solidFill>
                  <a:prstClr val="black"/>
                </a:solidFill>
              </a:rPr>
              <a:t> – </a:t>
            </a:r>
            <a:r>
              <a:rPr lang="en-US" altLang="ja-JP" sz="1600" kern="0">
                <a:solidFill>
                  <a:srgbClr val="008000"/>
                </a:solidFill>
              </a:rPr>
              <a:t>GEO1</a:t>
            </a:r>
            <a:r>
              <a:rPr lang="en-US" altLang="ja-JP" sz="1600" kern="0"/>
              <a:t>)</a:t>
            </a:r>
            <a:r>
              <a:rPr lang="en-US" altLang="ja-JP" sz="1600" b="1" kern="0" baseline="30000">
                <a:solidFill>
                  <a:srgbClr val="7030A0"/>
                </a:solidFill>
              </a:rPr>
              <a:t>t2</a:t>
            </a:r>
            <a:r>
              <a:rPr lang="en-US" altLang="ja-JP" sz="1600" kern="0"/>
              <a:t> – SBAF(</a:t>
            </a:r>
            <a:r>
              <a:rPr lang="en-US" altLang="ja-JP" sz="1600" kern="0">
                <a:solidFill>
                  <a:srgbClr val="7030A0"/>
                </a:solidFill>
              </a:rPr>
              <a:t>GEO2</a:t>
            </a:r>
            <a:r>
              <a:rPr lang="en-US" altLang="ja-JP" sz="1600" kern="0"/>
              <a:t>/</a:t>
            </a:r>
            <a:r>
              <a:rPr lang="en-US" altLang="ja-JP" sz="1600" kern="0">
                <a:solidFill>
                  <a:srgbClr val="008000"/>
                </a:solidFill>
              </a:rPr>
              <a:t>GEO1</a:t>
            </a:r>
            <a:r>
              <a:rPr lang="en-US" altLang="ja-JP" sz="1600" kern="0"/>
              <a:t>) = (</a:t>
            </a:r>
            <a:r>
              <a:rPr lang="en-US" altLang="ja-JP" sz="1600" kern="0">
                <a:solidFill>
                  <a:srgbClr val="008000"/>
                </a:solidFill>
              </a:rPr>
              <a:t>GEO1</a:t>
            </a:r>
            <a:r>
              <a:rPr lang="en-US" altLang="ja-JP" sz="1600" kern="0"/>
              <a:t> – LEO)</a:t>
            </a:r>
            <a:r>
              <a:rPr lang="en-US" altLang="ja-JP" sz="1600" b="1" kern="0" baseline="30000">
                <a:solidFill>
                  <a:srgbClr val="7030A0"/>
                </a:solidFill>
              </a:rPr>
              <a:t>t2</a:t>
            </a:r>
            <a:endParaRPr lang="en-US" altLang="ja-JP" sz="1600" kern="0" dirty="0">
              <a:solidFill>
                <a:srgbClr val="7030A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310803" y="320238"/>
            <a:ext cx="5542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Use of GEO-GEO results as Calibration Transfers</a:t>
            </a:r>
            <a:endParaRPr kumimoji="1" lang="ja-JP" altLang="en-US" sz="2400" b="1" dirty="0">
              <a:solidFill>
                <a:srgbClr val="FF99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424843" y="2821989"/>
            <a:ext cx="32656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>
                <a:solidFill>
                  <a:srgbClr val="008000"/>
                </a:solidFill>
              </a:rPr>
              <a:t>t</a:t>
            </a:r>
            <a:r>
              <a:rPr kumimoji="1" lang="en-US" altLang="ja-JP" sz="1600" smtClean="0">
                <a:solidFill>
                  <a:srgbClr val="008000"/>
                </a:solidFill>
              </a:rPr>
              <a:t>1 (GEO1 </a:t>
            </a:r>
            <a:r>
              <a:rPr kumimoji="1" lang="en-US" altLang="ja-JP" sz="1600">
                <a:solidFill>
                  <a:srgbClr val="008000"/>
                </a:solidFill>
              </a:rPr>
              <a:t>can </a:t>
            </a:r>
            <a:r>
              <a:rPr kumimoji="1" lang="en-US" altLang="ja-JP" sz="1600" smtClean="0">
                <a:solidFill>
                  <a:srgbClr val="008000"/>
                </a:solidFill>
              </a:rPr>
              <a:t>collocate with LEO)</a:t>
            </a:r>
            <a:endParaRPr kumimoji="1" lang="ja-JP" altLang="en-US" sz="1600" dirty="0">
              <a:solidFill>
                <a:srgbClr val="008000"/>
              </a:solidFill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2277677" y="3948056"/>
            <a:ext cx="934160" cy="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37" name="テキスト ボックス 36"/>
          <p:cNvSpPr txBox="1"/>
          <p:nvPr/>
        </p:nvSpPr>
        <p:spPr>
          <a:xfrm>
            <a:off x="3214442" y="3131371"/>
            <a:ext cx="370486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>
                <a:solidFill>
                  <a:srgbClr val="7030A0"/>
                </a:solidFill>
              </a:rPr>
              <a:t>t</a:t>
            </a:r>
            <a:r>
              <a:rPr kumimoji="1" lang="en-US" altLang="ja-JP" sz="1600" b="1" smtClean="0">
                <a:solidFill>
                  <a:srgbClr val="7030A0"/>
                </a:solidFill>
              </a:rPr>
              <a:t>2 (GEO1 can't collocate, GEO2 can)</a:t>
            </a:r>
            <a:endParaRPr kumimoji="1" lang="ja-JP" altLang="en-US" sz="1600" b="1" dirty="0">
              <a:solidFill>
                <a:srgbClr val="7030A0"/>
              </a:solidFill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>
            <a:off x="3230775" y="3948056"/>
            <a:ext cx="300294" cy="0"/>
          </a:xfrm>
          <a:prstGeom prst="straightConnector1">
            <a:avLst/>
          </a:prstGeom>
          <a:noFill/>
          <a:ln w="38100" cap="flat" cmpd="sng" algn="ctr">
            <a:solidFill>
              <a:srgbClr val="7030A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5" name="直線コネクタ 54"/>
          <p:cNvCxnSpPr/>
          <p:nvPr/>
        </p:nvCxnSpPr>
        <p:spPr>
          <a:xfrm flipV="1">
            <a:off x="3531069" y="3930634"/>
            <a:ext cx="0" cy="119901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67" name="直線矢印コネクタ 66"/>
          <p:cNvCxnSpPr/>
          <p:nvPr/>
        </p:nvCxnSpPr>
        <p:spPr>
          <a:xfrm>
            <a:off x="5963864" y="3948056"/>
            <a:ext cx="300294" cy="0"/>
          </a:xfrm>
          <a:prstGeom prst="straightConnector1">
            <a:avLst/>
          </a:prstGeom>
          <a:noFill/>
          <a:ln w="38100" cap="flat" cmpd="sng" algn="ctr">
            <a:solidFill>
              <a:srgbClr val="7030A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70" name="直線コネクタ 69"/>
          <p:cNvCxnSpPr/>
          <p:nvPr/>
        </p:nvCxnSpPr>
        <p:spPr>
          <a:xfrm flipV="1">
            <a:off x="6264158" y="3930634"/>
            <a:ext cx="0" cy="119901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76" name="直線コネクタ 75"/>
          <p:cNvCxnSpPr/>
          <p:nvPr/>
        </p:nvCxnSpPr>
        <p:spPr>
          <a:xfrm flipV="1">
            <a:off x="3242212" y="3918554"/>
            <a:ext cx="0" cy="66540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77" name="直線コネクタ 76"/>
          <p:cNvCxnSpPr/>
          <p:nvPr/>
        </p:nvCxnSpPr>
        <p:spPr>
          <a:xfrm flipV="1">
            <a:off x="5963864" y="3918554"/>
            <a:ext cx="0" cy="665408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</p:cxnSp>
      <p:cxnSp>
        <p:nvCxnSpPr>
          <p:cNvPr id="4" name="直線矢印コネクタ 3"/>
          <p:cNvCxnSpPr/>
          <p:nvPr/>
        </p:nvCxnSpPr>
        <p:spPr>
          <a:xfrm>
            <a:off x="2594610" y="3131904"/>
            <a:ext cx="0" cy="786650"/>
          </a:xfrm>
          <a:prstGeom prst="straightConnector1">
            <a:avLst/>
          </a:prstGeom>
          <a:noFill/>
          <a:ln w="19050" cap="flat" cmpd="sng" algn="ctr">
            <a:solidFill>
              <a:srgbClr val="008000"/>
            </a:solidFill>
            <a:prstDash val="solid"/>
            <a:tailEnd type="arrow"/>
          </a:ln>
          <a:effectLst/>
        </p:spPr>
      </p:cxnSp>
      <p:cxnSp>
        <p:nvCxnSpPr>
          <p:cNvPr id="36" name="直線矢印コネクタ 35"/>
          <p:cNvCxnSpPr/>
          <p:nvPr/>
        </p:nvCxnSpPr>
        <p:spPr>
          <a:xfrm>
            <a:off x="3380922" y="3470458"/>
            <a:ext cx="0" cy="460176"/>
          </a:xfrm>
          <a:prstGeom prst="straightConnector1">
            <a:avLst/>
          </a:prstGeom>
          <a:noFill/>
          <a:ln w="19050" cap="flat" cmpd="sng" algn="ctr">
            <a:solidFill>
              <a:srgbClr val="7030A0"/>
            </a:solidFill>
            <a:prstDash val="solid"/>
            <a:tailEnd type="arrow"/>
          </a:ln>
          <a:effectLst/>
        </p:spPr>
      </p:cxnSp>
      <p:cxnSp>
        <p:nvCxnSpPr>
          <p:cNvPr id="51" name="直線矢印コネクタ 50"/>
          <p:cNvCxnSpPr/>
          <p:nvPr/>
        </p:nvCxnSpPr>
        <p:spPr>
          <a:xfrm>
            <a:off x="2546350" y="4571882"/>
            <a:ext cx="984719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3" name="直線矢印コネクタ 52"/>
          <p:cNvCxnSpPr/>
          <p:nvPr/>
        </p:nvCxnSpPr>
        <p:spPr>
          <a:xfrm>
            <a:off x="2844800" y="5129652"/>
            <a:ext cx="986563" cy="0"/>
          </a:xfrm>
          <a:prstGeom prst="straightConnector1">
            <a:avLst/>
          </a:prstGeom>
          <a:noFill/>
          <a:ln w="28575" cap="flat" cmpd="sng" algn="ctr">
            <a:solidFill>
              <a:srgbClr val="0099FF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" name="直線矢印コネクタ 4"/>
          <p:cNvCxnSpPr/>
          <p:nvPr/>
        </p:nvCxnSpPr>
        <p:spPr>
          <a:xfrm>
            <a:off x="1514475" y="5423037"/>
            <a:ext cx="6410325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1413132" y="333195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smtClean="0"/>
              <a:t>East</a:t>
            </a:r>
            <a:endParaRPr kumimoji="1" lang="ja-JP" altLang="en-US" sz="120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360623" y="5659425"/>
            <a:ext cx="532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smtClean="0"/>
              <a:t>West</a:t>
            </a:r>
            <a:endParaRPr kumimoji="1" lang="ja-JP" altLang="en-US" sz="120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7232345" y="5423037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smtClean="0"/>
              <a:t>Time</a:t>
            </a:r>
            <a:endParaRPr kumimoji="1" lang="ja-JP" altLang="en-US" sz="1200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1893589" y="3440122"/>
            <a:ext cx="0" cy="235780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52" name="直線矢印コネクタ 51"/>
          <p:cNvCxnSpPr/>
          <p:nvPr/>
        </p:nvCxnSpPr>
        <p:spPr>
          <a:xfrm>
            <a:off x="5010766" y="3948056"/>
            <a:ext cx="934160" cy="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8" name="直線矢印コネクタ 57"/>
          <p:cNvCxnSpPr/>
          <p:nvPr/>
        </p:nvCxnSpPr>
        <p:spPr>
          <a:xfrm>
            <a:off x="5279439" y="4571882"/>
            <a:ext cx="984719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59" name="直線矢印コネクタ 58"/>
          <p:cNvCxnSpPr/>
          <p:nvPr/>
        </p:nvCxnSpPr>
        <p:spPr>
          <a:xfrm>
            <a:off x="5577889" y="5129652"/>
            <a:ext cx="986563" cy="0"/>
          </a:xfrm>
          <a:prstGeom prst="straightConnector1">
            <a:avLst/>
          </a:prstGeom>
          <a:noFill/>
          <a:ln w="28575" cap="flat" cmpd="sng" algn="ctr">
            <a:solidFill>
              <a:srgbClr val="0099FF"/>
            </a:solidFill>
            <a:prstDash val="solid"/>
            <a:headEnd type="triangl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5893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noFill/>
        <a:ln w="38100" cap="flat" cmpd="sng" algn="ctr">
          <a:solidFill>
            <a:srgbClr val="FF0000"/>
          </a:solidFill>
          <a:prstDash val="solid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34562</TotalTime>
  <Words>2606</Words>
  <Application>Microsoft Office PowerPoint</Application>
  <PresentationFormat>画面に合わせる (4:3)</PresentationFormat>
  <Paragraphs>686</Paragraphs>
  <Slides>20</Slides>
  <Notes>12</Notes>
  <HiddenSlides>2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1" baseType="lpstr">
      <vt:lpstr>Default Design</vt:lpstr>
      <vt:lpstr>Himawari-8/9 AHI  GEO-GEO Comparisons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Current Status of GEO-LEO-IR Inter-Calibration for JMA GEO Imagers</vt:lpstr>
      <vt:lpstr>Ongoing/Future Activities for Himawari-8/9 AHI Inter-calibration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NOAA / NESDIS / ORA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YusukeYogo</cp:lastModifiedBy>
  <cp:revision>1086</cp:revision>
  <cp:lastPrinted>2018-03-09T10:04:05Z</cp:lastPrinted>
  <dcterms:created xsi:type="dcterms:W3CDTF">2004-06-10T15:46:18Z</dcterms:created>
  <dcterms:modified xsi:type="dcterms:W3CDTF">2018-03-15T02:27:28Z</dcterms:modified>
</cp:coreProperties>
</file>