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4" r:id="rId2"/>
    <p:sldMasterId id="2147487687" r:id="rId3"/>
  </p:sldMasterIdLst>
  <p:notesMasterIdLst>
    <p:notesMasterId r:id="rId19"/>
  </p:notesMasterIdLst>
  <p:handoutMasterIdLst>
    <p:handoutMasterId r:id="rId20"/>
  </p:handoutMasterIdLst>
  <p:sldIdLst>
    <p:sldId id="589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6" r:id="rId15"/>
    <p:sldId id="623" r:id="rId16"/>
    <p:sldId id="625" r:id="rId17"/>
    <p:sldId id="624" r:id="rId18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0299" autoAdjust="0"/>
  </p:normalViewPr>
  <p:slideViewPr>
    <p:cSldViewPr snapToGrid="0">
      <p:cViewPr varScale="1">
        <p:scale>
          <a:sx n="73" d="100"/>
          <a:sy n="73" d="100"/>
        </p:scale>
        <p:origin x="138" y="6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advantage</a:t>
            </a:r>
            <a:r>
              <a:rPr lang="fr-FR" dirty="0" smtClean="0"/>
              <a:t> of </a:t>
            </a:r>
            <a:r>
              <a:rPr lang="fr-FR" dirty="0" err="1" smtClean="0"/>
              <a:t>using</a:t>
            </a:r>
            <a:r>
              <a:rPr lang="fr-FR" dirty="0" smtClean="0"/>
              <a:t> OSCAR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scoring</a:t>
            </a:r>
            <a:r>
              <a:rPr lang="fr-FR" dirty="0" smtClean="0"/>
              <a:t> information,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 by GSICS,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OSCAR information about instrument </a:t>
            </a:r>
            <a:r>
              <a:rPr lang="fr-FR" baseline="0" dirty="0" err="1" smtClean="0"/>
              <a:t>launch</a:t>
            </a:r>
            <a:r>
              <a:rPr lang="fr-FR" baseline="0" dirty="0" smtClean="0"/>
              <a:t> plans and </a:t>
            </a:r>
            <a:r>
              <a:rPr lang="fr-FR" baseline="0" dirty="0" err="1" smtClean="0"/>
              <a:t>status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>
                <a:solidFill>
                  <a:srgbClr val="000000"/>
                </a:solidFill>
              </a:rPr>
              <a:pPr>
                <a:defRPr/>
              </a:pPr>
              <a:t>21 March 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Among</a:t>
            </a:r>
            <a:r>
              <a:rPr lang="fr-FR" dirty="0" smtClean="0"/>
              <a:t> the  « gap </a:t>
            </a:r>
            <a:r>
              <a:rPr lang="fr-FR" dirty="0" err="1" smtClean="0"/>
              <a:t>Analysies</a:t>
            </a:r>
            <a:r>
              <a:rPr lang="fr-FR" dirty="0" smtClean="0"/>
              <a:t> by type of mission »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select  « GSICS IR </a:t>
            </a:r>
            <a:r>
              <a:rPr lang="fr-FR" dirty="0" err="1" smtClean="0"/>
              <a:t>Intercalibration</a:t>
            </a:r>
            <a:r>
              <a:rPr lang="fr-FR" dirty="0" smtClean="0"/>
              <a:t> » mission,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in a short sentence,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filter</a:t>
            </a:r>
            <a:r>
              <a:rPr lang="fr-FR" dirty="0" smtClean="0"/>
              <a:t> the </a:t>
            </a:r>
            <a:r>
              <a:rPr lang="fr-FR" dirty="0" err="1" smtClean="0"/>
              <a:t>result</a:t>
            </a:r>
            <a:r>
              <a:rPr lang="fr-FR" dirty="0" smtClean="0"/>
              <a:t> to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of the spectral bands of the relevant instruments.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>
                <a:solidFill>
                  <a:srgbClr val="000000"/>
                </a:solidFill>
              </a:rPr>
              <a:pPr>
                <a:defRPr/>
              </a:pPr>
              <a:t>21 March 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1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instruments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have a positive score </a:t>
            </a:r>
            <a:r>
              <a:rPr lang="fr-FR" baseline="0" dirty="0" err="1" smtClean="0"/>
              <a:t>appear</a:t>
            </a:r>
            <a:r>
              <a:rPr lang="fr-FR" baseline="0" dirty="0" smtClean="0"/>
              <a:t> on the Gap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chart,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colour</a:t>
            </a:r>
            <a:r>
              <a:rPr lang="fr-FR" baseline="0" dirty="0" smtClean="0"/>
              <a:t> code </a:t>
            </a:r>
            <a:r>
              <a:rPr lang="fr-FR" baseline="0" dirty="0" err="1" smtClean="0"/>
              <a:t>corresponding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GSICS score. 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grey</a:t>
            </a:r>
            <a:r>
              <a:rPr lang="fr-FR" baseline="0" dirty="0" smtClean="0"/>
              <a:t> bar at the </a:t>
            </a:r>
            <a:r>
              <a:rPr lang="fr-FR" baseline="0" dirty="0" err="1" smtClean="0"/>
              <a:t>bottom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shifting</a:t>
            </a:r>
            <a:r>
              <a:rPr lang="fr-FR" baseline="0" dirty="0" smtClean="0"/>
              <a:t> the chart time </a:t>
            </a:r>
            <a:r>
              <a:rPr lang="fr-FR" baseline="0" dirty="0" err="1" smtClean="0"/>
              <a:t>window</a:t>
            </a:r>
            <a:r>
              <a:rPr lang="fr-FR" baseline="0" dirty="0" smtClean="0"/>
              <a:t> . Scrolling to the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display </a:t>
            </a:r>
            <a:r>
              <a:rPr lang="fr-FR" baseline="0" dirty="0" err="1" smtClean="0"/>
              <a:t>early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HIRS data are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scrolling to the right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show future </a:t>
            </a:r>
            <a:r>
              <a:rPr lang="fr-FR" baseline="0" dirty="0" err="1" smtClean="0"/>
              <a:t>sensors</a:t>
            </a:r>
            <a:r>
              <a:rPr lang="fr-FR" baseline="0" dirty="0" smtClean="0"/>
              <a:t> of JPSS/</a:t>
            </a:r>
            <a:r>
              <a:rPr lang="fr-FR" baseline="0" dirty="0" err="1" smtClean="0"/>
              <a:t>CrIS</a:t>
            </a:r>
            <a:r>
              <a:rPr lang="fr-FR" baseline="0" dirty="0" smtClean="0"/>
              <a:t> and METOP/IASI-NG.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prstClr val="black"/>
                </a:solidFill>
              </a:rPr>
              <a:t>The time chart shows the </a:t>
            </a:r>
            <a:r>
              <a:rPr lang="fr-FR" sz="1200" b="0" dirty="0" err="1" smtClean="0">
                <a:solidFill>
                  <a:prstClr val="black"/>
                </a:solidFill>
              </a:rPr>
              <a:t>actual</a:t>
            </a:r>
            <a:r>
              <a:rPr lang="fr-FR" sz="1200" b="0" dirty="0" smtClean="0">
                <a:solidFill>
                  <a:prstClr val="black"/>
                </a:solidFill>
              </a:rPr>
              <a:t> or </a:t>
            </a:r>
            <a:r>
              <a:rPr lang="fr-FR" sz="1200" b="0" dirty="0" err="1" smtClean="0">
                <a:solidFill>
                  <a:prstClr val="black"/>
                </a:solidFill>
              </a:rPr>
              <a:t>firmly</a:t>
            </a:r>
            <a:r>
              <a:rPr lang="fr-FR" sz="1200" b="0" dirty="0" smtClean="0">
                <a:solidFill>
                  <a:prstClr val="black"/>
                </a:solidFill>
              </a:rPr>
              <a:t> </a:t>
            </a:r>
            <a:r>
              <a:rPr lang="fr-FR" sz="1200" b="0" dirty="0" err="1" smtClean="0">
                <a:solidFill>
                  <a:prstClr val="black"/>
                </a:solidFill>
              </a:rPr>
              <a:t>planned</a:t>
            </a:r>
            <a:r>
              <a:rPr lang="fr-FR" sz="1200" b="0" dirty="0" smtClean="0">
                <a:solidFill>
                  <a:prstClr val="black"/>
                </a:solidFill>
              </a:rPr>
              <a:t>  </a:t>
            </a:r>
            <a:r>
              <a:rPr lang="fr-FR" sz="1200" b="0" dirty="0" err="1" smtClean="0">
                <a:solidFill>
                  <a:prstClr val="black"/>
                </a:solidFill>
              </a:rPr>
              <a:t>availability</a:t>
            </a:r>
            <a:r>
              <a:rPr lang="fr-FR" sz="1200" b="0" dirty="0" smtClean="0">
                <a:solidFill>
                  <a:prstClr val="black"/>
                </a:solidFill>
              </a:rPr>
              <a:t> of </a:t>
            </a:r>
            <a:r>
              <a:rPr lang="fr-FR" sz="1200" b="0" dirty="0" err="1" smtClean="0">
                <a:solidFill>
                  <a:prstClr val="black"/>
                </a:solidFill>
              </a:rPr>
              <a:t>sensors</a:t>
            </a:r>
            <a:r>
              <a:rPr lang="fr-FR" sz="1200" b="0" dirty="0" smtClean="0">
                <a:solidFill>
                  <a:prstClr val="black"/>
                </a:solidFill>
              </a:rPr>
              <a:t> </a:t>
            </a:r>
            <a:r>
              <a:rPr lang="fr-FR" sz="1200" b="0" dirty="0" err="1" smtClean="0">
                <a:solidFill>
                  <a:prstClr val="black"/>
                </a:solidFill>
              </a:rPr>
              <a:t>contributing</a:t>
            </a:r>
            <a:r>
              <a:rPr lang="fr-FR" sz="1200" b="0" dirty="0" smtClean="0">
                <a:solidFill>
                  <a:prstClr val="black"/>
                </a:solidFill>
              </a:rPr>
              <a:t> to « GSICS IR </a:t>
            </a:r>
            <a:r>
              <a:rPr lang="fr-FR" sz="1200" b="0" dirty="0" err="1" smtClean="0">
                <a:solidFill>
                  <a:prstClr val="black"/>
                </a:solidFill>
              </a:rPr>
              <a:t>Intercalibration</a:t>
            </a:r>
            <a:r>
              <a:rPr lang="fr-FR" sz="1200" b="0" dirty="0" smtClean="0">
                <a:solidFill>
                  <a:prstClr val="black"/>
                </a:solidFill>
              </a:rPr>
              <a:t> » mission.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chemeClr val="tx1"/>
                </a:solidFill>
              </a:rPr>
              <a:t>Non-</a:t>
            </a:r>
            <a:r>
              <a:rPr lang="fr-FR" sz="1200" b="0" dirty="0" err="1" smtClean="0">
                <a:solidFill>
                  <a:schemeClr val="tx1"/>
                </a:solidFill>
              </a:rPr>
              <a:t>functional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sensors</a:t>
            </a:r>
            <a:r>
              <a:rPr lang="fr-FR" sz="1200" b="0" dirty="0" smtClean="0">
                <a:solidFill>
                  <a:schemeClr val="tx1"/>
                </a:solidFill>
              </a:rPr>
              <a:t> or future </a:t>
            </a:r>
            <a:r>
              <a:rPr lang="fr-FR" sz="1200" b="0" dirty="0" err="1" smtClean="0">
                <a:solidFill>
                  <a:schemeClr val="tx1"/>
                </a:solidFill>
              </a:rPr>
              <a:t>sensors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with</a:t>
            </a:r>
            <a:r>
              <a:rPr lang="fr-FR" sz="1200" b="0" dirty="0" smtClean="0">
                <a:solidFill>
                  <a:schemeClr val="tx1"/>
                </a:solidFill>
              </a:rPr>
              <a:t> no </a:t>
            </a:r>
            <a:r>
              <a:rPr lang="fr-FR" sz="1200" b="0" dirty="0" err="1" smtClean="0">
                <a:solidFill>
                  <a:schemeClr val="tx1"/>
                </a:solidFill>
              </a:rPr>
              <a:t>confirmed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launch</a:t>
            </a:r>
            <a:r>
              <a:rPr lang="fr-FR" sz="1200" b="0" dirty="0" smtClean="0">
                <a:solidFill>
                  <a:schemeClr val="tx1"/>
                </a:solidFill>
              </a:rPr>
              <a:t> plan are </a:t>
            </a:r>
            <a:r>
              <a:rPr lang="fr-FR" sz="1200" b="0" dirty="0" err="1" smtClean="0">
                <a:solidFill>
                  <a:schemeClr val="tx1"/>
                </a:solidFill>
              </a:rPr>
              <a:t>thus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excluded</a:t>
            </a:r>
            <a:r>
              <a:rPr lang="fr-FR" sz="1200" b="0" dirty="0" smtClean="0">
                <a:solidFill>
                  <a:schemeClr val="tx1"/>
                </a:solidFill>
              </a:rPr>
              <a:t>.</a:t>
            </a:r>
            <a:endParaRPr lang="en-US" sz="1200" b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>
                <a:solidFill>
                  <a:srgbClr val="000000"/>
                </a:solidFill>
              </a:rPr>
              <a:pPr>
                <a:defRPr/>
              </a:pPr>
              <a:t>21 March 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9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CLARREO-1A </a:t>
            </a:r>
            <a:r>
              <a:rPr lang="fr-FR" dirty="0" err="1" smtClean="0"/>
              <a:t>Infrared</a:t>
            </a:r>
            <a:r>
              <a:rPr lang="fr-FR" dirty="0" smtClean="0"/>
              <a:t> </a:t>
            </a:r>
            <a:r>
              <a:rPr lang="fr-FR" dirty="0" err="1" smtClean="0"/>
              <a:t>spectrometer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shown</a:t>
            </a:r>
            <a:r>
              <a:rPr lang="fr-FR" dirty="0" smtClean="0"/>
              <a:t> on the time chart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 </a:t>
            </a:r>
            <a:r>
              <a:rPr lang="fr-FR" dirty="0" err="1" smtClean="0"/>
              <a:t>confirmed</a:t>
            </a:r>
            <a:r>
              <a:rPr lang="fr-FR" dirty="0" smtClean="0"/>
              <a:t> operating </a:t>
            </a:r>
            <a:r>
              <a:rPr lang="fr-FR" dirty="0" err="1" smtClean="0"/>
              <a:t>period</a:t>
            </a:r>
            <a:r>
              <a:rPr lang="fr-FR" dirty="0" smtClean="0"/>
              <a:t>, but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listed</a:t>
            </a:r>
            <a:r>
              <a:rPr lang="fr-FR" dirty="0" smtClean="0"/>
              <a:t> in the table </a:t>
            </a:r>
            <a:r>
              <a:rPr lang="fr-FR" dirty="0" err="1" smtClean="0"/>
              <a:t>below</a:t>
            </a:r>
            <a:r>
              <a:rPr lang="fr-FR" dirty="0" smtClean="0"/>
              <a:t> the chart.</a:t>
            </a:r>
          </a:p>
          <a:p>
            <a:r>
              <a:rPr lang="fr-FR" dirty="0" smtClean="0"/>
              <a:t>In</a:t>
            </a:r>
            <a:r>
              <a:rPr lang="fr-FR" baseline="0" dirty="0" smtClean="0"/>
              <a:t> spite of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excellent performance in the 5 -8 and 8 – 15 µm 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2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the 3-5 µm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missing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>
                <a:solidFill>
                  <a:srgbClr val="000000"/>
                </a:solidFill>
              </a:rPr>
              <a:pPr>
                <a:defRPr/>
              </a:pPr>
              <a:t>21 March 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2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3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 title="[DM_DOCNAME]"/>
          <p:cNvSpPr txBox="1"/>
          <p:nvPr userDrawn="1"/>
        </p:nvSpPr>
        <p:spPr>
          <a:xfrm>
            <a:off x="1323833" y="1101600"/>
            <a:ext cx="8356567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with Oscar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Dealing with Change</a:t>
            </a:r>
          </a:p>
        </p:txBody>
      </p: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6" name="Rectangle 41"/>
          <p:cNvSpPr txBox="1">
            <a:spLocks noChangeArrowheads="1"/>
          </p:cNvSpPr>
          <p:nvPr userDrawn="1"/>
        </p:nvSpPr>
        <p:spPr>
          <a:xfrm>
            <a:off x="4772977" y="3096929"/>
            <a:ext cx="4904423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 Hewison</a:t>
            </a:r>
          </a:p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Jérôme Lafeuille</a:t>
            </a:r>
          </a:p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2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64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0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217"/>
            <a:ext cx="8915400" cy="6187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0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4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1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6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5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9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07A-A9F1-4CA4-A532-A316068906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249B-DFAE-43CD-81DB-D3EBBAA981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4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4657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9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9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0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02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l-NL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EUM/RSP/VWG/18/978062, v1 Draft, 22 February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prstClr val="black"/>
                </a:solidFill>
              </a:rPr>
              <a:pPr>
                <a:defRPr/>
              </a:pPr>
              <a:t>21 March 2018</a:t>
            </a:fld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Slide: </a:t>
            </a:r>
            <a:fld id="{46609B84-6F9F-42AA-AC09-69CEFB7C0A0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33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5" r:id="rId1"/>
    <p:sldLayoutId id="2147487676" r:id="rId2"/>
    <p:sldLayoutId id="2147487677" r:id="rId3"/>
    <p:sldLayoutId id="2147487678" r:id="rId4"/>
    <p:sldLayoutId id="2147487679" r:id="rId5"/>
    <p:sldLayoutId id="2147487680" r:id="rId6"/>
    <p:sldLayoutId id="2147487681" r:id="rId7"/>
    <p:sldLayoutId id="2147487682" r:id="rId8"/>
    <p:sldLayoutId id="2147487683" r:id="rId9"/>
    <p:sldLayoutId id="2147487684" r:id="rId10"/>
    <p:sldLayoutId id="2147487685" r:id="rId11"/>
    <p:sldLayoutId id="214748768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A8A07A-A9F1-4CA4-A532-A31606890663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3/21/2018</a:t>
            </a:fld>
            <a:endParaRPr lang="en-US" b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82249B-DFAE-43CD-81DB-D3EBBAA9813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0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8" r:id="rId1"/>
    <p:sldLayoutId id="2147487689" r:id="rId2"/>
    <p:sldLayoutId id="2147487690" r:id="rId3"/>
    <p:sldLayoutId id="2147487691" r:id="rId4"/>
    <p:sldLayoutId id="2147487692" r:id="rId5"/>
    <p:sldLayoutId id="2147487693" r:id="rId6"/>
    <p:sldLayoutId id="2147487694" r:id="rId7"/>
    <p:sldLayoutId id="2147487695" r:id="rId8"/>
    <p:sldLayoutId id="2147487696" r:id="rId9"/>
    <p:sldLayoutId id="2147487697" r:id="rId10"/>
    <p:sldLayoutId id="2147487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407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407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Multiple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IR Sub-Group Discussion: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Dealing with Change</a:t>
            </a:r>
          </a:p>
          <a:p>
            <a:pPr marL="0" indent="0" algn="ct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(IR Reference Sensors)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9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 Sub-Group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Multiple hyperspectral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IASI on Metop-A, -B, </a:t>
            </a:r>
          </a:p>
          <a:p>
            <a:pPr lvl="1"/>
            <a:r>
              <a:rPr lang="de-DE" dirty="0" err="1" smtClean="0"/>
              <a:t>CrIS</a:t>
            </a:r>
            <a:r>
              <a:rPr lang="de-DE" dirty="0" smtClean="0"/>
              <a:t> on SNPP, NOAA20</a:t>
            </a:r>
          </a:p>
          <a:p>
            <a:pPr lvl="1"/>
            <a:r>
              <a:rPr lang="de-DE" dirty="0" smtClean="0"/>
              <a:t>AIRS on Aqua</a:t>
            </a:r>
          </a:p>
          <a:p>
            <a:pPr lvl="1"/>
            <a:r>
              <a:rPr lang="de-DE" dirty="0" smtClean="0"/>
              <a:t>HIRAS?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62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GEO-LEO IR Update - </a:t>
            </a:r>
            <a:r>
              <a:rPr lang="en-US" dirty="0" err="1" smtClean="0"/>
              <a:t>CrIS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35034"/>
            <a:ext cx="8915400" cy="4891129"/>
          </a:xfrm>
        </p:spPr>
        <p:txBody>
          <a:bodyPr/>
          <a:lstStyle/>
          <a:p>
            <a:r>
              <a:rPr lang="en-US" sz="2800" dirty="0" smtClean="0"/>
              <a:t>Accept </a:t>
            </a:r>
            <a:r>
              <a:rPr lang="en-US" sz="2800" dirty="0" err="1" smtClean="0"/>
              <a:t>CrIS</a:t>
            </a:r>
            <a:r>
              <a:rPr lang="en-US" sz="2800" dirty="0" smtClean="0"/>
              <a:t> as GSICS Reference?</a:t>
            </a:r>
          </a:p>
          <a:p>
            <a:r>
              <a:rPr lang="en-US" sz="2800" dirty="0" smtClean="0"/>
              <a:t>Is its calibration „in family“?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wrt</a:t>
            </a:r>
            <a:r>
              <a:rPr lang="en-US" sz="2400" dirty="0" smtClean="0"/>
              <a:t> IASI-A/B)</a:t>
            </a:r>
          </a:p>
          <a:p>
            <a:r>
              <a:rPr lang="en-US" sz="2800" dirty="0" smtClean="0"/>
              <a:t>Is its calibration stable?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wrt</a:t>
            </a:r>
            <a:r>
              <a:rPr lang="en-US" sz="2400" dirty="0" smtClean="0"/>
              <a:t> IASI-A/B)</a:t>
            </a:r>
            <a:endParaRPr lang="en-US" sz="240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Is its data freely available?</a:t>
            </a:r>
          </a:p>
          <a:p>
            <a:pPr marL="742950" lvl="2" indent="-342900"/>
            <a:r>
              <a:rPr lang="en-US" dirty="0" smtClean="0"/>
              <a:t>With sufficient latency?</a:t>
            </a:r>
          </a:p>
          <a:p>
            <a:pPr marL="342900" lvl="1" indent="-342900"/>
            <a:r>
              <a:rPr lang="en-US" dirty="0" smtClean="0"/>
              <a:t>What other questions should we ask?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2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 Sub-Group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to do for GEO-LEO IR Products?</a:t>
            </a:r>
          </a:p>
          <a:p>
            <a:pPr lvl="1"/>
            <a:r>
              <a:rPr lang="en-GB" dirty="0" smtClean="0"/>
              <a:t>NRTC</a:t>
            </a:r>
          </a:p>
          <a:p>
            <a:pPr lvl="2"/>
            <a:r>
              <a:rPr lang="en-US" dirty="0"/>
              <a:t>Just switch </a:t>
            </a:r>
            <a:r>
              <a:rPr lang="en-US" dirty="0" err="1"/>
              <a:t>RefA</a:t>
            </a:r>
            <a:r>
              <a:rPr lang="en-US" dirty="0"/>
              <a:t>-&gt;</a:t>
            </a:r>
            <a:r>
              <a:rPr lang="en-US" dirty="0" err="1"/>
              <a:t>RefB</a:t>
            </a:r>
            <a:endParaRPr lang="en-US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Switch </a:t>
            </a:r>
            <a:r>
              <a:rPr lang="en-US" dirty="0" err="1">
                <a:solidFill>
                  <a:srgbClr val="FF0000"/>
                </a:solidFill>
              </a:rPr>
              <a:t>RefA</a:t>
            </a:r>
            <a:r>
              <a:rPr lang="en-US" dirty="0">
                <a:solidFill>
                  <a:srgbClr val="FF0000"/>
                </a:solidFill>
              </a:rPr>
              <a:t>-&gt;</a:t>
            </a:r>
            <a:r>
              <a:rPr lang="en-US" dirty="0" err="1">
                <a:solidFill>
                  <a:srgbClr val="FF0000"/>
                </a:solidFill>
              </a:rPr>
              <a:t>RefB</a:t>
            </a:r>
            <a:r>
              <a:rPr lang="en-US" dirty="0">
                <a:solidFill>
                  <a:srgbClr val="FF0000"/>
                </a:solidFill>
              </a:rPr>
              <a:t>+∆</a:t>
            </a:r>
          </a:p>
          <a:p>
            <a:pPr lvl="2"/>
            <a:r>
              <a:rPr lang="en-US" dirty="0"/>
              <a:t>Just average all* Refs (within limits)</a:t>
            </a:r>
          </a:p>
          <a:p>
            <a:pPr lvl="2"/>
            <a:r>
              <a:rPr lang="en-US" dirty="0" smtClean="0"/>
              <a:t>Full </a:t>
            </a:r>
            <a:r>
              <a:rPr lang="en-US" dirty="0"/>
              <a:t>Prime GSICS Corrections</a:t>
            </a:r>
          </a:p>
          <a:p>
            <a:pPr lvl="1"/>
            <a:r>
              <a:rPr lang="en-GB" dirty="0" smtClean="0"/>
              <a:t>RAC</a:t>
            </a:r>
          </a:p>
          <a:p>
            <a:pPr lvl="2"/>
            <a:r>
              <a:rPr lang="en-GB" dirty="0" smtClean="0"/>
              <a:t>Useful for case studies?</a:t>
            </a:r>
          </a:p>
          <a:p>
            <a:pPr lvl="1"/>
            <a:r>
              <a:rPr lang="en-GB" dirty="0" smtClean="0"/>
              <a:t>Re-processing, Re-calibration, FCDR, …?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70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3152105" y="2609481"/>
            <a:ext cx="583663" cy="67978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ctr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GB" sz="1138" dirty="0">
                <a:solidFill>
                  <a:srgbClr val="00B050"/>
                </a:solidFill>
              </a:rPr>
              <a:t>∆A2B2</a:t>
            </a:r>
            <a:endParaRPr lang="en-GB" sz="2600" dirty="0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24587" y="2440744"/>
            <a:ext cx="218420" cy="86011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endParaRPr lang="en-GB" sz="2600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621424" y="2415918"/>
            <a:ext cx="1297476" cy="732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ctr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GB" sz="1463" dirty="0">
                <a:solidFill>
                  <a:srgbClr val="00B050"/>
                </a:solidFill>
              </a:rPr>
              <a:t>∆A1B1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616261" cy="854075"/>
          </a:xfrm>
        </p:spPr>
        <p:txBody>
          <a:bodyPr/>
          <a:lstStyle/>
          <a:p>
            <a:r>
              <a:rPr lang="en-GB" dirty="0"/>
              <a:t>Dealing with Multiple References </a:t>
            </a:r>
            <a:r>
              <a:rPr lang="en-GB" dirty="0" smtClean="0"/>
              <a:t>for FCDR Generation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91621" y="1091822"/>
            <a:ext cx="4324639" cy="47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Autofit/>
          </a:bodyPr>
          <a:lstStyle>
            <a:lvl1pPr marL="252007" indent="-252007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69" indent="-28575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28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40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52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63" indent="-228606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74" indent="-228606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86" indent="-228606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97" indent="-228606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000" b="0" kern="0" dirty="0" smtClean="0"/>
              <a:t>Define </a:t>
            </a:r>
            <a:r>
              <a:rPr lang="en-GB" sz="2000" b="0" kern="0" dirty="0"/>
              <a:t>∆ Corrections</a:t>
            </a:r>
          </a:p>
          <a:p>
            <a:pPr lvl="1"/>
            <a:r>
              <a:rPr lang="en-GB" sz="1800" b="0" kern="0" dirty="0"/>
              <a:t>Based on stable overlaps</a:t>
            </a:r>
          </a:p>
          <a:p>
            <a:r>
              <a:rPr lang="en-GB" sz="2000" b="0" kern="0" dirty="0"/>
              <a:t>Apply to all* references</a:t>
            </a:r>
          </a:p>
          <a:p>
            <a:pPr marL="371485" lvl="1" indent="0">
              <a:buNone/>
            </a:pPr>
            <a:r>
              <a:rPr lang="en-GB" sz="1800" b="0" kern="0" dirty="0"/>
              <a:t>* at least all with stable references</a:t>
            </a:r>
          </a:p>
          <a:p>
            <a:r>
              <a:rPr lang="en-GB" sz="2000" b="0" kern="0" dirty="0"/>
              <a:t>Merge together</a:t>
            </a:r>
          </a:p>
          <a:p>
            <a:pPr lvl="1"/>
            <a:r>
              <a:rPr lang="en-GB" sz="1800" b="0" kern="0" dirty="0"/>
              <a:t>Applying delta corrections</a:t>
            </a:r>
          </a:p>
          <a:p>
            <a:r>
              <a:rPr lang="en-GB" sz="2000" b="0" i="1" kern="0" dirty="0"/>
              <a:t>“Prime GSICS Correction”</a:t>
            </a:r>
          </a:p>
          <a:p>
            <a:endParaRPr lang="en-GB" sz="2000" b="0" kern="0" dirty="0"/>
          </a:p>
          <a:p>
            <a:pPr marL="0" indent="0">
              <a:buNone/>
            </a:pPr>
            <a:r>
              <a:rPr lang="en-GB" sz="2000" b="0" kern="0" dirty="0"/>
              <a:t>Version changes:</a:t>
            </a:r>
          </a:p>
          <a:p>
            <a:r>
              <a:rPr lang="en-GB" sz="2000" b="0" kern="0" dirty="0"/>
              <a:t>Or Split time series</a:t>
            </a:r>
          </a:p>
          <a:p>
            <a:pPr lvl="1"/>
            <a:r>
              <a:rPr lang="en-GB" sz="1800" b="0" kern="0" dirty="0"/>
              <a:t>When reprocessing impossible</a:t>
            </a:r>
            <a:br>
              <a:rPr lang="en-GB" sz="1800" b="0" kern="0" dirty="0"/>
            </a:br>
            <a:r>
              <a:rPr lang="en-GB" sz="1800" b="0" kern="0" dirty="0"/>
              <a:t>(e.g. </a:t>
            </a:r>
            <a:r>
              <a:rPr lang="en-GB" sz="1800" b="0" kern="0" dirty="0" err="1"/>
              <a:t>onboard</a:t>
            </a:r>
            <a:r>
              <a:rPr lang="en-GB" sz="1800" b="0" kern="0" dirty="0"/>
              <a:t> changes)</a:t>
            </a:r>
          </a:p>
          <a:p>
            <a:r>
              <a:rPr lang="en-GB" sz="2000" b="0" kern="0" dirty="0">
                <a:solidFill>
                  <a:srgbClr val="FF0000"/>
                </a:solidFill>
              </a:rPr>
              <a:t>Reprocess whole dataset</a:t>
            </a:r>
          </a:p>
          <a:p>
            <a:pPr lvl="1"/>
            <a:r>
              <a:rPr lang="en-GB" sz="1800" b="0" kern="0" dirty="0">
                <a:solidFill>
                  <a:srgbClr val="FF0000"/>
                </a:solidFill>
              </a:rPr>
              <a:t>Where possible</a:t>
            </a:r>
          </a:p>
          <a:p>
            <a:r>
              <a:rPr lang="en-GB" sz="2000" b="0" kern="0" dirty="0"/>
              <a:t>Need to regenerate FCDR </a:t>
            </a:r>
          </a:p>
          <a:p>
            <a:pPr lvl="1"/>
            <a:r>
              <a:rPr lang="en-GB" sz="1800" b="0" kern="0" dirty="0"/>
              <a:t>When any component changes</a:t>
            </a:r>
          </a:p>
          <a:p>
            <a:pPr lvl="1"/>
            <a:r>
              <a:rPr lang="en-GB" sz="1800" b="0" kern="0" dirty="0"/>
              <a:t>Introduce review cycles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98167" y="2432158"/>
            <a:ext cx="2747999" cy="8585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625204" y="3148365"/>
            <a:ext cx="1299383" cy="8583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315641" y="5016771"/>
            <a:ext cx="742950" cy="74295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625203" y="2424503"/>
            <a:ext cx="0" cy="732445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908310" y="2429953"/>
            <a:ext cx="0" cy="732445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55389" y="2003222"/>
            <a:ext cx="1950244" cy="366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GB" sz="2600" dirty="0">
                <a:solidFill>
                  <a:schemeClr val="tx2"/>
                </a:solidFill>
              </a:rPr>
              <a:t>RefAv1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70173" y="3273022"/>
            <a:ext cx="1950244" cy="366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GB" sz="2600" dirty="0">
                <a:solidFill>
                  <a:schemeClr val="tx2"/>
                </a:solidFill>
              </a:rPr>
              <a:t>RefBv2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7302" y="4683993"/>
            <a:ext cx="4527352" cy="7738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575447" y="4800078"/>
            <a:ext cx="12072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73979" y="2429952"/>
            <a:ext cx="1050617" cy="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0" y="2662593"/>
            <a:ext cx="473978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31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924587" y="3309447"/>
            <a:ext cx="1840791" cy="1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921743" y="3148365"/>
            <a:ext cx="0" cy="161082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1495530" y="3165372"/>
            <a:ext cx="1332229" cy="366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GB" sz="2600" dirty="0">
                <a:solidFill>
                  <a:schemeClr val="tx2"/>
                </a:solidFill>
              </a:rPr>
              <a:t>RefBv1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146166" y="2593241"/>
            <a:ext cx="592761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143322" y="2432160"/>
            <a:ext cx="0" cy="161082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2869860" y="2183914"/>
            <a:ext cx="1950244" cy="366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GB" sz="2600" dirty="0">
                <a:solidFill>
                  <a:schemeClr val="tx2"/>
                </a:solidFill>
              </a:rPr>
              <a:t>RefAv2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3143008" y="2582732"/>
            <a:ext cx="0" cy="732445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3738927" y="2577002"/>
            <a:ext cx="0" cy="732445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621424" y="3308982"/>
            <a:ext cx="3138267" cy="167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398167" y="2593615"/>
            <a:ext cx="3376599" cy="5924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12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IASI on-board processing change</a:t>
            </a:r>
          </a:p>
          <a:p>
            <a:pPr lvl="1"/>
            <a:r>
              <a:rPr lang="en-GB" dirty="0" smtClean="0"/>
              <a:t>Step change in Reference sensor record</a:t>
            </a:r>
          </a:p>
          <a:p>
            <a:pPr lvl="1"/>
            <a:endParaRPr lang="en-GB" dirty="0"/>
          </a:p>
          <a:p>
            <a:r>
              <a:rPr lang="en-GB" dirty="0" smtClean="0"/>
              <a:t>Split before/after change</a:t>
            </a:r>
          </a:p>
          <a:p>
            <a:pPr lvl="1"/>
            <a:r>
              <a:rPr lang="en-GB" dirty="0" smtClean="0"/>
              <a:t>Treat as separate sensors?</a:t>
            </a:r>
          </a:p>
          <a:p>
            <a:pPr lvl="1"/>
            <a:endParaRPr lang="en-GB" dirty="0"/>
          </a:p>
          <a:p>
            <a:r>
              <a:rPr lang="en-GB" dirty="0" smtClean="0"/>
              <a:t>Automatically check for step changes</a:t>
            </a:r>
          </a:p>
          <a:p>
            <a:endParaRPr lang="en-GB" dirty="0"/>
          </a:p>
          <a:p>
            <a:r>
              <a:rPr lang="en-GB" dirty="0" smtClean="0"/>
              <a:t>But what about drifts?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5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Scoring Reference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Scoring with Oscar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88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we need to keep score?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Previously, proposed [</a:t>
            </a:r>
            <a:r>
              <a:rPr lang="en-GB" dirty="0" smtClean="0">
                <a:hlinkClick r:id="rId2"/>
              </a:rPr>
              <a:t>2014-07-23</a:t>
            </a:r>
            <a:r>
              <a:rPr lang="en-GB" dirty="0" smtClean="0"/>
              <a:t>]…</a:t>
            </a:r>
          </a:p>
          <a:p>
            <a:r>
              <a:rPr lang="en-GB" dirty="0" smtClean="0"/>
              <a:t>Selecting Anchor Reference</a:t>
            </a:r>
          </a:p>
          <a:p>
            <a:pPr lvl="1"/>
            <a:r>
              <a:rPr lang="en-GB" dirty="0" smtClean="0"/>
              <a:t>Scoring all potential reference sensors</a:t>
            </a:r>
          </a:p>
          <a:p>
            <a:pPr lvl="1"/>
            <a:r>
              <a:rPr lang="en-GB" dirty="0" smtClean="0"/>
              <a:t>Based on performance against requirements</a:t>
            </a:r>
          </a:p>
          <a:p>
            <a:pPr lvl="1"/>
            <a:r>
              <a:rPr lang="en-GB" dirty="0" smtClean="0"/>
              <a:t>Based on contribution to uncertainty</a:t>
            </a:r>
          </a:p>
          <a:p>
            <a:pPr lvl="1"/>
            <a:r>
              <a:rPr lang="en-GB" dirty="0" smtClean="0"/>
              <a:t>Still needed? If so, …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Could use WMO OSCAR to keep score</a:t>
            </a:r>
          </a:p>
          <a:p>
            <a:pPr lvl="1"/>
            <a:r>
              <a:rPr lang="en-GB" dirty="0" smtClean="0"/>
              <a:t>But not all parameters included in database</a:t>
            </a:r>
          </a:p>
          <a:p>
            <a:pPr lvl="1"/>
            <a:r>
              <a:rPr lang="en-GB" dirty="0" smtClean="0"/>
              <a:t>Could define scores offline &amp; enter manually</a:t>
            </a:r>
          </a:p>
          <a:p>
            <a:pPr lvl="1"/>
            <a:r>
              <a:rPr lang="en-GB" dirty="0" smtClean="0"/>
              <a:t>Visualise available references over long time series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32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of OSCAR Gap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230" y="1340433"/>
            <a:ext cx="9220487" cy="5101931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not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practical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maintain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all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factors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uncertainty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systematically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derive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« score » in OSCAR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GSICS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compute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« score 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outside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OSCAR, </a:t>
            </a:r>
          </a:p>
          <a:p>
            <a:pPr lvl="1"/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weighted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combination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normalized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criteria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/>
              <a:t>The GSICS score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entered</a:t>
            </a:r>
            <a:r>
              <a:rPr lang="fr-FR" b="1" dirty="0" smtClean="0"/>
              <a:t> in OSCAR as instrument « </a:t>
            </a:r>
            <a:r>
              <a:rPr lang="fr-FR" b="1" dirty="0" err="1" smtClean="0"/>
              <a:t>property</a:t>
            </a:r>
            <a:r>
              <a:rPr lang="fr-FR" b="1" dirty="0" smtClean="0"/>
              <a:t> » for candidate </a:t>
            </a:r>
            <a:r>
              <a:rPr lang="fr-FR" b="1" dirty="0" err="1" smtClean="0"/>
              <a:t>reference</a:t>
            </a:r>
            <a:r>
              <a:rPr lang="fr-FR" b="1" dirty="0" smtClean="0"/>
              <a:t> </a:t>
            </a:r>
            <a:r>
              <a:rPr lang="fr-FR" b="1" dirty="0" err="1" smtClean="0"/>
              <a:t>sensors</a:t>
            </a:r>
            <a:endParaRPr lang="fr-FR" b="1" dirty="0" smtClean="0"/>
          </a:p>
          <a:p>
            <a:r>
              <a:rPr lang="fr-FR" b="1" dirty="0" smtClean="0"/>
              <a:t>«</a:t>
            </a:r>
            <a:r>
              <a:rPr lang="fr-FR" b="1" dirty="0" err="1" smtClean="0"/>
              <a:t>Intercalibration</a:t>
            </a:r>
            <a:r>
              <a:rPr lang="fr-FR" b="1" dirty="0" smtClean="0"/>
              <a:t> Reference</a:t>
            </a:r>
            <a:r>
              <a:rPr lang="fr-FR" b="1" dirty="0"/>
              <a:t>» </a:t>
            </a:r>
            <a:r>
              <a:rPr lang="fr-FR" b="1" dirty="0" smtClean="0"/>
              <a:t>mission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 smtClean="0"/>
              <a:t>created</a:t>
            </a:r>
            <a:r>
              <a:rPr lang="fr-FR" b="1" dirty="0" smtClean="0"/>
              <a:t> in OSCAR</a:t>
            </a:r>
          </a:p>
          <a:p>
            <a:r>
              <a:rPr lang="fr-FR" b="1" dirty="0" smtClean="0"/>
              <a:t>Instruments are </a:t>
            </a:r>
            <a:r>
              <a:rPr lang="fr-FR" b="1" dirty="0" err="1" smtClean="0"/>
              <a:t>rated</a:t>
            </a:r>
            <a:r>
              <a:rPr lang="fr-FR" b="1" dirty="0" smtClean="0"/>
              <a:t> </a:t>
            </a:r>
            <a:r>
              <a:rPr lang="fr-FR" b="1" dirty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from</a:t>
            </a:r>
            <a:r>
              <a:rPr lang="fr-FR" b="1" dirty="0" smtClean="0"/>
              <a:t> 1 </a:t>
            </a:r>
            <a:r>
              <a:rPr lang="fr-FR" b="1" dirty="0"/>
              <a:t>to 5</a:t>
            </a:r>
            <a:r>
              <a:rPr lang="fr-FR" b="1" dirty="0" smtClean="0"/>
              <a:t>) for </a:t>
            </a:r>
            <a:r>
              <a:rPr lang="fr-FR" b="1" dirty="0" err="1" smtClean="0"/>
              <a:t>this</a:t>
            </a:r>
            <a:r>
              <a:rPr lang="fr-FR" b="1" dirty="0" smtClean="0"/>
              <a:t> mission </a:t>
            </a:r>
            <a:r>
              <a:rPr lang="fr-FR" b="1" dirty="0" err="1" smtClean="0"/>
              <a:t>according</a:t>
            </a:r>
            <a:r>
              <a:rPr lang="fr-FR" b="1" dirty="0" smtClean="0"/>
              <a:t> to </a:t>
            </a:r>
            <a:r>
              <a:rPr lang="fr-FR" b="1" dirty="0" err="1" smtClean="0"/>
              <a:t>their</a:t>
            </a:r>
            <a:r>
              <a:rPr lang="fr-FR" b="1" dirty="0" smtClean="0"/>
              <a:t> GSICS score (</a:t>
            </a:r>
            <a:r>
              <a:rPr lang="fr-FR" b="1" dirty="0" err="1" smtClean="0"/>
              <a:t>from</a:t>
            </a:r>
            <a:r>
              <a:rPr lang="fr-FR" b="1" dirty="0" smtClean="0"/>
              <a:t> 1 to 0)</a:t>
            </a:r>
            <a:endParaRPr lang="fr-FR" b="1" dirty="0"/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GSICS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owns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scoring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algorithm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updates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" y="99392"/>
            <a:ext cx="695274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0" y="0"/>
            <a:ext cx="6952740" cy="7045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smtClean="0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293260" y="476672"/>
            <a:ext cx="24962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200" dirty="0" smtClean="0">
                <a:solidFill>
                  <a:srgbClr val="1F497D"/>
                </a:solidFill>
                <a:latin typeface="Calibri"/>
              </a:rPr>
              <a:t>This </a:t>
            </a:r>
            <a:r>
              <a:rPr lang="fr-FR" sz="3200" dirty="0" err="1" smtClean="0">
                <a:solidFill>
                  <a:srgbClr val="1F497D"/>
                </a:solidFill>
                <a:latin typeface="Calibri"/>
              </a:rPr>
              <a:t>allows</a:t>
            </a:r>
            <a:r>
              <a:rPr lang="fr-FR" sz="32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fr-FR" sz="3200" dirty="0" err="1" smtClean="0">
                <a:solidFill>
                  <a:srgbClr val="1F497D"/>
                </a:solidFill>
                <a:latin typeface="Calibri"/>
              </a:rPr>
              <a:t>drawing</a:t>
            </a:r>
            <a:r>
              <a:rPr lang="fr-FR" sz="3200" dirty="0" smtClean="0">
                <a:solidFill>
                  <a:srgbClr val="1F497D"/>
                </a:solidFill>
                <a:latin typeface="Calibri"/>
              </a:rPr>
              <a:t> a Gap </a:t>
            </a:r>
            <a:r>
              <a:rPr lang="fr-FR" sz="3200" dirty="0" err="1" smtClean="0">
                <a:solidFill>
                  <a:srgbClr val="1F497D"/>
                </a:solidFill>
                <a:latin typeface="Calibri"/>
              </a:rPr>
              <a:t>Analysis</a:t>
            </a:r>
            <a:r>
              <a:rPr lang="fr-FR" sz="3200" dirty="0" smtClean="0">
                <a:solidFill>
                  <a:srgbClr val="1F497D"/>
                </a:solidFill>
                <a:latin typeface="Calibri"/>
              </a:rPr>
              <a:t> for GSICS Inter-calibration </a:t>
            </a:r>
            <a:r>
              <a:rPr lang="fr-FR" sz="3200" dirty="0" err="1" smtClean="0">
                <a:solidFill>
                  <a:srgbClr val="1F497D"/>
                </a:solidFill>
                <a:latin typeface="Calibri"/>
              </a:rPr>
              <a:t>References</a:t>
            </a:r>
            <a:endParaRPr lang="fr-FR" sz="3200" dirty="0" smtClean="0">
              <a:solidFill>
                <a:srgbClr val="1F497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3200" dirty="0">
              <a:solidFill>
                <a:srgbClr val="1F497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latin typeface="Calibri"/>
              </a:rPr>
              <a:t>The advantage of using OSCAR is to link the scoring information, provided by GSICS, with the OSCAR information about </a:t>
            </a:r>
            <a:r>
              <a:rPr lang="en-US" sz="1800" dirty="0" smtClean="0">
                <a:solidFill>
                  <a:srgbClr val="00B050"/>
                </a:solidFill>
                <a:latin typeface="Calibri"/>
              </a:rPr>
              <a:t>instrument launch </a:t>
            </a:r>
            <a:r>
              <a:rPr lang="en-US" sz="1800" dirty="0">
                <a:solidFill>
                  <a:srgbClr val="00B050"/>
                </a:solidFill>
                <a:latin typeface="Calibri"/>
              </a:rPr>
              <a:t>plans and status</a:t>
            </a:r>
            <a:r>
              <a:rPr lang="en-US" sz="1800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r-FR" sz="3200" dirty="0" smtClean="0">
                <a:solidFill>
                  <a:srgbClr val="00B050"/>
                </a:solidFill>
                <a:latin typeface="Calibri"/>
              </a:rPr>
              <a:t> </a:t>
            </a:r>
            <a:endParaRPr lang="en-US" sz="3200" dirty="0" smtClean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00" y="324433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The </a:t>
            </a:r>
            <a:r>
              <a:rPr lang="fr-FR" dirty="0" err="1">
                <a:solidFill>
                  <a:prstClr val="white"/>
                </a:solidFill>
              </a:rPr>
              <a:t>advantage</a:t>
            </a:r>
            <a:r>
              <a:rPr lang="fr-FR" dirty="0">
                <a:solidFill>
                  <a:prstClr val="white"/>
                </a:solidFill>
              </a:rPr>
              <a:t> of </a:t>
            </a:r>
            <a:r>
              <a:rPr lang="fr-FR" dirty="0" err="1">
                <a:solidFill>
                  <a:prstClr val="white"/>
                </a:solidFill>
              </a:rPr>
              <a:t>using</a:t>
            </a:r>
            <a:r>
              <a:rPr lang="fr-FR" dirty="0">
                <a:solidFill>
                  <a:prstClr val="white"/>
                </a:solidFill>
              </a:rPr>
              <a:t> OSCAR </a:t>
            </a:r>
            <a:r>
              <a:rPr lang="fr-FR" dirty="0" err="1">
                <a:solidFill>
                  <a:prstClr val="white"/>
                </a:solidFill>
              </a:rPr>
              <a:t>is</a:t>
            </a:r>
            <a:r>
              <a:rPr lang="fr-FR" dirty="0">
                <a:solidFill>
                  <a:prstClr val="white"/>
                </a:solidFill>
              </a:rPr>
              <a:t> to </a:t>
            </a:r>
            <a:r>
              <a:rPr lang="fr-FR" dirty="0" err="1">
                <a:solidFill>
                  <a:prstClr val="white"/>
                </a:solidFill>
              </a:rPr>
              <a:t>link</a:t>
            </a:r>
            <a:r>
              <a:rPr lang="fr-FR" dirty="0">
                <a:solidFill>
                  <a:prstClr val="white"/>
                </a:solidFill>
              </a:rPr>
              <a:t> the </a:t>
            </a:r>
            <a:r>
              <a:rPr lang="fr-FR" dirty="0" err="1">
                <a:solidFill>
                  <a:prstClr val="white"/>
                </a:solidFill>
              </a:rPr>
              <a:t>scoring</a:t>
            </a:r>
            <a:r>
              <a:rPr lang="fr-FR" dirty="0">
                <a:solidFill>
                  <a:prstClr val="white"/>
                </a:solidFill>
              </a:rPr>
              <a:t> information, </a:t>
            </a:r>
            <a:r>
              <a:rPr lang="fr-FR" dirty="0" err="1">
                <a:solidFill>
                  <a:prstClr val="white"/>
                </a:solidFill>
              </a:rPr>
              <a:t>provided</a:t>
            </a:r>
            <a:r>
              <a:rPr lang="fr-FR" dirty="0">
                <a:solidFill>
                  <a:prstClr val="white"/>
                </a:solidFill>
              </a:rPr>
              <a:t> by GSICS, </a:t>
            </a:r>
            <a:r>
              <a:rPr lang="fr-FR" dirty="0" err="1">
                <a:solidFill>
                  <a:prstClr val="white"/>
                </a:solidFill>
              </a:rPr>
              <a:t>with</a:t>
            </a:r>
            <a:r>
              <a:rPr lang="fr-FR" dirty="0">
                <a:solidFill>
                  <a:prstClr val="white"/>
                </a:solidFill>
              </a:rPr>
              <a:t> the OSCAR information about instrument </a:t>
            </a:r>
            <a:r>
              <a:rPr lang="fr-FR" dirty="0" err="1">
                <a:solidFill>
                  <a:prstClr val="white"/>
                </a:solidFill>
              </a:rPr>
              <a:t>launch</a:t>
            </a:r>
            <a:r>
              <a:rPr lang="fr-FR" dirty="0">
                <a:solidFill>
                  <a:prstClr val="white"/>
                </a:solidFill>
              </a:rPr>
              <a:t> plans and </a:t>
            </a:r>
            <a:r>
              <a:rPr lang="fr-FR" dirty="0" err="1">
                <a:solidFill>
                  <a:prstClr val="white"/>
                </a:solidFill>
              </a:rPr>
              <a:t>status</a:t>
            </a:r>
            <a:r>
              <a:rPr lang="fr-FR" dirty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7869" r="5905" b="22750"/>
          <a:stretch/>
        </p:blipFill>
        <p:spPr>
          <a:xfrm>
            <a:off x="88771" y="93519"/>
            <a:ext cx="8172000" cy="6552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1371601" y="1153391"/>
            <a:ext cx="1506682" cy="540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23953" y="2057399"/>
            <a:ext cx="3740727" cy="10494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71602" y="3449782"/>
            <a:ext cx="6639790" cy="1194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71602" y="5237017"/>
            <a:ext cx="2296389" cy="12157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" r="6919" b="32810"/>
          <a:stretch/>
        </p:blipFill>
        <p:spPr>
          <a:xfrm>
            <a:off x="161769" y="135083"/>
            <a:ext cx="9744229" cy="547044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581891" y="5798127"/>
            <a:ext cx="72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err="1" smtClean="0">
                <a:solidFill>
                  <a:prstClr val="black"/>
                </a:solidFill>
              </a:rPr>
              <a:t>Actual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>
                <a:solidFill>
                  <a:prstClr val="black"/>
                </a:solidFill>
              </a:rPr>
              <a:t>or </a:t>
            </a:r>
            <a:r>
              <a:rPr lang="fr-FR" sz="2000" b="0" dirty="0" err="1">
                <a:solidFill>
                  <a:prstClr val="black"/>
                </a:solidFill>
              </a:rPr>
              <a:t>firmly</a:t>
            </a:r>
            <a:r>
              <a:rPr lang="fr-FR" sz="2000" b="0" dirty="0">
                <a:solidFill>
                  <a:prstClr val="black"/>
                </a:solidFill>
              </a:rPr>
              <a:t> </a:t>
            </a:r>
            <a:r>
              <a:rPr lang="fr-FR" sz="2000" b="0" dirty="0" err="1">
                <a:solidFill>
                  <a:prstClr val="black"/>
                </a:solidFill>
              </a:rPr>
              <a:t>planned</a:t>
            </a:r>
            <a:r>
              <a:rPr lang="fr-FR" sz="2000" b="0" dirty="0">
                <a:solidFill>
                  <a:prstClr val="black"/>
                </a:solidFill>
              </a:rPr>
              <a:t>  </a:t>
            </a:r>
            <a:r>
              <a:rPr lang="fr-FR" sz="2000" b="0" dirty="0" err="1">
                <a:solidFill>
                  <a:prstClr val="black"/>
                </a:solidFill>
              </a:rPr>
              <a:t>availability</a:t>
            </a:r>
            <a:r>
              <a:rPr lang="fr-FR" sz="2000" b="0" dirty="0">
                <a:solidFill>
                  <a:prstClr val="black"/>
                </a:solidFill>
              </a:rPr>
              <a:t> of </a:t>
            </a:r>
            <a:r>
              <a:rPr lang="fr-FR" sz="2000" b="0" dirty="0" err="1" smtClean="0">
                <a:solidFill>
                  <a:prstClr val="black"/>
                </a:solidFill>
              </a:rPr>
              <a:t>sensors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contributing</a:t>
            </a:r>
            <a:r>
              <a:rPr lang="fr-FR" sz="2000" b="0" dirty="0" smtClean="0">
                <a:solidFill>
                  <a:prstClr val="black"/>
                </a:solidFill>
              </a:rPr>
              <a:t> to « GSICS IR </a:t>
            </a:r>
            <a:r>
              <a:rPr lang="fr-FR" sz="2000" b="0" dirty="0" err="1" smtClean="0">
                <a:solidFill>
                  <a:prstClr val="black"/>
                </a:solidFill>
              </a:rPr>
              <a:t>Intercalibration</a:t>
            </a:r>
            <a:r>
              <a:rPr lang="fr-FR" sz="2000" b="0" dirty="0" smtClean="0">
                <a:solidFill>
                  <a:prstClr val="black"/>
                </a:solidFill>
              </a:rPr>
              <a:t> » mission.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695" r="46460" b="-2343"/>
          <a:stretch/>
        </p:blipFill>
        <p:spPr>
          <a:xfrm>
            <a:off x="231976" y="1891143"/>
            <a:ext cx="8287126" cy="437457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15637" y="426026"/>
            <a:ext cx="861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smtClean="0">
                <a:solidFill>
                  <a:prstClr val="black"/>
                </a:solidFill>
              </a:rPr>
              <a:t>A table displays </a:t>
            </a:r>
            <a:r>
              <a:rPr lang="fr-FR" sz="2000" b="0" u="sng" dirty="0" smtClean="0">
                <a:solidFill>
                  <a:prstClr val="black"/>
                </a:solidFill>
              </a:rPr>
              <a:t>all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sensors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specified</a:t>
            </a:r>
            <a:r>
              <a:rPr lang="fr-FR" sz="2000" b="0" dirty="0" smtClean="0">
                <a:solidFill>
                  <a:prstClr val="black"/>
                </a:solidFill>
              </a:rPr>
              <a:t> to </a:t>
            </a:r>
            <a:r>
              <a:rPr lang="fr-FR" sz="2000" b="0" dirty="0" err="1" smtClean="0">
                <a:solidFill>
                  <a:prstClr val="black"/>
                </a:solidFill>
              </a:rPr>
              <a:t>contribute</a:t>
            </a:r>
            <a:r>
              <a:rPr lang="fr-FR" sz="2000" b="0" dirty="0" smtClean="0">
                <a:solidFill>
                  <a:prstClr val="black"/>
                </a:solidFill>
              </a:rPr>
              <a:t> to the mission, </a:t>
            </a:r>
            <a:r>
              <a:rPr lang="fr-FR" sz="2000" b="0" dirty="0" err="1" smtClean="0">
                <a:solidFill>
                  <a:prstClr val="black"/>
                </a:solidFill>
              </a:rPr>
              <a:t>including</a:t>
            </a:r>
            <a:r>
              <a:rPr lang="fr-FR" sz="2000" b="0" dirty="0" smtClean="0">
                <a:solidFill>
                  <a:prstClr val="black"/>
                </a:solidFill>
              </a:rPr>
              <a:t> non-</a:t>
            </a:r>
            <a:r>
              <a:rPr lang="fr-FR" sz="2000" b="0" dirty="0" err="1" smtClean="0">
                <a:solidFill>
                  <a:prstClr val="black"/>
                </a:solidFill>
              </a:rPr>
              <a:t>functional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ones</a:t>
            </a:r>
            <a:r>
              <a:rPr lang="fr-FR" sz="2000" b="0" dirty="0" smtClean="0">
                <a:solidFill>
                  <a:prstClr val="black"/>
                </a:solidFill>
              </a:rPr>
              <a:t> or future </a:t>
            </a:r>
            <a:r>
              <a:rPr lang="fr-FR" sz="2000" b="0" dirty="0" err="1" smtClean="0">
                <a:solidFill>
                  <a:prstClr val="black"/>
                </a:solidFill>
              </a:rPr>
              <a:t>sensors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with</a:t>
            </a:r>
            <a:r>
              <a:rPr lang="fr-FR" sz="2000" b="0" dirty="0" smtClean="0">
                <a:solidFill>
                  <a:prstClr val="black"/>
                </a:solidFill>
              </a:rPr>
              <a:t> no </a:t>
            </a:r>
            <a:r>
              <a:rPr lang="fr-FR" sz="2000" b="0" dirty="0" err="1" smtClean="0">
                <a:solidFill>
                  <a:prstClr val="black"/>
                </a:solidFill>
              </a:rPr>
              <a:t>confirmed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launch</a:t>
            </a:r>
            <a:r>
              <a:rPr lang="fr-FR" sz="2000" b="0" dirty="0" smtClean="0">
                <a:solidFill>
                  <a:prstClr val="black"/>
                </a:solidFill>
              </a:rPr>
              <a:t> plan </a:t>
            </a:r>
            <a:br>
              <a:rPr lang="fr-FR" sz="2000" b="0" dirty="0" smtClean="0">
                <a:solidFill>
                  <a:prstClr val="black"/>
                </a:solidFill>
              </a:rPr>
            </a:br>
            <a:r>
              <a:rPr lang="fr-FR" sz="2000" b="0" dirty="0" smtClean="0">
                <a:solidFill>
                  <a:prstClr val="black"/>
                </a:solidFill>
              </a:rPr>
              <a:t>(</a:t>
            </a:r>
            <a:r>
              <a:rPr lang="fr-FR" sz="2000" b="0" dirty="0" err="1" smtClean="0">
                <a:solidFill>
                  <a:prstClr val="black"/>
                </a:solidFill>
              </a:rPr>
              <a:t>e.g</a:t>
            </a:r>
            <a:r>
              <a:rPr lang="fr-FR" sz="2000" b="0" dirty="0" smtClean="0">
                <a:solidFill>
                  <a:prstClr val="black"/>
                </a:solidFill>
              </a:rPr>
              <a:t>.  CLARREO/</a:t>
            </a:r>
            <a:r>
              <a:rPr lang="fr-FR" sz="2000" b="0" dirty="0" err="1" smtClean="0">
                <a:solidFill>
                  <a:prstClr val="black"/>
                </a:solidFill>
              </a:rPr>
              <a:t>Infrared</a:t>
            </a:r>
            <a:r>
              <a:rPr lang="fr-FR" sz="2000" b="0" dirty="0" smtClean="0">
                <a:solidFill>
                  <a:prstClr val="black"/>
                </a:solidFill>
              </a:rPr>
              <a:t> </a:t>
            </a:r>
            <a:r>
              <a:rPr lang="fr-FR" sz="2000" b="0" dirty="0" err="1" smtClean="0">
                <a:solidFill>
                  <a:prstClr val="black"/>
                </a:solidFill>
              </a:rPr>
              <a:t>spectrometer</a:t>
            </a:r>
            <a:r>
              <a:rPr lang="fr-FR" sz="2000" b="0" dirty="0" smtClean="0">
                <a:solidFill>
                  <a:prstClr val="black"/>
                </a:solidFill>
              </a:rPr>
              <a:t> )</a:t>
            </a:r>
            <a:endParaRPr lang="en-US" sz="2000" b="0" dirty="0">
              <a:solidFill>
                <a:prstClr val="black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01066" y="3922566"/>
            <a:ext cx="3575439" cy="5299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93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6544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Previously, proposed [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2014-07-23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]…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Selecting Anchor Reference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Scoring all potential reference sensors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Based on performance against requirements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Based on contribution to uncertainty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Still needed? If so, …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Could use WMO OSCAR to keep score</a:t>
            </a:r>
          </a:p>
          <a:p>
            <a:pPr lvl="1"/>
            <a:r>
              <a:rPr lang="en-GB" dirty="0" smtClean="0"/>
              <a:t>But not all parameters included in database</a:t>
            </a:r>
          </a:p>
          <a:p>
            <a:pPr lvl="1"/>
            <a:r>
              <a:rPr lang="en-GB" dirty="0" smtClean="0"/>
              <a:t>Could define scores offline &amp; enter manually</a:t>
            </a:r>
          </a:p>
          <a:p>
            <a:pPr lvl="1"/>
            <a:r>
              <a:rPr lang="en-GB" dirty="0" smtClean="0"/>
              <a:t>Visualise available references over long time series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How to pursue this offer?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95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.potx" id="{9CB886F9-6C57-459E-AAF1-AD28DC39ED40}" vid="{987C2417-5A2D-498F-8E93-D263E90024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276</TotalTime>
  <Words>652</Words>
  <Application>Microsoft Office PowerPoint</Application>
  <PresentationFormat>A4 Paper (210x297 mm)</PresentationFormat>
  <Paragraphs>122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Helvetica</vt:lpstr>
      <vt:lpstr>Tahoma</vt:lpstr>
      <vt:lpstr>Times New Roman</vt:lpstr>
      <vt:lpstr>Viewgraph Landscape Template</vt:lpstr>
      <vt:lpstr>Office Theme</vt:lpstr>
      <vt:lpstr>Thème Office</vt:lpstr>
      <vt:lpstr>Clip</vt:lpstr>
      <vt:lpstr>PowerPoint Presentation</vt:lpstr>
      <vt:lpstr>Scoring Reference Instruments</vt:lpstr>
      <vt:lpstr>Do we need to keep score?</vt:lpstr>
      <vt:lpstr>Application of OSCAR Gap Analysis</vt:lpstr>
      <vt:lpstr>PowerPoint Presentation</vt:lpstr>
      <vt:lpstr>PowerPoint Presentation</vt:lpstr>
      <vt:lpstr>PowerPoint Presentation</vt:lpstr>
      <vt:lpstr>PowerPoint Presentation</vt:lpstr>
      <vt:lpstr>Discussion</vt:lpstr>
      <vt:lpstr>Dealing with Multiple References</vt:lpstr>
      <vt:lpstr>IR Sub-Group Discussion</vt:lpstr>
      <vt:lpstr>GEO-LEO IR Update - CrIS</vt:lpstr>
      <vt:lpstr>IR Sub-Group Discussion</vt:lpstr>
      <vt:lpstr>Dealing with Multiple References for FCDR Generation</vt:lpstr>
      <vt:lpstr>Dealing with Change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13</cp:revision>
  <cp:lastPrinted>2006-03-06T14:11:17Z</cp:lastPrinted>
  <dcterms:created xsi:type="dcterms:W3CDTF">2018-02-22T07:59:00Z</dcterms:created>
  <dcterms:modified xsi:type="dcterms:W3CDTF">2018-03-20T19:26:10Z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978062</vt:lpwstr>
  </property>
  <property fmtid="{D5CDD505-2E9C-101B-9397-08002B2CF9AE}" pid="3" name="DM_DOCNAME">
    <vt:lpwstr>Fiduceo Feedback on Prime GSICS Corrections for FCDRs</vt:lpwstr>
  </property>
  <property fmtid="{D5CDD505-2E9C-101B-9397-08002B2CF9AE}" pid="4" name="DM_AUTHOR">
    <vt:lpwstr>HewisonT</vt:lpwstr>
  </property>
  <property fmtid="{D5CDD505-2E9C-101B-9397-08002B2CF9AE}" pid="5" name="DM_E_DOC_NO">
    <vt:lpwstr>EUM/RSP/VWG/18/978062</vt:lpwstr>
  </property>
  <property fmtid="{D5CDD505-2E9C-101B-9397-08002B2CF9AE}" pid="6" name="DM_E_VER_NO">
    <vt:lpwstr>1 Draft</vt:lpwstr>
  </property>
  <property fmtid="{D5CDD505-2E9C-101B-9397-08002B2CF9AE}" pid="7" name="DM_E_ISS_DATE">
    <vt:lpwstr>22 February 2018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