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594" r:id="rId2"/>
    <p:sldId id="595" r:id="rId3"/>
    <p:sldId id="607" r:id="rId4"/>
    <p:sldId id="605" r:id="rId5"/>
    <p:sldId id="606" r:id="rId6"/>
    <p:sldId id="603" r:id="rId7"/>
    <p:sldId id="604" r:id="rId8"/>
    <p:sldId id="610" r:id="rId9"/>
    <p:sldId id="609" r:id="rId10"/>
    <p:sldId id="608" r:id="rId11"/>
    <p:sldId id="611" r:id="rId12"/>
    <p:sldId id="613" r:id="rId13"/>
    <p:sldId id="615" r:id="rId14"/>
    <p:sldId id="614" r:id="rId15"/>
    <p:sldId id="616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33FF"/>
    <a:srgbClr val="FFFFFF"/>
    <a:srgbClr val="008000"/>
    <a:srgbClr val="33CC33"/>
    <a:srgbClr val="0033CC"/>
    <a:srgbClr val="9900FF"/>
    <a:srgbClr val="0033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95" autoAdjust="0"/>
  </p:normalViewPr>
  <p:slideViewPr>
    <p:cSldViewPr snapToGrid="0" snapToObjects="1" showGuides="1">
      <p:cViewPr varScale="1">
        <p:scale>
          <a:sx n="68" d="100"/>
          <a:sy n="68" d="100"/>
        </p:scale>
        <p:origin x="580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1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4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19 March 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41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8A4BDC-EC44-46D1-993C-E507C117F681}" type="datetime4">
              <a:rPr lang="en-GB" smtClean="0"/>
              <a:pPr>
                <a:defRPr/>
              </a:pPr>
              <a:t>19 March 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EBF27B-5CB3-489D-AFAE-7A2AA412659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3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317" y="-117475"/>
            <a:ext cx="5378450" cy="218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26159"/>
            <a:ext cx="10972800" cy="545274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90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8905"/>
            <a:ext cx="28448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8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9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0" y="-52387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383" y="1603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7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02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02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9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0" y="-11113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759"/>
            <a:ext cx="109728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25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6720" y="64782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300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876425" y="2206822"/>
            <a:ext cx="8420100" cy="373517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Best Practice for Hyperspectral IR Sounder SDR Ground Processing</a:t>
            </a:r>
            <a:br>
              <a:rPr lang="en-GB" sz="4000" dirty="0"/>
            </a:br>
            <a:r>
              <a:rPr lang="en-GB" sz="3100" dirty="0"/>
              <a:t>- Lessons learned from </a:t>
            </a:r>
            <a:r>
              <a:rPr lang="en-GB" sz="3100" dirty="0" err="1"/>
              <a:t>CrIS</a:t>
            </a:r>
            <a:br>
              <a:rPr lang="en-GB" sz="4000" dirty="0"/>
            </a:br>
            <a:r>
              <a:rPr lang="en-GB" sz="4000" dirty="0"/>
              <a:t>   </a:t>
            </a:r>
            <a:br>
              <a:rPr lang="en-GB" sz="4000" dirty="0"/>
            </a:br>
            <a:r>
              <a:rPr lang="en-GB" sz="4000" dirty="0"/>
              <a:t> </a:t>
            </a:r>
            <a:r>
              <a:rPr lang="en-GB" sz="3200" dirty="0"/>
              <a:t>Likun Wang &amp; Hank </a:t>
            </a:r>
            <a:r>
              <a:rPr lang="en-GB" sz="3200" dirty="0" err="1"/>
              <a:t>Revercomb</a:t>
            </a:r>
            <a:br>
              <a:rPr lang="en-GB" sz="3200" dirty="0"/>
            </a:br>
            <a:r>
              <a:rPr lang="en-GB" sz="3200" dirty="0"/>
              <a:t>University of Maryland &amp; </a:t>
            </a:r>
            <a:br>
              <a:rPr lang="en-GB" sz="32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710446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Radiometric Calibration before Spectral Calibration</a:t>
            </a:r>
            <a:br>
              <a:rPr lang="en-US" dirty="0"/>
            </a:br>
            <a:r>
              <a:rPr lang="en-US" dirty="0"/>
              <a:t>(CrIS NSR algorithms)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47" y="1172513"/>
            <a:ext cx="8923525" cy="516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944" y="6197440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J. </a:t>
            </a:r>
            <a:r>
              <a:rPr lang="en-US" b="1" dirty="0" err="1">
                <a:solidFill>
                  <a:srgbClr val="FF0000"/>
                </a:solidFill>
              </a:rPr>
              <a:t>Predina</a:t>
            </a:r>
            <a:r>
              <a:rPr lang="en-US" b="1" dirty="0">
                <a:solidFill>
                  <a:srgbClr val="FF0000"/>
                </a:solidFill>
              </a:rPr>
              <a:t> et al. 2015</a:t>
            </a:r>
          </a:p>
        </p:txBody>
      </p:sp>
    </p:spTree>
    <p:extLst>
      <p:ext uri="{BB962C8B-B14F-4D97-AF65-F5344CB8AC3E}">
        <p14:creationId xmlns:p14="http://schemas.microsoft.com/office/powerpoint/2010/main" val="138613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Algorithm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635" y="1063549"/>
            <a:ext cx="9464730" cy="5453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90087" y="5014240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J. </a:t>
            </a:r>
            <a:r>
              <a:rPr lang="en-US" b="1" dirty="0" err="1">
                <a:solidFill>
                  <a:srgbClr val="FF0000"/>
                </a:solidFill>
              </a:rPr>
              <a:t>Predina</a:t>
            </a:r>
            <a:r>
              <a:rPr lang="en-US" b="1" dirty="0">
                <a:solidFill>
                  <a:srgbClr val="FF0000"/>
                </a:solidFill>
              </a:rPr>
              <a:t> et al. 2015</a:t>
            </a:r>
          </a:p>
        </p:txBody>
      </p:sp>
    </p:spTree>
    <p:extLst>
      <p:ext uri="{BB962C8B-B14F-4D97-AF65-F5344CB8AC3E}">
        <p14:creationId xmlns:p14="http://schemas.microsoft.com/office/powerpoint/2010/main" val="410926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Level 1b Algorithm Performs </a:t>
            </a:r>
            <a:br>
              <a:rPr lang="en-US" dirty="0"/>
            </a:br>
            <a:r>
              <a:rPr lang="en-US" dirty="0"/>
              <a:t>Spectral Correction Prior to Radiometric Calibration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157" y="1025525"/>
            <a:ext cx="9289342" cy="5453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3698" y="5790584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J. </a:t>
            </a:r>
            <a:r>
              <a:rPr lang="en-US" b="1" dirty="0" err="1">
                <a:solidFill>
                  <a:srgbClr val="FF0000"/>
                </a:solidFill>
              </a:rPr>
              <a:t>Predina</a:t>
            </a:r>
            <a:r>
              <a:rPr lang="en-US" b="1" dirty="0">
                <a:solidFill>
                  <a:srgbClr val="FF0000"/>
                </a:solidFill>
              </a:rPr>
              <a:t> et al. 2015</a:t>
            </a:r>
          </a:p>
        </p:txBody>
      </p:sp>
    </p:spTree>
    <p:extLst>
      <p:ext uri="{BB962C8B-B14F-4D97-AF65-F5344CB8AC3E}">
        <p14:creationId xmlns:p14="http://schemas.microsoft.com/office/powerpoint/2010/main" val="8984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638" y="341768"/>
            <a:ext cx="7414724" cy="496433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/>
              <a:t>Optimizing </a:t>
            </a:r>
            <a:r>
              <a:rPr lang="en-US" sz="3200" dirty="0">
                <a:latin typeface="+mj-lt"/>
              </a:rPr>
              <a:t>Calibration Equation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35401" y="3219450"/>
          <a:ext cx="54514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3771720" imgH="723600" progId="Equation.3">
                  <p:embed/>
                </p:oleObj>
              </mc:Choice>
              <mc:Fallback>
                <p:oleObj name="Equation" r:id="rId4" imgW="37717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219450"/>
                        <a:ext cx="545147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871010" y="1501776"/>
          <a:ext cx="2501314" cy="62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6" imgW="1777680" imgH="444240" progId="Equation.3">
                  <p:embed/>
                </p:oleObj>
              </mc:Choice>
              <mc:Fallback>
                <p:oleObj name="Equation" r:id="rId6" imgW="1777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010" y="1501776"/>
                        <a:ext cx="2501314" cy="627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1" y="3295650"/>
            <a:ext cx="16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algorithm: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1371600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algorithm: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5321435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</a:t>
            </a:r>
            <a:r>
              <a:rPr lang="en-US" sz="1600" i="1" baseline="-25000" dirty="0"/>
              <a:t>e</a:t>
            </a:r>
            <a:r>
              <a:rPr lang="en-US" sz="1600" dirty="0"/>
              <a:t> , </a:t>
            </a:r>
            <a:r>
              <a:rPr lang="en-US" sz="1600" i="1" dirty="0"/>
              <a:t>S</a:t>
            </a:r>
            <a:r>
              <a:rPr lang="en-US" sz="1600" i="1" baseline="-25000" dirty="0"/>
              <a:t>DS</a:t>
            </a:r>
            <a:r>
              <a:rPr lang="en-US" sz="1600" dirty="0"/>
              <a:t>, </a:t>
            </a:r>
            <a:r>
              <a:rPr lang="en-US" sz="1600" i="1" dirty="0" err="1"/>
              <a:t>S</a:t>
            </a:r>
            <a:r>
              <a:rPr lang="en-US" sz="1600" i="1" baseline="-25000" dirty="0" err="1"/>
              <a:t>ict</a:t>
            </a:r>
            <a:r>
              <a:rPr lang="en-US" sz="1600" i="1" baseline="-25000" dirty="0"/>
              <a:t> </a:t>
            </a:r>
            <a:r>
              <a:rPr lang="en-US" sz="1600" dirty="0"/>
              <a:t>– raw spectra of earth scene, deep space &amp; internal calibration target</a:t>
            </a:r>
          </a:p>
          <a:p>
            <a:r>
              <a:rPr lang="en-US" sz="1600" i="1" dirty="0"/>
              <a:t>B</a:t>
            </a:r>
            <a:r>
              <a:rPr lang="en-US" sz="1600" i="1" baseline="-25000" dirty="0"/>
              <a:t>ICT</a:t>
            </a:r>
            <a:r>
              <a:rPr lang="en-US" sz="1600" dirty="0"/>
              <a:t> – calculated ICT spectrum</a:t>
            </a:r>
          </a:p>
          <a:p>
            <a:r>
              <a:rPr lang="en-US" sz="1600" i="1" dirty="0"/>
              <a:t>SA, SA</a:t>
            </a:r>
            <a:r>
              <a:rPr lang="en-US" sz="1600" i="1" baseline="30000" dirty="0"/>
              <a:t>-1</a:t>
            </a:r>
            <a:r>
              <a:rPr lang="en-US" sz="1600" dirty="0"/>
              <a:t> – self-</a:t>
            </a:r>
            <a:r>
              <a:rPr lang="en-US" sz="1600" dirty="0" err="1"/>
              <a:t>apodization</a:t>
            </a:r>
            <a:r>
              <a:rPr lang="en-US" sz="1600" dirty="0"/>
              <a:t> and self-</a:t>
            </a:r>
            <a:r>
              <a:rPr lang="en-US" sz="1600" dirty="0" err="1"/>
              <a:t>apodization</a:t>
            </a:r>
            <a:r>
              <a:rPr lang="en-US" sz="1600" dirty="0"/>
              <a:t> correction matrices</a:t>
            </a:r>
          </a:p>
          <a:p>
            <a:r>
              <a:rPr lang="en-US" sz="1600" i="1" dirty="0"/>
              <a:t>F</a:t>
            </a:r>
            <a:r>
              <a:rPr lang="en-US" sz="1600" dirty="0"/>
              <a:t> – spectral </a:t>
            </a:r>
            <a:r>
              <a:rPr lang="en-US" sz="1600" dirty="0" err="1"/>
              <a:t>resampling</a:t>
            </a:r>
            <a:r>
              <a:rPr lang="en-US" sz="1600" dirty="0"/>
              <a:t> matrix</a:t>
            </a:r>
          </a:p>
          <a:p>
            <a:r>
              <a:rPr lang="en-US" sz="1600" i="1" dirty="0"/>
              <a:t>f</a:t>
            </a:r>
            <a:r>
              <a:rPr lang="en-US" sz="1600" dirty="0"/>
              <a:t> – </a:t>
            </a:r>
            <a:r>
              <a:rPr lang="en-US" sz="1600" dirty="0" err="1"/>
              <a:t>bandpass</a:t>
            </a:r>
            <a:r>
              <a:rPr lang="en-US" sz="1600" dirty="0"/>
              <a:t> post-calibration filter 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921125" y="1577976"/>
          <a:ext cx="27955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8" imgW="1904760" imgH="380880" progId="Equation.3">
                  <p:embed/>
                </p:oleObj>
              </mc:Choice>
              <mc:Fallback>
                <p:oleObj name="Equation" r:id="rId8" imgW="1904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1577976"/>
                        <a:ext cx="27955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4689558" y="1784137"/>
            <a:ext cx="327992" cy="6360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18728" y="2454966"/>
            <a:ext cx="1789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Spectral calibration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5043714" y="2830989"/>
            <a:ext cx="327992" cy="7355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4873488" y="2206488"/>
            <a:ext cx="40229" cy="248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4913716" y="2793520"/>
            <a:ext cx="59162" cy="227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431696" y="2087217"/>
            <a:ext cx="89452" cy="188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6024" y="2256185"/>
            <a:ext cx="1610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 filter removal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0240" y="4346194"/>
            <a:ext cx="736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new algorithm applies spectral calibration to raw spectra to take into account the effect of instrument </a:t>
            </a:r>
            <a:r>
              <a:rPr lang="en-US" b="1" dirty="0" err="1"/>
              <a:t>responsivity</a:t>
            </a:r>
            <a:r>
              <a:rPr lang="en-US" b="1" dirty="0"/>
              <a:t> and allow a wider </a:t>
            </a:r>
            <a:r>
              <a:rPr lang="en-US" b="1" dirty="0" err="1"/>
              <a:t>bandpass</a:t>
            </a:r>
            <a:r>
              <a:rPr lang="en-US" b="1" dirty="0"/>
              <a:t> post-filter </a:t>
            </a:r>
            <a:r>
              <a:rPr lang="en-US" b="1" i="1" dirty="0"/>
              <a:t>f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|   Page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3645" y="5898952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Han and Chen 2018</a:t>
            </a:r>
          </a:p>
        </p:txBody>
      </p:sp>
    </p:spTree>
    <p:extLst>
      <p:ext uri="{BB962C8B-B14F-4D97-AF65-F5344CB8AC3E}">
        <p14:creationId xmlns:p14="http://schemas.microsoft.com/office/powerpoint/2010/main" val="13487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Radiometric calibration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26" y="1025525"/>
            <a:ext cx="9637147" cy="5453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62181" y="3683479"/>
            <a:ext cx="231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David Tobin/UW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Hank’s Talk</a:t>
            </a:r>
          </a:p>
        </p:txBody>
      </p:sp>
    </p:spTree>
    <p:extLst>
      <p:ext uri="{BB962C8B-B14F-4D97-AF65-F5344CB8AC3E}">
        <p14:creationId xmlns:p14="http://schemas.microsoft.com/office/powerpoint/2010/main" val="394061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</a:t>
            </a:r>
            <a:r>
              <a:rPr lang="en-US" dirty="0" err="1"/>
              <a:t>CrIS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on-orbit processing should considering the re-processing capability, downlink enough information to ground. </a:t>
            </a:r>
          </a:p>
          <a:p>
            <a:endParaRPr lang="en-US" dirty="0"/>
          </a:p>
          <a:p>
            <a:r>
              <a:rPr lang="en-US" dirty="0"/>
              <a:t>Ground processing should reverse the on-orbit processing, making calibrated Earth spectra close to the “Truth”</a:t>
            </a:r>
          </a:p>
          <a:p>
            <a:pPr lvl="1"/>
            <a:r>
              <a:rPr lang="en-US" dirty="0"/>
              <a:t>Nonlinearity correction </a:t>
            </a:r>
          </a:p>
          <a:p>
            <a:pPr lvl="1"/>
            <a:r>
              <a:rPr lang="en-US" dirty="0"/>
              <a:t>Phase removing </a:t>
            </a:r>
          </a:p>
          <a:p>
            <a:pPr lvl="1"/>
            <a:r>
              <a:rPr lang="en-US" dirty="0"/>
              <a:t>Non-circular filter effects correction </a:t>
            </a:r>
          </a:p>
          <a:p>
            <a:pPr lvl="1"/>
            <a:r>
              <a:rPr lang="en-US" dirty="0"/>
              <a:t>Self-</a:t>
            </a:r>
            <a:r>
              <a:rPr lang="en-US" dirty="0" err="1"/>
              <a:t>apodization</a:t>
            </a:r>
            <a:r>
              <a:rPr lang="en-US" dirty="0"/>
              <a:t> correction</a:t>
            </a:r>
          </a:p>
          <a:p>
            <a:pPr lvl="1"/>
            <a:r>
              <a:rPr lang="en-US" dirty="0"/>
              <a:t>Spectral resampling </a:t>
            </a:r>
          </a:p>
          <a:p>
            <a:pPr lvl="1"/>
            <a:r>
              <a:rPr lang="en-US" dirty="0"/>
              <a:t>Radiometric calibration</a:t>
            </a:r>
          </a:p>
          <a:p>
            <a:pPr lvl="1"/>
            <a:r>
              <a:rPr lang="en-US" dirty="0"/>
              <a:t>Polarization correction</a:t>
            </a:r>
          </a:p>
          <a:p>
            <a:pPr lvl="1"/>
            <a:endParaRPr lang="en-US" dirty="0"/>
          </a:p>
          <a:p>
            <a:r>
              <a:rPr lang="en-US" dirty="0" err="1"/>
              <a:t>Radiomtric</a:t>
            </a:r>
            <a:r>
              <a:rPr lang="en-US" dirty="0"/>
              <a:t> calibration play important role and should be carefully characterized. </a:t>
            </a:r>
          </a:p>
          <a:p>
            <a:pPr lvl="1"/>
            <a:r>
              <a:rPr lang="en-US" dirty="0"/>
              <a:t>ICT model </a:t>
            </a:r>
          </a:p>
          <a:p>
            <a:pPr lvl="1"/>
            <a:r>
              <a:rPr lang="en-US" dirty="0"/>
              <a:t>Non-linearity correction</a:t>
            </a:r>
          </a:p>
          <a:p>
            <a:pPr lvl="1"/>
            <a:r>
              <a:rPr lang="en-US" dirty="0"/>
              <a:t>Polarization correction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06" y="1000664"/>
            <a:ext cx="10972800" cy="55381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hyperspectral instruments are available from GSICS member agents  </a:t>
            </a:r>
          </a:p>
          <a:p>
            <a:pPr lvl="1"/>
            <a:r>
              <a:rPr lang="en-US" dirty="0"/>
              <a:t>AIRS, IASI(3), CrIS(2), HIRAS, GIIRS … </a:t>
            </a:r>
          </a:p>
          <a:p>
            <a:endParaRPr lang="en-US" dirty="0"/>
          </a:p>
          <a:p>
            <a:r>
              <a:rPr lang="en-US" dirty="0"/>
              <a:t>Differences exist among these IR instrument measurements </a:t>
            </a:r>
          </a:p>
          <a:p>
            <a:pPr lvl="1"/>
            <a:r>
              <a:rPr lang="en-US" dirty="0"/>
              <a:t>Instrument-related calibration parameters   </a:t>
            </a:r>
          </a:p>
          <a:p>
            <a:pPr lvl="1"/>
            <a:r>
              <a:rPr lang="en-US" dirty="0"/>
              <a:t>Data processing are different  </a:t>
            </a:r>
          </a:p>
          <a:p>
            <a:pPr lvl="1"/>
            <a:endParaRPr lang="en-US" dirty="0"/>
          </a:p>
          <a:p>
            <a:r>
              <a:rPr lang="en-US" dirty="0"/>
              <a:t>In the past years, lessons have been learned from each instrument  </a:t>
            </a:r>
          </a:p>
          <a:p>
            <a:pPr lvl="1"/>
            <a:r>
              <a:rPr lang="en-US" dirty="0"/>
              <a:t>IASI: non-linearity adjustment, …  </a:t>
            </a:r>
          </a:p>
          <a:p>
            <a:pPr lvl="1"/>
            <a:r>
              <a:rPr lang="en-US" dirty="0"/>
              <a:t>CrIS: non-circular filter, algorithms order, polarization correction, … </a:t>
            </a:r>
          </a:p>
          <a:p>
            <a:pPr lvl="1"/>
            <a:endParaRPr lang="en-US" dirty="0"/>
          </a:p>
          <a:p>
            <a:r>
              <a:rPr lang="en-US" dirty="0"/>
              <a:t>In this group, do we need to jointly develop a to document to define best practice for the processing of IR sounders?</a:t>
            </a:r>
          </a:p>
          <a:p>
            <a:pPr lvl="1"/>
            <a:r>
              <a:rPr lang="en-US" dirty="0"/>
              <a:t>Discussion for preparation</a:t>
            </a:r>
          </a:p>
          <a:p>
            <a:pPr lvl="1"/>
            <a:r>
              <a:rPr lang="en-US" dirty="0"/>
              <a:t>Bring up issues</a:t>
            </a:r>
          </a:p>
          <a:p>
            <a:pPr lvl="1"/>
            <a:r>
              <a:rPr lang="en-US" dirty="0"/>
              <a:t>Understanding differences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Grating spectrometer vs </a:t>
            </a:r>
            <a:r>
              <a:rPr lang="en-US" b="1" dirty="0"/>
              <a:t>Interferometer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most operational IR Sounders are designed as interferometer </a:t>
            </a:r>
          </a:p>
          <a:p>
            <a:pPr lvl="1"/>
            <a:endParaRPr lang="en-US" dirty="0"/>
          </a:p>
          <a:p>
            <a:r>
              <a:rPr lang="en-US" dirty="0"/>
              <a:t>Pre-launch characterization is not discussed here and we only focus on SDR data processing</a:t>
            </a:r>
          </a:p>
          <a:p>
            <a:pPr lvl="1"/>
            <a:r>
              <a:rPr lang="en-US" dirty="0"/>
              <a:t>Space segment processing</a:t>
            </a:r>
          </a:p>
          <a:p>
            <a:pPr lvl="1"/>
            <a:r>
              <a:rPr lang="en-US" dirty="0"/>
              <a:t>Ground segment processing</a:t>
            </a:r>
          </a:p>
          <a:p>
            <a:pPr lvl="1"/>
            <a:endParaRPr lang="en-US" dirty="0"/>
          </a:p>
          <a:p>
            <a:r>
              <a:rPr lang="en-US" dirty="0"/>
              <a:t>IASI vs </a:t>
            </a:r>
            <a:r>
              <a:rPr lang="en-US" b="1" dirty="0"/>
              <a:t>CrIS</a:t>
            </a:r>
          </a:p>
          <a:p>
            <a:pPr lvl="1"/>
            <a:r>
              <a:rPr lang="en-US" dirty="0"/>
              <a:t>Each instrument is different only ca/</a:t>
            </a:r>
            <a:r>
              <a:rPr lang="en-US" dirty="0" err="1"/>
              <a:t>val</a:t>
            </a:r>
            <a:r>
              <a:rPr lang="en-US" dirty="0"/>
              <a:t> team has best knowledge </a:t>
            </a:r>
          </a:p>
          <a:p>
            <a:pPr lvl="1"/>
            <a:r>
              <a:rPr lang="en-US" dirty="0"/>
              <a:t>Space segment processing is different</a:t>
            </a:r>
          </a:p>
          <a:p>
            <a:pPr lvl="1"/>
            <a:r>
              <a:rPr lang="en-US" dirty="0"/>
              <a:t>Mainly focused on CrIS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AIRS: Grating Spectrometer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696" y="1476822"/>
            <a:ext cx="7176584" cy="43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242" y="3935606"/>
            <a:ext cx="3310693" cy="193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5600" y="5929580"/>
            <a:ext cx="19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Christ Barnet</a:t>
            </a:r>
          </a:p>
        </p:txBody>
      </p:sp>
    </p:spTree>
    <p:extLst>
      <p:ext uri="{BB962C8B-B14F-4D97-AF65-F5344CB8AC3E}">
        <p14:creationId xmlns:p14="http://schemas.microsoft.com/office/powerpoint/2010/main" val="184003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IASI, CrIS, and other: Interferometer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1" y="624840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spectrum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2" y="6324600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Interferogram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7321" y="5955269"/>
            <a:ext cx="113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Fourier </a:t>
            </a:r>
          </a:p>
          <a:p>
            <a:r>
              <a:rPr lang="en-US" dirty="0"/>
              <a:t>Transform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90412" y="1404412"/>
            <a:ext cx="8220389" cy="4874822"/>
            <a:chOff x="381000" y="914400"/>
            <a:chExt cx="9144000" cy="5334000"/>
          </a:xfrm>
        </p:grpSpPr>
        <p:pic>
          <p:nvPicPr>
            <p:cNvPr id="4" name="Picture 3" descr="C:\Users\yhan\Documents\work\JPSS\CrIS_SDR\Presentations\JGR_papers\figures\optical_system_drawing.t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914400"/>
              <a:ext cx="6019800" cy="403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2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5029200"/>
              <a:ext cx="2971800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77" descr="CrIS LWIR Spec v2.png"/>
            <p:cNvPicPr>
              <a:picLocks noChangeAspect="1"/>
            </p:cNvPicPr>
            <p:nvPr/>
          </p:nvPicPr>
          <p:blipFill>
            <a:blip r:embed="rId5" cstate="print"/>
            <a:srcRect l="4118" t="7526" r="6775"/>
            <a:stretch>
              <a:fillRect/>
            </a:stretch>
          </p:blipFill>
          <p:spPr bwMode="auto">
            <a:xfrm>
              <a:off x="1066800" y="5105400"/>
              <a:ext cx="314853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 descr="http://upload.wikimedia.org/wikipedia/commons/thumb/a/a1/FTIR_Interferometer.png/374px-FTIR_Interferomet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33414" y="1828800"/>
              <a:ext cx="2991586" cy="2895600"/>
            </a:xfrm>
            <a:prstGeom prst="rect">
              <a:avLst/>
            </a:prstGeom>
            <a:noFill/>
          </p:spPr>
        </p:pic>
      </p:grpSp>
      <p:sp>
        <p:nvSpPr>
          <p:cNvPr id="17" name="Curved Down Arrow 16"/>
          <p:cNvSpPr/>
          <p:nvPr/>
        </p:nvSpPr>
        <p:spPr>
          <a:xfrm rot="299043">
            <a:off x="6679053" y="1475481"/>
            <a:ext cx="23622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5755079">
            <a:off x="9029700" y="4438965"/>
            <a:ext cx="23622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724401" y="6172200"/>
            <a:ext cx="23622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1" y="4205901"/>
            <a:ext cx="251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optical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C9DEF-CE09-420B-89CE-C4468290BB19}"/>
              </a:ext>
            </a:extLst>
          </p:cNvPr>
          <p:cNvSpPr txBox="1"/>
          <p:nvPr/>
        </p:nvSpPr>
        <p:spPr>
          <a:xfrm flipH="1">
            <a:off x="5732999" y="4771402"/>
            <a:ext cx="186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 et al. 2013 </a:t>
            </a:r>
          </a:p>
        </p:txBody>
      </p:sp>
    </p:spTree>
    <p:extLst>
      <p:ext uri="{BB962C8B-B14F-4D97-AF65-F5344CB8AC3E}">
        <p14:creationId xmlns:p14="http://schemas.microsoft.com/office/powerpoint/2010/main" val="370712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Flow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51" y="1347203"/>
            <a:ext cx="10815077" cy="386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7720" y="5365742"/>
            <a:ext cx="164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From CrIS ATBD</a:t>
            </a:r>
          </a:p>
        </p:txBody>
      </p:sp>
    </p:spTree>
    <p:extLst>
      <p:ext uri="{BB962C8B-B14F-4D97-AF65-F5344CB8AC3E}">
        <p14:creationId xmlns:p14="http://schemas.microsoft.com/office/powerpoint/2010/main" val="14473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Segment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026159"/>
            <a:ext cx="7415784" cy="54527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Objectives: Reducing the transmission data rate in order to downlink the RDR to ground system </a:t>
            </a:r>
          </a:p>
          <a:p>
            <a:endParaRPr lang="en-US" dirty="0"/>
          </a:p>
          <a:p>
            <a:r>
              <a:rPr lang="en-US" dirty="0"/>
              <a:t>Choices: </a:t>
            </a:r>
          </a:p>
          <a:p>
            <a:pPr lvl="1"/>
            <a:r>
              <a:rPr lang="en-US" dirty="0"/>
              <a:t>Option 1: Onboard FFT and then clip spectra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Real spectra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Spike detection</a:t>
            </a:r>
          </a:p>
          <a:p>
            <a:pPr lvl="2"/>
            <a:r>
              <a:rPr lang="en-US" dirty="0"/>
              <a:t>Non-linearity correction </a:t>
            </a:r>
          </a:p>
          <a:p>
            <a:pPr lvl="2"/>
            <a:r>
              <a:rPr lang="en-US" dirty="0"/>
              <a:t>NZPD</a:t>
            </a:r>
          </a:p>
          <a:p>
            <a:pPr lvl="2"/>
            <a:r>
              <a:rPr lang="en-US" dirty="0"/>
              <a:t>FFT   </a:t>
            </a:r>
          </a:p>
          <a:p>
            <a:pPr lvl="2"/>
            <a:r>
              <a:rPr lang="en-US" dirty="0"/>
              <a:t>Calibration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Option 2: Filter and decimate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/>
              <a:t>complex interferogram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Spike detection </a:t>
            </a:r>
          </a:p>
          <a:p>
            <a:pPr lvl="2"/>
            <a:r>
              <a:rPr lang="en-US" dirty="0"/>
              <a:t>Filter </a:t>
            </a:r>
          </a:p>
          <a:p>
            <a:pPr lvl="2"/>
            <a:r>
              <a:rPr lang="en-US" dirty="0"/>
              <a:t>Decimate</a:t>
            </a:r>
          </a:p>
          <a:p>
            <a:pPr lvl="2"/>
            <a:r>
              <a:rPr lang="en-US" dirty="0"/>
              <a:t>Bit Trim Mask</a:t>
            </a:r>
          </a:p>
          <a:p>
            <a:pPr lvl="2"/>
            <a:endParaRPr lang="en-US" dirty="0"/>
          </a:p>
          <a:p>
            <a:r>
              <a:rPr lang="en-US" dirty="0"/>
              <a:t>This is why IASI data can’t be re-processed once non-linear correction coefficients were updated.  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6159"/>
            <a:ext cx="496390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62872" y="5707300"/>
            <a:ext cx="243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Dan Mooney/MIT</a:t>
            </a:r>
          </a:p>
        </p:txBody>
      </p:sp>
    </p:spTree>
    <p:extLst>
      <p:ext uri="{BB962C8B-B14F-4D97-AF65-F5344CB8AC3E}">
        <p14:creationId xmlns:p14="http://schemas.microsoft.com/office/powerpoint/2010/main" val="265360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 Space Segment Processing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" r="614" b="788"/>
          <a:stretch/>
        </p:blipFill>
        <p:spPr>
          <a:xfrm>
            <a:off x="1268083" y="1025842"/>
            <a:ext cx="9317367" cy="5410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37600" y="4582886"/>
            <a:ext cx="27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J. </a:t>
            </a:r>
            <a:r>
              <a:rPr lang="en-US" b="1" dirty="0" err="1">
                <a:solidFill>
                  <a:srgbClr val="FF0000"/>
                </a:solidFill>
              </a:rPr>
              <a:t>Predina</a:t>
            </a:r>
            <a:r>
              <a:rPr lang="en-US" b="1" dirty="0">
                <a:solidFill>
                  <a:srgbClr val="FF0000"/>
                </a:solidFill>
              </a:rPr>
              <a:t> et al.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8083" y="3704917"/>
            <a:ext cx="1807029" cy="207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FTS Optical &amp; Electrical Responsivity Modifies Shape of Scene Spectrum Prior to Downlinking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 Ground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Main Goal:  </a:t>
            </a:r>
            <a:r>
              <a:rPr lang="en-US" b="1" dirty="0"/>
              <a:t>The CrIS SDR algorithms should process the signal as a “Truth Spectrum” that is defined by an Earth scene filtered by the sensor optical responsivity function which is then convolved with an Ideal </a:t>
            </a:r>
            <a:r>
              <a:rPr lang="en-US" b="1" dirty="0" err="1"/>
              <a:t>Sinc</a:t>
            </a:r>
            <a:r>
              <a:rPr lang="en-US" b="1" dirty="0"/>
              <a:t> ILS.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Reference: </a:t>
            </a:r>
          </a:p>
          <a:p>
            <a:pPr lvl="1"/>
            <a:r>
              <a:rPr lang="en-US" dirty="0"/>
              <a:t>Team work: CrIS SDR Science team members for their contributions in SDR algorithm development and validations. The science team includes the groups of University of Wisconsin-Madison, led by H. </a:t>
            </a:r>
            <a:r>
              <a:rPr lang="en-US" dirty="0" err="1"/>
              <a:t>Revercomb</a:t>
            </a:r>
            <a:r>
              <a:rPr lang="en-US" dirty="0"/>
              <a:t>, University of Maryland at Baltimore County, led by L. </a:t>
            </a:r>
            <a:r>
              <a:rPr lang="en-US" dirty="0" err="1"/>
              <a:t>Strow</a:t>
            </a:r>
            <a:r>
              <a:rPr lang="en-US" dirty="0"/>
              <a:t>, Space Dynamics Laboratory, led by D. Scott, Massachusetts Institute of Technology, Lincoln Laboratory, led by D. Mooney, </a:t>
            </a:r>
            <a:r>
              <a:rPr lang="en-US" dirty="0" err="1"/>
              <a:t>Exelis</a:t>
            </a:r>
            <a:r>
              <a:rPr lang="en-US" dirty="0"/>
              <a:t> Inc., led by L. </a:t>
            </a:r>
            <a:r>
              <a:rPr lang="en-US" dirty="0" err="1"/>
              <a:t>Suwinski</a:t>
            </a:r>
            <a:r>
              <a:rPr lang="en-US" dirty="0"/>
              <a:t>, Northrop Grumman Aerospace Systems, led by D. </a:t>
            </a:r>
            <a:r>
              <a:rPr lang="en-US" dirty="0" err="1"/>
              <a:t>Gu</a:t>
            </a:r>
            <a:r>
              <a:rPr lang="en-US" dirty="0"/>
              <a:t>, NASA Langley Research Center, Led by D. Johnson, and members from NOAA/NESDIS/STAR.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J. </a:t>
            </a:r>
            <a:r>
              <a:rPr lang="en-US" dirty="0" err="1"/>
              <a:t>Predina</a:t>
            </a:r>
            <a:r>
              <a:rPr lang="en-US" dirty="0"/>
              <a:t>, Y. Han, D. Mooney, S. </a:t>
            </a:r>
            <a:r>
              <a:rPr lang="en-US" dirty="0" err="1"/>
              <a:t>Atre</a:t>
            </a:r>
            <a:r>
              <a:rPr lang="en-US" dirty="0"/>
              <a:t>, and L. </a:t>
            </a:r>
            <a:r>
              <a:rPr lang="en-US" dirty="0" err="1"/>
              <a:t>Suwinski</a:t>
            </a:r>
            <a:r>
              <a:rPr lang="en-US" dirty="0"/>
              <a:t>, "Future JPSS Cross-track Infrared Sounder (CrIS) Ground Calibration Algorithm Improvements," in </a:t>
            </a:r>
            <a:r>
              <a:rPr lang="en-US" i="1" dirty="0"/>
              <a:t>Fourier Transform Spectroscopy and Hyperspectral Imaging and Sounding of the Environment</a:t>
            </a:r>
            <a:r>
              <a:rPr lang="en-US" dirty="0"/>
              <a:t>, OSA Technical Digest (online) (Optical Society of America, 2015), paper JM1A.1. </a:t>
            </a:r>
          </a:p>
          <a:p>
            <a:endParaRPr lang="en-US" dirty="0"/>
          </a:p>
          <a:p>
            <a:pPr lvl="1"/>
            <a:r>
              <a:rPr lang="en-US" dirty="0"/>
              <a:t>Y. Han and Y. Chen, "Calibration Algorithm for Cross-Track Infrared Sounder Full Spectral Resolution Measurements," in </a:t>
            </a:r>
            <a:r>
              <a:rPr lang="en-US" i="1" dirty="0"/>
              <a:t>IEEE Transactions on Geoscience and Remote Sensing</a:t>
            </a:r>
            <a:r>
              <a:rPr lang="en-US" dirty="0"/>
              <a:t>, vol. 56, no. 2, pp. 1008-1016, Feb. 2018. </a:t>
            </a:r>
            <a:r>
              <a:rPr lang="en-US" dirty="0" err="1"/>
              <a:t>doi</a:t>
            </a:r>
            <a:r>
              <a:rPr lang="en-US" dirty="0"/>
              <a:t>: 10.1109/TGRS.2017.2757940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2486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63946</TotalTime>
  <Words>726</Words>
  <Application>Microsoft Office PowerPoint</Application>
  <PresentationFormat>Widescreen</PresentationFormat>
  <Paragraphs>134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NPP_FOR</vt:lpstr>
      <vt:lpstr>Equation</vt:lpstr>
      <vt:lpstr>Best Practice for Hyperspectral IR Sounder SDR Ground Processing - Lessons learned from CrIS      Likun Wang &amp; Hank Revercomb University of Maryland &amp;  </vt:lpstr>
      <vt:lpstr>Background</vt:lpstr>
      <vt:lpstr>What are discussed</vt:lpstr>
      <vt:lpstr>AIRS: Grating Spectrometer </vt:lpstr>
      <vt:lpstr>IASI, CrIS, and other: Interferometer</vt:lpstr>
      <vt:lpstr>Data Processing Flow</vt:lpstr>
      <vt:lpstr>Space Segment Processing </vt:lpstr>
      <vt:lpstr>CrIS Space Segment Processing </vt:lpstr>
      <vt:lpstr>CrIS Ground Processing</vt:lpstr>
      <vt:lpstr>Radiometric Calibration before Spectral Calibration (CrIS NSR algorithms)  </vt:lpstr>
      <vt:lpstr>Different Algorithm </vt:lpstr>
      <vt:lpstr>Improved Level 1b Algorithm Performs  Spectral Correction Prior to Radiometric Calibration</vt:lpstr>
      <vt:lpstr>Optimizing Calibration Equation</vt:lpstr>
      <vt:lpstr>Radiometric calibration </vt:lpstr>
      <vt:lpstr>Lessons Learned from CrIS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Likun Wang</cp:lastModifiedBy>
  <cp:revision>2865</cp:revision>
  <dcterms:created xsi:type="dcterms:W3CDTF">2011-10-05T18:31:57Z</dcterms:created>
  <dcterms:modified xsi:type="dcterms:W3CDTF">2018-03-19T07:24:53Z</dcterms:modified>
</cp:coreProperties>
</file>