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714" r:id="rId3"/>
    <p:sldId id="738" r:id="rId4"/>
    <p:sldId id="747" r:id="rId5"/>
    <p:sldId id="748" r:id="rId6"/>
    <p:sldId id="740" r:id="rId7"/>
    <p:sldId id="739" r:id="rId8"/>
    <p:sldId id="729" r:id="rId9"/>
    <p:sldId id="742" r:id="rId10"/>
    <p:sldId id="743" r:id="rId11"/>
    <p:sldId id="744" r:id="rId12"/>
    <p:sldId id="745" r:id="rId13"/>
    <p:sldId id="746" r:id="rId1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78" userDrawn="1">
          <p15:clr>
            <a:srgbClr val="A4A3A4"/>
          </p15:clr>
        </p15:guide>
        <p15:guide id="2" pos="3424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FF6600"/>
    <a:srgbClr val="00CCFF"/>
    <a:srgbClr val="FF00FF"/>
    <a:srgbClr val="FF9900"/>
    <a:srgbClr val="FFCCCC"/>
    <a:srgbClr val="CCECFF"/>
    <a:srgbClr val="0066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29" autoAdjust="0"/>
    <p:restoredTop sz="95178" autoAdjust="0"/>
  </p:normalViewPr>
  <p:slideViewPr>
    <p:cSldViewPr snapToGrid="0">
      <p:cViewPr varScale="1">
        <p:scale>
          <a:sx n="88" d="100"/>
          <a:sy n="88" d="100"/>
        </p:scale>
        <p:origin x="-114" y="-138"/>
      </p:cViewPr>
      <p:guideLst>
        <p:guide orient="horz" pos="3637"/>
        <p:guide pos="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1680" y="48"/>
      </p:cViewPr>
      <p:guideLst>
        <p:guide orient="horz" pos="3126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787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9314E-AA95-44D4-8EF0-549A9B5DF5C2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61096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C391F1-ABA2-427A-8896-6929D6AFABC6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49707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4B3F0-C6DA-4064-9094-ED046BFF9C6A}" type="slidenum">
              <a:rPr lang="ja-JP" altLang="en-US" smtClean="0">
                <a:solidFill>
                  <a:prstClr val="black"/>
                </a:solidFill>
              </a:rPr>
              <a:pPr/>
              <a:t>9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765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4B3F0-C6DA-4064-9094-ED046BFF9C6A}" type="slidenum">
              <a:rPr lang="ja-JP" altLang="en-US" smtClean="0">
                <a:solidFill>
                  <a:prstClr val="black"/>
                </a:solidFill>
              </a:rPr>
              <a:pPr/>
              <a:t>10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716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4B3F0-C6DA-4064-9094-ED046BFF9C6A}" type="slidenum">
              <a:rPr lang="ja-JP" altLang="en-US" smtClean="0">
                <a:solidFill>
                  <a:prstClr val="black"/>
                </a:solidFill>
              </a:rPr>
              <a:pPr/>
              <a:t>11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608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57037-F5AB-4234-8B75-84F7F4C5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6CA05-B660-4EEB-890E-A679DF02D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prstClr val="white">
                    <a:lumMod val="65000"/>
                  </a:prstClr>
                </a:solidFill>
              </a:rPr>
              <a:t>GSICS annual meeting, 29 February – 4 March, 2015, Tsukuba, Japan</a:t>
            </a:r>
            <a:endParaRPr lang="ja-JP" alt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330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prstClr val="white">
                    <a:lumMod val="65000"/>
                  </a:prstClr>
                </a:solidFill>
              </a:rPr>
              <a:t>GSICS annual meeting, 29 February – 4 March, 2015, Tsukuba, Japan</a:t>
            </a:r>
            <a:endParaRPr lang="ja-JP" alt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506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E90ED720-0104-4369-84BC-D37694168613}" type="datetimeFigureOut">
              <a:rPr kumimoji="1" lang="ja-JP" alt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2018/3/12</a:t>
            </a:fld>
            <a:endParaRPr kumimoji="1" lang="ja-JP" alt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97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E90ED720-0104-4369-84BC-D37694168613}" type="datetimeFigureOut">
              <a:rPr kumimoji="1" lang="ja-JP" alt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2018/3/12</a:t>
            </a:fld>
            <a:endParaRPr kumimoji="1" lang="ja-JP" alt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746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E90ED720-0104-4369-84BC-D37694168613}" type="datetimeFigureOut">
              <a:rPr kumimoji="1" lang="ja-JP" alt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2018/3/12</a:t>
            </a:fld>
            <a:endParaRPr kumimoji="1" lang="ja-JP" alt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215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E90ED720-0104-4369-84BC-D37694168613}" type="datetimeFigureOut">
              <a:rPr kumimoji="1" lang="ja-JP" alt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2018/3/12</a:t>
            </a:fld>
            <a:endParaRPr kumimoji="1" lang="ja-JP" alt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8574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E90ED720-0104-4369-84BC-D37694168613}" type="datetimeFigureOut">
              <a:rPr kumimoji="1" lang="ja-JP" alt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2018/3/12</a:t>
            </a:fld>
            <a:endParaRPr kumimoji="1" lang="ja-JP" alt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844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E90ED720-0104-4369-84BC-D37694168613}" type="datetimeFigureOut">
              <a:rPr kumimoji="1" lang="ja-JP" alt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2018/3/12</a:t>
            </a:fld>
            <a:endParaRPr kumimoji="1" lang="ja-JP" alt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28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E90ED720-0104-4369-84BC-D37694168613}" type="datetimeFigureOut">
              <a:rPr kumimoji="1" lang="ja-JP" alt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2018/3/12</a:t>
            </a:fld>
            <a:endParaRPr kumimoji="1" lang="ja-JP" alt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442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E90ED720-0104-4369-84BC-D37694168613}" type="datetimeFigureOut">
              <a:rPr kumimoji="1" lang="ja-JP" alt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2018/3/12</a:t>
            </a:fld>
            <a:endParaRPr kumimoji="1" lang="ja-JP" alt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0866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E90ED720-0104-4369-84BC-D37694168613}" type="datetimeFigureOut">
              <a:rPr kumimoji="1" lang="ja-JP" alt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2018/3/12</a:t>
            </a:fld>
            <a:endParaRPr kumimoji="1" lang="ja-JP" alt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943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BB8C-0C0C-4EAB-9830-DC513CDAB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B3AD7-A00B-4A91-9B8B-0BA01B14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D3E82-9912-4669-9E99-524028854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47E33C82-C2A6-478E-8FB2-E20C8DB41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57199" y="6400800"/>
            <a:ext cx="625468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000" b="1" baseline="0" dirty="0"/>
              <a:t>GRWG/GDWG Annual Meeting, 19-23 March, 2018, Shanghai, China</a:t>
            </a:r>
            <a:endParaRPr lang="en-US" sz="1000" b="1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457200" y="6324600"/>
            <a:ext cx="822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pic>
        <p:nvPicPr>
          <p:cNvPr id="2" name="Picture 18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971413" y="8540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9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23813" y="10064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0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866638" y="8159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66183" y="330201"/>
            <a:ext cx="2815396" cy="71966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79000">
              <a:schemeClr val="bg1">
                <a:tint val="45000"/>
                <a:shade val="99000"/>
                <a:satMod val="35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39752" y="6448251"/>
            <a:ext cx="4752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dirty="0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t>GSICS annual meeting, 29 February – 4 March, 2015, Tsukuba, Japan</a:t>
            </a:r>
            <a:endParaRPr kumimoji="1" lang="ja-JP" alt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2D8002D-B5B0-4BAC-B1F6-782DDCCE6D9C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5780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66A421-960F-40DF-BDE6-CED4FB09D90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68338" y="1727200"/>
            <a:ext cx="7772400" cy="134850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sz="4000" b="1" dirty="0" smtClean="0">
                <a:solidFill>
                  <a:srgbClr val="0000FF"/>
                </a:solidFill>
              </a:rPr>
              <a:t>New Regressio</a:t>
            </a:r>
            <a:r>
              <a:rPr lang="en-IE" sz="4000" b="1" dirty="0" smtClean="0">
                <a:solidFill>
                  <a:srgbClr val="0000FF"/>
                </a:solidFill>
              </a:rPr>
              <a:t>n Method for </a:t>
            </a:r>
            <a:r>
              <a:rPr lang="en-IE" sz="4000" b="1" dirty="0" smtClean="0">
                <a:solidFill>
                  <a:srgbClr val="0000FF"/>
                </a:solidFill>
              </a:rPr>
              <a:t> GEO-LEO-IR</a:t>
            </a:r>
            <a:endParaRPr lang="en-US" sz="4000" b="1" i="1" dirty="0">
              <a:solidFill>
                <a:srgbClr val="0000FF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14650"/>
            <a:ext cx="7315200" cy="2876550"/>
          </a:xfrm>
        </p:spPr>
        <p:txBody>
          <a:bodyPr/>
          <a:lstStyle/>
          <a:p>
            <a:pPr eaLnBrk="1" hangingPunct="1">
              <a:spcBef>
                <a:spcPct val="100000"/>
              </a:spcBef>
              <a:spcAft>
                <a:spcPct val="100000"/>
              </a:spcAft>
            </a:pPr>
            <a:endParaRPr lang="en-US" sz="28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Masaya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Takahashi and Yusuke </a:t>
            </a:r>
            <a:r>
              <a:rPr lang="en-US" altLang="zh-CN" sz="2800" b="1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Yogo</a:t>
            </a:r>
            <a:endParaRPr lang="en-US" altLang="zh-CN" sz="2800" b="1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eaLnBrk="1" hangingPunct="1"/>
            <a:endParaRPr lang="en-US" altLang="zh-CN" sz="2000" dirty="0">
              <a:latin typeface="Times New Roman" pitchFamily="18" charset="0"/>
              <a:ea typeface="宋体" pitchFamily="2" charset="-122"/>
            </a:endParaRPr>
          </a:p>
          <a:p>
            <a:pPr eaLnBrk="1" hangingPunct="1"/>
            <a:r>
              <a:rPr lang="en-US" altLang="zh-CN" sz="2000" b="1" dirty="0">
                <a:latin typeface="Times New Roman" pitchFamily="18" charset="0"/>
                <a:ea typeface="宋体" pitchFamily="2" charset="-122"/>
              </a:rPr>
              <a:t>Meteorological Satellite Center, Japan Meteorological Agency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80120"/>
          </a:xfrm>
        </p:spPr>
        <p:txBody>
          <a:bodyPr>
            <a:noAutofit/>
          </a:bodyPr>
          <a:lstStyle/>
          <a:p>
            <a:r>
              <a:rPr lang="en-US" altLang="ja-JP" sz="4000" dirty="0" smtClean="0"/>
              <a:t>For more convenient coefficients...</a:t>
            </a:r>
            <a:endParaRPr kumimoji="1" lang="ja-JP" altLang="en-US" sz="4000" dirty="0"/>
          </a:p>
        </p:txBody>
      </p:sp>
      <p:grpSp>
        <p:nvGrpSpPr>
          <p:cNvPr id="21" name="グループ化 20"/>
          <p:cNvGrpSpPr/>
          <p:nvPr/>
        </p:nvGrpSpPr>
        <p:grpSpPr>
          <a:xfrm>
            <a:off x="5364088" y="3501008"/>
            <a:ext cx="3600400" cy="2864353"/>
            <a:chOff x="4784656" y="3370932"/>
            <a:chExt cx="4179832" cy="3362396"/>
          </a:xfrm>
        </p:grpSpPr>
        <p:sp>
          <p:nvSpPr>
            <p:cNvPr id="4" name="円柱 3"/>
            <p:cNvSpPr/>
            <p:nvPr/>
          </p:nvSpPr>
          <p:spPr>
            <a:xfrm>
              <a:off x="4784656" y="3370932"/>
              <a:ext cx="1656184" cy="576064"/>
            </a:xfrm>
            <a:prstGeom prst="ca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1" lang="en-US" altLang="ja-JP" sz="1400" dirty="0" smtClean="0">
                  <a:solidFill>
                    <a:prstClr val="black"/>
                  </a:solidFill>
                </a:rPr>
                <a:t>GEO DN</a:t>
              </a:r>
              <a:endParaRPr kumimoji="1" lang="ja-JP" alt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4788024" y="4914458"/>
              <a:ext cx="1699323" cy="30777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1" lang="en-US" altLang="ja-JP" sz="1400" dirty="0" smtClean="0">
                  <a:solidFill>
                    <a:prstClr val="black"/>
                  </a:solidFill>
                </a:rPr>
                <a:t>GEO Tb [K]</a:t>
              </a:r>
              <a:endParaRPr kumimoji="1" lang="ja-JP" alt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4788024" y="5579948"/>
              <a:ext cx="1699322" cy="307777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1" lang="en-US" altLang="ja-JP" sz="1400" dirty="0" smtClean="0">
                  <a:solidFill>
                    <a:prstClr val="white"/>
                  </a:solidFill>
                </a:rPr>
                <a:t>GEO rad. [WN]</a:t>
              </a:r>
              <a:endParaRPr kumimoji="1" lang="ja-JP" alt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7265166" y="5579948"/>
              <a:ext cx="1699322" cy="307777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1" lang="en-US" altLang="ja-JP" sz="1400" dirty="0" smtClean="0">
                  <a:solidFill>
                    <a:prstClr val="white"/>
                  </a:solidFill>
                </a:rPr>
                <a:t>LEO rad. [WN]</a:t>
              </a:r>
              <a:endParaRPr kumimoji="1" lang="ja-JP" alt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7265166" y="4914458"/>
              <a:ext cx="1699322" cy="30777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1" lang="en-US" altLang="ja-JP" sz="1400" dirty="0" smtClean="0">
                  <a:solidFill>
                    <a:prstClr val="black"/>
                  </a:solidFill>
                </a:rPr>
                <a:t>LEO Tb [K]</a:t>
              </a:r>
              <a:endParaRPr kumimoji="1" lang="ja-JP" alt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7265166" y="4235028"/>
              <a:ext cx="1699322" cy="3077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1" lang="en-US" altLang="ja-JP" sz="1400" dirty="0" smtClean="0">
                  <a:solidFill>
                    <a:prstClr val="white"/>
                  </a:solidFill>
                </a:rPr>
                <a:t>LEO rad. [WL]</a:t>
              </a:r>
              <a:endParaRPr kumimoji="1" lang="ja-JP" alt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10" name="上矢印 9"/>
            <p:cNvSpPr/>
            <p:nvPr/>
          </p:nvSpPr>
          <p:spPr>
            <a:xfrm>
              <a:off x="7934807" y="4667075"/>
              <a:ext cx="360040" cy="194413"/>
            </a:xfrm>
            <a:prstGeom prst="up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1" lang="ja-JP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1" name="上矢印 10"/>
            <p:cNvSpPr/>
            <p:nvPr/>
          </p:nvSpPr>
          <p:spPr>
            <a:xfrm>
              <a:off x="7934807" y="5322818"/>
              <a:ext cx="360040" cy="194413"/>
            </a:xfrm>
            <a:prstGeom prst="up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1" lang="ja-JP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12" name="上矢印 11"/>
            <p:cNvSpPr/>
            <p:nvPr/>
          </p:nvSpPr>
          <p:spPr>
            <a:xfrm flipV="1">
              <a:off x="5457665" y="4667075"/>
              <a:ext cx="360040" cy="194413"/>
            </a:xfrm>
            <a:prstGeom prst="up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1" lang="ja-JP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3" name="上矢印 12"/>
            <p:cNvSpPr/>
            <p:nvPr/>
          </p:nvSpPr>
          <p:spPr>
            <a:xfrm flipV="1">
              <a:off x="5457665" y="5322818"/>
              <a:ext cx="360040" cy="194413"/>
            </a:xfrm>
            <a:prstGeom prst="up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1" lang="ja-JP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4" name="上カーブ矢印 13"/>
            <p:cNvSpPr/>
            <p:nvPr/>
          </p:nvSpPr>
          <p:spPr>
            <a:xfrm>
              <a:off x="5592454" y="6021288"/>
              <a:ext cx="2579945" cy="422301"/>
            </a:xfrm>
            <a:prstGeom prst="curvedUpArrow">
              <a:avLst>
                <a:gd name="adj1" fmla="val 25000"/>
                <a:gd name="adj2" fmla="val 50000"/>
                <a:gd name="adj3" fmla="val 51808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1" lang="ja-JP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5383528" y="6372036"/>
              <a:ext cx="2828590" cy="3612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1" lang="en-US" altLang="ja-JP" sz="1400" b="1" dirty="0" smtClean="0">
                  <a:solidFill>
                    <a:srgbClr val="FF0000"/>
                  </a:solidFill>
                </a:rPr>
                <a:t>Current GSICS Correction</a:t>
              </a:r>
              <a:endParaRPr kumimoji="1" lang="ja-JP" altLang="en-US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6" name="直線矢印コネクタ 15"/>
            <p:cNvCxnSpPr>
              <a:stCxn id="4" idx="4"/>
            </p:cNvCxnSpPr>
            <p:nvPr/>
          </p:nvCxnSpPr>
          <p:spPr>
            <a:xfrm>
              <a:off x="6440840" y="3658964"/>
              <a:ext cx="816311" cy="76073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4784656" y="4235028"/>
              <a:ext cx="1699322" cy="3077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1" lang="en-US" altLang="ja-JP" sz="1400" dirty="0" smtClean="0">
                  <a:solidFill>
                    <a:prstClr val="white"/>
                  </a:solidFill>
                </a:rPr>
                <a:t>GEO rad. [WL]</a:t>
              </a:r>
              <a:endParaRPr kumimoji="1" lang="ja-JP" alt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18" name="上矢印 17"/>
            <p:cNvSpPr/>
            <p:nvPr/>
          </p:nvSpPr>
          <p:spPr>
            <a:xfrm flipV="1">
              <a:off x="5457665" y="3990541"/>
              <a:ext cx="360040" cy="194413"/>
            </a:xfrm>
            <a:prstGeom prst="up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1" lang="ja-JP" altLang="en-US" sz="1400">
                <a:solidFill>
                  <a:prstClr val="black"/>
                </a:solidFill>
              </a:endParaRPr>
            </a:p>
          </p:txBody>
        </p:sp>
        <p:cxnSp>
          <p:nvCxnSpPr>
            <p:cNvPr id="19" name="直線矢印コネクタ 18"/>
            <p:cNvCxnSpPr/>
            <p:nvPr/>
          </p:nvCxnSpPr>
          <p:spPr>
            <a:xfrm>
              <a:off x="6432825" y="3677450"/>
              <a:ext cx="824326" cy="190249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702599" y="1124744"/>
            <a:ext cx="7973857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ja-JP" sz="2400" dirty="0" smtClean="0">
                <a:solidFill>
                  <a:prstClr val="black"/>
                </a:solidFill>
              </a:rPr>
              <a:t>Many users will adopt the same unit as L1B data of each monitored imager.</a:t>
            </a:r>
          </a:p>
          <a:p>
            <a:pPr fontAlgn="auto">
              <a:spcAft>
                <a:spcPts val="0"/>
              </a:spcAft>
            </a:pPr>
            <a:r>
              <a:rPr lang="en-US" altLang="ja-JP" sz="2400" dirty="0">
                <a:solidFill>
                  <a:prstClr val="black"/>
                </a:solidFill>
              </a:rPr>
              <a:t>For more convenient coefficients, </a:t>
            </a:r>
            <a:r>
              <a:rPr lang="en-US" altLang="ja-JP" sz="2400" dirty="0" smtClean="0">
                <a:solidFill>
                  <a:prstClr val="black"/>
                </a:solidFill>
              </a:rPr>
              <a:t>why don’t we contain conversion coefficients from DN to corrected radiance, (A) or (C), depending on the unit of monitored sensor L1B data?</a:t>
            </a:r>
          </a:p>
          <a:p>
            <a:pPr fontAlgn="auto">
              <a:spcAft>
                <a:spcPts val="0"/>
              </a:spcAft>
            </a:pPr>
            <a:endParaRPr lang="en-US" altLang="ja-JP" sz="2400" dirty="0" smtClean="0">
              <a:solidFill>
                <a:prstClr val="black"/>
              </a:solidFill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611560" y="3437740"/>
            <a:ext cx="2448272" cy="157543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dirty="0" smtClean="0">
                <a:solidFill>
                  <a:prstClr val="white"/>
                </a:solidFill>
              </a:rPr>
              <a:t>IASI, AIRS, </a:t>
            </a:r>
            <a:r>
              <a:rPr kumimoji="1" lang="en-US" altLang="ja-JP" dirty="0" err="1" smtClean="0">
                <a:solidFill>
                  <a:prstClr val="white"/>
                </a:solidFill>
              </a:rPr>
              <a:t>Cris</a:t>
            </a:r>
            <a:r>
              <a:rPr kumimoji="1" lang="en-US" altLang="ja-JP" dirty="0" smtClean="0">
                <a:solidFill>
                  <a:prstClr val="white"/>
                </a:solidFill>
              </a:rPr>
              <a:t> </a:t>
            </a:r>
            <a:r>
              <a:rPr kumimoji="1" lang="en-US" altLang="ja-JP" dirty="0" err="1" smtClean="0">
                <a:solidFill>
                  <a:prstClr val="white"/>
                </a:solidFill>
              </a:rPr>
              <a:t>Meteosat</a:t>
            </a:r>
            <a:r>
              <a:rPr kumimoji="1" lang="en-US" altLang="ja-JP" dirty="0" smtClean="0">
                <a:solidFill>
                  <a:prstClr val="white"/>
                </a:solidFill>
              </a:rPr>
              <a:t>?</a:t>
            </a:r>
            <a:endParaRPr kumimoji="1" lang="ja-JP" altLang="en-US" dirty="0">
              <a:solidFill>
                <a:prstClr val="white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41276" y="3707740"/>
            <a:ext cx="2407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dirty="0">
                <a:solidFill>
                  <a:prstClr val="white"/>
                </a:solidFill>
                <a:latin typeface="Calibri"/>
              </a:rPr>
              <a:t>[</a:t>
            </a:r>
            <a:r>
              <a:rPr kumimoji="1" lang="en-US" altLang="ja-JP" dirty="0" err="1">
                <a:solidFill>
                  <a:prstClr val="white"/>
                </a:solidFill>
                <a:latin typeface="Calibri"/>
              </a:rPr>
              <a:t>mW</a:t>
            </a:r>
            <a:r>
              <a:rPr kumimoji="1" lang="en-US" altLang="ja-JP" dirty="0">
                <a:solidFill>
                  <a:prstClr val="white"/>
                </a:solidFill>
                <a:latin typeface="Calibri"/>
              </a:rPr>
              <a:t> m</a:t>
            </a:r>
            <a:r>
              <a:rPr kumimoji="1" lang="en-US" altLang="ja-JP" baseline="30000" dirty="0">
                <a:solidFill>
                  <a:prstClr val="white"/>
                </a:solidFill>
                <a:latin typeface="Calibri"/>
              </a:rPr>
              <a:t>-2</a:t>
            </a:r>
            <a:r>
              <a:rPr kumimoji="1" lang="en-US" altLang="ja-JP" dirty="0">
                <a:solidFill>
                  <a:prstClr val="white"/>
                </a:solidFill>
                <a:latin typeface="Calibri"/>
              </a:rPr>
              <a:t> sr</a:t>
            </a:r>
            <a:r>
              <a:rPr kumimoji="1" lang="en-US" altLang="ja-JP" baseline="30000" dirty="0">
                <a:solidFill>
                  <a:prstClr val="white"/>
                </a:solidFill>
                <a:latin typeface="Calibri"/>
              </a:rPr>
              <a:t>-1</a:t>
            </a:r>
            <a:r>
              <a:rPr kumimoji="1" lang="en-US" altLang="ja-JP" dirty="0">
                <a:solidFill>
                  <a:prstClr val="white"/>
                </a:solidFill>
                <a:latin typeface="Calibri"/>
              </a:rPr>
              <a:t>(</a:t>
            </a:r>
            <a:r>
              <a:rPr kumimoji="1" lang="en-US" altLang="ja-JP" dirty="0">
                <a:solidFill>
                  <a:srgbClr val="FFFF00"/>
                </a:solidFill>
                <a:latin typeface="Calibri"/>
              </a:rPr>
              <a:t>cm</a:t>
            </a:r>
            <a:r>
              <a:rPr kumimoji="1" lang="en-US" altLang="ja-JP" baseline="30000" dirty="0">
                <a:solidFill>
                  <a:srgbClr val="FFFF00"/>
                </a:solidFill>
                <a:latin typeface="Calibri"/>
              </a:rPr>
              <a:t>-1</a:t>
            </a:r>
            <a:r>
              <a:rPr kumimoji="1" lang="en-US" altLang="ja-JP" dirty="0">
                <a:solidFill>
                  <a:prstClr val="white"/>
                </a:solidFill>
                <a:latin typeface="Calibri"/>
              </a:rPr>
              <a:t>)</a:t>
            </a:r>
            <a:r>
              <a:rPr kumimoji="1" lang="en-US" altLang="ja-JP" baseline="30000" dirty="0">
                <a:solidFill>
                  <a:prstClr val="white"/>
                </a:solidFill>
                <a:latin typeface="Calibri"/>
              </a:rPr>
              <a:t>-1</a:t>
            </a:r>
            <a:r>
              <a:rPr kumimoji="1" lang="en-US" altLang="ja-JP" dirty="0">
                <a:solidFill>
                  <a:prstClr val="white"/>
                </a:solidFill>
                <a:latin typeface="Calibri"/>
              </a:rPr>
              <a:t>]</a:t>
            </a:r>
            <a:endParaRPr kumimoji="1" lang="ja-JP" alt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" name="円/楕円 25"/>
          <p:cNvSpPr/>
          <p:nvPr/>
        </p:nvSpPr>
        <p:spPr>
          <a:xfrm>
            <a:off x="2382044" y="4900408"/>
            <a:ext cx="2448272" cy="15754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dirty="0" smtClean="0">
                <a:solidFill>
                  <a:prstClr val="white"/>
                </a:solidFill>
              </a:rPr>
              <a:t>Himawari, GOES-R?,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dirty="0" smtClean="0">
                <a:solidFill>
                  <a:prstClr val="white"/>
                </a:solidFill>
              </a:rPr>
              <a:t>MODIS, VIIRS</a:t>
            </a:r>
            <a:endParaRPr kumimoji="1" lang="ja-JP" altLang="en-US" dirty="0">
              <a:solidFill>
                <a:prstClr val="white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411760" y="5075892"/>
            <a:ext cx="2407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dirty="0">
                <a:solidFill>
                  <a:prstClr val="white"/>
                </a:solidFill>
                <a:latin typeface="Calibri"/>
              </a:rPr>
              <a:t>[</a:t>
            </a:r>
            <a:r>
              <a:rPr kumimoji="1" lang="en-US" altLang="ja-JP" dirty="0" err="1">
                <a:solidFill>
                  <a:prstClr val="white"/>
                </a:solidFill>
                <a:latin typeface="Calibri"/>
              </a:rPr>
              <a:t>mW</a:t>
            </a:r>
            <a:r>
              <a:rPr kumimoji="1" lang="en-US" altLang="ja-JP" dirty="0">
                <a:solidFill>
                  <a:prstClr val="white"/>
                </a:solidFill>
                <a:latin typeface="Calibri"/>
              </a:rPr>
              <a:t> m</a:t>
            </a:r>
            <a:r>
              <a:rPr kumimoji="1" lang="en-US" altLang="ja-JP" baseline="30000" dirty="0">
                <a:solidFill>
                  <a:prstClr val="white"/>
                </a:solidFill>
                <a:latin typeface="Calibri"/>
              </a:rPr>
              <a:t>-2</a:t>
            </a:r>
            <a:r>
              <a:rPr kumimoji="1" lang="en-US" altLang="ja-JP" dirty="0">
                <a:solidFill>
                  <a:prstClr val="white"/>
                </a:solidFill>
                <a:latin typeface="Calibri"/>
              </a:rPr>
              <a:t> </a:t>
            </a:r>
            <a:r>
              <a:rPr kumimoji="1" lang="en-US" altLang="ja-JP" dirty="0" smtClean="0">
                <a:solidFill>
                  <a:prstClr val="white"/>
                </a:solidFill>
                <a:latin typeface="Calibri"/>
              </a:rPr>
              <a:t>sr</a:t>
            </a:r>
            <a:r>
              <a:rPr kumimoji="1" lang="en-US" altLang="ja-JP" baseline="30000" dirty="0" smtClean="0">
                <a:solidFill>
                  <a:prstClr val="white"/>
                </a:solidFill>
                <a:latin typeface="Calibri"/>
              </a:rPr>
              <a:t>-1</a:t>
            </a:r>
            <a:r>
              <a:rPr kumimoji="1" lang="en-US" altLang="ja-JP" dirty="0" smtClean="0">
                <a:solidFill>
                  <a:srgbClr val="FFFF00"/>
                </a:solidFill>
                <a:latin typeface="Calibri"/>
              </a:rPr>
              <a:t>um</a:t>
            </a:r>
            <a:r>
              <a:rPr kumimoji="1" lang="en-US" altLang="ja-JP" baseline="30000" dirty="0" smtClean="0">
                <a:solidFill>
                  <a:prstClr val="white"/>
                </a:solidFill>
                <a:latin typeface="Calibri"/>
              </a:rPr>
              <a:t>-1</a:t>
            </a:r>
            <a:r>
              <a:rPr kumimoji="1" lang="en-US" altLang="ja-JP" dirty="0">
                <a:solidFill>
                  <a:prstClr val="white"/>
                </a:solidFill>
                <a:latin typeface="Calibri"/>
              </a:rPr>
              <a:t>]</a:t>
            </a:r>
            <a:endParaRPr kumimoji="1" lang="ja-JP" alt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976984" y="4814547"/>
            <a:ext cx="417299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600" dirty="0" smtClean="0">
                <a:solidFill>
                  <a:prstClr val="black"/>
                </a:solidFill>
              </a:rPr>
              <a:t>A)</a:t>
            </a:r>
            <a:endParaRPr kumimoji="1"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020272" y="3773094"/>
            <a:ext cx="417299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600" dirty="0" smtClean="0">
                <a:solidFill>
                  <a:prstClr val="black"/>
                </a:solidFill>
              </a:rPr>
              <a:t>C)</a:t>
            </a:r>
            <a:endParaRPr kumimoji="1"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11560" y="1916832"/>
            <a:ext cx="8208912" cy="13681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53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How can we take regression?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4546848" cy="5040560"/>
          </a:xfrm>
        </p:spPr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Bias in “cold end”</a:t>
            </a:r>
          </a:p>
          <a:p>
            <a:pPr lvl="1"/>
            <a:r>
              <a:rPr lang="en-US" altLang="ja-JP" dirty="0" smtClean="0"/>
              <a:t>Uncertainty of brightness temperature (Tb) bias tends is larger in lower Tb range, especially in SWIR.</a:t>
            </a:r>
          </a:p>
          <a:p>
            <a:pPr lvl="1"/>
            <a:r>
              <a:rPr lang="en-US" altLang="ja-JP" dirty="0" smtClean="0"/>
              <a:t>Some meteorologists are interested in cold region.</a:t>
            </a:r>
          </a:p>
          <a:p>
            <a:pPr lvl="1"/>
            <a:r>
              <a:rPr lang="en-US" altLang="ja-JP" dirty="0" smtClean="0"/>
              <a:t>It </a:t>
            </a:r>
            <a:r>
              <a:rPr lang="en-US" altLang="ja-JP" dirty="0"/>
              <a:t>is caused by </a:t>
            </a:r>
            <a:r>
              <a:rPr lang="en-US" altLang="ja-JP" dirty="0" smtClean="0"/>
              <a:t>non-linearity between radiance and Tb and </a:t>
            </a:r>
            <a:r>
              <a:rPr lang="en-US" altLang="ja-JP" dirty="0"/>
              <a:t>is </a:t>
            </a:r>
            <a:r>
              <a:rPr lang="en-US" altLang="ja-JP" dirty="0" smtClean="0"/>
              <a:t>significant </a:t>
            </a:r>
            <a:r>
              <a:rPr lang="en-US" altLang="ja-JP" dirty="0" smtClean="0">
                <a:solidFill>
                  <a:srgbClr val="FF0000"/>
                </a:solidFill>
              </a:rPr>
              <a:t>in </a:t>
            </a:r>
            <a:r>
              <a:rPr lang="en-US" altLang="ja-JP" dirty="0">
                <a:solidFill>
                  <a:srgbClr val="FF0000"/>
                </a:solidFill>
              </a:rPr>
              <a:t>shorter</a:t>
            </a:r>
            <a:r>
              <a:rPr lang="ja-JP" altLang="en-US" dirty="0">
                <a:solidFill>
                  <a:srgbClr val="FF0000"/>
                </a:solidFill>
              </a:rPr>
              <a:t> </a:t>
            </a:r>
            <a:r>
              <a:rPr lang="en-US" altLang="ja-JP" dirty="0">
                <a:solidFill>
                  <a:srgbClr val="FF0000"/>
                </a:solidFill>
              </a:rPr>
              <a:t>wavelength</a:t>
            </a:r>
            <a:r>
              <a:rPr lang="en-US" altLang="ja-JP" dirty="0" smtClean="0">
                <a:solidFill>
                  <a:srgbClr val="FF0000"/>
                </a:solidFill>
              </a:rPr>
              <a:t>.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Is such the large bias true?</a:t>
            </a:r>
          </a:p>
          <a:p>
            <a:pPr lvl="1"/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148064" y="486916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dirty="0" smtClean="0">
                <a:solidFill>
                  <a:prstClr val="black"/>
                </a:solidFill>
                <a:latin typeface="Calibri"/>
              </a:rPr>
              <a:t>Planck’s law says...</a:t>
            </a:r>
            <a:endParaRPr kumimoji="1" lang="ja-JP" altLang="en-US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217047"/>
              </p:ext>
            </p:extLst>
          </p:nvPr>
        </p:nvGraphicFramePr>
        <p:xfrm>
          <a:off x="5148064" y="5207715"/>
          <a:ext cx="38164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7"/>
                <a:gridCol w="1008112"/>
                <a:gridCol w="936104"/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3.9 um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6.2 um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10.4 um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300 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0.6021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5.682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9.823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200 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0.00128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0.1187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0.9703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7282490" y="4899938"/>
            <a:ext cx="17540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400" dirty="0" smtClean="0">
                <a:solidFill>
                  <a:prstClr val="black"/>
                </a:solidFill>
                <a:latin typeface="Calibri"/>
              </a:rPr>
              <a:t>[W</a:t>
            </a:r>
            <a:r>
              <a:rPr kumimoji="1" lang="ja-JP" altLang="en-US" sz="1400" dirty="0">
                <a:solidFill>
                  <a:prstClr val="black"/>
                </a:solidFill>
                <a:latin typeface="Calibri"/>
              </a:rPr>
              <a:t>･</a:t>
            </a:r>
            <a:r>
              <a:rPr kumimoji="1" lang="en-US" altLang="ja-JP" sz="1400" dirty="0">
                <a:solidFill>
                  <a:prstClr val="black"/>
                </a:solidFill>
                <a:latin typeface="Calibri"/>
              </a:rPr>
              <a:t>m-2</a:t>
            </a:r>
            <a:r>
              <a:rPr kumimoji="1" lang="ja-JP" altLang="en-US" sz="1400" dirty="0">
                <a:solidFill>
                  <a:prstClr val="black"/>
                </a:solidFill>
                <a:latin typeface="Calibri"/>
              </a:rPr>
              <a:t>･</a:t>
            </a:r>
            <a:r>
              <a:rPr kumimoji="1" lang="en-US" altLang="ja-JP" sz="1400" dirty="0">
                <a:solidFill>
                  <a:prstClr val="black"/>
                </a:solidFill>
                <a:latin typeface="Calibri"/>
              </a:rPr>
              <a:t>sr-1</a:t>
            </a:r>
            <a:r>
              <a:rPr kumimoji="1" lang="ja-JP" altLang="en-US" sz="1400" dirty="0">
                <a:solidFill>
                  <a:prstClr val="black"/>
                </a:solidFill>
                <a:latin typeface="Calibri"/>
              </a:rPr>
              <a:t>･</a:t>
            </a:r>
            <a:r>
              <a:rPr kumimoji="1" lang="en-US" altLang="ja-JP" sz="1400" dirty="0">
                <a:solidFill>
                  <a:prstClr val="black"/>
                </a:solidFill>
                <a:latin typeface="Calibri"/>
              </a:rPr>
              <a:t>(</a:t>
            </a:r>
            <a:r>
              <a:rPr kumimoji="1" lang="el-GR" altLang="ja-JP" sz="1400" dirty="0">
                <a:solidFill>
                  <a:prstClr val="black"/>
                </a:solidFill>
                <a:latin typeface="Calibri"/>
              </a:rPr>
              <a:t>μ</a:t>
            </a:r>
            <a:r>
              <a:rPr kumimoji="1" lang="en-US" altLang="ja-JP" sz="1400" dirty="0">
                <a:solidFill>
                  <a:prstClr val="black"/>
                </a:solidFill>
                <a:latin typeface="Calibri"/>
              </a:rPr>
              <a:t>m)-</a:t>
            </a:r>
            <a:r>
              <a:rPr kumimoji="1" lang="en-US" altLang="ja-JP" sz="1400" dirty="0" smtClean="0">
                <a:solidFill>
                  <a:prstClr val="black"/>
                </a:solidFill>
                <a:latin typeface="Calibri"/>
              </a:rPr>
              <a:t>1]</a:t>
            </a:r>
            <a:endParaRPr kumimoji="1" lang="ja-JP" altLang="en-US" sz="14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050" name="Picture 2" descr="Please choose statistics on the left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5076056" y="1196752"/>
            <a:ext cx="3874418" cy="273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四角形吹き出し 4"/>
          <p:cNvSpPr/>
          <p:nvPr/>
        </p:nvSpPr>
        <p:spPr>
          <a:xfrm>
            <a:off x="5292080" y="3861048"/>
            <a:ext cx="3456384" cy="936104"/>
          </a:xfrm>
          <a:prstGeom prst="wedgeRectCallout">
            <a:avLst>
              <a:gd name="adj1" fmla="val -31776"/>
              <a:gd name="adj2" fmla="val -849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600" dirty="0" smtClean="0">
                <a:solidFill>
                  <a:prstClr val="white"/>
                </a:solidFill>
              </a:rPr>
              <a:t>Tb bias is -5 K at 220 K, -15 K at 210K.  The corrected radiance become </a:t>
            </a:r>
            <a:r>
              <a:rPr kumimoji="1" lang="en-US" altLang="ja-JP" sz="1600" dirty="0" smtClean="0">
                <a:solidFill>
                  <a:srgbClr val="FF0000"/>
                </a:solidFill>
              </a:rPr>
              <a:t>minus</a:t>
            </a:r>
            <a:r>
              <a:rPr kumimoji="1" lang="en-US" altLang="ja-JP" sz="1600" dirty="0" smtClean="0">
                <a:solidFill>
                  <a:prstClr val="white"/>
                </a:solidFill>
              </a:rPr>
              <a:t> in Tb &lt; 207 K. </a:t>
            </a:r>
            <a:endParaRPr kumimoji="1" lang="ja-JP" altLang="en-US" sz="1600" dirty="0">
              <a:solidFill>
                <a:prstClr val="white"/>
              </a:solidFill>
            </a:endParaRPr>
          </a:p>
        </p:txBody>
      </p:sp>
      <p:sp>
        <p:nvSpPr>
          <p:cNvPr id="6" name="四角形吹き出し 5"/>
          <p:cNvSpPr/>
          <p:nvPr/>
        </p:nvSpPr>
        <p:spPr>
          <a:xfrm>
            <a:off x="5220072" y="6429969"/>
            <a:ext cx="1872208" cy="321568"/>
          </a:xfrm>
          <a:prstGeom prst="wedgeRectCallout">
            <a:avLst>
              <a:gd name="adj1" fmla="val 8457"/>
              <a:gd name="adj2" fmla="val -101523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400" dirty="0" smtClean="0">
                <a:solidFill>
                  <a:prstClr val="black"/>
                </a:solidFill>
              </a:rPr>
              <a:t>Energy is 1/470</a:t>
            </a:r>
            <a:endParaRPr kumimoji="1" lang="ja-JP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59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How can we take regression?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323528" y="1268760"/>
            <a:ext cx="4258816" cy="532859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/>
              <a:t>To take a regression in Tb space?</a:t>
            </a:r>
          </a:p>
          <a:p>
            <a:pPr lvl="1"/>
            <a:r>
              <a:rPr lang="en-US" altLang="ja-JP" dirty="0"/>
              <a:t>It can bring reasonable-like averaged bias in lower Tb range, but ...</a:t>
            </a:r>
          </a:p>
          <a:p>
            <a:pPr lvl="1"/>
            <a:r>
              <a:rPr lang="en-US" altLang="ja-JP" dirty="0"/>
              <a:t>GEO Tb and LEO Tb are not always </a:t>
            </a:r>
            <a:r>
              <a:rPr lang="en-US" altLang="ja-JP" dirty="0" smtClean="0"/>
              <a:t>linear, </a:t>
            </a:r>
            <a:r>
              <a:rPr lang="en-US" altLang="ja-JP" dirty="0"/>
              <a:t>because radiance and Tb is not linear.</a:t>
            </a:r>
          </a:p>
          <a:p>
            <a:pPr lvl="1"/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/>
              <a:t>To separate Tb bins and take a regression in each bin</a:t>
            </a:r>
            <a:r>
              <a:rPr lang="en-US" altLang="ja-JP" dirty="0" smtClean="0"/>
              <a:t>?</a:t>
            </a:r>
          </a:p>
          <a:p>
            <a:pPr lvl="1"/>
            <a:r>
              <a:rPr lang="en-US" altLang="ja-JP" dirty="0" smtClean="0"/>
              <a:t>How to separate?</a:t>
            </a:r>
          </a:p>
          <a:p>
            <a:pPr lvl="1"/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To set a valid Tb range?</a:t>
            </a:r>
          </a:p>
          <a:p>
            <a:pPr lvl="1"/>
            <a:r>
              <a:rPr lang="en-US" altLang="ja-JP" dirty="0" smtClean="0"/>
              <a:t>How to estimate the validity?</a:t>
            </a:r>
            <a:endParaRPr lang="ja-JP" altLang="en-US" dirty="0"/>
          </a:p>
          <a:p>
            <a:endParaRPr kumimoji="1" lang="ja-JP" altLang="en-US" dirty="0"/>
          </a:p>
        </p:txBody>
      </p:sp>
      <p:pic>
        <p:nvPicPr>
          <p:cNvPr id="1040" name="Picture 16" descr="D:\okuyama\12_GSICS\20160229_年次会合\発表\GSIR\img_scat_b07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6" t="7718" r="33449" b="5690"/>
          <a:stretch/>
        </p:blipFill>
        <p:spPr bwMode="auto">
          <a:xfrm>
            <a:off x="4514850" y="1419225"/>
            <a:ext cx="4590926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D:\okuyama\12_GSICS\20160229_年次会合\発表\GSIR\img_scat_b08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6" t="7503" r="33449" b="4894"/>
          <a:stretch/>
        </p:blipFill>
        <p:spPr bwMode="auto">
          <a:xfrm>
            <a:off x="4514850" y="4194347"/>
            <a:ext cx="4590926" cy="2052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5220072" y="90872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u="sng" dirty="0" smtClean="0">
                <a:solidFill>
                  <a:prstClr val="black"/>
                </a:solidFill>
                <a:latin typeface="Calibri"/>
              </a:rPr>
              <a:t>Band 7 (3.9 um)</a:t>
            </a:r>
            <a:endParaRPr kumimoji="1" lang="ja-JP" altLang="en-US" u="sng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572000" y="1177007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400" b="1" dirty="0" smtClean="0">
                <a:solidFill>
                  <a:prstClr val="black"/>
                </a:solidFill>
                <a:latin typeface="Calibri"/>
              </a:rPr>
              <a:t>Radiance vs Radiance</a:t>
            </a:r>
            <a:endParaRPr kumimoji="1" lang="ja-JP" altLang="en-US" sz="1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876256" y="1196752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400" b="1" dirty="0" smtClean="0">
                <a:solidFill>
                  <a:prstClr val="black"/>
                </a:solidFill>
                <a:latin typeface="Calibri"/>
              </a:rPr>
              <a:t>Tb vs Tb</a:t>
            </a:r>
            <a:endParaRPr kumimoji="1" lang="ja-JP" altLang="en-US" sz="1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572000" y="3985319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400" b="1" dirty="0" smtClean="0">
                <a:solidFill>
                  <a:prstClr val="black"/>
                </a:solidFill>
                <a:latin typeface="Calibri"/>
              </a:rPr>
              <a:t>Radiance vs Radiance</a:t>
            </a:r>
            <a:endParaRPr kumimoji="1" lang="ja-JP" altLang="en-US" sz="1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876256" y="400506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400" b="1" dirty="0" smtClean="0">
                <a:solidFill>
                  <a:prstClr val="black"/>
                </a:solidFill>
                <a:latin typeface="Calibri"/>
              </a:rPr>
              <a:t>Tb vs Tb</a:t>
            </a:r>
            <a:endParaRPr kumimoji="1" lang="ja-JP" altLang="en-US" sz="1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572000" y="6145559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400" dirty="0" smtClean="0">
                <a:solidFill>
                  <a:prstClr val="black"/>
                </a:solidFill>
                <a:latin typeface="Calibri"/>
              </a:rPr>
              <a:t>LEO (IASI/A)</a:t>
            </a:r>
            <a:endParaRPr kumimoji="1" lang="ja-JP" alt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 rot="16200000">
            <a:off x="3760167" y="4993432"/>
            <a:ext cx="13158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400" dirty="0" smtClean="0">
                <a:solidFill>
                  <a:prstClr val="black"/>
                </a:solidFill>
                <a:latin typeface="Calibri"/>
              </a:rPr>
              <a:t>GEO (AHI)</a:t>
            </a:r>
            <a:endParaRPr kumimoji="1" lang="ja-JP" alt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948264" y="6145559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400" dirty="0" smtClean="0">
                <a:solidFill>
                  <a:prstClr val="black"/>
                </a:solidFill>
                <a:latin typeface="Calibri"/>
              </a:rPr>
              <a:t>LEO (IASI/A)</a:t>
            </a:r>
            <a:endParaRPr kumimoji="1" lang="ja-JP" alt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 rot="16200000">
            <a:off x="6136431" y="4993432"/>
            <a:ext cx="13158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400" dirty="0" smtClean="0">
                <a:solidFill>
                  <a:prstClr val="black"/>
                </a:solidFill>
                <a:latin typeface="Calibri"/>
              </a:rPr>
              <a:t>GEO (AHI)</a:t>
            </a:r>
            <a:endParaRPr kumimoji="1" lang="ja-JP" alt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591745" y="3337247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400" dirty="0" smtClean="0">
                <a:solidFill>
                  <a:prstClr val="black"/>
                </a:solidFill>
                <a:latin typeface="Calibri"/>
              </a:rPr>
              <a:t>LEO (IASI/A)</a:t>
            </a:r>
            <a:endParaRPr kumimoji="1" lang="ja-JP" alt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 rot="16200000">
            <a:off x="3779912" y="2185120"/>
            <a:ext cx="13158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400" dirty="0" smtClean="0">
                <a:solidFill>
                  <a:prstClr val="black"/>
                </a:solidFill>
                <a:latin typeface="Calibri"/>
              </a:rPr>
              <a:t>GEO (AHI)</a:t>
            </a:r>
            <a:endParaRPr kumimoji="1" lang="ja-JP" alt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968009" y="3337247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400" dirty="0" smtClean="0">
                <a:solidFill>
                  <a:prstClr val="black"/>
                </a:solidFill>
                <a:latin typeface="Calibri"/>
              </a:rPr>
              <a:t>LEO (IASI/A)</a:t>
            </a:r>
            <a:endParaRPr kumimoji="1" lang="ja-JP" alt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 rot="16200000">
            <a:off x="6156176" y="2185120"/>
            <a:ext cx="13158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400" dirty="0" smtClean="0">
                <a:solidFill>
                  <a:prstClr val="black"/>
                </a:solidFill>
                <a:latin typeface="Calibri"/>
              </a:rPr>
              <a:t>GEO (AHI)</a:t>
            </a:r>
            <a:endParaRPr kumimoji="1" lang="ja-JP" alt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220072" y="3760003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u="sng" dirty="0" smtClean="0">
                <a:solidFill>
                  <a:prstClr val="black"/>
                </a:solidFill>
                <a:latin typeface="Calibri"/>
              </a:rPr>
              <a:t>Band 8 (6.2 um)</a:t>
            </a:r>
            <a:endParaRPr kumimoji="1" lang="ja-JP" altLang="en-US" u="sng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フローチャート: 処理 10"/>
          <p:cNvSpPr/>
          <p:nvPr/>
        </p:nvSpPr>
        <p:spPr>
          <a:xfrm>
            <a:off x="4727921" y="3218786"/>
            <a:ext cx="7200" cy="7200"/>
          </a:xfrm>
          <a:prstGeom prst="flowChartProcess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>
              <a:solidFill>
                <a:prstClr val="white"/>
              </a:solidFill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6823993" y="1478223"/>
            <a:ext cx="988367" cy="1806761"/>
            <a:chOff x="6842348" y="1465734"/>
            <a:chExt cx="988367" cy="1806761"/>
          </a:xfrm>
        </p:grpSpPr>
        <p:sp>
          <p:nvSpPr>
            <p:cNvPr id="10" name="フローチャート: 処理 9"/>
            <p:cNvSpPr/>
            <p:nvPr/>
          </p:nvSpPr>
          <p:spPr>
            <a:xfrm>
              <a:off x="7003318" y="1465734"/>
              <a:ext cx="656549" cy="1806761"/>
            </a:xfrm>
            <a:prstGeom prst="flowChartProcess">
              <a:avLst/>
            </a:prstGeom>
            <a:solidFill>
              <a:srgbClr val="969696">
                <a:alpha val="5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1" lang="ja-JP" altLang="en-US">
                <a:solidFill>
                  <a:prstClr val="white"/>
                </a:solidFill>
              </a:endParaRPr>
            </a:p>
          </p:txBody>
        </p:sp>
        <p:cxnSp>
          <p:nvCxnSpPr>
            <p:cNvPr id="16" name="直線矢印コネクタ 15"/>
            <p:cNvCxnSpPr/>
            <p:nvPr/>
          </p:nvCxnSpPr>
          <p:spPr>
            <a:xfrm>
              <a:off x="7010747" y="1844824"/>
              <a:ext cx="64807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6842348" y="1465734"/>
              <a:ext cx="9883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1" lang="en-US" altLang="ja-JP" sz="1600" dirty="0" smtClean="0">
                  <a:solidFill>
                    <a:prstClr val="black"/>
                  </a:solidFill>
                  <a:latin typeface="Calibri"/>
                </a:rPr>
                <a:t>invalid</a:t>
              </a:r>
              <a:endParaRPr kumimoji="1" lang="ja-JP" altLang="en-US" sz="16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7232651" y="1393825"/>
            <a:ext cx="1847850" cy="2114550"/>
            <a:chOff x="7232651" y="1393825"/>
            <a:chExt cx="1847850" cy="2114550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7524328" y="1475259"/>
              <a:ext cx="0" cy="18522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フリーフォーム 48"/>
            <p:cNvSpPr/>
            <p:nvPr/>
          </p:nvSpPr>
          <p:spPr>
            <a:xfrm>
              <a:off x="7232651" y="1393825"/>
              <a:ext cx="1847850" cy="2114550"/>
            </a:xfrm>
            <a:custGeom>
              <a:avLst/>
              <a:gdLst>
                <a:gd name="connsiteX0" fmla="*/ 1704975 w 1704975"/>
                <a:gd name="connsiteY0" fmla="*/ 0 h 1905000"/>
                <a:gd name="connsiteX1" fmla="*/ 247650 w 1704975"/>
                <a:gd name="connsiteY1" fmla="*/ 1381125 h 1905000"/>
                <a:gd name="connsiteX2" fmla="*/ 28575 w 1704975"/>
                <a:gd name="connsiteY2" fmla="*/ 1905000 h 1905000"/>
                <a:gd name="connsiteX3" fmla="*/ 0 w 1704975"/>
                <a:gd name="connsiteY3" fmla="*/ 1905000 h 1905000"/>
                <a:gd name="connsiteX0" fmla="*/ 1676400 w 1676400"/>
                <a:gd name="connsiteY0" fmla="*/ 0 h 1905000"/>
                <a:gd name="connsiteX1" fmla="*/ 219075 w 1676400"/>
                <a:gd name="connsiteY1" fmla="*/ 1381125 h 1905000"/>
                <a:gd name="connsiteX2" fmla="*/ 0 w 1676400"/>
                <a:gd name="connsiteY2" fmla="*/ 1905000 h 1905000"/>
                <a:gd name="connsiteX0" fmla="*/ 1739900 w 1739900"/>
                <a:gd name="connsiteY0" fmla="*/ 0 h 2051050"/>
                <a:gd name="connsiteX1" fmla="*/ 282575 w 1739900"/>
                <a:gd name="connsiteY1" fmla="*/ 1381125 h 2051050"/>
                <a:gd name="connsiteX2" fmla="*/ 0 w 1739900"/>
                <a:gd name="connsiteY2" fmla="*/ 2051050 h 2051050"/>
                <a:gd name="connsiteX0" fmla="*/ 1847850 w 1847850"/>
                <a:gd name="connsiteY0" fmla="*/ 0 h 2114550"/>
                <a:gd name="connsiteX1" fmla="*/ 282575 w 1847850"/>
                <a:gd name="connsiteY1" fmla="*/ 1444625 h 2114550"/>
                <a:gd name="connsiteX2" fmla="*/ 0 w 1847850"/>
                <a:gd name="connsiteY2" fmla="*/ 2114550 h 2114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47850" h="2114550">
                  <a:moveTo>
                    <a:pt x="1847850" y="0"/>
                  </a:moveTo>
                  <a:lnTo>
                    <a:pt x="282575" y="1444625"/>
                  </a:lnTo>
                  <a:lnTo>
                    <a:pt x="0" y="2114550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1" lang="ja-JP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68" name="テキスト ボックス 67"/>
          <p:cNvSpPr txBox="1"/>
          <p:nvPr/>
        </p:nvSpPr>
        <p:spPr>
          <a:xfrm>
            <a:off x="7792491" y="959525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100" i="1" dirty="0" smtClean="0">
                <a:solidFill>
                  <a:prstClr val="black"/>
                </a:solidFill>
                <a:latin typeface="Calibri"/>
              </a:rPr>
              <a:t>January 2016</a:t>
            </a:r>
            <a:endParaRPr kumimoji="1" lang="ja-JP" altLang="en-US" sz="1100" i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7758905" y="3813864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100" i="1" dirty="0" smtClean="0">
                <a:solidFill>
                  <a:prstClr val="black"/>
                </a:solidFill>
                <a:latin typeface="Calibri"/>
              </a:rPr>
              <a:t>January 2016</a:t>
            </a:r>
            <a:endParaRPr kumimoji="1" lang="ja-JP" altLang="en-US" sz="1100" i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42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3BB8C-0C0C-4EAB-9830-DC513CDAB61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85343" y="1271012"/>
            <a:ext cx="7837775" cy="441281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ja-JP" sz="2000" kern="0" dirty="0" smtClean="0"/>
              <a:t>Current GEO-LEO IR adopts </a:t>
            </a:r>
            <a:r>
              <a:rPr lang="en-US" altLang="ja-JP" sz="2000" kern="0" dirty="0" smtClean="0">
                <a:solidFill>
                  <a:srgbClr val="0000FF"/>
                </a:solidFill>
              </a:rPr>
              <a:t>Least Squares </a:t>
            </a:r>
            <a:r>
              <a:rPr lang="en-US" altLang="ja-JP" sz="2000" kern="0" dirty="0" smtClean="0"/>
              <a:t>method to derive radiance correction values (i.e. GSICS Correction)</a:t>
            </a:r>
          </a:p>
          <a:p>
            <a:pPr lvl="1">
              <a:lnSpc>
                <a:spcPct val="130000"/>
              </a:lnSpc>
            </a:pPr>
            <a:r>
              <a:rPr lang="en-US" altLang="ja-JP" sz="1800" kern="0" dirty="0" smtClean="0"/>
              <a:t>X (reference instrument) is </a:t>
            </a:r>
            <a:r>
              <a:rPr lang="en-US" altLang="ja-JP" sz="1800" kern="0" dirty="0" smtClean="0">
                <a:solidFill>
                  <a:srgbClr val="0000FF"/>
                </a:solidFill>
              </a:rPr>
              <a:t>assumed to be perfectly calibrated</a:t>
            </a:r>
          </a:p>
          <a:p>
            <a:pPr marL="342900" lvl="1" indent="-342900">
              <a:lnSpc>
                <a:spcPct val="13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ja-JP" sz="2000" kern="0" dirty="0" smtClean="0"/>
              <a:t>JMA proposed to use </a:t>
            </a:r>
            <a:r>
              <a:rPr lang="en-US" altLang="ja-JP" sz="2000" kern="0" dirty="0" smtClean="0">
                <a:solidFill>
                  <a:srgbClr val="0000FF"/>
                </a:solidFill>
              </a:rPr>
              <a:t>Reduced Major Axis</a:t>
            </a:r>
            <a:r>
              <a:rPr lang="en-US" altLang="ja-JP" sz="2000" kern="0" dirty="0" smtClean="0"/>
              <a:t> </a:t>
            </a:r>
            <a:r>
              <a:rPr lang="en-US" altLang="ja-JP" sz="2000" kern="0" dirty="0"/>
              <a:t>which considers uncertainties </a:t>
            </a:r>
            <a:r>
              <a:rPr lang="en-US" altLang="ja-JP" sz="2000" kern="0" dirty="0" smtClean="0"/>
              <a:t>in both X </a:t>
            </a:r>
            <a:r>
              <a:rPr lang="en-US" altLang="ja-JP" sz="2000" kern="0" dirty="0"/>
              <a:t>and </a:t>
            </a:r>
            <a:r>
              <a:rPr lang="en-US" altLang="ja-JP" sz="2000" kern="0" dirty="0" smtClean="0"/>
              <a:t>Y</a:t>
            </a:r>
          </a:p>
          <a:p>
            <a:pPr lvl="1">
              <a:lnSpc>
                <a:spcPct val="130000"/>
              </a:lnSpc>
            </a:pPr>
            <a:r>
              <a:rPr lang="en-US" altLang="ja-JP" sz="1800" kern="0" dirty="0" smtClean="0"/>
              <a:t>Actually adopted in AHI Vicarious Calibration using MODIS</a:t>
            </a:r>
          </a:p>
          <a:p>
            <a:pPr lvl="1">
              <a:lnSpc>
                <a:spcPct val="130000"/>
              </a:lnSpc>
            </a:pPr>
            <a:r>
              <a:rPr lang="en-US" altLang="ja-JP" sz="1800" kern="0" dirty="0" smtClean="0">
                <a:solidFill>
                  <a:srgbClr val="0000FF"/>
                </a:solidFill>
              </a:rPr>
              <a:t>Tested to derive Himawari-8/AHI vs. </a:t>
            </a:r>
            <a:r>
              <a:rPr lang="en-US" altLang="ja-JP" sz="1800" kern="0" dirty="0" err="1" smtClean="0">
                <a:solidFill>
                  <a:srgbClr val="0000FF"/>
                </a:solidFill>
              </a:rPr>
              <a:t>Metop</a:t>
            </a:r>
            <a:r>
              <a:rPr lang="en-US" altLang="ja-JP" sz="1800" kern="0" dirty="0" smtClean="0">
                <a:solidFill>
                  <a:srgbClr val="0000FF"/>
                </a:solidFill>
              </a:rPr>
              <a:t>-A/IASI Re-Analysis Correction</a:t>
            </a:r>
          </a:p>
          <a:p>
            <a:pPr lvl="1">
              <a:lnSpc>
                <a:spcPct val="130000"/>
              </a:lnSpc>
            </a:pPr>
            <a:endParaRPr lang="en-US" altLang="ja-JP" sz="1800" kern="0" dirty="0" smtClean="0">
              <a:solidFill>
                <a:srgbClr val="0000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207761" y="387383"/>
            <a:ext cx="4270725" cy="67366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ja-JP" sz="3200" b="1" kern="0" dirty="0" smtClean="0"/>
              <a:t>Motivation</a:t>
            </a:r>
            <a:endParaRPr lang="en-US" altLang="ja-JP" sz="3200" b="1" kern="0" dirty="0"/>
          </a:p>
        </p:txBody>
      </p:sp>
    </p:spTree>
    <p:extLst>
      <p:ext uri="{BB962C8B-B14F-4D97-AF65-F5344CB8AC3E}">
        <p14:creationId xmlns:p14="http://schemas.microsoft.com/office/powerpoint/2010/main" val="360751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スライド番号プレースホルダー 5"/>
          <p:cNvSpPr>
            <a:spLocks noGrp="1"/>
          </p:cNvSpPr>
          <p:nvPr>
            <p:ph type="sldNum" sz="quarter" idx="4294967295"/>
          </p:nvPr>
        </p:nvSpPr>
        <p:spPr>
          <a:xfrm>
            <a:off x="8450088" y="6448251"/>
            <a:ext cx="514400" cy="365125"/>
          </a:xfrm>
          <a:prstGeom prst="rect">
            <a:avLst/>
          </a:prstGeom>
        </p:spPr>
        <p:txBody>
          <a:bodyPr/>
          <a:lstStyle/>
          <a:p>
            <a:fld id="{CA191B3F-DACD-44EA-A43C-937D1AE06B73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12571" y="311181"/>
            <a:ext cx="4045526" cy="673667"/>
          </a:xfrm>
        </p:spPr>
        <p:txBody>
          <a:bodyPr/>
          <a:lstStyle/>
          <a:p>
            <a:r>
              <a:rPr lang="en-US" altLang="ja-JP" sz="2400" b="1" dirty="0"/>
              <a:t>Three Ways of Calculating a </a:t>
            </a:r>
            <a:r>
              <a:rPr lang="en-US" altLang="ja-JP" sz="2400" b="1" dirty="0" smtClean="0"/>
              <a:t>Regression</a:t>
            </a:r>
            <a:endParaRPr lang="en-US" altLang="ja-JP" sz="2400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678382"/>
            <a:ext cx="8229600" cy="2558771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ja-JP" sz="1800" dirty="0">
                <a:solidFill>
                  <a:srgbClr val="0000FF"/>
                </a:solidFill>
              </a:rPr>
              <a:t>Least squares </a:t>
            </a:r>
            <a:r>
              <a:rPr lang="en-US" altLang="ja-JP" sz="1800" dirty="0"/>
              <a:t>regression is appropriate when there is </a:t>
            </a:r>
            <a:r>
              <a:rPr lang="en-US" altLang="ja-JP" sz="1800" u="sng" dirty="0"/>
              <a:t>uncertainty only regarding the </a:t>
            </a:r>
            <a:r>
              <a:rPr lang="en-US" altLang="ja-JP" sz="1800" i="1" u="sng" dirty="0"/>
              <a:t>y</a:t>
            </a:r>
            <a:r>
              <a:rPr lang="en-US" altLang="ja-JP" sz="1800" u="sng" dirty="0"/>
              <a:t>-variable</a:t>
            </a:r>
            <a:r>
              <a:rPr lang="en-US" altLang="ja-JP" sz="1800" dirty="0"/>
              <a:t>. If both variables are subject to sampling and </a:t>
            </a:r>
            <a:r>
              <a:rPr lang="en-US" altLang="ja-JP" sz="1800" dirty="0" smtClean="0"/>
              <a:t>measurement error</a:t>
            </a:r>
            <a:r>
              <a:rPr lang="en-US" altLang="ja-JP" sz="1800" dirty="0"/>
              <a:t>, </a:t>
            </a:r>
            <a:r>
              <a:rPr lang="en-US" altLang="ja-JP" sz="1800" dirty="0">
                <a:solidFill>
                  <a:srgbClr val="008000"/>
                </a:solidFill>
              </a:rPr>
              <a:t>major axis </a:t>
            </a:r>
            <a:r>
              <a:rPr lang="en-US" altLang="ja-JP" sz="1800" dirty="0"/>
              <a:t>or </a:t>
            </a:r>
            <a:r>
              <a:rPr lang="en-US" altLang="ja-JP" sz="1800" dirty="0">
                <a:solidFill>
                  <a:srgbClr val="FF0000"/>
                </a:solidFill>
              </a:rPr>
              <a:t>reduced major axis </a:t>
            </a:r>
            <a:r>
              <a:rPr lang="en-US" altLang="ja-JP" sz="1800" dirty="0"/>
              <a:t>regression is recommended. In the first two cases, the sum of the squared distances indicated by the green lines is minimized. In the final case, it is </a:t>
            </a:r>
            <a:r>
              <a:rPr lang="en-US" altLang="ja-JP" sz="1800" dirty="0">
                <a:solidFill>
                  <a:srgbClr val="FF0000"/>
                </a:solidFill>
              </a:rPr>
              <a:t>the areas of the triangles bounded by the horizontal and vertical green </a:t>
            </a:r>
            <a:r>
              <a:rPr lang="en-US" altLang="ja-JP" sz="1800" dirty="0" smtClean="0">
                <a:solidFill>
                  <a:srgbClr val="FF0000"/>
                </a:solidFill>
              </a:rPr>
              <a:t>lines </a:t>
            </a:r>
            <a:r>
              <a:rPr lang="en-US" altLang="ja-JP" sz="1800" dirty="0">
                <a:solidFill>
                  <a:srgbClr val="FF0000"/>
                </a:solidFill>
              </a:rPr>
              <a:t>that are summed and minimized</a:t>
            </a:r>
            <a:r>
              <a:rPr lang="en-US" altLang="ja-JP" sz="1800" dirty="0"/>
              <a:t>.</a:t>
            </a:r>
            <a:endParaRPr lang="en-US" altLang="ja-JP" sz="1800" dirty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194084" y="6079989"/>
            <a:ext cx="4479111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50" dirty="0"/>
              <a:t>http://www.blc.arizona.edu/courses/schaffer/182/Giraffe/Regression.htm</a:t>
            </a:r>
            <a:endParaRPr lang="en-US" altLang="ja-JP" sz="1050" dirty="0"/>
          </a:p>
        </p:txBody>
      </p:sp>
      <p:pic>
        <p:nvPicPr>
          <p:cNvPr id="17413" name="Picture 5" descr="leastsSquares"/>
          <p:cNvPicPr>
            <a:picLocks noChangeAspect="1" noChangeArrowheads="1"/>
          </p:cNvPicPr>
          <p:nvPr/>
        </p:nvPicPr>
        <p:blipFill>
          <a:blip r:embed="rId3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791931"/>
            <a:ext cx="19050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 descr="majoraxis"/>
          <p:cNvPicPr>
            <a:picLocks noChangeAspect="1" noChangeArrowheads="1"/>
          </p:cNvPicPr>
          <p:nvPr/>
        </p:nvPicPr>
        <p:blipFill>
          <a:blip r:embed="rId4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791931"/>
            <a:ext cx="19050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5" name="Picture 7" descr="reducedmajoraxis"/>
          <p:cNvPicPr>
            <a:picLocks noChangeAspect="1" noChangeArrowheads="1"/>
          </p:cNvPicPr>
          <p:nvPr/>
        </p:nvPicPr>
        <p:blipFill>
          <a:blip r:embed="rId5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791931"/>
            <a:ext cx="19050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11188" y="1360131"/>
            <a:ext cx="22894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="1" dirty="0">
                <a:solidFill>
                  <a:srgbClr val="0000FF"/>
                </a:solidFill>
              </a:rPr>
              <a:t>Least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Squares</a:t>
            </a:r>
            <a:endParaRPr lang="en-US" altLang="ja-JP" sz="2400" b="1" dirty="0">
              <a:solidFill>
                <a:srgbClr val="0000FF"/>
              </a:solidFill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397250" y="1360131"/>
            <a:ext cx="172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="1" dirty="0">
                <a:solidFill>
                  <a:srgbClr val="008000"/>
                </a:solidFill>
              </a:rPr>
              <a:t>Major Axis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5724525" y="1360131"/>
            <a:ext cx="309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="1" dirty="0">
                <a:solidFill>
                  <a:srgbClr val="FF0000"/>
                </a:solidFill>
              </a:rPr>
              <a:t>Reduced Major Axis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179388" y="332953"/>
            <a:ext cx="878522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277362" y="1294815"/>
            <a:ext cx="8642350" cy="227569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94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25413" y="83127"/>
            <a:ext cx="9018587" cy="10592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84047" y="431352"/>
            <a:ext cx="4752975" cy="5472113"/>
          </a:xfrm>
        </p:spPr>
        <p:txBody>
          <a:bodyPr/>
          <a:lstStyle/>
          <a:p>
            <a:pPr marL="185738" indent="-185738">
              <a:buFontTx/>
              <a:buNone/>
            </a:pPr>
            <a:r>
              <a:rPr lang="en-US" altLang="ja-JP" sz="2400" b="1" dirty="0">
                <a:solidFill>
                  <a:srgbClr val="0000FF"/>
                </a:solidFill>
              </a:rPr>
              <a:t>Least squares (LS)</a:t>
            </a:r>
          </a:p>
          <a:p>
            <a:pPr marL="488950" lvl="1" indent="-254000"/>
            <a:r>
              <a:rPr lang="en-US" altLang="ja-JP" sz="2000" dirty="0"/>
              <a:t>No error in </a:t>
            </a:r>
            <a:r>
              <a:rPr lang="en-US" altLang="ja-JP" sz="2000" i="1" dirty="0">
                <a:latin typeface="Times New Roman" pitchFamily="18" charset="0"/>
              </a:rPr>
              <a:t>X </a:t>
            </a:r>
            <a:r>
              <a:rPr lang="en-US" altLang="ja-JP" sz="2000" dirty="0"/>
              <a:t>is assumed</a:t>
            </a:r>
          </a:p>
          <a:p>
            <a:pPr marL="488950" lvl="1" indent="-254000"/>
            <a:r>
              <a:rPr lang="en-US" altLang="ja-JP" sz="2000" i="1" dirty="0">
                <a:latin typeface="Times New Roman" pitchFamily="18" charset="0"/>
              </a:rPr>
              <a:t>Y = </a:t>
            </a:r>
            <a:r>
              <a:rPr lang="en-US" altLang="ja-JP" sz="2000" i="1" dirty="0" err="1">
                <a:latin typeface="Times New Roman" pitchFamily="18" charset="0"/>
              </a:rPr>
              <a:t>aX</a:t>
            </a:r>
            <a:r>
              <a:rPr lang="en-US" altLang="ja-JP" sz="2000" i="1" dirty="0">
                <a:latin typeface="Times New Roman" pitchFamily="18" charset="0"/>
              </a:rPr>
              <a:t> + b</a:t>
            </a:r>
            <a:r>
              <a:rPr lang="en-US" altLang="ja-JP" sz="2000" dirty="0"/>
              <a:t>  is not equivalent to</a:t>
            </a:r>
            <a:br>
              <a:rPr lang="en-US" altLang="ja-JP" sz="2000" dirty="0"/>
            </a:br>
            <a:r>
              <a:rPr lang="en-US" altLang="ja-JP" sz="2000" i="1" dirty="0">
                <a:latin typeface="Times New Roman" pitchFamily="18" charset="0"/>
              </a:rPr>
              <a:t>X = </a:t>
            </a:r>
            <a:r>
              <a:rPr lang="en-US" altLang="ja-JP" sz="2000" i="1" dirty="0" err="1">
                <a:latin typeface="Times New Roman" pitchFamily="18" charset="0"/>
              </a:rPr>
              <a:t>a’Y</a:t>
            </a:r>
            <a:r>
              <a:rPr lang="en-US" altLang="ja-JP" sz="2000" i="1" dirty="0">
                <a:latin typeface="Times New Roman" pitchFamily="18" charset="0"/>
              </a:rPr>
              <a:t> + b’</a:t>
            </a:r>
            <a:endParaRPr lang="en-US" altLang="ja-JP" sz="1000" dirty="0"/>
          </a:p>
          <a:p>
            <a:pPr marL="185738" indent="-185738">
              <a:buFontTx/>
              <a:buNone/>
            </a:pPr>
            <a:r>
              <a:rPr lang="en-US" altLang="ja-JP" sz="2400" b="1" dirty="0">
                <a:solidFill>
                  <a:srgbClr val="008000"/>
                </a:solidFill>
              </a:rPr>
              <a:t>Major Axis regression (MA)</a:t>
            </a:r>
          </a:p>
          <a:p>
            <a:pPr marL="488950" lvl="1" indent="-254000"/>
            <a:r>
              <a:rPr lang="en-US" altLang="ja-JP" sz="2000" u="sng" dirty="0"/>
              <a:t>Unit of </a:t>
            </a:r>
            <a:r>
              <a:rPr lang="en-US" altLang="ja-JP" sz="2000" i="1" u="sng" dirty="0">
                <a:latin typeface="Times New Roman" pitchFamily="18" charset="0"/>
              </a:rPr>
              <a:t>X</a:t>
            </a:r>
            <a:r>
              <a:rPr lang="en-US" altLang="ja-JP" sz="2000" u="sng" dirty="0"/>
              <a:t> and </a:t>
            </a:r>
            <a:r>
              <a:rPr lang="en-US" altLang="ja-JP" sz="2000" i="1" u="sng" dirty="0">
                <a:latin typeface="Times New Roman" pitchFamily="18" charset="0"/>
              </a:rPr>
              <a:t>Y </a:t>
            </a:r>
            <a:r>
              <a:rPr lang="en-US" altLang="ja-JP" sz="2000" u="sng" dirty="0"/>
              <a:t>should be the same</a:t>
            </a:r>
          </a:p>
          <a:p>
            <a:pPr marL="488950" lvl="1" indent="-254000"/>
            <a:r>
              <a:rPr lang="en-US" altLang="ja-JP" sz="2000" i="1" dirty="0">
                <a:latin typeface="Times New Roman" pitchFamily="18" charset="0"/>
              </a:rPr>
              <a:t>Y = </a:t>
            </a:r>
            <a:r>
              <a:rPr lang="en-US" altLang="ja-JP" sz="2000" i="1" dirty="0" err="1">
                <a:latin typeface="Times New Roman" pitchFamily="18" charset="0"/>
              </a:rPr>
              <a:t>aX</a:t>
            </a:r>
            <a:r>
              <a:rPr lang="en-US" altLang="ja-JP" sz="2000" i="1" dirty="0">
                <a:latin typeface="Times New Roman" pitchFamily="18" charset="0"/>
              </a:rPr>
              <a:t> + b</a:t>
            </a:r>
            <a:r>
              <a:rPr lang="en-US" altLang="ja-JP" sz="2000" dirty="0"/>
              <a:t>  is equivalent to</a:t>
            </a:r>
            <a:br>
              <a:rPr lang="en-US" altLang="ja-JP" sz="2000" dirty="0"/>
            </a:br>
            <a:r>
              <a:rPr lang="en-US" altLang="ja-JP" sz="2000" i="1" dirty="0">
                <a:latin typeface="Times New Roman" pitchFamily="18" charset="0"/>
              </a:rPr>
              <a:t>X = </a:t>
            </a:r>
            <a:r>
              <a:rPr lang="en-US" altLang="ja-JP" sz="2000" i="1" dirty="0" err="1">
                <a:latin typeface="Times New Roman" pitchFamily="18" charset="0"/>
              </a:rPr>
              <a:t>a’Y</a:t>
            </a:r>
            <a:r>
              <a:rPr lang="en-US" altLang="ja-JP" sz="2000" i="1" dirty="0">
                <a:latin typeface="Times New Roman" pitchFamily="18" charset="0"/>
              </a:rPr>
              <a:t> + b’</a:t>
            </a:r>
            <a:endParaRPr lang="en-US" altLang="ja-JP" sz="1000" dirty="0"/>
          </a:p>
          <a:p>
            <a:pPr marL="185738" indent="-185738"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</a:rPr>
              <a:t>Reduced Major Axis reg. (RMA)</a:t>
            </a:r>
          </a:p>
          <a:p>
            <a:pPr marL="488950" lvl="1" indent="-254000"/>
            <a:r>
              <a:rPr lang="en-US" altLang="ja-JP" sz="2000" i="1" dirty="0">
                <a:latin typeface="Times New Roman" pitchFamily="18" charset="0"/>
              </a:rPr>
              <a:t>X</a:t>
            </a:r>
            <a:r>
              <a:rPr lang="en-US" altLang="ja-JP" sz="2000" dirty="0"/>
              <a:t> and </a:t>
            </a:r>
            <a:r>
              <a:rPr lang="en-US" altLang="ja-JP" sz="2000" i="1" dirty="0">
                <a:latin typeface="Times New Roman" pitchFamily="18" charset="0"/>
              </a:rPr>
              <a:t>Y</a:t>
            </a:r>
            <a:r>
              <a:rPr lang="en-US" altLang="ja-JP" sz="2000" dirty="0"/>
              <a:t> are correlated</a:t>
            </a:r>
          </a:p>
          <a:p>
            <a:pPr marL="488950" lvl="1" indent="-254000"/>
            <a:r>
              <a:rPr lang="en-US" altLang="ja-JP" sz="2000" i="1" dirty="0">
                <a:latin typeface="Times New Roman" pitchFamily="18" charset="0"/>
              </a:rPr>
              <a:t>Y = </a:t>
            </a:r>
            <a:r>
              <a:rPr lang="en-US" altLang="ja-JP" sz="2000" i="1" dirty="0" err="1">
                <a:latin typeface="Times New Roman" pitchFamily="18" charset="0"/>
              </a:rPr>
              <a:t>aX</a:t>
            </a:r>
            <a:r>
              <a:rPr lang="en-US" altLang="ja-JP" sz="2000" i="1" dirty="0">
                <a:latin typeface="Times New Roman" pitchFamily="18" charset="0"/>
              </a:rPr>
              <a:t> + b</a:t>
            </a:r>
            <a:r>
              <a:rPr lang="en-US" altLang="ja-JP" sz="2000" dirty="0"/>
              <a:t>  is equivalent to</a:t>
            </a:r>
            <a:br>
              <a:rPr lang="en-US" altLang="ja-JP" sz="2000" dirty="0"/>
            </a:br>
            <a:r>
              <a:rPr lang="en-US" altLang="ja-JP" sz="2000" i="1" dirty="0">
                <a:latin typeface="Times New Roman" pitchFamily="18" charset="0"/>
              </a:rPr>
              <a:t>X = </a:t>
            </a:r>
            <a:r>
              <a:rPr lang="en-US" altLang="ja-JP" sz="2000" i="1" dirty="0" err="1">
                <a:latin typeface="Times New Roman" pitchFamily="18" charset="0"/>
              </a:rPr>
              <a:t>a’Y</a:t>
            </a:r>
            <a:r>
              <a:rPr lang="en-US" altLang="ja-JP" sz="2000" i="1" dirty="0">
                <a:latin typeface="Times New Roman" pitchFamily="18" charset="0"/>
              </a:rPr>
              <a:t> + b’</a:t>
            </a:r>
          </a:p>
          <a:p>
            <a:pPr marL="488950" lvl="1" indent="-254000"/>
            <a:r>
              <a:rPr lang="en-US" altLang="ja-JP" sz="2000" dirty="0"/>
              <a:t>Easy to calculate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9" t="16640" r="9215" b="11914"/>
          <a:stretch>
            <a:fillRect/>
          </a:stretch>
        </p:blipFill>
        <p:spPr bwMode="auto">
          <a:xfrm>
            <a:off x="908640" y="612730"/>
            <a:ext cx="2590638" cy="2646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507186" y="6338372"/>
            <a:ext cx="316922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1100" b="0" dirty="0" smtClean="0"/>
              <a:t>The top left figure is from </a:t>
            </a:r>
            <a:r>
              <a:rPr lang="en-US" altLang="ja-JP" sz="1100" dirty="0"/>
              <a:t>http://aoki2.si.gunma-u.ac.jp/R/scatter.html </a:t>
            </a:r>
            <a:r>
              <a:rPr lang="en-US" altLang="ja-JP" sz="1100" b="0" dirty="0" smtClean="0"/>
              <a:t>(in Japanese</a:t>
            </a:r>
            <a:r>
              <a:rPr lang="en-US" altLang="ja-JP" sz="1100" b="0" dirty="0"/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488872" y="5241403"/>
                <a:ext cx="1739772" cy="5388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000" b="0" i="1" smtClean="0">
                        <a:latin typeface="Cambria Math"/>
                      </a:rPr>
                      <m:t>𝑎</m:t>
                    </m:r>
                    <m:r>
                      <a:rPr kumimoji="1" lang="en-US" altLang="ja-JP" sz="2000" b="0" i="1" smtClean="0">
                        <a:latin typeface="Cambria Math"/>
                      </a:rPr>
                      <m:t>= </m:t>
                    </m:r>
                    <m:r>
                      <a:rPr kumimoji="1" lang="ja-JP" altLang="en-US" sz="2000" b="0" i="1" smtClean="0">
                        <a:latin typeface="Cambria Math"/>
                      </a:rPr>
                      <m:t>𝜎</m:t>
                    </m:r>
                    <m:f>
                      <m:fPr>
                        <m:ctrlPr>
                          <a:rPr kumimoji="1" lang="en-US" altLang="ja-JP" sz="20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1" lang="en-US" altLang="ja-JP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ja-JP" altLang="en-US" sz="2000" b="0" i="1" smtClean="0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kumimoji="1" lang="en-US" altLang="ja-JP" sz="2000" b="0" i="1" smtClean="0">
                                <a:latin typeface="Cambria Math"/>
                              </a:rPr>
                              <m:t>𝑋𝑌</m:t>
                            </m:r>
                          </m:sub>
                        </m:sSub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kumimoji="1" lang="en-US" altLang="ja-JP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1" lang="en-US" altLang="ja-JP" sz="20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kumimoji="1" lang="ja-JP" altLang="en-US" sz="2000" b="0" i="1" smtClean="0">
                                    <a:latin typeface="Cambria Math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kumimoji="1" lang="en-US" altLang="ja-JP" sz="2000" b="0" i="1" smtClean="0">
                                    <a:latin typeface="Cambria Math"/>
                                  </a:rPr>
                                  <m:t>𝑋𝑌</m:t>
                                </m:r>
                              </m:sub>
                            </m:sSub>
                          </m:e>
                        </m:d>
                      </m:den>
                    </m:f>
                    <m:f>
                      <m:fPr>
                        <m:ctrlPr>
                          <a:rPr kumimoji="1" lang="en-US" altLang="ja-JP" sz="20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1" lang="en-US" altLang="ja-JP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ja-JP" altLang="en-US" sz="2000" b="0" i="1" smtClean="0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kumimoji="1" lang="en-US" altLang="ja-JP" sz="2000" b="0" i="1" smtClean="0">
                                <a:latin typeface="Cambria Math"/>
                              </a:rPr>
                              <m:t>𝑌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kumimoji="1" lang="en-US" altLang="ja-JP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ja-JP" altLang="en-US" sz="2000" b="0" i="1" smtClean="0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kumimoji="1" lang="en-US" altLang="ja-JP" sz="2000" b="0" i="1" smtClean="0">
                                <a:latin typeface="Cambria Math"/>
                              </a:rPr>
                              <m:t>𝑋</m:t>
                            </m:r>
                          </m:sub>
                        </m:sSub>
                      </m:den>
                    </m:f>
                  </m:oMath>
                </a14:m>
                <a:r>
                  <a:rPr kumimoji="1" lang="en-US" altLang="ja-JP" sz="2000" dirty="0" smtClean="0"/>
                  <a:t> </a:t>
                </a:r>
                <a:endParaRPr kumimoji="1" lang="ja-JP" altLang="en-US" sz="2000" dirty="0"/>
              </a:p>
            </p:txBody>
          </p:sp>
        </mc:Choice>
        <mc:Fallback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872" y="5241403"/>
                <a:ext cx="1739772" cy="5388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テキスト ボックス 2"/>
              <p:cNvSpPr txBox="1"/>
              <p:nvPr/>
            </p:nvSpPr>
            <p:spPr>
              <a:xfrm>
                <a:off x="4488872" y="5735449"/>
                <a:ext cx="163262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/>
                        </a:rPr>
                        <m:t>𝑏</m:t>
                      </m:r>
                      <m:r>
                        <a:rPr kumimoji="1" lang="en-US" altLang="ja-JP" sz="2000" b="0" i="1" smtClean="0">
                          <a:latin typeface="Cambria Math"/>
                        </a:rPr>
                        <m:t>= </m:t>
                      </m:r>
                      <m:acc>
                        <m:accPr>
                          <m:chr m:val="̅"/>
                          <m:ctrlPr>
                            <a:rPr kumimoji="1" lang="en-US" altLang="ja-JP" sz="20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kumimoji="1" lang="en-US" altLang="ja-JP" sz="2000" b="0" i="1" smtClean="0">
                              <a:latin typeface="Cambria Math"/>
                            </a:rPr>
                            <m:t>𝑌</m:t>
                          </m:r>
                        </m:e>
                      </m:acc>
                      <m:r>
                        <a:rPr kumimoji="1" lang="en-US" altLang="ja-JP" sz="2000" b="0" i="1" smtClean="0">
                          <a:latin typeface="Cambria Math"/>
                        </a:rPr>
                        <m:t> −</m:t>
                      </m:r>
                      <m:r>
                        <a:rPr kumimoji="1" lang="en-US" altLang="ja-JP" sz="2000" b="0" i="1" smtClean="0">
                          <a:latin typeface="Cambria Math"/>
                        </a:rPr>
                        <m:t>𝑎</m:t>
                      </m:r>
                      <m:acc>
                        <m:accPr>
                          <m:chr m:val="̅"/>
                          <m:ctrlPr>
                            <a:rPr kumimoji="1" lang="en-US" altLang="ja-JP" sz="20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kumimoji="1" lang="en-US" altLang="ja-JP" sz="2000" b="0" i="1" smtClean="0">
                              <a:latin typeface="Cambria Math"/>
                            </a:rPr>
                            <m:t>𝑋</m:t>
                          </m:r>
                        </m:e>
                      </m:acc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872" y="5735449"/>
                <a:ext cx="1632626" cy="400110"/>
              </a:xfrm>
              <a:prstGeom prst="rect">
                <a:avLst/>
              </a:prstGeom>
              <a:blipFill rotWithShape="1">
                <a:blip r:embed="rId5"/>
                <a:stretch>
                  <a:fillRect r="-1306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8" name="Picture 6" descr="D:\okuyama\12_GSICS\20160229_年次会合\発表\GSIR\img_scat_b07_u230K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9" t="10450" r="5172" b="10269"/>
          <a:stretch/>
        </p:blipFill>
        <p:spPr bwMode="auto">
          <a:xfrm>
            <a:off x="982298" y="3710649"/>
            <a:ext cx="2590638" cy="2301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732979" y="3280016"/>
            <a:ext cx="309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Radiance vs Radiance</a:t>
            </a:r>
          </a:p>
          <a:p>
            <a:pPr algn="ctr"/>
            <a:r>
              <a:rPr lang="en-US" altLang="ja-JP" sz="1400" dirty="0" smtClean="0"/>
              <a:t>AHI (3.9um, Tb &lt; 230K) and IASI/A</a:t>
            </a:r>
            <a:endParaRPr kumimoji="1" lang="ja-JP" altLang="en-US" sz="1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98868" y="5938591"/>
            <a:ext cx="9539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LEO</a:t>
            </a:r>
            <a:endParaRPr kumimoji="1" lang="ja-JP" altLang="en-US" sz="1400" dirty="0"/>
          </a:p>
        </p:txBody>
      </p:sp>
      <p:sp>
        <p:nvSpPr>
          <p:cNvPr id="15" name="テキスト ボックス 14"/>
          <p:cNvSpPr txBox="1"/>
          <p:nvPr/>
        </p:nvSpPr>
        <p:spPr>
          <a:xfrm rot="16200000">
            <a:off x="64712" y="4637863"/>
            <a:ext cx="14381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GEO - LEO</a:t>
            </a:r>
            <a:endParaRPr kumimoji="1" lang="ja-JP" altLang="en-US" sz="1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76792" y="5347669"/>
            <a:ext cx="1224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100" i="1" dirty="0" smtClean="0"/>
              <a:t>N = 578</a:t>
            </a:r>
          </a:p>
          <a:p>
            <a:pPr algn="r"/>
            <a:r>
              <a:rPr lang="en-US" altLang="ja-JP" sz="1100" i="1" dirty="0" smtClean="0"/>
              <a:t>January 2016</a:t>
            </a:r>
            <a:endParaRPr kumimoji="1" lang="ja-JP" alt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108064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3BB8C-0C0C-4EAB-9830-DC513CDAB61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026" name="Picture 2" descr="http://svkeg2.naps.kishou.go.jp/~msysen07/grpK/Work/201803_ahi8rma/ir/himawari8/scat/201801/06/scat_cor_rad_Hima8_band07_IasiA_20180106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4" t="56494" r="6560" b="2885"/>
          <a:stretch/>
        </p:blipFill>
        <p:spPr bwMode="auto">
          <a:xfrm>
            <a:off x="623457" y="3825835"/>
            <a:ext cx="3896591" cy="247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vkeg2.naps.kishou.go.jp/~msysen07/monit/cal/Monit/monitoring/gsics/ir/himawari8/scat/201801/06/scat_cor_rad_Hima8_band07_IasiA_20180106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4" t="56324" r="5835" b="2885"/>
          <a:stretch/>
        </p:blipFill>
        <p:spPr bwMode="auto">
          <a:xfrm>
            <a:off x="4707080" y="3825835"/>
            <a:ext cx="3927763" cy="2483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svkeg2.naps.kishou.go.jp/~msysen07/monit/cal/Monit/monitoring/gsics/ir/himawari8/scat/201801/06/scat_cor_rad_Hima8_band07_IasiA_20180106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98" t="2737" r="11790" b="51442"/>
          <a:stretch/>
        </p:blipFill>
        <p:spPr bwMode="auto">
          <a:xfrm>
            <a:off x="5469879" y="345871"/>
            <a:ext cx="3417312" cy="3037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1466691" y="3472025"/>
            <a:ext cx="64252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Reduced Major Axis                             Least Squares</a:t>
            </a:r>
            <a:endParaRPr kumimoji="1" lang="ja-JP" altLang="en-US" sz="2000" b="1" dirty="0"/>
          </a:p>
        </p:txBody>
      </p:sp>
      <p:sp>
        <p:nvSpPr>
          <p:cNvPr id="4" name="円/楕円 3"/>
          <p:cNvSpPr/>
          <p:nvPr/>
        </p:nvSpPr>
        <p:spPr>
          <a:xfrm rot="20539522">
            <a:off x="730480" y="4636327"/>
            <a:ext cx="1948295" cy="1007918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 rot="19390066">
            <a:off x="5083752" y="4847736"/>
            <a:ext cx="1948295" cy="1007918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241856" y="1189834"/>
            <a:ext cx="5244544" cy="210679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30000"/>
              </a:lnSpc>
            </a:pPr>
            <a:r>
              <a:rPr kumimoji="1" lang="en-US" altLang="ja-JP" sz="1800" kern="0" dirty="0" smtClean="0"/>
              <a:t>Least Squares method </a:t>
            </a:r>
            <a:r>
              <a:rPr kumimoji="1" lang="en-US" altLang="ja-JP" sz="1800" kern="0" dirty="0"/>
              <a:t>seems reasonable</a:t>
            </a:r>
          </a:p>
          <a:p>
            <a:pPr marL="446088" lvl="1" indent="-176213">
              <a:lnSpc>
                <a:spcPct val="130000"/>
              </a:lnSpc>
            </a:pPr>
            <a:r>
              <a:rPr kumimoji="1" lang="en-US" altLang="ja-JP" sz="1600" kern="0" dirty="0"/>
              <a:t>If IASI calibration can be </a:t>
            </a:r>
            <a:r>
              <a:rPr kumimoji="1" lang="en-US" altLang="ja-JP" sz="1600" kern="0" dirty="0" smtClean="0"/>
              <a:t>regarded </a:t>
            </a:r>
            <a:r>
              <a:rPr kumimoji="1" lang="en-US" altLang="ja-JP" sz="1600" kern="0" dirty="0"/>
              <a:t>as perfect</a:t>
            </a:r>
          </a:p>
          <a:p>
            <a:pPr>
              <a:lnSpc>
                <a:spcPct val="130000"/>
              </a:lnSpc>
            </a:pPr>
            <a:r>
              <a:rPr kumimoji="1" lang="en-US" altLang="ja-JP" sz="1800" kern="0" dirty="0" smtClean="0"/>
              <a:t>Need for investigations on big radiance differences b/w AHI and IASI at cold scenes</a:t>
            </a:r>
          </a:p>
          <a:p>
            <a:pPr marL="446088" lvl="1" indent="-174625">
              <a:lnSpc>
                <a:spcPct val="130000"/>
              </a:lnSpc>
            </a:pPr>
            <a:r>
              <a:rPr kumimoji="1" lang="en-US" altLang="ja-JP" sz="1600" kern="0" dirty="0" smtClean="0"/>
              <a:t>Other issues (e.g.</a:t>
            </a:r>
            <a:r>
              <a:rPr kumimoji="1" lang="ja-JP" altLang="en-US" sz="1600" kern="0" dirty="0"/>
              <a:t> </a:t>
            </a:r>
            <a:r>
              <a:rPr kumimoji="1" lang="en-US" altLang="ja-JP" sz="1600" kern="0" dirty="0" smtClean="0"/>
              <a:t>parallax) may exist in AHI IR inter-calibration</a:t>
            </a:r>
          </a:p>
        </p:txBody>
      </p:sp>
    </p:spTree>
    <p:extLst>
      <p:ext uri="{BB962C8B-B14F-4D97-AF65-F5344CB8AC3E}">
        <p14:creationId xmlns:p14="http://schemas.microsoft.com/office/powerpoint/2010/main" val="2853569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498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3BB8C-0C0C-4EAB-9830-DC513CDAB61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2050" name="Picture 2" descr="http://svkeg2.naps.kishou.go.jp/~msysen07/grpK/Work/201803_ahi8rma/fig/dTStd_RAC_AHI8_IasiA_20150801-2017123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45"/>
          <a:stretch/>
        </p:blipFill>
        <p:spPr bwMode="auto">
          <a:xfrm>
            <a:off x="114299" y="643627"/>
            <a:ext cx="8915400" cy="5649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4195790" y="106774"/>
            <a:ext cx="483390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Reduced Major Axis (RMA)  </a:t>
            </a:r>
            <a:r>
              <a:rPr kumimoji="1" lang="en-US" altLang="ja-JP" sz="1400" dirty="0" smtClean="0"/>
              <a:t>Least Squares (LS)  </a:t>
            </a:r>
            <a:r>
              <a:rPr kumimoji="1" lang="en-US" altLang="ja-JP" sz="1400" dirty="0" smtClean="0">
                <a:solidFill>
                  <a:srgbClr val="0000FF"/>
                </a:solidFill>
              </a:rPr>
              <a:t>RMA – LS</a:t>
            </a:r>
            <a:r>
              <a:rPr kumimoji="1" lang="en-US" altLang="ja-JP" sz="1400" dirty="0" smtClean="0"/>
              <a:t> 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7396" y="2369"/>
            <a:ext cx="4048993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AHI-8 TB Biases w.r.t. </a:t>
            </a:r>
            <a:r>
              <a:rPr kumimoji="1" lang="en-US" altLang="ja-JP" b="1" dirty="0" err="1" smtClean="0"/>
              <a:t>Metop</a:t>
            </a:r>
            <a:r>
              <a:rPr kumimoji="1" lang="en-US" altLang="ja-JP" b="1" dirty="0" smtClean="0"/>
              <a:t>-A/IASI at Standard Scenes</a:t>
            </a:r>
            <a:endParaRPr kumimoji="1" lang="ja-JP" altLang="en-US" b="1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407225" y="5080455"/>
            <a:ext cx="5225143" cy="79783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ja-JP" sz="1600" kern="0" dirty="0" smtClean="0"/>
              <a:t>Big impacts on some bands (e.g. Band 07, 3.9 </a:t>
            </a:r>
            <a:r>
              <a:rPr lang="el-GR" altLang="ja-JP" sz="1600" kern="0" dirty="0" smtClean="0"/>
              <a:t>μ</a:t>
            </a:r>
            <a:r>
              <a:rPr lang="en-US" altLang="ja-JP" sz="1600" kern="0" dirty="0" smtClean="0"/>
              <a:t>m)</a:t>
            </a:r>
          </a:p>
          <a:p>
            <a:pPr>
              <a:lnSpc>
                <a:spcPct val="130000"/>
              </a:lnSpc>
            </a:pPr>
            <a:r>
              <a:rPr lang="en-US" altLang="ja-JP" sz="1600" kern="0" dirty="0" smtClean="0"/>
              <a:t>Need for further investigations to validate the differences b/w RMA and LS</a:t>
            </a:r>
            <a:endParaRPr lang="en-US" altLang="ja-JP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285356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="" xmlns:a16="http://schemas.microsoft.com/office/drawing/2014/main" id="{7CE17A16-14C9-4FCE-A34D-6341C92024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3BB8C-0C0C-4EAB-9830-DC513CDAB61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933CFA5D-7BC7-4A20-A0E3-6B901EF71A4C}"/>
              </a:ext>
            </a:extLst>
          </p:cNvPr>
          <p:cNvSpPr txBox="1"/>
          <p:nvPr/>
        </p:nvSpPr>
        <p:spPr>
          <a:xfrm>
            <a:off x="2930754" y="2759079"/>
            <a:ext cx="30043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 smtClean="0"/>
              <a:t>Questions?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38966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3BB8C-0C0C-4EAB-9830-DC513CDAB61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3074" name="Picture 2" descr="http://svkeg2.naps.kishou.go.jp/~msysen07/grpK/Work/201803_ahi8rma/fig/dT220_RAC_AHI8_IasiA_20150801-2017123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20"/>
          <a:stretch/>
        </p:blipFill>
        <p:spPr bwMode="auto">
          <a:xfrm>
            <a:off x="125413" y="639763"/>
            <a:ext cx="8915400" cy="5663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0" y="0"/>
            <a:ext cx="9144000" cy="498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17562" y="95888"/>
            <a:ext cx="485370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Reduced Major Axis (RMA)  </a:t>
            </a:r>
            <a:r>
              <a:rPr kumimoji="1" lang="en-US" altLang="ja-JP" sz="1400" dirty="0" smtClean="0"/>
              <a:t>Least Square (LS)  </a:t>
            </a:r>
            <a:r>
              <a:rPr kumimoji="1" lang="en-US" altLang="ja-JP" sz="1400" dirty="0" smtClean="0">
                <a:solidFill>
                  <a:srgbClr val="0000FF"/>
                </a:solidFill>
              </a:rPr>
              <a:t>RMA – LS</a:t>
            </a:r>
            <a:r>
              <a:rPr kumimoji="1" lang="en-US" altLang="ja-JP" sz="1400" dirty="0" smtClean="0"/>
              <a:t> 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7396" y="2369"/>
            <a:ext cx="4048993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AHI-8 TB Biases w.r.t. </a:t>
            </a:r>
            <a:r>
              <a:rPr kumimoji="1" lang="en-US" altLang="ja-JP" b="1" dirty="0" err="1" smtClean="0"/>
              <a:t>Metop</a:t>
            </a:r>
            <a:r>
              <a:rPr kumimoji="1" lang="en-US" altLang="ja-JP" b="1" dirty="0" smtClean="0"/>
              <a:t>-A/IASI at Cold Scenes (220 K)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968636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Unit of the GSICS Correction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980728"/>
            <a:ext cx="5039112" cy="5685197"/>
          </a:xfrm>
        </p:spPr>
        <p:txBody>
          <a:bodyPr>
            <a:noAutofit/>
          </a:bodyPr>
          <a:lstStyle/>
          <a:p>
            <a:r>
              <a:rPr kumimoji="1" lang="en-US" altLang="ja-JP" sz="2000" dirty="0" smtClean="0"/>
              <a:t>Current contents</a:t>
            </a:r>
          </a:p>
          <a:p>
            <a:pPr lvl="1"/>
            <a:r>
              <a:rPr kumimoji="1" lang="en-US" altLang="ja-JP" sz="1600" dirty="0" smtClean="0"/>
              <a:t>Offset and slope </a:t>
            </a:r>
            <a:r>
              <a:rPr lang="en-US" altLang="ja-JP" sz="1600" dirty="0" smtClean="0"/>
              <a:t>to convert GEO radiance to LEO radiance in [</a:t>
            </a:r>
            <a:r>
              <a:rPr lang="en-US" altLang="ja-JP" sz="1600" dirty="0" err="1" smtClean="0"/>
              <a:t>mW</a:t>
            </a:r>
            <a:r>
              <a:rPr lang="en-US" altLang="ja-JP" sz="1600" dirty="0" smtClean="0"/>
              <a:t> </a:t>
            </a:r>
            <a:r>
              <a:rPr lang="en-US" altLang="ja-JP" sz="1600" dirty="0"/>
              <a:t>m</a:t>
            </a:r>
            <a:r>
              <a:rPr lang="en-US" altLang="ja-JP" sz="1600" baseline="30000" dirty="0"/>
              <a:t>-2</a:t>
            </a:r>
            <a:r>
              <a:rPr lang="en-US" altLang="ja-JP" sz="1600" dirty="0"/>
              <a:t> sr</a:t>
            </a:r>
            <a:r>
              <a:rPr lang="en-US" altLang="ja-JP" sz="1600" baseline="30000" dirty="0"/>
              <a:t>-1</a:t>
            </a:r>
            <a:r>
              <a:rPr lang="en-US" altLang="ja-JP" sz="1600" dirty="0"/>
              <a:t>(cm</a:t>
            </a:r>
            <a:r>
              <a:rPr lang="en-US" altLang="ja-JP" sz="1600" baseline="30000" dirty="0"/>
              <a:t>-1</a:t>
            </a:r>
            <a:r>
              <a:rPr lang="en-US" altLang="ja-JP" sz="1600" dirty="0"/>
              <a:t>)</a:t>
            </a:r>
            <a:r>
              <a:rPr lang="en-US" altLang="ja-JP" sz="1600" baseline="30000" dirty="0"/>
              <a:t>-</a:t>
            </a:r>
            <a:r>
              <a:rPr lang="en-US" altLang="ja-JP" sz="1600" baseline="30000" dirty="0" smtClean="0"/>
              <a:t>1</a:t>
            </a:r>
            <a:r>
              <a:rPr lang="en-US" altLang="ja-JP" sz="1600" dirty="0" smtClean="0"/>
              <a:t>].</a:t>
            </a:r>
          </a:p>
          <a:p>
            <a:pPr lvl="1"/>
            <a:r>
              <a:rPr kumimoji="1" lang="en-US" altLang="ja-JP" sz="1600" dirty="0" smtClean="0"/>
              <a:t>Tb bias at std. scene</a:t>
            </a:r>
          </a:p>
          <a:p>
            <a:pPr lvl="1"/>
            <a:r>
              <a:rPr lang="en-US" altLang="ja-JP" sz="1600" dirty="0" smtClean="0"/>
              <a:t>Conversion coefficients and equations between Tb and radiance</a:t>
            </a:r>
          </a:p>
          <a:p>
            <a:pPr lvl="1"/>
            <a:r>
              <a:rPr kumimoji="1" lang="en-US" altLang="ja-JP" sz="1600" dirty="0" smtClean="0"/>
              <a:t>Optional variables in MTSAT-2:</a:t>
            </a:r>
          </a:p>
          <a:p>
            <a:pPr marL="1080000" lvl="2" indent="-180000">
              <a:buFont typeface="+mj-lt"/>
              <a:buAutoNum type="alphaUcParenR"/>
            </a:pPr>
            <a:r>
              <a:rPr lang="en-US" altLang="ja-JP" sz="1400" dirty="0"/>
              <a:t>Offset and slope </a:t>
            </a:r>
            <a:r>
              <a:rPr lang="en-US" altLang="ja-JP" sz="1400" dirty="0" smtClean="0"/>
              <a:t>to convert GEO DN to LEO radiance </a:t>
            </a:r>
            <a:r>
              <a:rPr lang="en-US" altLang="ja-JP" sz="1400" dirty="0"/>
              <a:t>in [</a:t>
            </a:r>
            <a:r>
              <a:rPr lang="en-US" altLang="ja-JP" sz="1400" dirty="0" err="1"/>
              <a:t>mW</a:t>
            </a:r>
            <a:r>
              <a:rPr lang="en-US" altLang="ja-JP" sz="1400" dirty="0"/>
              <a:t> m-2 sr-1(cm-1)-1</a:t>
            </a:r>
            <a:r>
              <a:rPr lang="en-US" altLang="ja-JP" sz="1400" dirty="0" smtClean="0"/>
              <a:t>]</a:t>
            </a:r>
          </a:p>
          <a:p>
            <a:pPr marL="1080000" lvl="2" indent="-180000">
              <a:buFont typeface="+mj-lt"/>
              <a:buAutoNum type="alphaUcParenR"/>
            </a:pPr>
            <a:r>
              <a:rPr lang="en-US" altLang="ja-JP" sz="1400" dirty="0" smtClean="0"/>
              <a:t>LUT from GEO DN to LEO Tb [K]</a:t>
            </a:r>
          </a:p>
          <a:p>
            <a:pPr lvl="2"/>
            <a:endParaRPr lang="en-US" altLang="ja-JP" sz="1200" dirty="0" smtClean="0"/>
          </a:p>
          <a:p>
            <a:r>
              <a:rPr lang="en-US" altLang="ja-JP" sz="2000" dirty="0" smtClean="0"/>
              <a:t>Situation </a:t>
            </a:r>
            <a:r>
              <a:rPr lang="en-US" altLang="ja-JP" sz="2000" dirty="0"/>
              <a:t>in AHI</a:t>
            </a:r>
          </a:p>
          <a:p>
            <a:pPr lvl="1"/>
            <a:r>
              <a:rPr lang="en-US" altLang="ja-JP" sz="1600" dirty="0"/>
              <a:t>Himawari Standard Data </a:t>
            </a:r>
            <a:r>
              <a:rPr lang="en-US" altLang="ja-JP" sz="1600" dirty="0" smtClean="0"/>
              <a:t>(HSD, L1B </a:t>
            </a:r>
            <a:r>
              <a:rPr lang="en-US" altLang="ja-JP" sz="1600" dirty="0"/>
              <a:t>equivalent) is based on </a:t>
            </a:r>
            <a:r>
              <a:rPr lang="en-US" altLang="ja-JP" sz="1600" dirty="0" smtClean="0"/>
              <a:t>radiance in [W </a:t>
            </a:r>
            <a:r>
              <a:rPr lang="en-US" altLang="ja-JP" sz="1600" dirty="0"/>
              <a:t>m</a:t>
            </a:r>
            <a:r>
              <a:rPr lang="en-US" altLang="ja-JP" sz="1600" baseline="30000" dirty="0"/>
              <a:t>-2</a:t>
            </a:r>
            <a:r>
              <a:rPr lang="en-US" altLang="ja-JP" sz="1600" dirty="0"/>
              <a:t> sr</a:t>
            </a:r>
            <a:r>
              <a:rPr lang="en-US" altLang="ja-JP" sz="1600" baseline="30000" dirty="0"/>
              <a:t>-1</a:t>
            </a:r>
            <a:r>
              <a:rPr lang="en-US" altLang="ja-JP" sz="1600" dirty="0"/>
              <a:t> </a:t>
            </a:r>
            <a:r>
              <a:rPr lang="en-US" altLang="ja-JP" sz="1600" dirty="0">
                <a:solidFill>
                  <a:srgbClr val="FF0000"/>
                </a:solidFill>
              </a:rPr>
              <a:t>um</a:t>
            </a:r>
            <a:r>
              <a:rPr lang="en-US" altLang="ja-JP" sz="1600" baseline="30000" dirty="0"/>
              <a:t>-1</a:t>
            </a:r>
            <a:r>
              <a:rPr lang="en-US" altLang="ja-JP" sz="1600" dirty="0"/>
              <a:t> </a:t>
            </a:r>
            <a:r>
              <a:rPr lang="en-US" altLang="ja-JP" sz="1600" dirty="0" smtClean="0"/>
              <a:t>].</a:t>
            </a:r>
            <a:endParaRPr lang="en-US" altLang="ja-JP" sz="1600" dirty="0"/>
          </a:p>
          <a:p>
            <a:pPr lvl="1"/>
            <a:r>
              <a:rPr lang="en-US" altLang="ja-JP" sz="1600" dirty="0"/>
              <a:t>JMA/MSC web page provides conversion coefficients between rad[WN] and Tb[K]. </a:t>
            </a:r>
          </a:p>
          <a:p>
            <a:pPr lvl="1"/>
            <a:r>
              <a:rPr lang="en-US" altLang="ja-JP" sz="1600" dirty="0" smtClean="0"/>
              <a:t>LUT </a:t>
            </a:r>
            <a:r>
              <a:rPr lang="en-US" altLang="ja-JP" sz="1600" dirty="0"/>
              <a:t>approach (JMA optional B) is not reasonable for AHI any more.</a:t>
            </a:r>
          </a:p>
          <a:p>
            <a:pPr lvl="2"/>
            <a:r>
              <a:rPr lang="en-US" altLang="ja-JP" sz="1400" dirty="0"/>
              <a:t>3.9 um band has 14 bits</a:t>
            </a:r>
            <a:r>
              <a:rPr lang="en-US" altLang="ja-JP" sz="1400" dirty="0" smtClean="0"/>
              <a:t>.</a:t>
            </a:r>
          </a:p>
          <a:p>
            <a:pPr lvl="1"/>
            <a:r>
              <a:rPr lang="en-US" altLang="ja-JP" sz="1600" dirty="0"/>
              <a:t>HSD has </a:t>
            </a:r>
            <a:r>
              <a:rPr lang="en-US" altLang="ja-JP" sz="1600" dirty="0" smtClean="0"/>
              <a:t>“Inter-calibration </a:t>
            </a:r>
            <a:r>
              <a:rPr lang="en-US" altLang="ja-JP" sz="1600" dirty="0"/>
              <a:t>information </a:t>
            </a:r>
            <a:r>
              <a:rPr lang="en-US" altLang="ja-JP" sz="1600" dirty="0" smtClean="0"/>
              <a:t>block” to contain the information (C).</a:t>
            </a:r>
          </a:p>
          <a:p>
            <a:pPr lvl="1"/>
            <a:endParaRPr lang="en-US" altLang="ja-JP" sz="1600" dirty="0" smtClean="0"/>
          </a:p>
          <a:p>
            <a:pPr lvl="2"/>
            <a:endParaRPr lang="en-US" altLang="ja-JP" sz="1200" dirty="0"/>
          </a:p>
          <a:p>
            <a:pPr lvl="2"/>
            <a:endParaRPr lang="en-US" altLang="ja-JP" sz="1400" dirty="0"/>
          </a:p>
        </p:txBody>
      </p:sp>
      <p:grpSp>
        <p:nvGrpSpPr>
          <p:cNvPr id="17" name="グループ化 16"/>
          <p:cNvGrpSpPr/>
          <p:nvPr/>
        </p:nvGrpSpPr>
        <p:grpSpPr>
          <a:xfrm>
            <a:off x="5292080" y="1083152"/>
            <a:ext cx="3635895" cy="3339658"/>
            <a:chOff x="4784656" y="3142709"/>
            <a:chExt cx="4359343" cy="3495873"/>
          </a:xfrm>
        </p:grpSpPr>
        <p:sp>
          <p:nvSpPr>
            <p:cNvPr id="5" name="円柱 4"/>
            <p:cNvSpPr/>
            <p:nvPr/>
          </p:nvSpPr>
          <p:spPr>
            <a:xfrm>
              <a:off x="4784656" y="3298924"/>
              <a:ext cx="1656184" cy="576064"/>
            </a:xfrm>
            <a:prstGeom prst="ca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1" lang="en-US" altLang="ja-JP" sz="1600" dirty="0" smtClean="0">
                  <a:solidFill>
                    <a:prstClr val="black"/>
                  </a:solidFill>
                </a:rPr>
                <a:t>GEO DN</a:t>
              </a:r>
              <a:endParaRPr kumimoji="1" lang="ja-JP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4788024" y="4842450"/>
              <a:ext cx="1699323" cy="3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1" lang="en-US" altLang="ja-JP" sz="1600" dirty="0" smtClean="0">
                  <a:solidFill>
                    <a:prstClr val="black"/>
                  </a:solidFill>
                </a:rPr>
                <a:t>GEO Tb [K]</a:t>
              </a:r>
              <a:endParaRPr kumimoji="1" lang="ja-JP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4788024" y="5507940"/>
              <a:ext cx="1699322" cy="338554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1" lang="en-US" altLang="ja-JP" sz="1600" dirty="0" smtClean="0">
                  <a:solidFill>
                    <a:prstClr val="white"/>
                  </a:solidFill>
                </a:rPr>
                <a:t>GEO rad. [WN]</a:t>
              </a:r>
              <a:endParaRPr kumimoji="1" lang="ja-JP" altLang="en-US" sz="1600" dirty="0">
                <a:solidFill>
                  <a:prstClr val="white"/>
                </a:solidFill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7265166" y="5507940"/>
              <a:ext cx="1699322" cy="338554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1" lang="en-US" altLang="ja-JP" sz="1600" dirty="0" smtClean="0">
                  <a:solidFill>
                    <a:prstClr val="white"/>
                  </a:solidFill>
                </a:rPr>
                <a:t>LEO rad. [WN]</a:t>
              </a:r>
              <a:endParaRPr kumimoji="1" lang="ja-JP" altLang="en-US" sz="1600" dirty="0">
                <a:solidFill>
                  <a:prstClr val="white"/>
                </a:solidFill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7265166" y="4842450"/>
              <a:ext cx="1699322" cy="3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1" lang="en-US" altLang="ja-JP" sz="1600" dirty="0" smtClean="0">
                  <a:solidFill>
                    <a:prstClr val="black"/>
                  </a:solidFill>
                </a:rPr>
                <a:t>LEO Tb [K]</a:t>
              </a:r>
              <a:endParaRPr kumimoji="1" lang="ja-JP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7265166" y="4163020"/>
              <a:ext cx="1699322" cy="33855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1" lang="en-US" altLang="ja-JP" sz="1600" dirty="0" smtClean="0">
                  <a:solidFill>
                    <a:prstClr val="white"/>
                  </a:solidFill>
                </a:rPr>
                <a:t>LEO rad. [WL]</a:t>
              </a:r>
              <a:endParaRPr kumimoji="1" lang="ja-JP" altLang="en-US" sz="1600" dirty="0">
                <a:solidFill>
                  <a:prstClr val="white"/>
                </a:solidFill>
              </a:endParaRPr>
            </a:p>
          </p:txBody>
        </p:sp>
        <p:sp>
          <p:nvSpPr>
            <p:cNvPr id="11" name="上矢印 10"/>
            <p:cNvSpPr/>
            <p:nvPr/>
          </p:nvSpPr>
          <p:spPr>
            <a:xfrm>
              <a:off x="7934807" y="4595067"/>
              <a:ext cx="360040" cy="194413"/>
            </a:xfrm>
            <a:prstGeom prst="up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1" lang="ja-JP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12" name="上矢印 11"/>
            <p:cNvSpPr/>
            <p:nvPr/>
          </p:nvSpPr>
          <p:spPr>
            <a:xfrm>
              <a:off x="7934807" y="5250810"/>
              <a:ext cx="360040" cy="194413"/>
            </a:xfrm>
            <a:prstGeom prst="up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1" lang="ja-JP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13" name="上矢印 12"/>
            <p:cNvSpPr/>
            <p:nvPr/>
          </p:nvSpPr>
          <p:spPr>
            <a:xfrm flipV="1">
              <a:off x="5457665" y="4595067"/>
              <a:ext cx="360040" cy="194413"/>
            </a:xfrm>
            <a:prstGeom prst="up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1" lang="ja-JP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14" name="上矢印 13"/>
            <p:cNvSpPr/>
            <p:nvPr/>
          </p:nvSpPr>
          <p:spPr>
            <a:xfrm flipV="1">
              <a:off x="5457665" y="5250810"/>
              <a:ext cx="360040" cy="194413"/>
            </a:xfrm>
            <a:prstGeom prst="up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1" lang="ja-JP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15" name="上カーブ矢印 14"/>
            <p:cNvSpPr/>
            <p:nvPr/>
          </p:nvSpPr>
          <p:spPr>
            <a:xfrm>
              <a:off x="5592454" y="5949280"/>
              <a:ext cx="2579945" cy="422301"/>
            </a:xfrm>
            <a:prstGeom prst="curvedUpArrow">
              <a:avLst>
                <a:gd name="adj1" fmla="val 25000"/>
                <a:gd name="adj2" fmla="val 50000"/>
                <a:gd name="adj3" fmla="val 51808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1" lang="ja-JP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5796136" y="6300028"/>
              <a:ext cx="2097705" cy="3385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1" lang="en-US" altLang="ja-JP" sz="1600" b="1" dirty="0" smtClean="0">
                  <a:solidFill>
                    <a:srgbClr val="FF0000"/>
                  </a:solidFill>
                </a:rPr>
                <a:t>GSICS Correction</a:t>
              </a:r>
              <a:endParaRPr kumimoji="1" lang="ja-JP" altLang="en-US" sz="1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8" name="直線矢印コネクタ 17"/>
            <p:cNvCxnSpPr>
              <a:stCxn id="5" idx="4"/>
            </p:cNvCxnSpPr>
            <p:nvPr/>
          </p:nvCxnSpPr>
          <p:spPr>
            <a:xfrm>
              <a:off x="6440840" y="3586956"/>
              <a:ext cx="816311" cy="760730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/>
            <p:cNvSpPr txBox="1"/>
            <p:nvPr/>
          </p:nvSpPr>
          <p:spPr>
            <a:xfrm>
              <a:off x="4784656" y="4163020"/>
              <a:ext cx="1699322" cy="33855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1" lang="en-US" altLang="ja-JP" sz="1600" dirty="0" smtClean="0">
                  <a:solidFill>
                    <a:prstClr val="white"/>
                  </a:solidFill>
                </a:rPr>
                <a:t>GEO rad. [WL]</a:t>
              </a:r>
              <a:endParaRPr kumimoji="1" lang="ja-JP" altLang="en-US" sz="1600" dirty="0">
                <a:solidFill>
                  <a:prstClr val="white"/>
                </a:solidFill>
              </a:endParaRPr>
            </a:p>
          </p:txBody>
        </p:sp>
        <p:sp>
          <p:nvSpPr>
            <p:cNvPr id="20" name="上矢印 19"/>
            <p:cNvSpPr/>
            <p:nvPr/>
          </p:nvSpPr>
          <p:spPr>
            <a:xfrm flipV="1">
              <a:off x="5457665" y="3918533"/>
              <a:ext cx="360040" cy="194413"/>
            </a:xfrm>
            <a:prstGeom prst="up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1" lang="ja-JP" altLang="en-US" sz="1600">
                <a:solidFill>
                  <a:prstClr val="black"/>
                </a:solidFill>
              </a:endParaRPr>
            </a:p>
          </p:txBody>
        </p:sp>
        <p:cxnSp>
          <p:nvCxnSpPr>
            <p:cNvPr id="26" name="直線矢印コネクタ 25"/>
            <p:cNvCxnSpPr/>
            <p:nvPr/>
          </p:nvCxnSpPr>
          <p:spPr>
            <a:xfrm>
              <a:off x="6432825" y="3605442"/>
              <a:ext cx="824326" cy="1902498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テキスト ボックス 28"/>
            <p:cNvSpPr txBox="1"/>
            <p:nvPr/>
          </p:nvSpPr>
          <p:spPr>
            <a:xfrm>
              <a:off x="6790555" y="5075892"/>
              <a:ext cx="500331" cy="3385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1" lang="en-US" altLang="ja-JP" sz="1600" dirty="0" smtClean="0">
                  <a:solidFill>
                    <a:prstClr val="black"/>
                  </a:solidFill>
                </a:rPr>
                <a:t>A)</a:t>
              </a:r>
              <a:endParaRPr kumimoji="1" lang="ja-JP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6735964" y="3142709"/>
              <a:ext cx="2408035" cy="6121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1" lang="en-US" altLang="ja-JP" sz="1600" u="sng" dirty="0" smtClean="0">
                  <a:solidFill>
                    <a:prstClr val="black"/>
                  </a:solidFill>
                </a:rPr>
                <a:t>For “WL” users to obtain </a:t>
              </a:r>
              <a:r>
                <a:rPr kumimoji="1" lang="en-US" altLang="ja-JP" sz="1600" u="sng" dirty="0">
                  <a:solidFill>
                    <a:prstClr val="black"/>
                  </a:solidFill>
                </a:rPr>
                <a:t>LEO </a:t>
              </a:r>
              <a:r>
                <a:rPr kumimoji="1" lang="en-US" altLang="ja-JP" sz="1600" u="sng" dirty="0" smtClean="0">
                  <a:solidFill>
                    <a:prstClr val="black"/>
                  </a:solidFill>
                </a:rPr>
                <a:t>radiance</a:t>
              </a:r>
              <a:endParaRPr kumimoji="1" lang="ja-JP" altLang="en-US" sz="1600" u="sng" dirty="0">
                <a:solidFill>
                  <a:prstClr val="black"/>
                </a:solidFill>
              </a:endParaRPr>
            </a:p>
          </p:txBody>
        </p:sp>
        <p:cxnSp>
          <p:nvCxnSpPr>
            <p:cNvPr id="33" name="直線矢印コネクタ 32"/>
            <p:cNvCxnSpPr>
              <a:stCxn id="5" idx="4"/>
            </p:cNvCxnSpPr>
            <p:nvPr/>
          </p:nvCxnSpPr>
          <p:spPr>
            <a:xfrm>
              <a:off x="6440840" y="3586956"/>
              <a:ext cx="824326" cy="125549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テキスト ボックス 35"/>
            <p:cNvSpPr txBox="1"/>
            <p:nvPr/>
          </p:nvSpPr>
          <p:spPr>
            <a:xfrm>
              <a:off x="6876256" y="3861048"/>
              <a:ext cx="500331" cy="3385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1" lang="en-US" altLang="ja-JP" sz="1600" dirty="0" smtClean="0">
                  <a:solidFill>
                    <a:srgbClr val="FF0000"/>
                  </a:solidFill>
                </a:rPr>
                <a:t>C)</a:t>
              </a:r>
              <a:endParaRPr kumimoji="1" lang="ja-JP" alt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6764428" y="4427820"/>
              <a:ext cx="500331" cy="3385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1" lang="en-US" altLang="ja-JP" sz="1600" dirty="0">
                  <a:solidFill>
                    <a:prstClr val="black"/>
                  </a:solidFill>
                </a:rPr>
                <a:t>B</a:t>
              </a:r>
              <a:r>
                <a:rPr kumimoji="1" lang="en-US" altLang="ja-JP" sz="1600" dirty="0" smtClean="0">
                  <a:solidFill>
                    <a:prstClr val="black"/>
                  </a:solidFill>
                </a:rPr>
                <a:t>)</a:t>
              </a:r>
              <a:endParaRPr kumimoji="1" lang="ja-JP" altLang="en-US" sz="16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678" y="4933887"/>
            <a:ext cx="4009826" cy="180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正方形/長方形 33"/>
          <p:cNvSpPr/>
          <p:nvPr/>
        </p:nvSpPr>
        <p:spPr>
          <a:xfrm>
            <a:off x="5995969" y="4509120"/>
            <a:ext cx="2008413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600" u="sng" dirty="0" smtClean="0">
                <a:solidFill>
                  <a:prstClr val="black"/>
                </a:solidFill>
              </a:rPr>
              <a:t>HSD data format</a:t>
            </a:r>
            <a:endParaRPr kumimoji="1" lang="ja-JP" altLang="en-US" sz="1600" u="sng" dirty="0">
              <a:solidFill>
                <a:prstClr val="black"/>
              </a:solidFill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3" t="13375" r="30570" b="73968"/>
          <a:stretch/>
        </p:blipFill>
        <p:spPr bwMode="auto">
          <a:xfrm>
            <a:off x="5580112" y="4869160"/>
            <a:ext cx="3092169" cy="43381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5" name="テキスト ボックス 34"/>
          <p:cNvSpPr txBox="1"/>
          <p:nvPr/>
        </p:nvSpPr>
        <p:spPr>
          <a:xfrm>
            <a:off x="8302200" y="4524755"/>
            <a:ext cx="417299" cy="3234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600" dirty="0" smtClean="0">
                <a:solidFill>
                  <a:srgbClr val="FF0000"/>
                </a:solidFill>
              </a:rPr>
              <a:t>C)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46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32713</TotalTime>
  <Words>970</Words>
  <Application>Microsoft Office PowerPoint</Application>
  <PresentationFormat>画面に合わせる (4:3)</PresentationFormat>
  <Paragraphs>158</Paragraphs>
  <Slides>12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12</vt:i4>
      </vt:variant>
    </vt:vector>
  </HeadingPairs>
  <TitlesOfParts>
    <vt:vector size="14" baseType="lpstr">
      <vt:lpstr>Default Design</vt:lpstr>
      <vt:lpstr>Office テーマ</vt:lpstr>
      <vt:lpstr>New Regression Method for  GEO-LEO-IR</vt:lpstr>
      <vt:lpstr>PowerPoint プレゼンテーション</vt:lpstr>
      <vt:lpstr>Three Ways of Calculating a Regression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Unit of the GSICS Correction</vt:lpstr>
      <vt:lpstr>For more convenient coefficients...</vt:lpstr>
      <vt:lpstr>How can we take regression?</vt:lpstr>
      <vt:lpstr>How can we take regression?</vt:lpstr>
    </vt:vector>
  </TitlesOfParts>
  <Company>NOAA / NESDIS / ORA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Masaya Takahashi</cp:lastModifiedBy>
  <cp:revision>962</cp:revision>
  <dcterms:created xsi:type="dcterms:W3CDTF">2004-06-10T15:46:18Z</dcterms:created>
  <dcterms:modified xsi:type="dcterms:W3CDTF">2018-03-12T07:53:19Z</dcterms:modified>
</cp:coreProperties>
</file>