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3"/>
  </p:notesMasterIdLst>
  <p:handoutMasterIdLst>
    <p:handoutMasterId r:id="rId14"/>
  </p:handoutMasterIdLst>
  <p:sldIdLst>
    <p:sldId id="410" r:id="rId2"/>
    <p:sldId id="427" r:id="rId3"/>
    <p:sldId id="425" r:id="rId4"/>
    <p:sldId id="423" r:id="rId5"/>
    <p:sldId id="430" r:id="rId6"/>
    <p:sldId id="428" r:id="rId7"/>
    <p:sldId id="429" r:id="rId8"/>
    <p:sldId id="431" r:id="rId9"/>
    <p:sldId id="432" r:id="rId10"/>
    <p:sldId id="433" r:id="rId11"/>
    <p:sldId id="407" r:id="rId12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Hewison" initials="TH" lastIdx="1" clrIdx="0">
    <p:extLst>
      <p:ext uri="{19B8F6BF-5375-455C-9EA6-DF929625EA0E}">
        <p15:presenceInfo xmlns:p15="http://schemas.microsoft.com/office/powerpoint/2012/main" userId="S-1-5-21-993398506-3102826466-2400345913-28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85110" autoAdjust="0"/>
  </p:normalViewPr>
  <p:slideViewPr>
    <p:cSldViewPr snapToGrid="0">
      <p:cViewPr varScale="1">
        <p:scale>
          <a:sx n="58" d="100"/>
          <a:sy n="58" d="100"/>
        </p:scale>
        <p:origin x="1488" y="4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21 March 2018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9989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21 March 2018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5455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21 March 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828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</p:spPr>
        <p:txBody>
          <a:bodyPr/>
          <a:lstStyle/>
          <a:p>
            <a:fld id="{8F18DA27-B3A0-4D83-B30E-B06E198A3390}" type="datetime1">
              <a:rPr lang="en-GB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21/03/2018</a:t>
            </a:fld>
            <a:endParaRPr lang="en-GB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8777F4B-C175-4CCA-A610-A90DED55FB7B}" type="slidenum">
              <a:rPr lang="de-DE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3</a:t>
            </a:fld>
            <a:endParaRPr lang="de-DE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5275" cy="3722688"/>
          </a:xfrm>
          <a:solidFill>
            <a:srgbClr val="FFFFFF"/>
          </a:solidFill>
          <a:ln/>
        </p:spPr>
      </p:sp>
      <p:sp>
        <p:nvSpPr>
          <p:cNvPr id="4301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887202" y="4714875"/>
            <a:ext cx="4893098" cy="44704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7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21 March 2018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osdac.gov.in/content/gsics" TargetMode="External"/><Relationship Id="rId3" Type="http://schemas.openxmlformats.org/officeDocument/2006/relationships/hyperlink" Target="http://gsics.tools.eumetsat.int/plotter/" TargetMode="External"/><Relationship Id="rId7" Type="http://schemas.openxmlformats.org/officeDocument/2006/relationships/hyperlink" Target="http://nmsc.kma.go.kr/html/homepage/en/gsics/Infrared/gsicsIrTimeSequence.d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sics.nsmc.org.cn/portal/en/fycv/xcal.html" TargetMode="External"/><Relationship Id="rId5" Type="http://schemas.openxmlformats.org/officeDocument/2006/relationships/hyperlink" Target="Prototype%20Web?" TargetMode="External"/><Relationship Id="rId4" Type="http://schemas.openxmlformats.org/officeDocument/2006/relationships/hyperlink" Target="http://ds.data.jma.go.jp/mscweb/data/monitoring/gsics/ir/monit_geoleoir.html" TargetMode="External"/><Relationship Id="rId9" Type="http://schemas.openxmlformats.org/officeDocument/2006/relationships/hyperlink" Target="http://www.star.nesdis.noaa.gov/smcd/GCC/ProductCatalog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AYPVuck9VezhYfoIqYUfC8_MCCuojRVNVnkRANeG-AM/edit?usp=sharing" TargetMode="External"/><Relationship Id="rId2" Type="http://schemas.openxmlformats.org/officeDocument/2006/relationships/hyperlink" Target="http://gsics.atmos.umd.edu/bin/edit/Development/MetopA?topicparent=Development.201507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/>
              <a:t>Infrared Sub-Group Report</a:t>
            </a:r>
            <a:br>
              <a:rPr lang="en-GB" sz="4000" dirty="0"/>
            </a:br>
            <a:r>
              <a:rPr lang="en-GB" sz="4000" b="1" dirty="0"/>
              <a:t> </a:t>
            </a:r>
            <a:r>
              <a:rPr lang="en-GB" sz="3200" b="1" dirty="0"/>
              <a:t>Tim Hewison</a:t>
            </a:r>
            <a:endParaRPr lang="en-GB" sz="4000" b="1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08A8-3D16-43AB-8ACA-52A5D891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from CNES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163B1-6124-492D-BA35-99422020F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CNES will continue to perform inter-calibration between the 3 IASIs, and between each one with AIRS and CRIS (Denis </a:t>
            </a:r>
            <a:r>
              <a:rPr lang="en-US" dirty="0" err="1"/>
              <a:t>Jouglet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Will report IASI-C Cal/Val activities to the sub-group, if needed (Denis </a:t>
            </a:r>
            <a:r>
              <a:rPr lang="en-US" dirty="0" err="1"/>
              <a:t>Jouglet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8368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4000" dirty="0"/>
              <a:t>Thank You for your contributions!</a:t>
            </a:r>
            <a:endParaRPr lang="en-GB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Scope of the IR Sub-Group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The scope of the IR Sub-Group was agreed to be:</a:t>
            </a:r>
          </a:p>
          <a:p>
            <a:r>
              <a:rPr lang="en-US" sz="2000" dirty="0"/>
              <a:t>Counterpart of VIS/NIR, Microwave and UV Sub-Groups</a:t>
            </a:r>
            <a:br>
              <a:rPr lang="en-US" sz="2000" dirty="0"/>
            </a:br>
            <a:r>
              <a:rPr lang="en-US" sz="2000" dirty="0"/>
              <a:t>- For satellite instruments channels in thermal infrared</a:t>
            </a:r>
          </a:p>
          <a:p>
            <a:r>
              <a:rPr lang="en-US" sz="2000" dirty="0"/>
              <a:t>To establish user requirements for inter-calibration</a:t>
            </a:r>
          </a:p>
          <a:p>
            <a:r>
              <a:rPr lang="en-US" sz="2000" dirty="0"/>
              <a:t>Cooperate with instrument calibration groups</a:t>
            </a:r>
            <a:br>
              <a:rPr lang="en-US" sz="2000" dirty="0"/>
            </a:br>
            <a:r>
              <a:rPr lang="en-US" sz="2000" dirty="0"/>
              <a:t>- To communicate relevant information to the users</a:t>
            </a:r>
            <a:br>
              <a:rPr lang="en-US" sz="2000" dirty="0"/>
            </a:br>
            <a:r>
              <a:rPr lang="en-US" sz="2000" dirty="0"/>
              <a:t>- To help them understand the root cause of observed biases and develop fixes</a:t>
            </a:r>
          </a:p>
          <a:p>
            <a:r>
              <a:rPr lang="en-US" sz="2000" dirty="0"/>
              <a:t>Review existing, or Develop new inter-calibration</a:t>
            </a:r>
            <a:br>
              <a:rPr lang="en-US" sz="2000" dirty="0"/>
            </a:br>
            <a:r>
              <a:rPr lang="en-US" sz="2000" dirty="0"/>
              <a:t>- algorithms, procedures, corrections, etc.</a:t>
            </a:r>
            <a:br>
              <a:rPr lang="en-US" sz="2000" dirty="0"/>
            </a:br>
            <a:r>
              <a:rPr lang="en-US" sz="2000" dirty="0"/>
              <a:t>- to meet these</a:t>
            </a:r>
          </a:p>
          <a:p>
            <a:r>
              <a:rPr lang="en-US" sz="2000" dirty="0"/>
              <a:t>To define and promote calibration standards, tools and datasets, and best practices</a:t>
            </a:r>
            <a:br>
              <a:rPr lang="en-US" sz="2000" dirty="0"/>
            </a:br>
            <a:r>
              <a:rPr lang="en-US" sz="2000" dirty="0"/>
              <a:t>- Including selection of inter-calibration reference</a:t>
            </a:r>
          </a:p>
        </p:txBody>
      </p:sp>
    </p:spTree>
    <p:extLst>
      <p:ext uri="{BB962C8B-B14F-4D97-AF65-F5344CB8AC3E}">
        <p14:creationId xmlns:p14="http://schemas.microsoft.com/office/powerpoint/2010/main" val="87637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Group 1"/>
          <p:cNvGraphicFramePr>
            <a:graphicFrameLocks noGrp="1"/>
          </p:cNvGraphicFramePr>
          <p:nvPr>
            <p:extLst/>
          </p:nvPr>
        </p:nvGraphicFramePr>
        <p:xfrm>
          <a:off x="238087" y="930276"/>
          <a:ext cx="9448874" cy="53689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1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1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9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9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42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GPRC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Monitored Instrument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Reference Instrument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GSICS NRT Correction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GSICS Re-Analysis Correction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GSICS Bias Monitoring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EUMETSAT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Meteosat-8-11/SEVIRI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Metop-A/IASI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Metop-B/IASI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Operational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Operational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  <a:hlinkClick r:id="rId3"/>
                        </a:rPr>
                        <a:t>RAC Plotting Tool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JMA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MTSAT-2 Imager?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Himawair-8-9/AHI?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+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CrIS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?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Demo?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Demo?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  <a:hlinkClick r:id="rId3"/>
                        </a:rPr>
                        <a:t>RAC Plotting Tool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hlinkClick r:id="rId4"/>
                        </a:rPr>
                        <a:t>JMA Web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88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NOAA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GOES-11 &amp; -12 Imager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GOES-13 &amp; -15 Imager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GOES-16-17/ABI?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Pre-op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?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Demo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Pre-op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?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  <a:hlinkClick r:id="rId5" action="ppaction://hlinkfile"/>
                        </a:rPr>
                        <a:t>Prototype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hlinkClick r:id="rId5" action="ppaction://hlinkfile"/>
                        </a:rPr>
                        <a:t>Web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RAC Plotting Tool</a:t>
                      </a:r>
                    </a:p>
                  </a:txBody>
                  <a:tcPr marL="89986" marR="89986" marT="46800" marB="46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GOES Sounder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 development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CMA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FY2C,E,F,G/VISSR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FY2C/IRAS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FY4A/GIIRS?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  <a:hlinkClick r:id="rId6"/>
                        </a:rPr>
                        <a:t>CMA Web</a:t>
                      </a:r>
                      <a:endParaRPr kumimoji="0" lang="en-GB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  <a:hlinkClick r:id="rId6"/>
                        </a:rPr>
                        <a:t>CMA Web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?</a:t>
                      </a:r>
                    </a:p>
                  </a:txBody>
                  <a:tcPr marL="89986" marR="89986" marT="46800" marB="468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KMA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COMS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hlinkClick r:id="rId7"/>
                        </a:rPr>
                        <a:t>KMA Web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ISRO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INSAT-3D/Imager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INSAT-3D/Sounder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IASI-A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Demo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Demo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hlinkClick r:id="rId8"/>
                        </a:rPr>
                        <a:t>ISRO Web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451" name="Text Box 156"/>
          <p:cNvSpPr txBox="1">
            <a:spLocks noChangeArrowheads="1"/>
          </p:cNvSpPr>
          <p:nvPr/>
        </p:nvSpPr>
        <p:spPr bwMode="auto">
          <a:xfrm>
            <a:off x="0" y="274639"/>
            <a:ext cx="9905999" cy="65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0" dirty="0">
                <a:solidFill>
                  <a:srgbClr val="000000"/>
                </a:solidFill>
                <a:latin typeface="Calibri" pitchFamily="34" charset="0"/>
              </a:rPr>
              <a:t>GSICS GEO-LEO IR Product Status 2018-02</a:t>
            </a:r>
          </a:p>
        </p:txBody>
      </p:sp>
      <p:sp>
        <p:nvSpPr>
          <p:cNvPr id="16452" name="Rectangle 157"/>
          <p:cNvSpPr>
            <a:spLocks noChangeArrowheads="1"/>
          </p:cNvSpPr>
          <p:nvPr/>
        </p:nvSpPr>
        <p:spPr bwMode="auto">
          <a:xfrm>
            <a:off x="780925" y="6620196"/>
            <a:ext cx="836319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dirty="0">
                <a:solidFill>
                  <a:schemeClr val="accent2"/>
                </a:solidFill>
              </a:rPr>
              <a:t>Full GSICS Product </a:t>
            </a:r>
            <a:r>
              <a:rPr lang="en-GB" sz="1200" b="0" dirty="0" err="1">
                <a:solidFill>
                  <a:schemeClr val="accent2"/>
                </a:solidFill>
              </a:rPr>
              <a:t>Catalog</a:t>
            </a:r>
            <a:r>
              <a:rPr lang="en-GB" sz="1200" b="0" dirty="0">
                <a:solidFill>
                  <a:schemeClr val="accent2"/>
                </a:solidFill>
              </a:rPr>
              <a:t> available at </a:t>
            </a:r>
            <a:r>
              <a:rPr lang="en-GB" sz="1200" b="0" dirty="0">
                <a:solidFill>
                  <a:schemeClr val="accent2"/>
                </a:solidFill>
                <a:hlinkClick r:id="rId9"/>
              </a:rPr>
              <a:t>http://www.star.nesdis.noaa.gov/smcd/GCC/ProductCatalog.php</a:t>
            </a:r>
          </a:p>
        </p:txBody>
      </p:sp>
    </p:spTree>
    <p:extLst>
      <p:ext uri="{BB962C8B-B14F-4D97-AF65-F5344CB8AC3E}">
        <p14:creationId xmlns:p14="http://schemas.microsoft.com/office/powerpoint/2010/main" val="2376154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Review </a:t>
            </a:r>
            <a:r>
              <a:rPr lang="de-DE" dirty="0" err="1"/>
              <a:t>Current</a:t>
            </a:r>
            <a:r>
              <a:rPr lang="de-DE" dirty="0"/>
              <a:t> Sub-Group </a:t>
            </a:r>
            <a:r>
              <a:rPr lang="de-DE" dirty="0" err="1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3788"/>
            <a:ext cx="8915400" cy="4772376"/>
          </a:xfrm>
        </p:spPr>
        <p:txBody>
          <a:bodyPr/>
          <a:lstStyle/>
          <a:p>
            <a:r>
              <a:rPr lang="en-GB" sz="2000" dirty="0"/>
              <a:t>Promote GEO-LEO IR products to Operational + Support &amp; Further Development</a:t>
            </a:r>
          </a:p>
          <a:p>
            <a:pPr lvl="1"/>
            <a:r>
              <a:rPr lang="en-GB" sz="1600" dirty="0"/>
              <a:t>a) </a:t>
            </a:r>
            <a:r>
              <a:rPr lang="en-GB" sz="1600" dirty="0">
                <a:solidFill>
                  <a:srgbClr val="00B050"/>
                </a:solidFill>
              </a:rPr>
              <a:t>For IR channels of GEO imagers </a:t>
            </a:r>
            <a:r>
              <a:rPr lang="en-GB" sz="1600" dirty="0"/>
              <a:t>– Tim, Masaya, Dohyeong, </a:t>
            </a:r>
            <a:r>
              <a:rPr lang="en-GB" sz="1600" dirty="0" err="1"/>
              <a:t>Hyesook</a:t>
            </a:r>
            <a:r>
              <a:rPr lang="en-GB" sz="1600" dirty="0"/>
              <a:t>, Minju, Manik, Fangfang</a:t>
            </a:r>
          </a:p>
          <a:p>
            <a:pPr lvl="1"/>
            <a:r>
              <a:rPr lang="en-GB" sz="1600" dirty="0"/>
              <a:t>b) </a:t>
            </a:r>
            <a:r>
              <a:rPr lang="en-GB" sz="1600" dirty="0">
                <a:solidFill>
                  <a:srgbClr val="FF0000"/>
                </a:solidFill>
              </a:rPr>
              <a:t>GEO IR Sounders (multispectral) </a:t>
            </a:r>
            <a:r>
              <a:rPr lang="en-GB" sz="1600" dirty="0"/>
              <a:t>, Fangfang</a:t>
            </a:r>
          </a:p>
          <a:p>
            <a:pPr lvl="1"/>
            <a:r>
              <a:rPr lang="en-GB" sz="1600" dirty="0"/>
              <a:t>c) </a:t>
            </a:r>
            <a:r>
              <a:rPr lang="en-GB" sz="1600" dirty="0">
                <a:solidFill>
                  <a:srgbClr val="FFC000"/>
                </a:solidFill>
              </a:rPr>
              <a:t>Preparation for hyperspectral IR</a:t>
            </a:r>
            <a:r>
              <a:rPr lang="en-GB" sz="1600" dirty="0"/>
              <a:t> - CMA?</a:t>
            </a:r>
          </a:p>
          <a:p>
            <a:r>
              <a:rPr lang="en-GB" sz="2000" dirty="0"/>
              <a:t>Development of LEO-LEO IR products for</a:t>
            </a:r>
          </a:p>
          <a:p>
            <a:pPr lvl="1"/>
            <a:r>
              <a:rPr lang="en-GB" sz="1600" dirty="0"/>
              <a:t>a) </a:t>
            </a:r>
            <a:r>
              <a:rPr lang="en-GB" sz="1600" dirty="0">
                <a:solidFill>
                  <a:srgbClr val="FFC000"/>
                </a:solidFill>
              </a:rPr>
              <a:t>imagers </a:t>
            </a:r>
            <a:r>
              <a:rPr lang="en-GB" sz="1600" dirty="0"/>
              <a:t>– Likun, Manik (</a:t>
            </a:r>
            <a:r>
              <a:rPr lang="en-GB" sz="1600" dirty="0" err="1">
                <a:hlinkClick r:id="rId2" tooltip="Create this topic"/>
              </a:rPr>
              <a:t>MetopA</a:t>
            </a:r>
            <a:r>
              <a:rPr lang="en-GB" sz="1600" dirty="0"/>
              <a:t>/AVHRR), Tim, Fred ?, Fangfang</a:t>
            </a:r>
          </a:p>
          <a:p>
            <a:pPr lvl="1"/>
            <a:r>
              <a:rPr lang="en-GB" sz="1600" dirty="0"/>
              <a:t>b) </a:t>
            </a:r>
            <a:r>
              <a:rPr lang="en-GB" sz="1600" dirty="0">
                <a:solidFill>
                  <a:srgbClr val="FFC000"/>
                </a:solidFill>
              </a:rPr>
              <a:t>Hyperspectral IR </a:t>
            </a:r>
            <a:r>
              <a:rPr lang="en-GB" sz="1600" dirty="0"/>
              <a:t>(</a:t>
            </a:r>
            <a:r>
              <a:rPr lang="en-GB" sz="1600" dirty="0" err="1"/>
              <a:t>incl</a:t>
            </a:r>
            <a:r>
              <a:rPr lang="en-GB" sz="1600" dirty="0"/>
              <a:t> CLARREO) - Likun, Dave T.,</a:t>
            </a:r>
          </a:p>
          <a:p>
            <a:r>
              <a:rPr lang="en-GB" sz="2000" dirty="0">
                <a:solidFill>
                  <a:srgbClr val="FFC000"/>
                </a:solidFill>
              </a:rPr>
              <a:t>Deployment of Prime GSICS Corrections </a:t>
            </a:r>
            <a:r>
              <a:rPr lang="en-GB" sz="2000" dirty="0"/>
              <a:t>– Tim , Masaya, Fangfang</a:t>
            </a:r>
          </a:p>
          <a:p>
            <a:r>
              <a:rPr lang="en-GB" sz="2000" dirty="0">
                <a:solidFill>
                  <a:srgbClr val="FFC000"/>
                </a:solidFill>
              </a:rPr>
              <a:t>Diurnal calibration variations </a:t>
            </a:r>
            <a:r>
              <a:rPr lang="en-GB" sz="2000" dirty="0"/>
              <a:t>- Masaya , Fangfang, Dohyeong, Hyesook, Minju</a:t>
            </a:r>
          </a:p>
          <a:p>
            <a:r>
              <a:rPr lang="en-GB" sz="2000" dirty="0">
                <a:solidFill>
                  <a:srgbClr val="FFC000"/>
                </a:solidFill>
              </a:rPr>
              <a:t>IR </a:t>
            </a:r>
            <a:r>
              <a:rPr lang="en-GB" sz="2000" dirty="0" err="1">
                <a:solidFill>
                  <a:srgbClr val="FFC000"/>
                </a:solidFill>
              </a:rPr>
              <a:t>REFerence</a:t>
            </a:r>
            <a:r>
              <a:rPr lang="en-GB" sz="2000" dirty="0">
                <a:solidFill>
                  <a:srgbClr val="FFC000"/>
                </a:solidFill>
              </a:rPr>
              <a:t> Uncertainty </a:t>
            </a:r>
            <a:r>
              <a:rPr lang="en-GB" sz="2000" dirty="0" err="1">
                <a:solidFill>
                  <a:srgbClr val="FFC000"/>
                </a:solidFill>
              </a:rPr>
              <a:t>TraceABiLity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 err="1">
                <a:solidFill>
                  <a:srgbClr val="FFC000"/>
                </a:solidFill>
              </a:rPr>
              <a:t>rEport</a:t>
            </a:r>
            <a:r>
              <a:rPr lang="en-GB" sz="2000" dirty="0"/>
              <a:t> (</a:t>
            </a:r>
            <a:r>
              <a:rPr lang="en-GB" sz="2000" dirty="0" err="1">
                <a:hlinkClick r:id="rId3"/>
              </a:rPr>
              <a:t>IRRefUTable</a:t>
            </a:r>
            <a:r>
              <a:rPr lang="en-GB" sz="2000" dirty="0"/>
              <a:t>)  – Tim, Likun, Dave T.</a:t>
            </a:r>
          </a:p>
          <a:p>
            <a:r>
              <a:rPr lang="en-GB" sz="2000" strike="sngStrike" dirty="0">
                <a:solidFill>
                  <a:srgbClr val="FF0000"/>
                </a:solidFill>
              </a:rPr>
              <a:t>Development of NWP inter-calibration method</a:t>
            </a:r>
            <a:r>
              <a:rPr lang="en-GB" sz="2000" strike="sngStrike" dirty="0"/>
              <a:t> - Fangfang</a:t>
            </a:r>
          </a:p>
          <a:p>
            <a:r>
              <a:rPr lang="en-GB" sz="2000" dirty="0">
                <a:solidFill>
                  <a:srgbClr val="FFC000"/>
                </a:solidFill>
              </a:rPr>
              <a:t>GEO-GEO comparisons</a:t>
            </a:r>
            <a:r>
              <a:rPr lang="en-GB" sz="2000" dirty="0"/>
              <a:t> - Dave, Hidehiko, Dohyeong, </a:t>
            </a:r>
            <a:r>
              <a:rPr lang="en-GB" sz="2000" dirty="0" err="1"/>
              <a:t>Hyesook</a:t>
            </a:r>
            <a:r>
              <a:rPr lang="en-GB" sz="2000" dirty="0"/>
              <a:t>, Minju , Fangfang</a:t>
            </a:r>
          </a:p>
          <a:p>
            <a:r>
              <a:rPr lang="en-GB" sz="2000" dirty="0">
                <a:solidFill>
                  <a:srgbClr val="FFC000"/>
                </a:solidFill>
              </a:rPr>
              <a:t>Instrument specification, pre-launch char., cal/</a:t>
            </a:r>
            <a:r>
              <a:rPr lang="en-GB" sz="2000" dirty="0" err="1">
                <a:solidFill>
                  <a:srgbClr val="FFC000"/>
                </a:solidFill>
              </a:rPr>
              <a:t>val</a:t>
            </a:r>
            <a:r>
              <a:rPr lang="en-GB" sz="2000" dirty="0">
                <a:solidFill>
                  <a:srgbClr val="FFC000"/>
                </a:solidFill>
              </a:rPr>
              <a:t> testing </a:t>
            </a:r>
            <a:r>
              <a:rPr lang="en-GB" sz="2000" dirty="0"/>
              <a:t>- Likun , Fangfang</a:t>
            </a:r>
          </a:p>
          <a:p>
            <a:r>
              <a:rPr lang="en-GB" sz="2000" dirty="0">
                <a:solidFill>
                  <a:srgbClr val="FFC000"/>
                </a:solidFill>
              </a:rPr>
              <a:t>Multispectral Reference IR inter-calibration </a:t>
            </a:r>
            <a:r>
              <a:rPr lang="en-GB" sz="2000" dirty="0"/>
              <a:t>– Dave, Rob, Likun</a:t>
            </a:r>
          </a:p>
          <a:p>
            <a:r>
              <a:rPr lang="en-GB" sz="2000" dirty="0">
                <a:solidFill>
                  <a:srgbClr val="FF0000"/>
                </a:solidFill>
              </a:rPr>
              <a:t>Spectral Response Function retrieval </a:t>
            </a:r>
            <a:r>
              <a:rPr lang="en-GB" sz="2000" dirty="0"/>
              <a:t>- Manik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D584-8E1B-4357-90DB-A16D9795A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from KMA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9739C-D33C-441C-88BA-7A61C2472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to collaborate with NOAA for the diurnal variation of IR channels</a:t>
            </a:r>
          </a:p>
          <a:p>
            <a:r>
              <a:rPr lang="en-US" dirty="0"/>
              <a:t>Continue to use the IASI/</a:t>
            </a:r>
            <a:r>
              <a:rPr lang="en-US" dirty="0" err="1"/>
              <a:t>CrIS</a:t>
            </a:r>
            <a:r>
              <a:rPr lang="en-US" dirty="0"/>
              <a:t> for AMI next year. </a:t>
            </a:r>
          </a:p>
          <a:p>
            <a:r>
              <a:rPr lang="en-US" dirty="0"/>
              <a:t>GEO-GEO direct comparison between COMS/MI(AMI next year) and AHI</a:t>
            </a:r>
          </a:p>
        </p:txBody>
      </p:sp>
    </p:spTree>
    <p:extLst>
      <p:ext uri="{BB962C8B-B14F-4D97-AF65-F5344CB8AC3E}">
        <p14:creationId xmlns:p14="http://schemas.microsoft.com/office/powerpoint/2010/main" val="306119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from EUMETSAT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Continue generating GEO-LEO IR Corrections for current GEO imagers (</a:t>
            </a:r>
            <a:r>
              <a:rPr lang="en-US" dirty="0" err="1"/>
              <a:t>Hewison</a:t>
            </a:r>
            <a:r>
              <a:rPr lang="en-US" dirty="0"/>
              <a:t>)</a:t>
            </a:r>
          </a:p>
          <a:p>
            <a:r>
              <a:rPr lang="en-US" dirty="0"/>
              <a:t>Consider starting to develop multispectral LEO-LEO GSICS products for SLSTR.(</a:t>
            </a:r>
            <a:r>
              <a:rPr lang="en-US" dirty="0" err="1"/>
              <a:t>Hewison</a:t>
            </a:r>
            <a:r>
              <a:rPr lang="en-US" dirty="0"/>
              <a:t>)</a:t>
            </a:r>
          </a:p>
          <a:p>
            <a:r>
              <a:rPr lang="en-US" dirty="0"/>
              <a:t>Consider continuing development of GSICS Prime Corrections and/or developing blended NRT reference products – subject to discussion at this year’s meeting (</a:t>
            </a:r>
            <a:r>
              <a:rPr lang="en-US" dirty="0" err="1"/>
              <a:t>Hewison</a:t>
            </a:r>
            <a:r>
              <a:rPr lang="en-US" dirty="0"/>
              <a:t>). </a:t>
            </a:r>
          </a:p>
          <a:p>
            <a:r>
              <a:rPr lang="en-US" dirty="0"/>
              <a:t>Continue my involvement in </a:t>
            </a:r>
            <a:r>
              <a:rPr lang="en-US" dirty="0" err="1"/>
              <a:t>IRRefUTable</a:t>
            </a:r>
            <a:r>
              <a:rPr lang="en-US" dirty="0"/>
              <a:t> (</a:t>
            </a:r>
            <a:r>
              <a:rPr lang="en-US" dirty="0" err="1"/>
              <a:t>Hewison</a:t>
            </a:r>
            <a:r>
              <a:rPr lang="en-US" dirty="0"/>
              <a:t>)</a:t>
            </a:r>
          </a:p>
          <a:p>
            <a:r>
              <a:rPr lang="en-US" dirty="0"/>
              <a:t>Start to develop an SRF retrieval algorithm (</a:t>
            </a:r>
            <a:r>
              <a:rPr lang="en-US" dirty="0" err="1"/>
              <a:t>Hewison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960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</a:t>
            </a:r>
            <a:r>
              <a:rPr lang="en-US"/>
              <a:t>from NOAA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1) Vector-based fast and accurate satellite collocation software (Wang)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2) CrIS spectral gap-filling method and coefficients  (Xu)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3) Creating calibration link between </a:t>
            </a:r>
            <a:r>
              <a:rPr lang="en-US" dirty="0" err="1"/>
              <a:t>CrIS</a:t>
            </a:r>
            <a:r>
              <a:rPr lang="en-US" dirty="0"/>
              <a:t> and GPS RO measurements (Wang)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4) Inter-comparing NOAA-20 and SNPP CrIS :  a) Direct inter-comparison b) through AIRS, IASI, and ABI as a transfer target (Wang)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5) Best Practice for Hyperspectral IR Sounder SDR Ground Processing (up to discussion results) (Wang)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18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EE02-91D5-456D-ABF4-3433D0B4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from NASA (Jack </a:t>
            </a:r>
            <a:r>
              <a:rPr lang="en-US" dirty="0" err="1"/>
              <a:t>Xiong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5732F-DD4E-48DE-9999-C3ED4C832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working on MODIS-VIIRS inter-calibration</a:t>
            </a:r>
          </a:p>
          <a:p>
            <a:endParaRPr lang="en-US" dirty="0"/>
          </a:p>
          <a:p>
            <a:r>
              <a:rPr lang="en-US" dirty="0"/>
              <a:t>Working on SNPP and NOAA-20 VIIRS Inter-calibration </a:t>
            </a:r>
          </a:p>
        </p:txBody>
      </p:sp>
    </p:spTree>
    <p:extLst>
      <p:ext uri="{BB962C8B-B14F-4D97-AF65-F5344CB8AC3E}">
        <p14:creationId xmlns:p14="http://schemas.microsoft.com/office/powerpoint/2010/main" val="2649913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42CDC-88EA-42CB-85BE-7EE04268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from </a:t>
            </a:r>
            <a:r>
              <a:rPr lang="en-US"/>
              <a:t>CMA(Hu)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081D0-15E2-4E22-9213-D457A6206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Inter-comparing IRAS/FY3, GRIIS/FY4 with </a:t>
            </a:r>
            <a:r>
              <a:rPr lang="en-US" dirty="0" err="1"/>
              <a:t>CrIS</a:t>
            </a:r>
            <a:r>
              <a:rPr lang="en-US" dirty="0"/>
              <a:t>, IASI, and AIRS and report to GSICS</a:t>
            </a:r>
          </a:p>
          <a:p>
            <a:r>
              <a:rPr lang="en-US" dirty="0"/>
              <a:t>Testing </a:t>
            </a:r>
            <a:r>
              <a:rPr lang="en-US" dirty="0" err="1"/>
              <a:t>CrIS</a:t>
            </a:r>
            <a:r>
              <a:rPr lang="en-US" dirty="0"/>
              <a:t> gap-filling coefficients and method</a:t>
            </a:r>
          </a:p>
          <a:p>
            <a:r>
              <a:rPr lang="en-US" dirty="0"/>
              <a:t>Testing new collocation method is tested for other GPRO to check the impact of inter calibration of GEO LEO, LEO </a:t>
            </a:r>
            <a:r>
              <a:rPr lang="en-US" dirty="0" err="1"/>
              <a:t>LEO</a:t>
            </a:r>
            <a:r>
              <a:rPr lang="en-US" dirty="0"/>
              <a:t>.</a:t>
            </a:r>
          </a:p>
          <a:p>
            <a:r>
              <a:rPr lang="en-US" dirty="0"/>
              <a:t>Continue working on FY4 and FY2 broadband instrument comparison</a:t>
            </a:r>
          </a:p>
          <a:p>
            <a:r>
              <a:rPr lang="en-US" dirty="0"/>
              <a:t>IR Hyperspectral uncertainty evaluation caused from polarization should be investigated within GSICS community in the near future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42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</TotalTime>
  <Words>635</Words>
  <Application>Microsoft Office PowerPoint</Application>
  <PresentationFormat>A4 Paper (210x297 mm)</PresentationFormat>
  <Paragraphs>128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Microsoft YaHei</vt:lpstr>
      <vt:lpstr>Arial</vt:lpstr>
      <vt:lpstr>Calibri</vt:lpstr>
      <vt:lpstr>Helvetica</vt:lpstr>
      <vt:lpstr>Segoe UI</vt:lpstr>
      <vt:lpstr>Tahoma</vt:lpstr>
      <vt:lpstr>Times New Roman</vt:lpstr>
      <vt:lpstr>Office Theme</vt:lpstr>
      <vt:lpstr>Infrared Sub-Group Report  Tim Hewison</vt:lpstr>
      <vt:lpstr>Review Scope of the IR Sub-Group</vt:lpstr>
      <vt:lpstr>PowerPoint Presentation</vt:lpstr>
      <vt:lpstr>Review Current Sub-Group activities</vt:lpstr>
      <vt:lpstr>Inputs from KMA</vt:lpstr>
      <vt:lpstr>Inputs from EUMETSAT</vt:lpstr>
      <vt:lpstr>Input from NOAA </vt:lpstr>
      <vt:lpstr>Inputs from NASA (Jack Xiong)</vt:lpstr>
      <vt:lpstr>Inputs from CMA(Hu)</vt:lpstr>
      <vt:lpstr>Inputs from CNES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Likun Wang</cp:lastModifiedBy>
  <cp:revision>1151</cp:revision>
  <cp:lastPrinted>2006-03-06T14:11:17Z</cp:lastPrinted>
  <dcterms:created xsi:type="dcterms:W3CDTF">1997-07-23T08:21:02Z</dcterms:created>
  <dcterms:modified xsi:type="dcterms:W3CDTF">2018-03-21T08:14:47Z</dcterms:modified>
</cp:coreProperties>
</file>