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9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ACE6D-4F79-4DEB-888B-3CCE407B29FF}" type="datetimeFigureOut">
              <a:rPr lang="zh-CN" altLang="en-US" smtClean="0"/>
              <a:t>2018-3-21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B5DA6-5B25-4528-B242-75507B6AF002}" type="slidenum">
              <a:rPr lang="zh-CN" altLang="en-US" smtClean="0"/>
              <a:t>‹#›</a:t>
            </a:fld>
            <a:endParaRPr lang="zh-CN" altLang="en-US"/>
          </a:p>
        </p:txBody>
      </p:sp>
    </p:spTree>
    <p:extLst>
      <p:ext uri="{BB962C8B-B14F-4D97-AF65-F5344CB8AC3E}">
        <p14:creationId xmlns:p14="http://schemas.microsoft.com/office/powerpoint/2010/main" val="361395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8B5DA6-5B25-4528-B242-75507B6AF002}" type="slidenum">
              <a:rPr lang="zh-CN" altLang="en-US" smtClean="0"/>
              <a:t>4</a:t>
            </a:fld>
            <a:endParaRPr lang="zh-CN" altLang="en-US"/>
          </a:p>
        </p:txBody>
      </p:sp>
    </p:spTree>
    <p:extLst>
      <p:ext uri="{BB962C8B-B14F-4D97-AF65-F5344CB8AC3E}">
        <p14:creationId xmlns:p14="http://schemas.microsoft.com/office/powerpoint/2010/main" val="382583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8B5DA6-5B25-4528-B242-75507B6AF002}" type="slidenum">
              <a:rPr lang="zh-CN" altLang="en-US" smtClean="0"/>
              <a:t>10</a:t>
            </a:fld>
            <a:endParaRPr lang="zh-CN" altLang="en-US"/>
          </a:p>
        </p:txBody>
      </p:sp>
    </p:spTree>
    <p:extLst>
      <p:ext uri="{BB962C8B-B14F-4D97-AF65-F5344CB8AC3E}">
        <p14:creationId xmlns:p14="http://schemas.microsoft.com/office/powerpoint/2010/main" val="122475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425325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224997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315693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135399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25437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319872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30944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147837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278282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37079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609D0C9-39CC-432A-B99A-13277F05B1D1}" type="datetimeFigureOut">
              <a:rPr lang="zh-CN" altLang="en-US" smtClean="0"/>
              <a:t>2018-3-21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216167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D0C9-39CC-432A-B99A-13277F05B1D1}" type="datetimeFigureOut">
              <a:rPr lang="zh-CN" altLang="en-US" smtClean="0"/>
              <a:t>2018-3-21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04278-6859-4DA7-B522-694EA937A01D}" type="slidenum">
              <a:rPr lang="zh-CN" altLang="en-US" smtClean="0"/>
              <a:t>‹#›</a:t>
            </a:fld>
            <a:endParaRPr lang="zh-CN" altLang="en-US"/>
          </a:p>
        </p:txBody>
      </p:sp>
    </p:spTree>
    <p:extLst>
      <p:ext uri="{BB962C8B-B14F-4D97-AF65-F5344CB8AC3E}">
        <p14:creationId xmlns:p14="http://schemas.microsoft.com/office/powerpoint/2010/main" val="1793342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196752"/>
            <a:ext cx="8208912" cy="1470025"/>
          </a:xfrm>
        </p:spPr>
        <p:txBody>
          <a:bodyPr/>
          <a:lstStyle/>
          <a:p>
            <a:r>
              <a:rPr lang="en-US" altLang="zh-CN" b="1" dirty="0" smtClean="0">
                <a:solidFill>
                  <a:srgbClr val="002060"/>
                </a:solidFill>
              </a:rPr>
              <a:t>In-orbit </a:t>
            </a:r>
            <a:r>
              <a:rPr lang="en-US" altLang="zh-CN" b="1" dirty="0" smtClean="0">
                <a:solidFill>
                  <a:srgbClr val="002060"/>
                </a:solidFill>
              </a:rPr>
              <a:t>Calibration for FY-3C/TOU</a:t>
            </a:r>
            <a:endParaRPr lang="zh-CN" altLang="en-US" b="1" dirty="0">
              <a:solidFill>
                <a:srgbClr val="002060"/>
              </a:solidFill>
            </a:endParaRPr>
          </a:p>
        </p:txBody>
      </p:sp>
      <p:sp>
        <p:nvSpPr>
          <p:cNvPr id="3" name="副标题 2"/>
          <p:cNvSpPr>
            <a:spLocks noGrp="1"/>
          </p:cNvSpPr>
          <p:nvPr>
            <p:ph type="subTitle" idx="1"/>
          </p:nvPr>
        </p:nvSpPr>
        <p:spPr>
          <a:xfrm>
            <a:off x="755576" y="3886200"/>
            <a:ext cx="7560840" cy="1752600"/>
          </a:xfrm>
        </p:spPr>
        <p:txBody>
          <a:bodyPr>
            <a:normAutofit lnSpcReduction="10000"/>
          </a:bodyPr>
          <a:lstStyle/>
          <a:p>
            <a:r>
              <a:rPr lang="en-US" altLang="zh-CN" sz="1800" b="1" dirty="0" smtClean="0">
                <a:solidFill>
                  <a:srgbClr val="002060"/>
                </a:solidFill>
              </a:rPr>
              <a:t>Weihe Wang</a:t>
            </a:r>
            <a:r>
              <a:rPr lang="en-US" altLang="zh-CN" sz="1800" b="1" baseline="30000" dirty="0" smtClean="0">
                <a:solidFill>
                  <a:srgbClr val="002060"/>
                </a:solidFill>
              </a:rPr>
              <a:t>1</a:t>
            </a:r>
            <a:r>
              <a:rPr lang="zh-CN" altLang="en-US" sz="1800" b="1" dirty="0" smtClean="0">
                <a:solidFill>
                  <a:srgbClr val="002060"/>
                </a:solidFill>
              </a:rPr>
              <a:t>，</a:t>
            </a:r>
            <a:r>
              <a:rPr lang="en-US" altLang="zh-CN" sz="1800" b="1" dirty="0" err="1" smtClean="0">
                <a:solidFill>
                  <a:srgbClr val="002060"/>
                </a:solidFill>
              </a:rPr>
              <a:t>Zhuo</a:t>
            </a:r>
            <a:r>
              <a:rPr lang="en-US" altLang="zh-CN" sz="1800" b="1" dirty="0" smtClean="0">
                <a:solidFill>
                  <a:srgbClr val="002060"/>
                </a:solidFill>
              </a:rPr>
              <a:t> Zhang</a:t>
            </a:r>
            <a:r>
              <a:rPr lang="en-US" altLang="zh-CN" sz="1800" b="1" baseline="30000" dirty="0" smtClean="0">
                <a:solidFill>
                  <a:srgbClr val="002060"/>
                </a:solidFill>
              </a:rPr>
              <a:t>2</a:t>
            </a:r>
            <a:r>
              <a:rPr lang="en-US" altLang="zh-CN" sz="1800" b="1" dirty="0" smtClean="0">
                <a:solidFill>
                  <a:srgbClr val="002060"/>
                </a:solidFill>
              </a:rPr>
              <a:t>, Yuan Li</a:t>
            </a:r>
            <a:r>
              <a:rPr lang="en-US" altLang="zh-CN" sz="1800" b="1" baseline="30000" dirty="0" smtClean="0">
                <a:solidFill>
                  <a:srgbClr val="002060"/>
                </a:solidFill>
              </a:rPr>
              <a:t>1</a:t>
            </a:r>
          </a:p>
          <a:p>
            <a:endParaRPr lang="en-US" altLang="zh-CN" sz="1800" b="1" baseline="30000" dirty="0">
              <a:solidFill>
                <a:srgbClr val="002060"/>
              </a:solidFill>
            </a:endParaRPr>
          </a:p>
          <a:p>
            <a:pPr marL="514350" indent="-514350" algn="l">
              <a:buAutoNum type="arabicPeriod"/>
            </a:pPr>
            <a:r>
              <a:rPr lang="en-US" altLang="zh-CN" sz="1800" b="1" dirty="0" smtClean="0">
                <a:solidFill>
                  <a:srgbClr val="002060"/>
                </a:solidFill>
                <a:latin typeface="Times New Roman" panose="02020603050405020304" pitchFamily="18" charset="0"/>
                <a:cs typeface="Times New Roman" panose="02020603050405020304" pitchFamily="18" charset="0"/>
              </a:rPr>
              <a:t>National Satellite Meteorological Center</a:t>
            </a:r>
            <a:r>
              <a:rPr lang="zh-CN" altLang="en-US" sz="1800" b="1" dirty="0" smtClean="0">
                <a:solidFill>
                  <a:srgbClr val="002060"/>
                </a:solidFill>
                <a:latin typeface="Times New Roman" panose="02020603050405020304" pitchFamily="18" charset="0"/>
                <a:cs typeface="Times New Roman" panose="02020603050405020304" pitchFamily="18" charset="0"/>
              </a:rPr>
              <a:t>，</a:t>
            </a:r>
            <a:r>
              <a:rPr lang="en-US" altLang="zh-CN" sz="1800" b="1" dirty="0" smtClean="0">
                <a:solidFill>
                  <a:srgbClr val="002060"/>
                </a:solidFill>
                <a:latin typeface="Times New Roman" panose="02020603050405020304" pitchFamily="18" charset="0"/>
                <a:cs typeface="Times New Roman" panose="02020603050405020304" pitchFamily="18" charset="0"/>
              </a:rPr>
              <a:t>CMA</a:t>
            </a:r>
          </a:p>
          <a:p>
            <a:pPr marL="514350" indent="-514350" algn="l">
              <a:buAutoNum type="arabicPeriod"/>
            </a:pPr>
            <a:r>
              <a:rPr lang="en-US" altLang="zh-CN" sz="1800" b="1" dirty="0" smtClean="0">
                <a:solidFill>
                  <a:srgbClr val="002060"/>
                </a:solidFill>
                <a:latin typeface="Times New Roman" panose="02020603050405020304" pitchFamily="18" charset="0"/>
                <a:cs typeface="Times New Roman" panose="02020603050405020304" pitchFamily="18" charset="0"/>
              </a:rPr>
              <a:t>National Space Science Center, CAS</a:t>
            </a:r>
          </a:p>
          <a:p>
            <a:pPr algn="l"/>
            <a:endParaRPr lang="en-US" altLang="zh-CN" sz="1800" b="1" dirty="0">
              <a:solidFill>
                <a:srgbClr val="002060"/>
              </a:solidFill>
              <a:latin typeface="Times New Roman" panose="02020603050405020304" pitchFamily="18" charset="0"/>
              <a:cs typeface="Times New Roman" panose="02020603050405020304" pitchFamily="18" charset="0"/>
            </a:endParaRPr>
          </a:p>
          <a:p>
            <a:r>
              <a:rPr lang="en-US" altLang="zh-CN" sz="1800" b="1" dirty="0" smtClean="0">
                <a:solidFill>
                  <a:srgbClr val="00B0F0"/>
                </a:solidFill>
                <a:latin typeface="Times New Roman" panose="02020603050405020304" pitchFamily="18" charset="0"/>
                <a:cs typeface="Times New Roman" panose="02020603050405020304" pitchFamily="18" charset="0"/>
              </a:rPr>
              <a:t>2018 GSICS Annual Meet, March 18~23, 2018, Shanghai ,China</a:t>
            </a:r>
            <a:endParaRPr lang="en-US" altLang="zh-CN" sz="1800" b="1" dirty="0">
              <a:solidFill>
                <a:srgbClr val="00B0F0"/>
              </a:solidFill>
              <a:latin typeface="Times New Roman" panose="02020603050405020304" pitchFamily="18" charset="0"/>
              <a:cs typeface="Times New Roman" panose="02020603050405020304" pitchFamily="18" charset="0"/>
            </a:endParaRPr>
          </a:p>
          <a:p>
            <a:pPr marL="514350" indent="-514350" algn="l">
              <a:buAutoNum type="arabicPeriod"/>
            </a:pPr>
            <a:endParaRPr lang="en-US" altLang="zh-CN" sz="1800" b="1" dirty="0" smtClean="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1800" b="1" u="sng" dirty="0" smtClean="0">
              <a:solidFill>
                <a:srgbClr val="002060"/>
              </a:solidFill>
              <a:latin typeface="Times New Roman" panose="02020603050405020304" pitchFamily="18" charset="0"/>
              <a:cs typeface="Times New Roman" panose="02020603050405020304" pitchFamily="18" charset="0"/>
            </a:endParaRPr>
          </a:p>
          <a:p>
            <a:endParaRPr lang="zh-CN" altLang="en-US" sz="1800" b="1" dirty="0">
              <a:solidFill>
                <a:srgbClr val="002060"/>
              </a:solidFill>
            </a:endParaRPr>
          </a:p>
        </p:txBody>
      </p:sp>
    </p:spTree>
    <p:extLst>
      <p:ext uri="{BB962C8B-B14F-4D97-AF65-F5344CB8AC3E}">
        <p14:creationId xmlns:p14="http://schemas.microsoft.com/office/powerpoint/2010/main" val="156077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850106"/>
          </a:xfrm>
        </p:spPr>
        <p:txBody>
          <a:bodyPr/>
          <a:lstStyle/>
          <a:p>
            <a:r>
              <a:rPr lang="en-US" altLang="zh-CN" dirty="0" smtClean="0"/>
              <a:t>Validation</a:t>
            </a:r>
            <a:endParaRPr lang="zh-CN" altLang="en-US" dirty="0"/>
          </a:p>
        </p:txBody>
      </p:sp>
      <p:pic>
        <p:nvPicPr>
          <p:cNvPr id="7170" name="Picture 2" descr="图片9（d）"/>
          <p:cNvPicPr>
            <a:picLocks noChangeAspect="1" noChangeArrowheads="1"/>
          </p:cNvPicPr>
          <p:nvPr/>
        </p:nvPicPr>
        <p:blipFill>
          <a:blip r:embed="rId3" cstate="print">
            <a:extLst>
              <a:ext uri="{28A0092B-C50C-407E-A947-70E740481C1C}">
                <a14:useLocalDpi xmlns:a14="http://schemas.microsoft.com/office/drawing/2010/main" val="0"/>
              </a:ext>
            </a:extLst>
          </a:blip>
          <a:srcRect r="9544"/>
          <a:stretch>
            <a:fillRect/>
          </a:stretch>
        </p:blipFill>
        <p:spPr bwMode="auto">
          <a:xfrm>
            <a:off x="0" y="1048760"/>
            <a:ext cx="9143999" cy="18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图片9"/>
          <p:cNvPicPr>
            <a:picLocks noChangeAspect="1" noChangeArrowheads="1"/>
          </p:cNvPicPr>
          <p:nvPr/>
        </p:nvPicPr>
        <p:blipFill>
          <a:blip r:embed="rId4" cstate="print">
            <a:extLst>
              <a:ext uri="{28A0092B-C50C-407E-A947-70E740481C1C}">
                <a14:useLocalDpi xmlns:a14="http://schemas.microsoft.com/office/drawing/2010/main" val="0"/>
              </a:ext>
            </a:extLst>
          </a:blip>
          <a:srcRect r="9566"/>
          <a:stretch>
            <a:fillRect/>
          </a:stretch>
        </p:blipFill>
        <p:spPr bwMode="auto">
          <a:xfrm>
            <a:off x="0" y="3620971"/>
            <a:ext cx="9143999" cy="184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2967335"/>
            <a:ext cx="9144000" cy="646331"/>
          </a:xfrm>
          <a:prstGeom prst="rect">
            <a:avLst/>
          </a:prstGeom>
        </p:spPr>
        <p:txBody>
          <a:bodyPr wrap="square">
            <a:spAutoFit/>
          </a:bodyPr>
          <a:lstStyle/>
          <a:p>
            <a:r>
              <a:rPr lang="en-US" altLang="zh-CN" dirty="0" smtClean="0"/>
              <a:t>Comparison result of FY-3C/TOU total ozone amount after calibration and MANCHESTER site data</a:t>
            </a:r>
            <a:endParaRPr lang="zh-CN" altLang="en-US" dirty="0"/>
          </a:p>
        </p:txBody>
      </p:sp>
      <p:sp>
        <p:nvSpPr>
          <p:cNvPr id="6" name="矩形 5"/>
          <p:cNvSpPr/>
          <p:nvPr/>
        </p:nvSpPr>
        <p:spPr>
          <a:xfrm>
            <a:off x="0" y="5733256"/>
            <a:ext cx="9036496" cy="646331"/>
          </a:xfrm>
          <a:prstGeom prst="rect">
            <a:avLst/>
          </a:prstGeom>
        </p:spPr>
        <p:txBody>
          <a:bodyPr wrap="square">
            <a:spAutoFit/>
          </a:bodyPr>
          <a:lstStyle/>
          <a:p>
            <a:r>
              <a:rPr lang="en-US" altLang="zh-CN" dirty="0" smtClean="0"/>
              <a:t>Comparison result of FY-3C/TOU total ozone amount after </a:t>
            </a:r>
            <a:r>
              <a:rPr lang="en-US" altLang="zh-CN" dirty="0"/>
              <a:t>calibration and NORRKOEPING site data</a:t>
            </a:r>
            <a:endParaRPr lang="zh-CN" altLang="en-US" dirty="0"/>
          </a:p>
        </p:txBody>
      </p:sp>
    </p:spTree>
    <p:extLst>
      <p:ext uri="{BB962C8B-B14F-4D97-AF65-F5344CB8AC3E}">
        <p14:creationId xmlns:p14="http://schemas.microsoft.com/office/powerpoint/2010/main" val="246218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229600" cy="1143000"/>
          </a:xfrm>
        </p:spPr>
        <p:txBody>
          <a:bodyPr/>
          <a:lstStyle/>
          <a:p>
            <a:r>
              <a:rPr lang="en-US" altLang="zh-CN" dirty="0" smtClean="0"/>
              <a:t>WOUDC </a:t>
            </a:r>
            <a:r>
              <a:rPr lang="en-US" altLang="zh-CN" dirty="0" err="1" smtClean="0"/>
              <a:t>staion</a:t>
            </a:r>
            <a:r>
              <a:rPr lang="en-US" altLang="zh-CN" dirty="0" smtClean="0"/>
              <a:t> information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572253155"/>
              </p:ext>
            </p:extLst>
          </p:nvPr>
        </p:nvGraphicFramePr>
        <p:xfrm>
          <a:off x="755576" y="1844824"/>
          <a:ext cx="7128792" cy="4248473"/>
        </p:xfrm>
        <a:graphic>
          <a:graphicData uri="http://schemas.openxmlformats.org/drawingml/2006/table">
            <a:tbl>
              <a:tblPr firstRow="1" firstCol="1" bandRow="1">
                <a:tableStyleId>{5C22544A-7EE6-4342-B048-85BDC9FD1C3A}</a:tableStyleId>
              </a:tblPr>
              <a:tblGrid>
                <a:gridCol w="1854046"/>
                <a:gridCol w="1750879"/>
                <a:gridCol w="1759723"/>
                <a:gridCol w="1764144"/>
              </a:tblGrid>
              <a:tr h="583517">
                <a:tc>
                  <a:txBody>
                    <a:bodyPr/>
                    <a:lstStyle/>
                    <a:p>
                      <a:pPr algn="ctr">
                        <a:lnSpc>
                          <a:spcPct val="105000"/>
                        </a:lnSpc>
                        <a:spcAft>
                          <a:spcPts val="1200"/>
                        </a:spcAft>
                      </a:pPr>
                      <a:r>
                        <a:rPr lang="en-US" altLang="zh-CN" sz="2000" kern="100" spc="20" baseline="0" dirty="0" smtClean="0">
                          <a:effectLst/>
                          <a:latin typeface="+mn-lt"/>
                          <a:ea typeface="+mn-ea"/>
                        </a:rPr>
                        <a:t>Station</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altLang="zh-CN" sz="2000" kern="100" spc="20" baseline="0" dirty="0" smtClean="0">
                          <a:effectLst/>
                          <a:latin typeface="+mn-lt"/>
                          <a:ea typeface="+mn-ea"/>
                        </a:rPr>
                        <a:t>Country</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altLang="zh-CN" sz="2000" kern="100" spc="20" baseline="0" dirty="0" smtClean="0">
                          <a:effectLst/>
                          <a:latin typeface="+mn-lt"/>
                          <a:ea typeface="+mn-ea"/>
                        </a:rPr>
                        <a:t>Latitude</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altLang="zh-CN" sz="2000" kern="100" baseline="0" dirty="0" smtClean="0">
                          <a:effectLst/>
                          <a:latin typeface="Times New Roman"/>
                          <a:ea typeface="宋体"/>
                        </a:rPr>
                        <a:t>Longitude</a:t>
                      </a:r>
                      <a:endParaRPr lang="zh-CN" sz="2000" kern="100" baseline="0" dirty="0">
                        <a:effectLst/>
                        <a:latin typeface="Times New Roman"/>
                        <a:ea typeface="宋体"/>
                      </a:endParaRPr>
                    </a:p>
                  </a:txBody>
                  <a:tcPr marL="68580" marR="68580" marT="0" marB="0"/>
                </a:tc>
              </a:tr>
              <a:tr h="1231187">
                <a:tc>
                  <a:txBody>
                    <a:bodyPr/>
                    <a:lstStyle/>
                    <a:p>
                      <a:pPr algn="ctr">
                        <a:lnSpc>
                          <a:spcPct val="105000"/>
                        </a:lnSpc>
                        <a:spcAft>
                          <a:spcPts val="1200"/>
                        </a:spcAft>
                      </a:pPr>
                      <a:r>
                        <a:rPr lang="en-US" sz="2000" kern="100" spc="20" baseline="0" dirty="0">
                          <a:effectLst/>
                        </a:rPr>
                        <a:t>NORRKOEPING</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SWE</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a:effectLst/>
                        </a:rPr>
                        <a:t>58.58</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a:effectLst/>
                        </a:rPr>
                        <a:t>16.15</a:t>
                      </a:r>
                      <a:endParaRPr lang="zh-CN" sz="2000" kern="100" baseline="0">
                        <a:effectLst/>
                        <a:latin typeface="Times New Roman"/>
                        <a:ea typeface="宋体"/>
                      </a:endParaRPr>
                    </a:p>
                  </a:txBody>
                  <a:tcPr marL="68580" marR="68580" marT="0" marB="0"/>
                </a:tc>
              </a:tr>
              <a:tr h="601291">
                <a:tc>
                  <a:txBody>
                    <a:bodyPr/>
                    <a:lstStyle/>
                    <a:p>
                      <a:pPr algn="ctr">
                        <a:lnSpc>
                          <a:spcPct val="105000"/>
                        </a:lnSpc>
                        <a:spcAft>
                          <a:spcPts val="1200"/>
                        </a:spcAft>
                      </a:pPr>
                      <a:r>
                        <a:rPr lang="en-US" sz="2000" kern="100" spc="20" baseline="0">
                          <a:effectLst/>
                        </a:rPr>
                        <a:t>KAUNAS</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LTU</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54.52</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a:effectLst/>
                        </a:rPr>
                        <a:t>23.54</a:t>
                      </a:r>
                      <a:endParaRPr lang="zh-CN" sz="2000" kern="100" baseline="0">
                        <a:effectLst/>
                        <a:latin typeface="Times New Roman"/>
                        <a:ea typeface="宋体"/>
                      </a:endParaRPr>
                    </a:p>
                  </a:txBody>
                  <a:tcPr marL="68580" marR="68580" marT="0" marB="0"/>
                </a:tc>
              </a:tr>
              <a:tr h="601291">
                <a:tc>
                  <a:txBody>
                    <a:bodyPr/>
                    <a:lstStyle/>
                    <a:p>
                      <a:pPr algn="ctr">
                        <a:lnSpc>
                          <a:spcPct val="105000"/>
                        </a:lnSpc>
                        <a:spcAft>
                          <a:spcPts val="1200"/>
                        </a:spcAft>
                      </a:pPr>
                      <a:r>
                        <a:rPr lang="en-US" sz="2000" kern="100" spc="20" baseline="0">
                          <a:effectLst/>
                        </a:rPr>
                        <a:t>VALENTIA</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IRL</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51.93</a:t>
                      </a:r>
                      <a:endParaRPr lang="zh-CN" sz="2000" kern="100" baseline="0" dirty="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-10.25</a:t>
                      </a:r>
                      <a:endParaRPr lang="zh-CN" sz="2000" kern="100" baseline="0" dirty="0">
                        <a:effectLst/>
                        <a:latin typeface="Times New Roman"/>
                        <a:ea typeface="宋体"/>
                      </a:endParaRPr>
                    </a:p>
                  </a:txBody>
                  <a:tcPr marL="68580" marR="68580" marT="0" marB="0"/>
                </a:tc>
              </a:tr>
              <a:tr h="1231187">
                <a:tc>
                  <a:txBody>
                    <a:bodyPr/>
                    <a:lstStyle/>
                    <a:p>
                      <a:pPr algn="ctr">
                        <a:lnSpc>
                          <a:spcPct val="105000"/>
                        </a:lnSpc>
                        <a:spcAft>
                          <a:spcPts val="1200"/>
                        </a:spcAft>
                      </a:pPr>
                      <a:r>
                        <a:rPr lang="en-US" sz="2000" kern="100" spc="20" baseline="0">
                          <a:effectLst/>
                        </a:rPr>
                        <a:t>MANCHESTER</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a:effectLst/>
                        </a:rPr>
                        <a:t>GBR</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a:effectLst/>
                        </a:rPr>
                        <a:t>53.48</a:t>
                      </a:r>
                      <a:endParaRPr lang="zh-CN" sz="2000" kern="100" baseline="0">
                        <a:effectLst/>
                        <a:latin typeface="Times New Roman"/>
                        <a:ea typeface="宋体"/>
                      </a:endParaRPr>
                    </a:p>
                  </a:txBody>
                  <a:tcPr marL="68580" marR="68580" marT="0" marB="0"/>
                </a:tc>
                <a:tc>
                  <a:txBody>
                    <a:bodyPr/>
                    <a:lstStyle/>
                    <a:p>
                      <a:pPr algn="ctr">
                        <a:lnSpc>
                          <a:spcPct val="105000"/>
                        </a:lnSpc>
                        <a:spcAft>
                          <a:spcPts val="1200"/>
                        </a:spcAft>
                      </a:pPr>
                      <a:r>
                        <a:rPr lang="en-US" sz="2000" kern="100" spc="20" baseline="0" dirty="0">
                          <a:effectLst/>
                        </a:rPr>
                        <a:t>-2.23</a:t>
                      </a:r>
                      <a:endParaRPr lang="zh-CN" sz="2000" kern="100" baseline="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20664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 y="-117959"/>
            <a:ext cx="9144000" cy="694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p:cNvSpPr>
            <a:spLocks noGrp="1" noChangeArrowheads="1"/>
          </p:cNvSpPr>
          <p:nvPr>
            <p:ph type="title"/>
          </p:nvPr>
        </p:nvSpPr>
        <p:spPr bwMode="auto">
          <a:xfrm>
            <a:off x="539552" y="5373216"/>
            <a:ext cx="2592288" cy="935831"/>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US" altLang="zh-CN" sz="9600" b="1" dirty="0" smtClean="0">
                <a:solidFill>
                  <a:srgbClr val="0813F2"/>
                </a:solidFill>
                <a:latin typeface="Freestyle Script" pitchFamily="66" charset="0"/>
                <a:ea typeface="华文隶书" pitchFamily="2" charset="-122"/>
              </a:rPr>
              <a:t>Thanks</a:t>
            </a:r>
            <a:endParaRPr lang="zh-CN" altLang="en-US" sz="9600" b="1" dirty="0">
              <a:solidFill>
                <a:srgbClr val="0813F2"/>
              </a:solidFill>
              <a:latin typeface="Freestyle Script" pitchFamily="66" charset="0"/>
              <a:ea typeface="华文隶书" pitchFamily="2" charset="-122"/>
            </a:endParaRPr>
          </a:p>
        </p:txBody>
      </p:sp>
    </p:spTree>
    <p:extLst>
      <p:ext uri="{BB962C8B-B14F-4D97-AF65-F5344CB8AC3E}">
        <p14:creationId xmlns:p14="http://schemas.microsoft.com/office/powerpoint/2010/main" val="157272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196752"/>
            <a:ext cx="8784976" cy="4678204"/>
          </a:xfrm>
          <a:prstGeom prst="rect">
            <a:avLst/>
          </a:prstGeom>
        </p:spPr>
        <p:txBody>
          <a:bodyPr wrap="square">
            <a:spAutoFit/>
          </a:bodyPr>
          <a:lstStyle/>
          <a:p>
            <a:pPr algn="just">
              <a:lnSpc>
                <a:spcPct val="150000"/>
              </a:lnSpc>
              <a:spcBef>
                <a:spcPts val="600"/>
              </a:spcBef>
              <a:defRPr/>
            </a:pPr>
            <a:r>
              <a:rPr lang="en-US" altLang="zh-CN" sz="1600" dirty="0" smtClean="0">
                <a:solidFill>
                  <a:srgbClr val="00B0F0"/>
                </a:solidFill>
                <a:latin typeface="Times New Roman" panose="02020603050405020304" pitchFamily="18" charset="0"/>
                <a:cs typeface="Times New Roman" panose="02020603050405020304" pitchFamily="18" charset="0"/>
              </a:rPr>
              <a:t>After </a:t>
            </a:r>
            <a:r>
              <a:rPr lang="en-US" altLang="zh-CN" sz="1600" dirty="0">
                <a:solidFill>
                  <a:srgbClr val="00B0F0"/>
                </a:solidFill>
                <a:latin typeface="Times New Roman" panose="02020603050405020304" pitchFamily="18" charset="0"/>
                <a:cs typeface="Times New Roman" panose="02020603050405020304" pitchFamily="18" charset="0"/>
              </a:rPr>
              <a:t>FY-3C being launched in Sep 2013, the Solar irradiance (after BRDF correction) of FY-3C/TOU has a large difference compared to that of FY-3B/TOU which is consistent with other UV instruments such as SBUS. By analyzing the observed irradiance (before BRDF correction) among the three instruments, we find that the variation rules between the observed irradiance and wavelength is consistent for FY-3C/TOU and FY-3B/TOU, although the actual irradiance (after BRDF correction) of FY-3C/TOU is very different from that of FY-3B. </a:t>
            </a:r>
          </a:p>
          <a:p>
            <a:pPr indent="457200" algn="just">
              <a:lnSpc>
                <a:spcPct val="150000"/>
              </a:lnSpc>
              <a:spcBef>
                <a:spcPts val="600"/>
              </a:spcBef>
              <a:defRPr/>
            </a:pPr>
            <a:r>
              <a:rPr lang="en-US" altLang="zh-CN" sz="1600" dirty="0">
                <a:solidFill>
                  <a:srgbClr val="00B0F0"/>
                </a:solidFill>
                <a:latin typeface="Times New Roman" panose="02020603050405020304" pitchFamily="18" charset="0"/>
                <a:cs typeface="Times New Roman" panose="02020603050405020304" pitchFamily="18" charset="0"/>
              </a:rPr>
              <a:t>Further analysis of FY-3C/TOU irradiance data shows that the sun-satellite vector in satellite coordinate is </a:t>
            </a:r>
            <a:r>
              <a:rPr lang="en-US" altLang="zh-CN" sz="1600" dirty="0" smtClean="0">
                <a:solidFill>
                  <a:srgbClr val="00B0F0"/>
                </a:solidFill>
                <a:latin typeface="Times New Roman" panose="02020603050405020304" pitchFamily="18" charset="0"/>
                <a:cs typeface="Times New Roman" panose="02020603050405020304" pitchFamily="18" charset="0"/>
              </a:rPr>
              <a:t>in-correct: there </a:t>
            </a:r>
            <a:r>
              <a:rPr lang="en-US" altLang="zh-CN" sz="1600" dirty="0">
                <a:solidFill>
                  <a:srgbClr val="00B0F0"/>
                </a:solidFill>
                <a:latin typeface="Times New Roman" panose="02020603050405020304" pitchFamily="18" charset="0"/>
                <a:cs typeface="Times New Roman" panose="02020603050405020304" pitchFamily="18" charset="0"/>
              </a:rPr>
              <a:t>exists  non-unit transformation matrix from satellite coordinate system to instrument coordinate system and an algorithm has been designed to estimate this non-zero </a:t>
            </a:r>
            <a:r>
              <a:rPr lang="en-US" altLang="zh-CN" sz="1600" dirty="0" smtClean="0">
                <a:solidFill>
                  <a:srgbClr val="00B0F0"/>
                </a:solidFill>
                <a:latin typeface="Times New Roman" panose="02020603050405020304" pitchFamily="18" charset="0"/>
                <a:cs typeface="Times New Roman" panose="02020603050405020304" pitchFamily="18" charset="0"/>
              </a:rPr>
              <a:t>matrix, after correction, the irradiance results were improved but didn’t meet the requirement for ozone retrieval. </a:t>
            </a:r>
          </a:p>
          <a:p>
            <a:pPr indent="457200" algn="just">
              <a:lnSpc>
                <a:spcPct val="150000"/>
              </a:lnSpc>
              <a:spcBef>
                <a:spcPts val="600"/>
              </a:spcBef>
              <a:defRPr/>
            </a:pPr>
            <a:r>
              <a:rPr lang="en-US" altLang="zh-CN" sz="1600" dirty="0" smtClean="0">
                <a:solidFill>
                  <a:srgbClr val="00B0F0"/>
                </a:solidFill>
                <a:latin typeface="Times New Roman" panose="02020603050405020304" pitchFamily="18" charset="0"/>
                <a:cs typeface="Times New Roman" panose="02020603050405020304" pitchFamily="18" charset="0"/>
              </a:rPr>
              <a:t>This work used a vicarious calibration method: cross-calibration based on measurements of satellite and RTM simulation. </a:t>
            </a:r>
            <a:endParaRPr lang="en-US" altLang="zh-CN" sz="1600"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30684" y="311077"/>
            <a:ext cx="7426648" cy="523220"/>
          </a:xfrm>
          <a:prstGeom prst="rect">
            <a:avLst/>
          </a:prstGeom>
          <a:noFill/>
        </p:spPr>
        <p:txBody>
          <a:bodyPr wrap="none" rtlCol="0">
            <a:spAutoFit/>
          </a:bodyPr>
          <a:lstStyle/>
          <a:p>
            <a:r>
              <a:rPr lang="en-US" altLang="zh-CN" sz="2800" b="1" dirty="0" smtClean="0">
                <a:solidFill>
                  <a:srgbClr val="0070C0"/>
                </a:solidFill>
              </a:rPr>
              <a:t>Introduction for FY-3C/TOU calibration problems</a:t>
            </a:r>
            <a:endParaRPr lang="zh-CN" altLang="en-US" sz="2800" b="1" dirty="0">
              <a:solidFill>
                <a:srgbClr val="0070C0"/>
              </a:solidFill>
            </a:endParaRPr>
          </a:p>
        </p:txBody>
      </p:sp>
    </p:spTree>
    <p:extLst>
      <p:ext uri="{BB962C8B-B14F-4D97-AF65-F5344CB8AC3E}">
        <p14:creationId xmlns:p14="http://schemas.microsoft.com/office/powerpoint/2010/main" val="301796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268760"/>
            <a:ext cx="4493691" cy="33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679" y="1107491"/>
            <a:ext cx="4407694" cy="350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508104" y="4820726"/>
            <a:ext cx="2935484" cy="369332"/>
          </a:xfrm>
          <a:prstGeom prst="rect">
            <a:avLst/>
          </a:prstGeom>
        </p:spPr>
        <p:txBody>
          <a:bodyPr wrap="none">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The earth’s radiance over sea </a:t>
            </a:r>
            <a:endParaRPr lang="zh-CN" altLang="en-US" dirty="0"/>
          </a:p>
        </p:txBody>
      </p:sp>
      <p:sp>
        <p:nvSpPr>
          <p:cNvPr id="4" name="矩形 3"/>
          <p:cNvSpPr/>
          <p:nvPr/>
        </p:nvSpPr>
        <p:spPr>
          <a:xfrm>
            <a:off x="1233580" y="4636060"/>
            <a:ext cx="2087495" cy="369332"/>
          </a:xfrm>
          <a:prstGeom prst="rect">
            <a:avLst/>
          </a:prstGeom>
        </p:spPr>
        <p:txBody>
          <a:bodyPr wrap="none">
            <a:spAutoFit/>
          </a:bodyPr>
          <a:lstStyle/>
          <a:p>
            <a:r>
              <a:rPr lang="en-US" altLang="zh-CN" dirty="0" smtClean="0"/>
              <a:t>The  solar irradiance</a:t>
            </a:r>
            <a:endParaRPr lang="zh-CN" altLang="en-US" dirty="0"/>
          </a:p>
        </p:txBody>
      </p:sp>
      <p:sp>
        <p:nvSpPr>
          <p:cNvPr id="5" name="TextBox 4"/>
          <p:cNvSpPr txBox="1"/>
          <p:nvPr/>
        </p:nvSpPr>
        <p:spPr>
          <a:xfrm>
            <a:off x="395536" y="421278"/>
            <a:ext cx="8461996" cy="369332"/>
          </a:xfrm>
          <a:prstGeom prst="rect">
            <a:avLst/>
          </a:prstGeom>
          <a:noFill/>
        </p:spPr>
        <p:txBody>
          <a:bodyPr wrap="none" rtlCol="0">
            <a:spAutoFit/>
          </a:bodyPr>
          <a:lstStyle/>
          <a:p>
            <a:r>
              <a:rPr lang="en-US" altLang="zh-CN" b="1" dirty="0" smtClean="0">
                <a:solidFill>
                  <a:srgbClr val="0070C0"/>
                </a:solidFill>
              </a:rPr>
              <a:t>Comparisons for irradiance and clear-sky radiance between FY-3B/TOU and FY-3C/TOU</a:t>
            </a:r>
            <a:endParaRPr lang="zh-CN" altLang="en-US" b="1" dirty="0">
              <a:solidFill>
                <a:srgbClr val="0070C0"/>
              </a:solidFill>
            </a:endParaRPr>
          </a:p>
        </p:txBody>
      </p:sp>
      <p:sp>
        <p:nvSpPr>
          <p:cNvPr id="6" name="矩形 5"/>
          <p:cNvSpPr/>
          <p:nvPr/>
        </p:nvSpPr>
        <p:spPr>
          <a:xfrm>
            <a:off x="539552" y="5301208"/>
            <a:ext cx="7776864" cy="1200329"/>
          </a:xfrm>
          <a:prstGeom prst="rect">
            <a:avLst/>
          </a:prstGeom>
        </p:spPr>
        <p:txBody>
          <a:bodyPr wrap="square">
            <a:spAutoFit/>
          </a:bodyPr>
          <a:lstStyle/>
          <a:p>
            <a:r>
              <a:rPr lang="en-US" altLang="zh-CN" dirty="0" smtClean="0"/>
              <a:t>Comparisons for solar irradiance and clear sky earth’s radiance for FY-3B/C, the irradiance measured by FY-3C/TOU is different from FY-3B/TOU which has been validated, the radiance (nadir) for clear-sky is </a:t>
            </a:r>
            <a:r>
              <a:rPr lang="en-US" altLang="zh-CN" dirty="0" err="1" smtClean="0"/>
              <a:t>consisitent</a:t>
            </a:r>
            <a:r>
              <a:rPr lang="en-US" altLang="zh-CN" dirty="0" smtClean="0"/>
              <a:t> with FY-3B/TOU, </a:t>
            </a:r>
            <a:r>
              <a:rPr lang="zh-CN" altLang="en-US" dirty="0"/>
              <a:t> </a:t>
            </a:r>
            <a:r>
              <a:rPr lang="en-US" altLang="zh-CN" dirty="0" smtClean="0"/>
              <a:t>the problem should be in the diffuser system.</a:t>
            </a:r>
            <a:endParaRPr lang="en-US" altLang="zh-CN" dirty="0"/>
          </a:p>
        </p:txBody>
      </p:sp>
    </p:spTree>
    <p:extLst>
      <p:ext uri="{BB962C8B-B14F-4D97-AF65-F5344CB8AC3E}">
        <p14:creationId xmlns:p14="http://schemas.microsoft.com/office/powerpoint/2010/main" val="22950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0648"/>
            <a:ext cx="642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1560" y="5877272"/>
            <a:ext cx="7992888" cy="369332"/>
          </a:xfrm>
          <a:prstGeom prst="rect">
            <a:avLst/>
          </a:prstGeom>
        </p:spPr>
        <p:txBody>
          <a:bodyPr wrap="square">
            <a:spAutoFit/>
          </a:bodyPr>
          <a:lstStyle/>
          <a:p>
            <a:pPr algn="just" fontAlgn="t">
              <a:spcBef>
                <a:spcPct val="50000"/>
              </a:spcBef>
            </a:pPr>
            <a:r>
              <a:rPr lang="en-US" altLang="zh-CN" dirty="0" smtClean="0">
                <a:latin typeface="Times New Roman" pitchFamily="18" charset="0"/>
              </a:rPr>
              <a:t>Variation for solar irradiance  (before BRDF correction) with sun-satellite vector(α).</a:t>
            </a:r>
            <a:endParaRPr lang="en-US" altLang="zh-CN" dirty="0">
              <a:latin typeface="Times New Roman" pitchFamily="18" charset="0"/>
            </a:endParaRPr>
          </a:p>
        </p:txBody>
      </p:sp>
    </p:spTree>
    <p:extLst>
      <p:ext uri="{BB962C8B-B14F-4D97-AF65-F5344CB8AC3E}">
        <p14:creationId xmlns:p14="http://schemas.microsoft.com/office/powerpoint/2010/main" val="106313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en-US" altLang="zh-CN" b="1" dirty="0" smtClean="0">
                <a:solidFill>
                  <a:srgbClr val="0070C0"/>
                </a:solidFill>
              </a:rPr>
              <a:t>Method</a:t>
            </a:r>
            <a:endParaRPr lang="zh-CN" altLang="en-US" b="1" dirty="0">
              <a:solidFill>
                <a:srgbClr val="0070C0"/>
              </a:solidFill>
            </a:endParaRPr>
          </a:p>
        </p:txBody>
      </p:sp>
      <p:sp>
        <p:nvSpPr>
          <p:cNvPr id="3" name="内容占位符 2"/>
          <p:cNvSpPr>
            <a:spLocks noGrp="1"/>
          </p:cNvSpPr>
          <p:nvPr>
            <p:ph idx="1"/>
          </p:nvPr>
        </p:nvSpPr>
        <p:spPr>
          <a:xfrm>
            <a:off x="457200" y="1268760"/>
            <a:ext cx="8229600" cy="4857403"/>
          </a:xfrm>
        </p:spPr>
        <p:txBody>
          <a:bodyPr>
            <a:normAutofit fontScale="92500" lnSpcReduction="20000"/>
          </a:bodyPr>
          <a:lstStyle/>
          <a:p>
            <a:pPr marL="0" indent="0" algn="just">
              <a:buNone/>
            </a:pPr>
            <a:r>
              <a:rPr lang="en-US" altLang="zh-CN" dirty="0" smtClean="0"/>
              <a:t>Solar irradiance can not be used to calculate the degradation rate because the correction is not stable with time. Four </a:t>
            </a:r>
            <a:r>
              <a:rPr lang="en-US" altLang="zh-CN" dirty="0"/>
              <a:t>years’ degradation </a:t>
            </a:r>
            <a:r>
              <a:rPr lang="en-US" altLang="zh-CN" dirty="0" smtClean="0"/>
              <a:t>rate of FY-3C/ </a:t>
            </a:r>
            <a:r>
              <a:rPr lang="en-US" altLang="zh-CN" dirty="0"/>
              <a:t>TOU </a:t>
            </a:r>
            <a:r>
              <a:rPr lang="en-US" altLang="zh-CN" dirty="0" smtClean="0"/>
              <a:t>was estimated by </a:t>
            </a:r>
            <a:r>
              <a:rPr lang="en-US" altLang="zh-CN" dirty="0"/>
              <a:t>comparing the measured </a:t>
            </a:r>
            <a:r>
              <a:rPr lang="en-US" altLang="zh-CN" dirty="0" smtClean="0"/>
              <a:t>radiance (nadir)and RTM simulation for clear-sky pixels over tropical pacific ocean(30°S</a:t>
            </a:r>
            <a:r>
              <a:rPr lang="zh-CN" altLang="en-US" dirty="0" smtClean="0"/>
              <a:t>～</a:t>
            </a:r>
            <a:r>
              <a:rPr lang="en-US" altLang="zh-CN" dirty="0" smtClean="0"/>
              <a:t>30°N</a:t>
            </a:r>
            <a:r>
              <a:rPr lang="en-US" altLang="zh-CN" dirty="0"/>
              <a:t>, </a:t>
            </a:r>
            <a:r>
              <a:rPr lang="en-US" altLang="zh-CN" dirty="0" smtClean="0"/>
              <a:t>161°E</a:t>
            </a:r>
            <a:r>
              <a:rPr lang="zh-CN" altLang="en-US" dirty="0" smtClean="0"/>
              <a:t>～</a:t>
            </a:r>
            <a:r>
              <a:rPr lang="en-US" altLang="zh-CN" dirty="0" smtClean="0"/>
              <a:t>120°W) . FY-3B/TOU irradiance measurements show that the degradation rates for 6 channels  don’t have much difference so only radiance of channel 6 for FY-3C is used to estimate the degradation rates for all channels. Validation results show that the </a:t>
            </a:r>
            <a:r>
              <a:rPr lang="en-US" altLang="zh-CN" dirty="0" err="1" smtClean="0"/>
              <a:t>rms</a:t>
            </a:r>
            <a:r>
              <a:rPr lang="en-US" altLang="zh-CN" dirty="0" smtClean="0"/>
              <a:t> error is less than 5%(2013.9</a:t>
            </a:r>
            <a:r>
              <a:rPr lang="zh-CN" altLang="en-US" dirty="0" smtClean="0"/>
              <a:t>～</a:t>
            </a:r>
            <a:r>
              <a:rPr lang="en-US" altLang="zh-CN" dirty="0" smtClean="0"/>
              <a:t>2017.9).</a:t>
            </a:r>
            <a:endParaRPr lang="zh-CN" altLang="en-US" dirty="0"/>
          </a:p>
        </p:txBody>
      </p:sp>
    </p:spTree>
    <p:extLst>
      <p:ext uri="{BB962C8B-B14F-4D97-AF65-F5344CB8AC3E}">
        <p14:creationId xmlns:p14="http://schemas.microsoft.com/office/powerpoint/2010/main" val="12910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
            <a:ext cx="8784976" cy="547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7879" y="5380672"/>
            <a:ext cx="8280920" cy="1477328"/>
          </a:xfrm>
          <a:prstGeom prst="rect">
            <a:avLst/>
          </a:prstGeom>
          <a:noFill/>
        </p:spPr>
        <p:txBody>
          <a:bodyPr wrap="square" rtlCol="0">
            <a:spAutoFit/>
          </a:bodyPr>
          <a:lstStyle/>
          <a:p>
            <a:r>
              <a:rPr lang="en-US" altLang="zh-CN" dirty="0" smtClean="0"/>
              <a:t>Ratio of measured radiance of channel 6 for FY-3C/TOU over tropical pacific ocean, ocean(30°S</a:t>
            </a:r>
            <a:r>
              <a:rPr lang="zh-CN" altLang="en-US" dirty="0" smtClean="0"/>
              <a:t>～</a:t>
            </a:r>
            <a:r>
              <a:rPr lang="en-US" altLang="zh-CN" dirty="0" smtClean="0"/>
              <a:t>30°N, 161°E</a:t>
            </a:r>
            <a:r>
              <a:rPr lang="zh-CN" altLang="en-US" dirty="0" smtClean="0"/>
              <a:t>～</a:t>
            </a:r>
            <a:r>
              <a:rPr lang="en-US" altLang="zh-CN" dirty="0" smtClean="0"/>
              <a:t>120°W ),  the data were removed around the turn-off period of FY-3C/TOU (the battery system didn’t work well) . The degradation rate is estimated from the lowest part of the data which were considered to be clear-sky, the degradation rate is about 5%. </a:t>
            </a:r>
            <a:endParaRPr lang="zh-CN" altLang="en-US" dirty="0"/>
          </a:p>
        </p:txBody>
      </p:sp>
    </p:spTree>
    <p:extLst>
      <p:ext uri="{BB962C8B-B14F-4D97-AF65-F5344CB8AC3E}">
        <p14:creationId xmlns:p14="http://schemas.microsoft.com/office/powerpoint/2010/main" val="102629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52" y="836712"/>
            <a:ext cx="6300192" cy="48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83568" y="5733256"/>
            <a:ext cx="7812360" cy="369332"/>
          </a:xfrm>
          <a:prstGeom prst="rect">
            <a:avLst/>
          </a:prstGeom>
        </p:spPr>
        <p:txBody>
          <a:bodyPr wrap="square">
            <a:spAutoFit/>
          </a:bodyPr>
          <a:lstStyle/>
          <a:p>
            <a:r>
              <a:rPr lang="en-US" altLang="zh-CN" dirty="0" smtClean="0"/>
              <a:t> FY-3C/TOU global total ozone of October 7, 2017,  after calibration(Dobson Units)</a:t>
            </a:r>
            <a:endParaRPr lang="zh-CN" altLang="en-US" dirty="0"/>
          </a:p>
        </p:txBody>
      </p:sp>
      <p:sp>
        <p:nvSpPr>
          <p:cNvPr id="4" name="TextBox 3"/>
          <p:cNvSpPr txBox="1"/>
          <p:nvPr/>
        </p:nvSpPr>
        <p:spPr>
          <a:xfrm>
            <a:off x="2627784" y="431086"/>
            <a:ext cx="3816814" cy="523220"/>
          </a:xfrm>
          <a:prstGeom prst="rect">
            <a:avLst/>
          </a:prstGeom>
          <a:noFill/>
        </p:spPr>
        <p:txBody>
          <a:bodyPr wrap="none" rtlCol="0">
            <a:spAutoFit/>
          </a:bodyPr>
          <a:lstStyle/>
          <a:p>
            <a:r>
              <a:rPr lang="en-US" altLang="zh-CN" sz="2800" b="1" dirty="0" smtClean="0">
                <a:solidFill>
                  <a:srgbClr val="0070C0"/>
                </a:solidFill>
              </a:rPr>
              <a:t>Retrieval sample: Global</a:t>
            </a:r>
            <a:endParaRPr lang="zh-CN" altLang="en-US" sz="2800" b="1" dirty="0">
              <a:solidFill>
                <a:srgbClr val="0070C0"/>
              </a:solidFill>
            </a:endParaRPr>
          </a:p>
        </p:txBody>
      </p:sp>
    </p:spTree>
    <p:extLst>
      <p:ext uri="{BB962C8B-B14F-4D97-AF65-F5344CB8AC3E}">
        <p14:creationId xmlns:p14="http://schemas.microsoft.com/office/powerpoint/2010/main" val="69651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17" y="1071721"/>
            <a:ext cx="6768752" cy="508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4751" y="6218313"/>
            <a:ext cx="8640960" cy="369332"/>
          </a:xfrm>
          <a:prstGeom prst="rect">
            <a:avLst/>
          </a:prstGeom>
        </p:spPr>
        <p:txBody>
          <a:bodyPr wrap="square">
            <a:spAutoFit/>
          </a:bodyPr>
          <a:lstStyle/>
          <a:p>
            <a:r>
              <a:rPr lang="en-US" altLang="zh-CN" dirty="0" smtClean="0"/>
              <a:t>FY-3C/TOU Antarctic area total ozone of October 7th 2017 after calibration(Dobson Units)</a:t>
            </a:r>
            <a:endParaRPr lang="zh-CN" altLang="en-US" dirty="0"/>
          </a:p>
        </p:txBody>
      </p:sp>
      <p:sp>
        <p:nvSpPr>
          <p:cNvPr id="4" name="矩形 3"/>
          <p:cNvSpPr/>
          <p:nvPr/>
        </p:nvSpPr>
        <p:spPr>
          <a:xfrm>
            <a:off x="2339752" y="201789"/>
            <a:ext cx="4192814" cy="523220"/>
          </a:xfrm>
          <a:prstGeom prst="rect">
            <a:avLst/>
          </a:prstGeom>
        </p:spPr>
        <p:txBody>
          <a:bodyPr wrap="none">
            <a:spAutoFit/>
          </a:bodyPr>
          <a:lstStyle/>
          <a:p>
            <a:r>
              <a:rPr lang="en-US" altLang="zh-CN" sz="2800" b="1" dirty="0" smtClean="0">
                <a:solidFill>
                  <a:srgbClr val="0070C0"/>
                </a:solidFill>
              </a:rPr>
              <a:t>Retrieval sample: Antarctic</a:t>
            </a:r>
            <a:endParaRPr lang="en-US" altLang="zh-CN" sz="2800" b="1" dirty="0">
              <a:solidFill>
                <a:srgbClr val="0070C0"/>
              </a:solidFill>
            </a:endParaRPr>
          </a:p>
        </p:txBody>
      </p:sp>
    </p:spTree>
    <p:extLst>
      <p:ext uri="{BB962C8B-B14F-4D97-AF65-F5344CB8AC3E}">
        <p14:creationId xmlns:p14="http://schemas.microsoft.com/office/powerpoint/2010/main" val="157986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en-US" altLang="zh-CN" dirty="0" smtClean="0"/>
              <a:t>Validation</a:t>
            </a:r>
            <a:endParaRPr lang="zh-CN" altLang="en-US" dirty="0"/>
          </a:p>
        </p:txBody>
      </p:sp>
      <p:pic>
        <p:nvPicPr>
          <p:cNvPr id="6146" name="Picture 2" descr="图片9（b）"/>
          <p:cNvPicPr>
            <a:picLocks noChangeAspect="1" noChangeArrowheads="1"/>
          </p:cNvPicPr>
          <p:nvPr/>
        </p:nvPicPr>
        <p:blipFill>
          <a:blip r:embed="rId2" cstate="print">
            <a:extLst>
              <a:ext uri="{28A0092B-C50C-407E-A947-70E740481C1C}">
                <a14:useLocalDpi xmlns:a14="http://schemas.microsoft.com/office/drawing/2010/main" val="0"/>
              </a:ext>
            </a:extLst>
          </a:blip>
          <a:srcRect r="7593"/>
          <a:stretch>
            <a:fillRect/>
          </a:stretch>
        </p:blipFill>
        <p:spPr bwMode="auto">
          <a:xfrm>
            <a:off x="-8702" y="1196752"/>
            <a:ext cx="911720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图片9（c）"/>
          <p:cNvPicPr>
            <a:picLocks noChangeAspect="1" noChangeArrowheads="1"/>
          </p:cNvPicPr>
          <p:nvPr/>
        </p:nvPicPr>
        <p:blipFill>
          <a:blip r:embed="rId3" cstate="print">
            <a:extLst>
              <a:ext uri="{28A0092B-C50C-407E-A947-70E740481C1C}">
                <a14:useLocalDpi xmlns:a14="http://schemas.microsoft.com/office/drawing/2010/main" val="0"/>
              </a:ext>
            </a:extLst>
          </a:blip>
          <a:srcRect r="8243"/>
          <a:stretch>
            <a:fillRect/>
          </a:stretch>
        </p:blipFill>
        <p:spPr bwMode="auto">
          <a:xfrm>
            <a:off x="23369" y="3789040"/>
            <a:ext cx="9167526" cy="184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1520" y="3105835"/>
            <a:ext cx="8784976" cy="369332"/>
          </a:xfrm>
          <a:prstGeom prst="rect">
            <a:avLst/>
          </a:prstGeom>
        </p:spPr>
        <p:txBody>
          <a:bodyPr wrap="square">
            <a:spAutoFit/>
          </a:bodyPr>
          <a:lstStyle/>
          <a:p>
            <a:r>
              <a:rPr lang="en-US" altLang="zh-CN" dirty="0" smtClean="0"/>
              <a:t>Comparison result of FY-3C/TOU total ozone amount after calibration and KAUNAS site data</a:t>
            </a:r>
            <a:endParaRPr lang="zh-CN" altLang="en-US" dirty="0"/>
          </a:p>
        </p:txBody>
      </p:sp>
      <p:sp>
        <p:nvSpPr>
          <p:cNvPr id="4" name="矩形 3"/>
          <p:cNvSpPr/>
          <p:nvPr/>
        </p:nvSpPr>
        <p:spPr>
          <a:xfrm>
            <a:off x="107504" y="5815132"/>
            <a:ext cx="9036496" cy="369332"/>
          </a:xfrm>
          <a:prstGeom prst="rect">
            <a:avLst/>
          </a:prstGeom>
        </p:spPr>
        <p:txBody>
          <a:bodyPr wrap="square">
            <a:spAutoFit/>
          </a:bodyPr>
          <a:lstStyle/>
          <a:p>
            <a:r>
              <a:rPr lang="en-US" altLang="zh-CN" dirty="0" smtClean="0"/>
              <a:t>Comparison result of FY-3C/TOU total ozone amount after calibration and VALENTIA site data</a:t>
            </a:r>
            <a:endParaRPr lang="zh-CN" altLang="en-US" dirty="0"/>
          </a:p>
        </p:txBody>
      </p:sp>
    </p:spTree>
    <p:extLst>
      <p:ext uri="{BB962C8B-B14F-4D97-AF65-F5344CB8AC3E}">
        <p14:creationId xmlns:p14="http://schemas.microsoft.com/office/powerpoint/2010/main" val="4954425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579</Words>
  <Application>Microsoft Office PowerPoint</Application>
  <PresentationFormat>全屏显示(4:3)</PresentationFormat>
  <Paragraphs>54</Paragraphs>
  <Slides>12</Slides>
  <Notes>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In-orbit Calibration for FY-3C/TOU</vt:lpstr>
      <vt:lpstr>PowerPoint 演示文稿</vt:lpstr>
      <vt:lpstr>PowerPoint 演示文稿</vt:lpstr>
      <vt:lpstr>PowerPoint 演示文稿</vt:lpstr>
      <vt:lpstr>Method</vt:lpstr>
      <vt:lpstr>PowerPoint 演示文稿</vt:lpstr>
      <vt:lpstr>PowerPoint 演示文稿</vt:lpstr>
      <vt:lpstr>PowerPoint 演示文稿</vt:lpstr>
      <vt:lpstr>Validation</vt:lpstr>
      <vt:lpstr>Validation</vt:lpstr>
      <vt:lpstr>WOUDC staion information</vt:lpstr>
      <vt:lpstr>Thanks</vt:lpstr>
    </vt:vector>
  </TitlesOfParts>
  <Company>NSMC/CMA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Inorbit Calibration for FY-3C/TOU</dc:title>
  <dc:creator>王维和</dc:creator>
  <cp:lastModifiedBy>王维和</cp:lastModifiedBy>
  <cp:revision>19</cp:revision>
  <dcterms:created xsi:type="dcterms:W3CDTF">2018-03-21T01:00:23Z</dcterms:created>
  <dcterms:modified xsi:type="dcterms:W3CDTF">2018-03-21T02:31:18Z</dcterms:modified>
</cp:coreProperties>
</file>