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7"/>
  </p:notesMasterIdLst>
  <p:handoutMasterIdLst>
    <p:handoutMasterId r:id="rId18"/>
  </p:handoutMasterIdLst>
  <p:sldIdLst>
    <p:sldId id="256" r:id="rId2"/>
    <p:sldId id="506" r:id="rId3"/>
    <p:sldId id="533" r:id="rId4"/>
    <p:sldId id="540" r:id="rId5"/>
    <p:sldId id="536" r:id="rId6"/>
    <p:sldId id="526" r:id="rId7"/>
    <p:sldId id="539" r:id="rId8"/>
    <p:sldId id="509" r:id="rId9"/>
    <p:sldId id="535" r:id="rId10"/>
    <p:sldId id="527" r:id="rId11"/>
    <p:sldId id="541" r:id="rId12"/>
    <p:sldId id="495" r:id="rId13"/>
    <p:sldId id="538" r:id="rId14"/>
    <p:sldId id="496" r:id="rId15"/>
    <p:sldId id="504" r:id="rId16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4" autoAdjust="0"/>
    <p:restoredTop sz="85029" autoAdjust="0"/>
  </p:normalViewPr>
  <p:slideViewPr>
    <p:cSldViewPr snapToGrid="0">
      <p:cViewPr varScale="1">
        <p:scale>
          <a:sx n="75" d="100"/>
          <a:sy n="75" d="100"/>
        </p:scale>
        <p:origin x="15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39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Files\&#25991;&#29486;2018&#24180;\2018-GSICS-&#24180;&#20250;\GIRO-201803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Files\&#25991;&#29486;2018&#24180;\2018-GSICS-&#24180;&#20250;\GIRO-201803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Files\&#25991;&#29486;2018&#24180;\2018-GSICS-&#24180;&#20250;\GIRO-201803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Files\&#25991;&#29486;2018&#24180;\2018-GSICS-&#24180;&#20250;\GIRO-201803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'ROLO-Irr-Spectral'!$G$6:$Y$6</c:f>
              <c:numCache>
                <c:formatCode>General</c:formatCode>
                <c:ptCount val="19"/>
                <c:pt idx="0">
                  <c:v>411.298</c:v>
                </c:pt>
                <c:pt idx="1">
                  <c:v>444.23750000000001</c:v>
                </c:pt>
                <c:pt idx="2">
                  <c:v>471.24209999999999</c:v>
                </c:pt>
                <c:pt idx="3">
                  <c:v>490.9529</c:v>
                </c:pt>
                <c:pt idx="4">
                  <c:v>554.75639999999999</c:v>
                </c:pt>
                <c:pt idx="5">
                  <c:v>556.02210000000002</c:v>
                </c:pt>
                <c:pt idx="6">
                  <c:v>653.62440000000004</c:v>
                </c:pt>
                <c:pt idx="7">
                  <c:v>670.31679999999994</c:v>
                </c:pt>
                <c:pt idx="8">
                  <c:v>709.47590000000002</c:v>
                </c:pt>
                <c:pt idx="9">
                  <c:v>746.51369999999997</c:v>
                </c:pt>
                <c:pt idx="10">
                  <c:v>865.6848</c:v>
                </c:pt>
                <c:pt idx="11">
                  <c:v>868.68140000000005</c:v>
                </c:pt>
                <c:pt idx="12">
                  <c:v>905.83140000000003</c:v>
                </c:pt>
                <c:pt idx="13">
                  <c:v>936.95699999999999</c:v>
                </c:pt>
                <c:pt idx="14">
                  <c:v>940.84640000000002</c:v>
                </c:pt>
                <c:pt idx="15">
                  <c:v>1030.085</c:v>
                </c:pt>
                <c:pt idx="16">
                  <c:v>1381.393</c:v>
                </c:pt>
                <c:pt idx="17">
                  <c:v>1645.078</c:v>
                </c:pt>
                <c:pt idx="18">
                  <c:v>2125.4850000000001</c:v>
                </c:pt>
              </c:numCache>
            </c:numRef>
          </c:xVal>
          <c:yVal>
            <c:numRef>
              <c:f>'ROLO-Irr-Spectral'!$G$7:$Y$7</c:f>
              <c:numCache>
                <c:formatCode>General</c:formatCode>
                <c:ptCount val="19"/>
                <c:pt idx="0">
                  <c:v>1.1352770581388201</c:v>
                </c:pt>
                <c:pt idx="1">
                  <c:v>1.3870710636344401</c:v>
                </c:pt>
                <c:pt idx="2">
                  <c:v>1.5627714467565801</c:v>
                </c:pt>
                <c:pt idx="3">
                  <c:v>1.6124449929313001</c:v>
                </c:pt>
                <c:pt idx="4">
                  <c:v>1.7045851780466901</c:v>
                </c:pt>
                <c:pt idx="5">
                  <c:v>1.7089745844283499</c:v>
                </c:pt>
                <c:pt idx="6">
                  <c:v>1.6652372181175901</c:v>
                </c:pt>
                <c:pt idx="7">
                  <c:v>1.64489961000056</c:v>
                </c:pt>
                <c:pt idx="8">
                  <c:v>1.5585634233603201</c:v>
                </c:pt>
                <c:pt idx="9">
                  <c:v>1.4836100002567201</c:v>
                </c:pt>
                <c:pt idx="10">
                  <c:v>1.20256938368115</c:v>
                </c:pt>
                <c:pt idx="11">
                  <c:v>1.2040411707628</c:v>
                </c:pt>
                <c:pt idx="12">
                  <c:v>1.1190630348698201</c:v>
                </c:pt>
                <c:pt idx="13">
                  <c:v>1.0397298812853599</c:v>
                </c:pt>
                <c:pt idx="14">
                  <c:v>1.03411809045667</c:v>
                </c:pt>
                <c:pt idx="15">
                  <c:v>0.97168051289756596</c:v>
                </c:pt>
                <c:pt idx="16">
                  <c:v>0.66964622103097204</c:v>
                </c:pt>
                <c:pt idx="17">
                  <c:v>0.49659687485831</c:v>
                </c:pt>
                <c:pt idx="18">
                  <c:v>0.223749662645644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789512"/>
        <c:axId val="534790688"/>
      </c:scatterChart>
      <c:valAx>
        <c:axId val="534789512"/>
        <c:scaling>
          <c:orientation val="minMax"/>
          <c:max val="2200"/>
          <c:min val="3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Wave length(nm)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4790688"/>
        <c:crosses val="autoZero"/>
        <c:crossBetween val="midCat"/>
      </c:valAx>
      <c:valAx>
        <c:axId val="53479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Irradiance (mW/cm2 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4789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Ratio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'R-Coef'!$D$29</c:f>
              <c:strCache>
                <c:ptCount val="1"/>
                <c:pt idx="0">
                  <c:v>Band-16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'R-Coef'!$B$30:$B$36</c:f>
              <c:numCache>
                <c:formatCode>m/d/yyyy</c:formatCode>
                <c:ptCount val="7"/>
                <c:pt idx="0">
                  <c:v>43066</c:v>
                </c:pt>
                <c:pt idx="1">
                  <c:v>43095</c:v>
                </c:pt>
                <c:pt idx="2">
                  <c:v>43125</c:v>
                </c:pt>
                <c:pt idx="3">
                  <c:v>43154</c:v>
                </c:pt>
                <c:pt idx="4">
                  <c:v>43069</c:v>
                </c:pt>
                <c:pt idx="5">
                  <c:v>43098</c:v>
                </c:pt>
                <c:pt idx="6">
                  <c:v>43128</c:v>
                </c:pt>
              </c:numCache>
            </c:numRef>
          </c:cat>
          <c:val>
            <c:numRef>
              <c:f>'R-Coef'!$D$30:$D$36</c:f>
              <c:numCache>
                <c:formatCode>0.00</c:formatCode>
                <c:ptCount val="7"/>
                <c:pt idx="0">
                  <c:v>1.1613678816159345</c:v>
                </c:pt>
                <c:pt idx="1">
                  <c:v>1.1332660970427861</c:v>
                </c:pt>
                <c:pt idx="2">
                  <c:v>1.1555277324207356</c:v>
                </c:pt>
                <c:pt idx="3">
                  <c:v>1.1678267367146316</c:v>
                </c:pt>
                <c:pt idx="4">
                  <c:v>0.9920909146089445</c:v>
                </c:pt>
                <c:pt idx="5">
                  <c:v>1.0150650953212752</c:v>
                </c:pt>
                <c:pt idx="6">
                  <c:v>0.98721288655544415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'R-Coef'!$E$29</c:f>
              <c:strCache>
                <c:ptCount val="1"/>
                <c:pt idx="0">
                  <c:v>Band-17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'R-Coef'!$B$30:$B$36</c:f>
              <c:numCache>
                <c:formatCode>m/d/yyyy</c:formatCode>
                <c:ptCount val="7"/>
                <c:pt idx="0">
                  <c:v>43066</c:v>
                </c:pt>
                <c:pt idx="1">
                  <c:v>43095</c:v>
                </c:pt>
                <c:pt idx="2">
                  <c:v>43125</c:v>
                </c:pt>
                <c:pt idx="3">
                  <c:v>43154</c:v>
                </c:pt>
                <c:pt idx="4">
                  <c:v>43069</c:v>
                </c:pt>
                <c:pt idx="5">
                  <c:v>43098</c:v>
                </c:pt>
                <c:pt idx="6">
                  <c:v>43128</c:v>
                </c:pt>
              </c:numCache>
            </c:numRef>
          </c:cat>
          <c:val>
            <c:numRef>
              <c:f>'R-Coef'!$E$30:$E$36</c:f>
              <c:numCache>
                <c:formatCode>0.00</c:formatCode>
                <c:ptCount val="7"/>
                <c:pt idx="0">
                  <c:v>1.450691513979349</c:v>
                </c:pt>
                <c:pt idx="1">
                  <c:v>1.4225049312921445</c:v>
                </c:pt>
                <c:pt idx="2">
                  <c:v>1.4243017925351336</c:v>
                </c:pt>
                <c:pt idx="3">
                  <c:v>1.4197718872484344</c:v>
                </c:pt>
                <c:pt idx="4">
                  <c:v>1.0869800655028923</c:v>
                </c:pt>
                <c:pt idx="5">
                  <c:v>1.1002291623529854</c:v>
                </c:pt>
                <c:pt idx="6">
                  <c:v>1.0866231394037826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'R-Coef'!$F$29</c:f>
              <c:strCache>
                <c:ptCount val="1"/>
                <c:pt idx="0">
                  <c:v>Band-18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'R-Coef'!$B$30:$B$36</c:f>
              <c:numCache>
                <c:formatCode>m/d/yyyy</c:formatCode>
                <c:ptCount val="7"/>
                <c:pt idx="0">
                  <c:v>43066</c:v>
                </c:pt>
                <c:pt idx="1">
                  <c:v>43095</c:v>
                </c:pt>
                <c:pt idx="2">
                  <c:v>43125</c:v>
                </c:pt>
                <c:pt idx="3">
                  <c:v>43154</c:v>
                </c:pt>
                <c:pt idx="4">
                  <c:v>43069</c:v>
                </c:pt>
                <c:pt idx="5">
                  <c:v>43098</c:v>
                </c:pt>
                <c:pt idx="6">
                  <c:v>43128</c:v>
                </c:pt>
              </c:numCache>
            </c:numRef>
          </c:cat>
          <c:val>
            <c:numRef>
              <c:f>'R-Coef'!$F$30:$F$36</c:f>
              <c:numCache>
                <c:formatCode>0.00</c:formatCode>
                <c:ptCount val="7"/>
                <c:pt idx="0">
                  <c:v>1.2625124769883815</c:v>
                </c:pt>
                <c:pt idx="1">
                  <c:v>1.2826960918319963</c:v>
                </c:pt>
                <c:pt idx="2">
                  <c:v>1.2999675377158639</c:v>
                </c:pt>
                <c:pt idx="3">
                  <c:v>1.2859631148861901</c:v>
                </c:pt>
                <c:pt idx="4">
                  <c:v>1.0227112218502707</c:v>
                </c:pt>
                <c:pt idx="5">
                  <c:v>1.0232156315502274</c:v>
                </c:pt>
                <c:pt idx="6">
                  <c:v>1.021063085846694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18640"/>
        <c:axId val="453419032"/>
      </c:lineChart>
      <c:dateAx>
        <c:axId val="4534186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3419032"/>
        <c:crosses val="autoZero"/>
        <c:auto val="1"/>
        <c:lblOffset val="100"/>
        <c:baseTimeUnit val="days"/>
      </c:dateAx>
      <c:valAx>
        <c:axId val="45341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341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GIRO Irradiance Ratio (940/865)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'R-Coef'!$C$59</c:f>
              <c:strCache>
                <c:ptCount val="1"/>
                <c:pt idx="0">
                  <c:v>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'R-Coef'!$B$60:$B$66</c:f>
              <c:numCache>
                <c:formatCode>m/d/yyyy</c:formatCode>
                <c:ptCount val="7"/>
                <c:pt idx="0">
                  <c:v>43066</c:v>
                </c:pt>
                <c:pt idx="1">
                  <c:v>43069</c:v>
                </c:pt>
                <c:pt idx="2">
                  <c:v>43095</c:v>
                </c:pt>
                <c:pt idx="3">
                  <c:v>43098</c:v>
                </c:pt>
                <c:pt idx="4">
                  <c:v>43125</c:v>
                </c:pt>
                <c:pt idx="5">
                  <c:v>43128</c:v>
                </c:pt>
                <c:pt idx="6">
                  <c:v>43154</c:v>
                </c:pt>
              </c:numCache>
            </c:numRef>
          </c:cat>
          <c:val>
            <c:numRef>
              <c:f>'R-Coef'!$C$60:$C$66</c:f>
              <c:numCache>
                <c:formatCode>0.00</c:formatCode>
                <c:ptCount val="7"/>
                <c:pt idx="0">
                  <c:v>0.93142079576531978</c:v>
                </c:pt>
                <c:pt idx="1">
                  <c:v>0.92953016061379545</c:v>
                </c:pt>
                <c:pt idx="2">
                  <c:v>0.93166175548422225</c:v>
                </c:pt>
                <c:pt idx="3">
                  <c:v>0.92942256630714426</c:v>
                </c:pt>
                <c:pt idx="4">
                  <c:v>0.93167757143978602</c:v>
                </c:pt>
                <c:pt idx="5">
                  <c:v>0.92976111032324593</c:v>
                </c:pt>
                <c:pt idx="6">
                  <c:v>0.93163176122414237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'R-Coef'!$D$59</c:f>
              <c:strCache>
                <c:ptCount val="1"/>
                <c:pt idx="0">
                  <c:v>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'R-Coef'!$B$60:$B$66</c:f>
              <c:numCache>
                <c:formatCode>m/d/yyyy</c:formatCode>
                <c:ptCount val="7"/>
                <c:pt idx="0">
                  <c:v>43066</c:v>
                </c:pt>
                <c:pt idx="1">
                  <c:v>43069</c:v>
                </c:pt>
                <c:pt idx="2">
                  <c:v>43095</c:v>
                </c:pt>
                <c:pt idx="3">
                  <c:v>43098</c:v>
                </c:pt>
                <c:pt idx="4">
                  <c:v>43125</c:v>
                </c:pt>
                <c:pt idx="5">
                  <c:v>43128</c:v>
                </c:pt>
                <c:pt idx="6">
                  <c:v>43154</c:v>
                </c:pt>
              </c:numCache>
            </c:numRef>
          </c:cat>
          <c:val>
            <c:numRef>
              <c:f>'R-Coef'!$D$60:$D$66</c:f>
              <c:numCache>
                <c:formatCode>0.00</c:formatCode>
                <c:ptCount val="7"/>
                <c:pt idx="0">
                  <c:v>0.86692240179492852</c:v>
                </c:pt>
                <c:pt idx="1">
                  <c:v>0.86371447668892332</c:v>
                </c:pt>
                <c:pt idx="2">
                  <c:v>0.8673312583905477</c:v>
                </c:pt>
                <c:pt idx="3">
                  <c:v>0.86353349580783567</c:v>
                </c:pt>
                <c:pt idx="4">
                  <c:v>0.86735806636378532</c:v>
                </c:pt>
                <c:pt idx="5">
                  <c:v>0.86411022140738314</c:v>
                </c:pt>
                <c:pt idx="6">
                  <c:v>0.8672805370749247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'R-Coef'!$E$59</c:f>
              <c:strCache>
                <c:ptCount val="1"/>
                <c:pt idx="0">
                  <c:v>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'R-Coef'!$B$60:$B$66</c:f>
              <c:numCache>
                <c:formatCode>m/d/yyyy</c:formatCode>
                <c:ptCount val="7"/>
                <c:pt idx="0">
                  <c:v>43066</c:v>
                </c:pt>
                <c:pt idx="1">
                  <c:v>43069</c:v>
                </c:pt>
                <c:pt idx="2">
                  <c:v>43095</c:v>
                </c:pt>
                <c:pt idx="3">
                  <c:v>43098</c:v>
                </c:pt>
                <c:pt idx="4">
                  <c:v>43125</c:v>
                </c:pt>
                <c:pt idx="5">
                  <c:v>43128</c:v>
                </c:pt>
                <c:pt idx="6">
                  <c:v>43154</c:v>
                </c:pt>
              </c:numCache>
            </c:numRef>
          </c:cat>
          <c:val>
            <c:numRef>
              <c:f>'R-Coef'!$E$60:$E$66</c:f>
              <c:numCache>
                <c:formatCode>0.00</c:formatCode>
                <c:ptCount val="7"/>
                <c:pt idx="0">
                  <c:v>0.86240923695604144</c:v>
                </c:pt>
                <c:pt idx="1">
                  <c:v>0.85906242604092098</c:v>
                </c:pt>
                <c:pt idx="2">
                  <c:v>0.86283601715193825</c:v>
                </c:pt>
                <c:pt idx="3">
                  <c:v>0.85887269934592181</c:v>
                </c:pt>
                <c:pt idx="4">
                  <c:v>0.86286371874073542</c:v>
                </c:pt>
                <c:pt idx="5">
                  <c:v>0.85947464574997501</c:v>
                </c:pt>
                <c:pt idx="6">
                  <c:v>0.86278303524923494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418248"/>
        <c:axId val="453417856"/>
      </c:lineChart>
      <c:dateAx>
        <c:axId val="4534182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3417856"/>
        <c:crosses val="autoZero"/>
        <c:auto val="1"/>
        <c:lblOffset val="100"/>
        <c:baseTimeUnit val="days"/>
      </c:dateAx>
      <c:valAx>
        <c:axId val="45341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341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MERSI Irradiance Ratio (940/865)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'R-Coef'!$C$68</c:f>
              <c:strCache>
                <c:ptCount val="1"/>
                <c:pt idx="0">
                  <c:v>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'R-Coef'!$B$69:$B$75</c:f>
              <c:numCache>
                <c:formatCode>m/d/yyyy</c:formatCode>
                <c:ptCount val="7"/>
                <c:pt idx="0">
                  <c:v>43066</c:v>
                </c:pt>
                <c:pt idx="1">
                  <c:v>43069</c:v>
                </c:pt>
                <c:pt idx="2">
                  <c:v>43095</c:v>
                </c:pt>
                <c:pt idx="3">
                  <c:v>43098</c:v>
                </c:pt>
                <c:pt idx="4">
                  <c:v>43125</c:v>
                </c:pt>
                <c:pt idx="5">
                  <c:v>43128</c:v>
                </c:pt>
                <c:pt idx="6">
                  <c:v>43154</c:v>
                </c:pt>
              </c:numCache>
            </c:numRef>
          </c:cat>
          <c:val>
            <c:numRef>
              <c:f>'R-Coef'!$C$69:$C$75</c:f>
              <c:numCache>
                <c:formatCode>0.00</c:formatCode>
                <c:ptCount val="7"/>
                <c:pt idx="0">
                  <c:v>0.80200323300600929</c:v>
                </c:pt>
                <c:pt idx="1">
                  <c:v>0.93694050305882626</c:v>
                </c:pt>
                <c:pt idx="2">
                  <c:v>0.82210326234531983</c:v>
                </c:pt>
                <c:pt idx="3">
                  <c:v>0.91562853514628584</c:v>
                </c:pt>
                <c:pt idx="4">
                  <c:v>0.80627885017350309</c:v>
                </c:pt>
                <c:pt idx="5">
                  <c:v>0.94180406575459386</c:v>
                </c:pt>
                <c:pt idx="6">
                  <c:v>0.79774827201254128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'R-Coef'!$D$68</c:f>
              <c:strCache>
                <c:ptCount val="1"/>
                <c:pt idx="0">
                  <c:v>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'R-Coef'!$B$69:$B$75</c:f>
              <c:numCache>
                <c:formatCode>m/d/yyyy</c:formatCode>
                <c:ptCount val="7"/>
                <c:pt idx="0">
                  <c:v>43066</c:v>
                </c:pt>
                <c:pt idx="1">
                  <c:v>43069</c:v>
                </c:pt>
                <c:pt idx="2">
                  <c:v>43095</c:v>
                </c:pt>
                <c:pt idx="3">
                  <c:v>43098</c:v>
                </c:pt>
                <c:pt idx="4">
                  <c:v>43125</c:v>
                </c:pt>
                <c:pt idx="5">
                  <c:v>43128</c:v>
                </c:pt>
                <c:pt idx="6">
                  <c:v>43154</c:v>
                </c:pt>
              </c:numCache>
            </c:numRef>
          </c:cat>
          <c:val>
            <c:numRef>
              <c:f>'R-Coef'!$D$69:$D$75</c:f>
              <c:numCache>
                <c:formatCode>0.00</c:formatCode>
                <c:ptCount val="7"/>
                <c:pt idx="0">
                  <c:v>0.5975925229044039</c:v>
                </c:pt>
                <c:pt idx="1">
                  <c:v>0.79460010730677477</c:v>
                </c:pt>
                <c:pt idx="2">
                  <c:v>0.60972109081034953</c:v>
                </c:pt>
                <c:pt idx="3">
                  <c:v>0.78486693986646849</c:v>
                </c:pt>
                <c:pt idx="4">
                  <c:v>0.60897070474085635</c:v>
                </c:pt>
                <c:pt idx="5">
                  <c:v>0.79522530863967267</c:v>
                </c:pt>
                <c:pt idx="6">
                  <c:v>0.61085907170323217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'R-Coef'!$E$68</c:f>
              <c:strCache>
                <c:ptCount val="1"/>
                <c:pt idx="0">
                  <c:v>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'R-Coef'!$B$69:$B$75</c:f>
              <c:numCache>
                <c:formatCode>m/d/yyyy</c:formatCode>
                <c:ptCount val="7"/>
                <c:pt idx="0">
                  <c:v>43066</c:v>
                </c:pt>
                <c:pt idx="1">
                  <c:v>43069</c:v>
                </c:pt>
                <c:pt idx="2">
                  <c:v>43095</c:v>
                </c:pt>
                <c:pt idx="3">
                  <c:v>43098</c:v>
                </c:pt>
                <c:pt idx="4">
                  <c:v>43125</c:v>
                </c:pt>
                <c:pt idx="5">
                  <c:v>43128</c:v>
                </c:pt>
                <c:pt idx="6">
                  <c:v>43154</c:v>
                </c:pt>
              </c:numCache>
            </c:numRef>
          </c:cat>
          <c:val>
            <c:numRef>
              <c:f>'R-Coef'!$E$69:$E$75</c:f>
              <c:numCache>
                <c:formatCode>0.00</c:formatCode>
                <c:ptCount val="7"/>
                <c:pt idx="0">
                  <c:v>0.68308967449830427</c:v>
                </c:pt>
                <c:pt idx="1">
                  <c:v>0.83998533279679943</c:v>
                </c:pt>
                <c:pt idx="2">
                  <c:v>0.67267377100962578</c:v>
                </c:pt>
                <c:pt idx="3">
                  <c:v>0.83938582725195754</c:v>
                </c:pt>
                <c:pt idx="4">
                  <c:v>0.66375789679859909</c:v>
                </c:pt>
                <c:pt idx="5">
                  <c:v>0.84174490064663798</c:v>
                </c:pt>
                <c:pt idx="6">
                  <c:v>0.6709236254615224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46808"/>
        <c:axId val="199131392"/>
      </c:lineChart>
      <c:dateAx>
        <c:axId val="3424468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9131392"/>
        <c:crosses val="autoZero"/>
        <c:auto val="1"/>
        <c:lblOffset val="100"/>
        <c:baseTimeUnit val="days"/>
      </c:dateAx>
      <c:valAx>
        <c:axId val="1991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244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8A39-4B66-40F9-9797-EF861D4756A6}" type="datetimeFigureOut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F279-D0E2-4C24-B05D-D3914DDE60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D3E4E2-DF2B-4EF2-9EE7-4218A16BD0DF}" type="datetimeFigureOut">
              <a:rPr lang="zh-CN" altLang="en-US"/>
              <a:pPr>
                <a:defRPr/>
              </a:pPr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82283D5-16F1-4DEC-ACB6-DC5ED83148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823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早上好，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我叫吴荣华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下面介绍</a:t>
            </a:r>
            <a:r>
              <a:rPr lang="en-US" altLang="zh-CN" dirty="0" smtClean="0"/>
              <a:t>MERSI-II</a:t>
            </a:r>
            <a:r>
              <a:rPr lang="zh-CN" altLang="en-US" dirty="0" smtClean="0"/>
              <a:t>的月亮定标情况。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Morning,</a:t>
            </a: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Next I will introduce 2 sensors lunar calibration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One is FY-3C/MERSI which is a MODIS like </a:t>
            </a:r>
            <a:r>
              <a:rPr lang="en-US" altLang="zh-CN" baseline="0" dirty="0" err="1" smtClean="0"/>
              <a:t>instrunment</a:t>
            </a:r>
            <a:r>
              <a:rPr lang="en-US" altLang="zh-CN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The</a:t>
            </a:r>
            <a:r>
              <a:rPr lang="en-US" altLang="zh-CN" baseline="0" dirty="0" smtClean="0"/>
              <a:t> other one is </a:t>
            </a:r>
            <a:r>
              <a:rPr lang="en-US" altLang="zh-CN" dirty="0" err="1" smtClean="0"/>
              <a:t>TanSat</a:t>
            </a:r>
            <a:r>
              <a:rPr lang="en-US" altLang="zh-CN" baseline="0" dirty="0" smtClean="0"/>
              <a:t> is Chinese CO2 monitoring satellite and CAPI is one of its payload which can provide aerosol information.</a:t>
            </a:r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CCB67502-C5BA-4A83-A362-F55AFE9DB017}" type="slidenum">
              <a:rPr lang="zh-CN" altLang="en-US">
                <a:latin typeface="Calibri" pitchFamily="34" charset="0"/>
              </a:rPr>
              <a:pPr/>
              <a:t>1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6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单次定标结果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821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3C</a:t>
            </a:r>
            <a:r>
              <a:rPr lang="zh-CN" altLang="en-US" dirty="0" smtClean="0"/>
              <a:t>做过的水汽产品试验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FY3C/MERSI</a:t>
            </a:r>
            <a:r>
              <a:rPr lang="zh-CN" altLang="en-US" dirty="0" smtClean="0"/>
              <a:t>上，通过月亮的通道间定标系数比发射前定标系数的水汽产品结果对比。</a:t>
            </a:r>
            <a:endParaRPr lang="en-US" altLang="zh-CN" dirty="0" smtClean="0"/>
          </a:p>
          <a:p>
            <a:r>
              <a:rPr lang="zh-CN" altLang="en-US" dirty="0" smtClean="0"/>
              <a:t>订正后，与</a:t>
            </a:r>
            <a:r>
              <a:rPr lang="en-US" altLang="zh-CN" dirty="0" smtClean="0"/>
              <a:t>MODIS</a:t>
            </a:r>
            <a:r>
              <a:rPr lang="zh-CN" altLang="en-US" dirty="0" smtClean="0"/>
              <a:t>产品更加接近。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Equation</a:t>
            </a:r>
          </a:p>
          <a:p>
            <a:r>
              <a:rPr lang="en-US" altLang="zh-CN" dirty="0" smtClean="0"/>
              <a:t>Formula</a:t>
            </a:r>
          </a:p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can see that irradiance of all band change in a same pattern,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 is caused Geometric factors influence all band in the same way.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451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左侧是与</a:t>
            </a:r>
            <a:r>
              <a:rPr lang="en-US" altLang="zh-CN" dirty="0" smtClean="0"/>
              <a:t>MODIS</a:t>
            </a:r>
            <a:r>
              <a:rPr lang="zh-CN" altLang="en-US" dirty="0" smtClean="0"/>
              <a:t>产品的相关性情况；右侧是与观测站数据对比情况。</a:t>
            </a:r>
            <a:endParaRPr lang="en-US" altLang="zh-CN" dirty="0" smtClean="0"/>
          </a:p>
          <a:p>
            <a:r>
              <a:rPr lang="en-US" altLang="zh-CN" dirty="0" err="1" smtClean="0"/>
              <a:t>Interband</a:t>
            </a:r>
            <a:r>
              <a:rPr lang="zh-CN" altLang="en-US" dirty="0" smtClean="0"/>
              <a:t>定标系数改进了产品。</a:t>
            </a:r>
            <a:endParaRPr lang="en-US" altLang="zh-CN" dirty="0" smtClean="0"/>
          </a:p>
          <a:p>
            <a:r>
              <a:rPr lang="en-US" altLang="zh-CN" dirty="0" smtClean="0"/>
              <a:t>FY3D/MERSI-II</a:t>
            </a:r>
            <a:r>
              <a:rPr lang="zh-CN" altLang="en-US" dirty="0" smtClean="0"/>
              <a:t>的在轨测试还在进行中，水汽产品的情况下一步进行。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377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结论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order to Remove the </a:t>
            </a:r>
            <a:r>
              <a:rPr lang="en-US" altLang="zh-CN" baseline="0" dirty="0" smtClean="0"/>
              <a:t>Geometric influence, calculate the relative irradiance. And this is picture shows the relative irradiance time series.</a:t>
            </a:r>
          </a:p>
          <a:p>
            <a:r>
              <a:rPr lang="en-US" altLang="zh-CN" baseline="0" dirty="0" smtClean="0"/>
              <a:t>We can see that most bands are stable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6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Details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88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主要内容：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en-US" altLang="zh-CN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MERSI-II</a:t>
            </a:r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对月观测性能提升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月亮图像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吸收通道困难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月亮光谱和</a:t>
            </a:r>
            <a:r>
              <a:rPr lang="en-US" altLang="zh-CN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GIRO</a:t>
            </a:r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模型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观测辐照度计算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定标公式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传递结果（单次）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序列情况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在</a:t>
            </a:r>
            <a:r>
              <a:rPr lang="en-US" altLang="zh-CN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3C</a:t>
            </a:r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的试验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  <a:p>
            <a:r>
              <a:rPr lang="zh-CN" altLang="en-US" sz="1200" kern="1200" dirty="0" smtClean="0">
                <a:solidFill>
                  <a:schemeClr val="accent1">
                    <a:satMod val="150000"/>
                  </a:schemeClr>
                </a:solidFill>
                <a:latin typeface="+mn-lt"/>
                <a:ea typeface="+mn-ea"/>
                <a:cs typeface="+mn-cs"/>
                <a:sym typeface="Symbol" pitchFamily="18" charset="2"/>
              </a:rPr>
              <a:t>结论和未来工作</a:t>
            </a:r>
            <a:endParaRPr lang="en-US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MERSI</a:t>
            </a:r>
            <a:r>
              <a:rPr lang="zh-CN" altLang="en-US" dirty="0" smtClean="0"/>
              <a:t>的通道变化了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补通道光谱响应的图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另单独放大</a:t>
            </a:r>
            <a:r>
              <a:rPr lang="en-US" altLang="zh-CN" dirty="0" smtClean="0"/>
              <a:t>940</a:t>
            </a:r>
            <a:r>
              <a:rPr lang="zh-CN" altLang="en-US" dirty="0" smtClean="0"/>
              <a:t>水汽吸收线的</a:t>
            </a:r>
            <a:r>
              <a:rPr lang="en-US" altLang="zh-CN" dirty="0" smtClean="0"/>
              <a:t>SRF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40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MERSI</a:t>
            </a:r>
            <a:r>
              <a:rPr lang="zh-CN" altLang="en-US" dirty="0" smtClean="0"/>
              <a:t>的通道变化了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补通道光谱响应的图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另单独放大</a:t>
            </a:r>
            <a:r>
              <a:rPr lang="en-US" altLang="zh-CN" dirty="0" smtClean="0"/>
              <a:t>940</a:t>
            </a:r>
            <a:r>
              <a:rPr lang="zh-CN" altLang="en-US" dirty="0" smtClean="0"/>
              <a:t>水汽吸收线的</a:t>
            </a:r>
            <a:r>
              <a:rPr lang="en-US" altLang="zh-CN" dirty="0" smtClean="0"/>
              <a:t>SRF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9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定标变化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，发射前定标变化了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积分球性能提升，各通道实验室定标。</a:t>
            </a:r>
            <a:endParaRPr lang="en-US" altLang="zh-CN" dirty="0" smtClean="0"/>
          </a:p>
          <a:p>
            <a:r>
              <a:rPr lang="zh-CN" altLang="en-US" dirty="0" smtClean="0"/>
              <a:t>月亮辐照度计算</a:t>
            </a:r>
            <a:endParaRPr lang="en-US" altLang="zh-CN" dirty="0" smtClean="0"/>
          </a:p>
          <a:p>
            <a:r>
              <a:rPr lang="zh-CN" altLang="en-US" dirty="0" smtClean="0"/>
              <a:t>补照片：积分球图，和</a:t>
            </a:r>
            <a:endParaRPr lang="en-US" altLang="zh-CN" dirty="0" smtClean="0"/>
          </a:p>
          <a:p>
            <a:r>
              <a:rPr lang="en-US" altLang="zh-CN" dirty="0" smtClean="0"/>
              <a:t>Using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Quadratic polynomial fitting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46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首先是由于增加了红外通道，地球背阳面也传输数据，所以每月会有两次对月观测：进圆环一次、出圆环一次。</a:t>
            </a:r>
            <a:r>
              <a:rPr lang="en-US" altLang="zh-CN" dirty="0" smtClean="0"/>
              <a:t>384400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对月观测变化了，主动被动，被动一次变两次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示意图说明，主动一次。</a:t>
            </a:r>
            <a:endParaRPr lang="en-US" altLang="zh-CN" dirty="0" smtClean="0"/>
          </a:p>
          <a:p>
            <a:r>
              <a:rPr lang="zh-CN" altLang="en-US" dirty="0" smtClean="0"/>
              <a:t>补：观域调整示意图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06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目前对月观测数据时间和参数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单次定标传递结果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geometric angle</a:t>
            </a:r>
          </a:p>
          <a:p>
            <a:r>
              <a:rPr lang="en-US" altLang="zh-CN" dirty="0" smtClean="0"/>
              <a:t>Such as </a:t>
            </a:r>
          </a:p>
          <a:p>
            <a:r>
              <a:rPr lang="en-US" altLang="zh-CN" dirty="0" smtClean="0"/>
              <a:t>So on</a:t>
            </a:r>
          </a:p>
          <a:p>
            <a:r>
              <a:rPr lang="en-US" altLang="zh-CN" dirty="0" smtClean="0"/>
              <a:t>And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cetera.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32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对月观测图像，主动被动，同一月两次的</a:t>
            </a:r>
            <a:endParaRPr lang="en-US" altLang="zh-CN" dirty="0" smtClean="0"/>
          </a:p>
          <a:p>
            <a:r>
              <a:rPr lang="en-US" altLang="zh-CN" dirty="0" smtClean="0"/>
              <a:t>Using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Quadratic polynomial fitting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6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吸收通道困难，</a:t>
            </a:r>
            <a:r>
              <a:rPr lang="en-US" altLang="zh-CN" dirty="0" smtClean="0"/>
              <a:t>ROLO</a:t>
            </a:r>
            <a:r>
              <a:rPr lang="zh-CN" altLang="en-US" dirty="0" smtClean="0"/>
              <a:t>模型光谱</a:t>
            </a:r>
          </a:p>
          <a:p>
            <a:r>
              <a:rPr lang="zh-CN" altLang="en-US" dirty="0" smtClean="0"/>
              <a:t>补充：</a:t>
            </a:r>
            <a:r>
              <a:rPr lang="en-US" altLang="zh-CN" dirty="0" smtClean="0"/>
              <a:t>SRF</a:t>
            </a:r>
            <a:r>
              <a:rPr lang="zh-CN" altLang="en-US" dirty="0" smtClean="0"/>
              <a:t>，和</a:t>
            </a:r>
            <a:r>
              <a:rPr lang="en-US" altLang="zh-CN" dirty="0" smtClean="0"/>
              <a:t>ROLO</a:t>
            </a:r>
            <a:r>
              <a:rPr lang="zh-CN" altLang="en-US" dirty="0" smtClean="0"/>
              <a:t>的单次光谱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55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84138" y="6491288"/>
            <a:ext cx="9021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1200" smtClean="0">
                <a:solidFill>
                  <a:schemeClr val="bg1"/>
                </a:solidFill>
              </a:rPr>
              <a:t>1</a:t>
            </a:r>
            <a:r>
              <a:rPr lang="en-US" altLang="zh-CN" sz="1200" baseline="30000" smtClean="0">
                <a:solidFill>
                  <a:schemeClr val="bg1"/>
                </a:solidFill>
              </a:rPr>
              <a:t>st</a:t>
            </a:r>
            <a:r>
              <a:rPr lang="en-US" altLang="zh-CN" sz="1200" smtClean="0">
                <a:solidFill>
                  <a:schemeClr val="bg1"/>
                </a:solidFill>
              </a:rPr>
              <a:t> International Strategic Consultative Discussion on Chinese Meteorological Satellite, 18,Nov, 2014,Shanghai,China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>
            <a:normAutofit/>
          </a:bodyPr>
          <a:lstStyle>
            <a:lvl1pPr algn="l">
              <a:defRPr sz="3200" b="1"/>
            </a:lvl1pPr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07CD46-39D7-463B-A624-71396885167B}" type="datetimeFigureOut">
              <a:rPr lang="en-US" altLang="zh-CN"/>
              <a:pPr>
                <a:defRPr/>
              </a:pPr>
              <a:t>3/22/2018</a:t>
            </a:fld>
            <a:endParaRPr lang="en-US" altLang="zh-CN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D808-12A2-4F90-A386-A3E31663519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1" name="Picture 5" descr="E:\文档\局徽01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172278"/>
            <a:ext cx="745254" cy="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4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65314"/>
          </a:xfrm>
        </p:spPr>
        <p:txBody>
          <a:bodyPr/>
          <a:lstStyle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5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496050"/>
            <a:ext cx="9144000" cy="3619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>
            <a:normAutofit/>
          </a:bodyPr>
          <a:lstStyle>
            <a:lvl1pPr algn="l">
              <a:defRPr sz="3200" b="1" cap="none" baseline="0"/>
            </a:lvl1pPr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6B4F05-971D-4A0C-B62A-3747F688FE41}" type="datetimeFigureOut">
              <a:rPr lang="en-US" altLang="zh-CN"/>
              <a:pPr>
                <a:defRPr/>
              </a:pPr>
              <a:t>3/22/2018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291AF4-9F4C-4336-9AC7-24E81DA60FF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" name="Picture 5" descr="E:\文档\局徽01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67" y="72835"/>
            <a:ext cx="745254" cy="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2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75765"/>
            <a:ext cx="4038600" cy="53219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en-US" dirty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75765"/>
            <a:ext cx="4038600" cy="53219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en-US" dirty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46F-B7BD-4D49-97B2-E9481395BD3F}" type="datetimeFigureOut">
              <a:rPr lang="en-US" altLang="zh-CN"/>
              <a:pPr>
                <a:defRPr/>
              </a:pPr>
              <a:t>3/22/2018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1B87-5CBE-4DFE-BE5E-1F9DC8A753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523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570F-972C-4234-A576-F575F0A8A8DF}" type="datetimeFigureOut">
              <a:rPr lang="en-US" altLang="zh-CN"/>
              <a:pPr>
                <a:defRPr/>
              </a:pPr>
              <a:t>3/22/2018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71601-8DA7-4E3A-9C52-26ECD3F3C0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8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BDBA-E46F-4CDE-96CD-4E4BA35094D2}" type="datetimeFigureOut">
              <a:rPr lang="en-US" altLang="zh-CN"/>
              <a:pPr>
                <a:defRPr/>
              </a:pPr>
              <a:t>3/22/2018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335CE-1335-4436-86B4-B725C37EE2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3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7" y="152401"/>
            <a:ext cx="5114168" cy="600634"/>
          </a:xfrm>
        </p:spPr>
        <p:txBody>
          <a:bodyPr lIns="73152" bIns="0" anchor="b">
            <a:noAutofit/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097281"/>
            <a:ext cx="5920641" cy="52047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097280"/>
            <a:ext cx="2468880" cy="520473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8074-AF1A-44C3-8A26-FC1F78596553}" type="datetimeFigureOut">
              <a:rPr lang="en-US" altLang="zh-CN"/>
              <a:pPr>
                <a:defRPr/>
              </a:pPr>
              <a:t>3/22/2018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B0CC9-5024-4B33-A056-D8B277FFAA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343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8A02-A88F-4CB9-AF27-C6365F1916E6}" type="datetimeFigureOut">
              <a:rPr lang="en-US" altLang="zh-CN"/>
              <a:pPr>
                <a:defRPr/>
              </a:pPr>
              <a:t>3/22/2018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3C19-6785-41AB-9BD0-87AFE35679C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897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F46F8F-DB89-4907-A891-70A511696C0F}" type="datetimeFigureOut">
              <a:rPr lang="zh-CN" altLang="en-US"/>
              <a:pPr>
                <a:defRPr/>
              </a:pPr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楷体" pitchFamily="2" charset="-122"/>
              </a:defRPr>
            </a:lvl1pPr>
          </a:lstStyle>
          <a:p>
            <a:fld id="{FFEFBF2F-1538-4E6A-AA98-37AC835D17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83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107576" y="911505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83530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625475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060351"/>
            <a:ext cx="8229600" cy="53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61288EB-8981-4452-BBB8-7B253EBA3E60}" type="datetimeFigureOut">
              <a:rPr lang="en-US" altLang="zh-CN"/>
              <a:pPr>
                <a:defRPr/>
              </a:pPr>
              <a:t>3/22/2018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ea typeface="宋体" charset="-122"/>
              </a:defRPr>
            </a:lvl1pPr>
          </a:lstStyle>
          <a:p>
            <a:fld id="{5818B148-0BF2-40EB-913C-24522166A08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Picture 5" descr="E:\文档\局徽01.gif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98" y="35753"/>
            <a:ext cx="745254" cy="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灯片编号占位符 5"/>
          <p:cNvSpPr txBox="1">
            <a:spLocks/>
          </p:cNvSpPr>
          <p:nvPr userDrawn="1"/>
        </p:nvSpPr>
        <p:spPr>
          <a:xfrm>
            <a:off x="8679001" y="6498845"/>
            <a:ext cx="651702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fld id="{B61BD808-12A2-4F90-A386-A3E31663519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14" name="日期占位符 3"/>
          <p:cNvSpPr txBox="1">
            <a:spLocks/>
          </p:cNvSpPr>
          <p:nvPr userDrawn="1"/>
        </p:nvSpPr>
        <p:spPr>
          <a:xfrm>
            <a:off x="7565425" y="6558062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107CD46-39D7-463B-A624-71396885167B}" type="datetimeFigureOut">
              <a:rPr lang="en-US" altLang="zh-CN" smtClean="0"/>
              <a:pPr>
                <a:defRPr/>
              </a:pPr>
              <a:t>3/22/2018</a:t>
            </a:fld>
            <a:endParaRPr lang="en-US" altLang="zh-CN" dirty="0"/>
          </a:p>
        </p:txBody>
      </p:sp>
      <p:sp>
        <p:nvSpPr>
          <p:cNvPr id="15" name="矩形 8"/>
          <p:cNvSpPr>
            <a:spLocks noChangeArrowheads="1"/>
          </p:cNvSpPr>
          <p:nvPr userDrawn="1"/>
        </p:nvSpPr>
        <p:spPr bwMode="auto">
          <a:xfrm>
            <a:off x="0" y="6545853"/>
            <a:ext cx="5436705" cy="29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200" dirty="0" smtClean="0">
                <a:latin typeface="Arial Black" pitchFamily="34" charset="0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latin typeface="Arial Black" pitchFamily="34" charset="0"/>
              </a:rPr>
              <a:t>GSICS – 2018 annual meeting</a:t>
            </a:r>
            <a:endParaRPr lang="en-US" altLang="zh-CN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26" r:id="rId4"/>
    <p:sldLayoutId id="2147483828" r:id="rId5"/>
    <p:sldLayoutId id="2147483833" r:id="rId6"/>
    <p:sldLayoutId id="2147483834" r:id="rId7"/>
    <p:sldLayoutId id="2147483829" r:id="rId8"/>
    <p:sldLayoutId id="2147483837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530600"/>
            <a:ext cx="9144000" cy="2859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67" name="标题 15"/>
          <p:cNvSpPr txBox="1">
            <a:spLocks/>
          </p:cNvSpPr>
          <p:nvPr/>
        </p:nvSpPr>
        <p:spPr bwMode="auto">
          <a:xfrm>
            <a:off x="-22226" y="1500851"/>
            <a:ext cx="9166226" cy="239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/>
            <a:r>
              <a:rPr lang="en-US" altLang="zh-CN" sz="3600" dirty="0" smtClean="0"/>
              <a:t>Inter-band calibration for atmosphere </a:t>
            </a:r>
          </a:p>
          <a:p>
            <a:pPr algn="ctr" eaLnBrk="1" hangingPunct="1"/>
            <a:r>
              <a:rPr lang="en-US" altLang="zh-CN" sz="3600" dirty="0" smtClean="0"/>
              <a:t>Absorption bands based on Lunar observation</a:t>
            </a:r>
            <a:endParaRPr lang="zh-CN" altLang="en-US" sz="3600" dirty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E:\文档\局徽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" y="499871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F:\logo\国家卫星气象中心标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57" y="4998718"/>
            <a:ext cx="9128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文本框 5"/>
          <p:cNvSpPr txBox="1">
            <a:spLocks noChangeArrowheads="1"/>
          </p:cNvSpPr>
          <p:nvPr/>
        </p:nvSpPr>
        <p:spPr bwMode="auto">
          <a:xfrm>
            <a:off x="805762" y="4450396"/>
            <a:ext cx="805100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/>
            <a:endParaRPr lang="en-US" altLang="zh-CN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zh-CN" dirty="0">
                <a:solidFill>
                  <a:schemeClr val="bg1"/>
                </a:solidFill>
              </a:rPr>
              <a:t>Wu </a:t>
            </a:r>
            <a:r>
              <a:rPr lang="en-US" altLang="zh-CN" dirty="0" err="1">
                <a:solidFill>
                  <a:schemeClr val="bg1"/>
                </a:solidFill>
              </a:rPr>
              <a:t>Ronghua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zh-CN" dirty="0" smtClean="0">
                <a:solidFill>
                  <a:schemeClr val="bg1"/>
                </a:solidFill>
              </a:rPr>
              <a:t>Zhang Peng, Yang </a:t>
            </a:r>
            <a:r>
              <a:rPr lang="en-US" altLang="zh-CN" dirty="0" err="1" smtClean="0">
                <a:solidFill>
                  <a:schemeClr val="bg1"/>
                </a:solidFill>
              </a:rPr>
              <a:t>Zhongdong</a:t>
            </a:r>
            <a:r>
              <a:rPr lang="en-US" altLang="zh-CN" dirty="0" smtClean="0">
                <a:solidFill>
                  <a:schemeClr val="bg1"/>
                </a:solidFill>
              </a:rPr>
              <a:t>, Hu </a:t>
            </a:r>
            <a:r>
              <a:rPr lang="en-US" altLang="zh-CN" dirty="0" err="1" smtClean="0">
                <a:solidFill>
                  <a:schemeClr val="bg1"/>
                </a:solidFill>
              </a:rPr>
              <a:t>Xiuqing</a:t>
            </a:r>
            <a:r>
              <a:rPr lang="en-US" altLang="zh-CN" dirty="0">
                <a:solidFill>
                  <a:schemeClr val="bg1"/>
                </a:solidFill>
              </a:rPr>
              <a:t>, Xu Na, </a:t>
            </a:r>
            <a:r>
              <a:rPr lang="en-US" altLang="zh-CN" dirty="0" smtClean="0">
                <a:solidFill>
                  <a:schemeClr val="bg1"/>
                </a:solidFill>
              </a:rPr>
              <a:t>Zhang Lu, Ding Lei</a:t>
            </a:r>
          </a:p>
          <a:p>
            <a:pPr algn="ctr" eaLnBrk="1" hangingPunct="1"/>
            <a:endParaRPr lang="en-US" altLang="zh-CN" sz="28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</a:rPr>
              <a:t>National Satellite Meteorological Centre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Inter-Band calibration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256934"/>
              </p:ext>
            </p:extLst>
          </p:nvPr>
        </p:nvGraphicFramePr>
        <p:xfrm>
          <a:off x="5069305" y="1357947"/>
          <a:ext cx="3759200" cy="1783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6000"/>
                <a:gridCol w="685800"/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Phase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Band-16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Band-17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Band-18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2017/11/27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78.25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1.26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2017/12/26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83.56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1.42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2018/1/25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84.49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1.42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2018/2/23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83.74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1.42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1.29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2017/11/30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46.31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0.99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solidFill>
                            <a:srgbClr val="FF0000"/>
                          </a:solidFill>
                          <a:effectLst/>
                        </a:rPr>
                        <a:t>1.09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solidFill>
                            <a:srgbClr val="FF0000"/>
                          </a:solidFill>
                          <a:effectLst/>
                        </a:rPr>
                        <a:t>1.02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2017/12/29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45.07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1.02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1.10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1.02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2018/1/28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49.70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solidFill>
                            <a:srgbClr val="FF0000"/>
                          </a:solidFill>
                          <a:effectLst/>
                        </a:rPr>
                        <a:t>0.99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solidFill>
                            <a:srgbClr val="FF0000"/>
                          </a:solidFill>
                          <a:effectLst/>
                        </a:rPr>
                        <a:t>1.09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1.02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228558" y="1171492"/>
                <a:ext cx="1507079" cy="573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940−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Moon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940−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Pre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558" y="1171492"/>
                <a:ext cx="1507079" cy="5731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203646"/>
              </p:ext>
            </p:extLst>
          </p:nvPr>
        </p:nvGraphicFramePr>
        <p:xfrm>
          <a:off x="457200" y="34712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908216" y="3429000"/>
            <a:ext cx="40980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For small phase angle:</a:t>
            </a:r>
          </a:p>
          <a:p>
            <a:pPr lvl="1"/>
            <a:r>
              <a:rPr lang="en-US" altLang="zh-CN" dirty="0" smtClean="0"/>
              <a:t>Band 16 and Band 18, deviation &lt;2%</a:t>
            </a:r>
            <a:endParaRPr lang="en-US" altLang="zh-CN" dirty="0"/>
          </a:p>
          <a:p>
            <a:pPr lvl="1"/>
            <a:r>
              <a:rPr lang="en-US" altLang="zh-CN" dirty="0" smtClean="0"/>
              <a:t>Band 17 deviation is about 10%</a:t>
            </a:r>
          </a:p>
          <a:p>
            <a:pPr lvl="1"/>
            <a:r>
              <a:rPr lang="en-US" altLang="zh-CN" dirty="0" smtClean="0"/>
              <a:t>No significant change</a:t>
            </a:r>
          </a:p>
          <a:p>
            <a:endParaRPr lang="en-US" altLang="zh-CN" dirty="0"/>
          </a:p>
          <a:p>
            <a:r>
              <a:rPr lang="en-US" altLang="zh-CN" dirty="0"/>
              <a:t>For </a:t>
            </a:r>
            <a:r>
              <a:rPr lang="en-US" altLang="zh-CN" dirty="0" smtClean="0"/>
              <a:t>large phase </a:t>
            </a:r>
            <a:r>
              <a:rPr lang="en-US" altLang="zh-CN" dirty="0"/>
              <a:t>angle:</a:t>
            </a:r>
          </a:p>
          <a:p>
            <a:pPr lvl="1"/>
            <a:r>
              <a:rPr lang="en-US" altLang="zh-CN" dirty="0"/>
              <a:t>Band </a:t>
            </a:r>
            <a:r>
              <a:rPr lang="en-US" altLang="zh-CN" dirty="0" smtClean="0"/>
              <a:t>16</a:t>
            </a:r>
            <a:r>
              <a:rPr lang="en-US" altLang="zh-CN" dirty="0"/>
              <a:t> deviation is about </a:t>
            </a:r>
            <a:r>
              <a:rPr lang="en-US" altLang="zh-CN" dirty="0" smtClean="0"/>
              <a:t>15%</a:t>
            </a:r>
            <a:endParaRPr lang="en-US" altLang="zh-CN" dirty="0"/>
          </a:p>
          <a:p>
            <a:pPr lvl="1"/>
            <a:r>
              <a:rPr lang="en-US" altLang="zh-CN" dirty="0" smtClean="0"/>
              <a:t>Band 17 </a:t>
            </a:r>
            <a:r>
              <a:rPr lang="en-US" altLang="zh-CN" dirty="0"/>
              <a:t>deviation is about </a:t>
            </a:r>
            <a:r>
              <a:rPr lang="en-US" altLang="zh-CN" dirty="0" smtClean="0"/>
              <a:t>42%</a:t>
            </a:r>
            <a:endParaRPr lang="en-US" altLang="zh-CN" dirty="0"/>
          </a:p>
          <a:p>
            <a:pPr lvl="1"/>
            <a:r>
              <a:rPr lang="en-US" altLang="zh-CN" dirty="0" smtClean="0"/>
              <a:t>Band 18 </a:t>
            </a:r>
            <a:r>
              <a:rPr lang="en-US" altLang="zh-CN" dirty="0"/>
              <a:t>deviation is about </a:t>
            </a:r>
            <a:r>
              <a:rPr lang="en-US" altLang="zh-CN" dirty="0" smtClean="0"/>
              <a:t>28%</a:t>
            </a:r>
            <a:endParaRPr lang="en-US" altLang="zh-CN" dirty="0"/>
          </a:p>
          <a:p>
            <a:pPr lvl="1"/>
            <a:r>
              <a:rPr lang="en-US" altLang="zh-CN" dirty="0"/>
              <a:t>No significant change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4948" y="2138216"/>
            <a:ext cx="373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 shows the calibration </a:t>
            </a:r>
            <a:r>
              <a:rPr lang="en-US" altLang="zh-CN" dirty="0" smtClean="0"/>
              <a:t>coefficient deviation </a:t>
            </a:r>
            <a:r>
              <a:rPr lang="en-US" altLang="zh-CN" dirty="0"/>
              <a:t>between </a:t>
            </a:r>
            <a:r>
              <a:rPr lang="en-US" altLang="zh-CN" dirty="0" smtClean="0"/>
              <a:t>inter-band calibration </a:t>
            </a:r>
            <a:r>
              <a:rPr lang="en-US" altLang="zh-CN" dirty="0"/>
              <a:t>and the </a:t>
            </a:r>
            <a:r>
              <a:rPr lang="en-US" altLang="zh-CN" dirty="0" smtClean="0"/>
              <a:t>pre-launch.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51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Inter-Band calibration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0351"/>
            <a:ext cx="8229600" cy="1403449"/>
          </a:xfrm>
        </p:spPr>
        <p:txBody>
          <a:bodyPr/>
          <a:lstStyle/>
          <a:p>
            <a:r>
              <a:rPr lang="en-US" altLang="zh-CN" dirty="0" smtClean="0"/>
              <a:t>Irradiance Ratio between bands (left is </a:t>
            </a:r>
            <a:r>
              <a:rPr lang="en-US" altLang="zh-CN" dirty="0"/>
              <a:t>RIGO, </a:t>
            </a:r>
            <a:r>
              <a:rPr lang="en-US" altLang="zh-CN" dirty="0" smtClean="0"/>
              <a:t>and right </a:t>
            </a:r>
            <a:r>
              <a:rPr lang="en-US" altLang="zh-CN" dirty="0"/>
              <a:t>is MERSI 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Irradiance Ratio </a:t>
            </a:r>
            <a:r>
              <a:rPr lang="en-US" altLang="zh-CN" dirty="0" smtClean="0"/>
              <a:t>of MERSI </a:t>
            </a:r>
            <a:r>
              <a:rPr lang="en-US" altLang="zh-CN" dirty="0"/>
              <a:t>is much larger than that of GIRO </a:t>
            </a:r>
            <a:endParaRPr lang="en-US" altLang="zh-CN" dirty="0" smtClean="0"/>
          </a:p>
          <a:p>
            <a:r>
              <a:rPr lang="en-US" altLang="zh-CN" dirty="0" smtClean="0"/>
              <a:t>reason of this is still UNKNOWN, and need to check </a:t>
            </a:r>
            <a:r>
              <a:rPr lang="en-US" altLang="zh-CN" dirty="0"/>
              <a:t>the </a:t>
            </a:r>
            <a:r>
              <a:rPr lang="en-US" altLang="zh-CN" dirty="0" smtClean="0"/>
              <a:t>details </a:t>
            </a:r>
            <a:r>
              <a:rPr lang="en-US" altLang="zh-CN" dirty="0"/>
              <a:t>of the process</a:t>
            </a:r>
            <a:endParaRPr lang="en-US" altLang="zh-CN" dirty="0" smtClean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615700"/>
              </p:ext>
            </p:extLst>
          </p:nvPr>
        </p:nvGraphicFramePr>
        <p:xfrm>
          <a:off x="88900" y="269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301882"/>
              </p:ext>
            </p:extLst>
          </p:nvPr>
        </p:nvGraphicFramePr>
        <p:xfrm>
          <a:off x="4572000" y="276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45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Product improvement: PWV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 t="7922" r="27355" b="9445"/>
          <a:stretch/>
        </p:blipFill>
        <p:spPr>
          <a:xfrm>
            <a:off x="5273295" y="903690"/>
            <a:ext cx="3684104" cy="56669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7922" r="26660" b="8812"/>
          <a:stretch/>
        </p:blipFill>
        <p:spPr>
          <a:xfrm>
            <a:off x="1580946" y="903690"/>
            <a:ext cx="3692349" cy="57103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1" t="4023" r="26660" b="91787"/>
          <a:stretch/>
        </p:blipFill>
        <p:spPr>
          <a:xfrm>
            <a:off x="3363623" y="6570664"/>
            <a:ext cx="4394201" cy="2873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3800" y="229870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prelaunch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162088" y="2267466"/>
            <a:ext cx="19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Inter-band (moon)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203" y="1421571"/>
            <a:ext cx="1539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PWV:</a:t>
            </a:r>
          </a:p>
          <a:p>
            <a:r>
              <a:rPr lang="zh-CN" altLang="en-US" dirty="0" smtClean="0"/>
              <a:t>Precipitable Water </a:t>
            </a:r>
            <a:r>
              <a:rPr lang="en-US" altLang="zh-CN" dirty="0" smtClean="0"/>
              <a:t>vapor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4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4939"/>
            <a:ext cx="3589376" cy="27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Product </a:t>
            </a:r>
            <a:r>
              <a:rPr lang="en-US" altLang="zh-CN" dirty="0" smtClean="0"/>
              <a:t>improvement: PWV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97352"/>
            <a:ext cx="3589374" cy="270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" y="1000813"/>
            <a:ext cx="3589376" cy="27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00813"/>
            <a:ext cx="3589374" cy="270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58959" y="138280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prelaunch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964484" y="4070587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Inter-band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162655" y="3096321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MODIS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227800" y="3096321"/>
            <a:ext cx="164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Ground base observation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40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060351"/>
            <a:ext cx="8229600" cy="5340450"/>
          </a:xfrm>
        </p:spPr>
        <p:txBody>
          <a:bodyPr/>
          <a:lstStyle/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The total number of MERSI-II bands is up to 25, and some important adjustments are taken to the new sensor.</a:t>
            </a:r>
          </a:p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More lunar data will be observed, twice per month un-schedule ones and some schedule ones.</a:t>
            </a:r>
          </a:p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Calibration </a:t>
            </a:r>
            <a:r>
              <a:rPr lang="en-US" altLang="zh-CN" dirty="0"/>
              <a:t>coefficient can be obtained between </a:t>
            </a:r>
            <a:r>
              <a:rPr lang="en-US" altLang="zh-CN" dirty="0" smtClean="0"/>
              <a:t>bands </a:t>
            </a:r>
            <a:r>
              <a:rPr lang="en-US" altLang="zh-CN" dirty="0"/>
              <a:t>based on Lunar observation</a:t>
            </a:r>
            <a:endParaRPr lang="zh-CN" altLang="en-US" dirty="0"/>
          </a:p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The results shows that the </a:t>
            </a:r>
            <a:r>
              <a:rPr lang="en-US" altLang="zh-CN" dirty="0"/>
              <a:t>vapor </a:t>
            </a:r>
            <a:r>
              <a:rPr lang="en-US" altLang="zh-CN" dirty="0" smtClean="0"/>
              <a:t>absorption </a:t>
            </a:r>
            <a:r>
              <a:rPr lang="en-US" altLang="zh-CN" dirty="0"/>
              <a:t>bands </a:t>
            </a:r>
            <a:r>
              <a:rPr lang="en-US" altLang="zh-CN" dirty="0" smtClean="0"/>
              <a:t>coefficient did not </a:t>
            </a:r>
            <a:r>
              <a:rPr lang="en-US" altLang="zh-CN" dirty="0" smtClean="0"/>
              <a:t>significantly </a:t>
            </a:r>
            <a:r>
              <a:rPr lang="en-US" altLang="zh-CN" dirty="0" smtClean="0"/>
              <a:t>change.</a:t>
            </a:r>
          </a:p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Coefficient from inter-band improve the FY-3C/MERSI product(PWV )</a:t>
            </a:r>
          </a:p>
          <a:p>
            <a:pPr marL="633412" indent="-514350">
              <a:buFont typeface="+mj-lt"/>
              <a:buAutoNum type="arabicPeriod"/>
            </a:pPr>
            <a:endParaRPr lang="en-US" altLang="zh-CN" dirty="0" smtClean="0"/>
          </a:p>
          <a:p>
            <a:pPr marL="633412" indent="-514350">
              <a:buFont typeface="+mj-lt"/>
              <a:buAutoNum type="arabicPeriod"/>
            </a:pPr>
            <a:r>
              <a:rPr lang="en-US" altLang="zh-CN" b="1" dirty="0" smtClean="0"/>
              <a:t>Problem:</a:t>
            </a:r>
          </a:p>
          <a:p>
            <a:pPr marL="925512" lvl="1" indent="-514350">
              <a:buFont typeface="+mj-lt"/>
              <a:buAutoNum type="arabicPeriod"/>
            </a:pPr>
            <a:r>
              <a:rPr lang="en-US" altLang="zh-CN" dirty="0"/>
              <a:t>For larger phase </a:t>
            </a:r>
            <a:r>
              <a:rPr lang="en-US" altLang="zh-CN" dirty="0" smtClean="0"/>
              <a:t>angle</a:t>
            </a:r>
            <a:r>
              <a:rPr lang="en-US" altLang="zh-CN" dirty="0"/>
              <a:t>, </a:t>
            </a:r>
            <a:r>
              <a:rPr lang="en-US" altLang="zh-CN" dirty="0" smtClean="0"/>
              <a:t>the </a:t>
            </a:r>
            <a:r>
              <a:rPr lang="en-US" altLang="zh-CN" dirty="0"/>
              <a:t>spectral shape of irradiance of MERSI is quite different from that of </a:t>
            </a:r>
            <a:r>
              <a:rPr lang="en-US" altLang="zh-CN" dirty="0" smtClean="0"/>
              <a:t>GIRO.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77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19062" indent="0" algn="r"/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</a:t>
            </a:r>
            <a:b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your time</a:t>
            </a:r>
            <a:r>
              <a:rPr lang="en-US" altLang="zh-CN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zh-CN" altLang="en-US" sz="2000" dirty="0"/>
          </a:p>
        </p:txBody>
      </p:sp>
      <p:sp>
        <p:nvSpPr>
          <p:cNvPr id="13" name="内容占位符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9062" indent="0" algn="r">
              <a:buNone/>
            </a:pPr>
            <a:r>
              <a:rPr lang="en-US" altLang="zh-CN" sz="6000" dirty="0" smtClean="0">
                <a:latin typeface="Verdana" panose="020B0604030504040204" pitchFamily="34" charset="0"/>
                <a:ea typeface="汉仪娃娃篆简" panose="02010600000101010101" pitchFamily="2" charset="-122"/>
                <a:cs typeface="Verdana" panose="020B0604030504040204" pitchFamily="34" charset="0"/>
              </a:rPr>
              <a:t>The </a:t>
            </a:r>
            <a:r>
              <a:rPr lang="en-US" altLang="zh-CN" sz="6000" dirty="0" smtClean="0">
                <a:latin typeface="Verdana" panose="020B0604030504040204" pitchFamily="34" charset="0"/>
                <a:ea typeface="汉仪娃娃篆简" panose="02010600000101010101" pitchFamily="2" charset="-122"/>
                <a:cs typeface="Verdana" panose="020B0604030504040204" pitchFamily="34" charset="0"/>
              </a:rPr>
              <a:t>End</a:t>
            </a:r>
            <a:endParaRPr lang="zh-CN" altLang="en-US" sz="6000" dirty="0">
              <a:latin typeface="Verdana" panose="020B0604030504040204" pitchFamily="34" charset="0"/>
              <a:ea typeface="汉仪娃娃篆简" panose="02010600000101010101" pitchFamily="2" charset="-122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200" dirty="0" smtClean="0"/>
              <a:t>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82137"/>
            <a:ext cx="8229600" cy="4926563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MERSI-II Bands setting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Improvement of Lunar observation performance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Inter-band </a:t>
            </a: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calibration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IE" altLang="zh-CN" sz="18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Product improvement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829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MERSI-II Bands setting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0351"/>
            <a:ext cx="3922295" cy="5340450"/>
          </a:xfrm>
        </p:spPr>
        <p:txBody>
          <a:bodyPr/>
          <a:lstStyle/>
          <a:p>
            <a:pPr marL="342900" indent="-342900" fontAlgn="auto">
              <a:lnSpc>
                <a:spcPct val="120000"/>
              </a:lnSpc>
              <a:buFont typeface="+mj-ea"/>
              <a:buAutoNum type="circleNumDbPlain"/>
            </a:pPr>
            <a:r>
              <a:rPr lang="en-US" altLang="zh-CN" noProof="1" smtClean="0"/>
              <a:t>25 Bands vs 20 Bands</a:t>
            </a:r>
          </a:p>
          <a:p>
            <a:pPr marL="342900" indent="-342900" fontAlgn="auto">
              <a:lnSpc>
                <a:spcPct val="120000"/>
              </a:lnSpc>
              <a:buFont typeface="+mj-ea"/>
              <a:buAutoNum type="circleNumDbPlain"/>
            </a:pPr>
            <a:r>
              <a:rPr lang="en-US" altLang="zh-CN" noProof="1" smtClean="0"/>
              <a:t>19 Vis-NIR Bands + 6 IR Bands</a:t>
            </a:r>
          </a:p>
          <a:p>
            <a:pPr marL="342900" indent="-342900" fontAlgn="auto">
              <a:lnSpc>
                <a:spcPct val="120000"/>
              </a:lnSpc>
              <a:buFont typeface="+mj-ea"/>
              <a:buAutoNum type="circleNumDbPlain"/>
            </a:pPr>
            <a:r>
              <a:rPr lang="en-US" altLang="zh-CN" noProof="1" smtClean="0"/>
              <a:t>2 split window bands with 250m resolution</a:t>
            </a:r>
          </a:p>
          <a:p>
            <a:pPr marL="342900" indent="-342900" fontAlgn="auto">
              <a:lnSpc>
                <a:spcPct val="120000"/>
              </a:lnSpc>
              <a:buFont typeface="+mj-ea"/>
              <a:buAutoNum type="circleNumDbPlain"/>
            </a:pPr>
            <a:r>
              <a:rPr lang="en-US" altLang="zh-CN" noProof="1"/>
              <a:t>Adjust some bands’ center wave length and </a:t>
            </a:r>
            <a:r>
              <a:rPr lang="en-US" altLang="zh-CN" noProof="1" smtClean="0"/>
              <a:t>dynamic </a:t>
            </a:r>
            <a:r>
              <a:rPr lang="en-US" altLang="zh-CN" noProof="1"/>
              <a:t>range</a:t>
            </a:r>
            <a:endParaRPr lang="zh-CN" altLang="en-US" noProof="1"/>
          </a:p>
          <a:p>
            <a:endParaRPr lang="zh-CN" altLang="en-US" dirty="0"/>
          </a:p>
        </p:txBody>
      </p:sp>
      <p:pic>
        <p:nvPicPr>
          <p:cNvPr id="6" name="内容占位符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45075" y="-4762"/>
            <a:ext cx="40767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MERSI-II Bands setting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57" y="1060351"/>
            <a:ext cx="4487201" cy="3365401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8" y="4411025"/>
            <a:ext cx="4007756" cy="178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图片 4" descr="RSB_So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" y="1060351"/>
            <a:ext cx="4394200" cy="306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80547" y="4860757"/>
            <a:ext cx="4235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Band 16\17\18 are vapor absorption bands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It is still hard to remove the vapor influence in the laboratory measurement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7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MERSI VNIR Calibration using integrating Sphere@CH18-D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90" y="4401722"/>
            <a:ext cx="3149710" cy="2363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Improvement of Lunar observation performance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17" name="图片 108" descr="DSC04884-SMALL_mersi_Solar Cal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0351"/>
            <a:ext cx="3850654" cy="25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21319" y="3752917"/>
            <a:ext cx="3937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photo of the pre-launch calibration for FY-3D/MERSI  at Shanghai, on March, 2016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9251" name="图片 47" descr="FY3C_MERSI_SRBCCal__b1_ref_ 4day 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8" y="4337693"/>
            <a:ext cx="3238177" cy="24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23119" y="3752918"/>
            <a:ext cx="37188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photo of the pre-launch calibration for FY-3C/MERSI  at Dali, on March, 2013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3" name="图片 -214748262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971" y="1071978"/>
            <a:ext cx="3865835" cy="253559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52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MERSI-Lunar-Geometr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5" y="3964620"/>
            <a:ext cx="7499350" cy="2794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341" y="152400"/>
            <a:ext cx="8229600" cy="5842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Improvement of Lunar observation performance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340" y="1056319"/>
            <a:ext cx="6130165" cy="2588582"/>
          </a:xfrm>
        </p:spPr>
        <p:txBody>
          <a:bodyPr/>
          <a:lstStyle/>
          <a:p>
            <a:pPr marL="461962" indent="-342900">
              <a:buFont typeface="+mj-lt"/>
              <a:buAutoNum type="arabicPeriod"/>
            </a:pPr>
            <a:r>
              <a:rPr lang="en-US" altLang="zh-CN" dirty="0"/>
              <a:t>48 samples(@1000m</a:t>
            </a:r>
            <a:r>
              <a:rPr lang="en-US" altLang="zh-CN" dirty="0" smtClean="0"/>
              <a:t>), 192 </a:t>
            </a:r>
            <a:r>
              <a:rPr lang="en-US" altLang="zh-CN" dirty="0"/>
              <a:t>samples(@250m)</a:t>
            </a:r>
          </a:p>
          <a:p>
            <a:pPr marL="461962" indent="-342900">
              <a:buFont typeface="+mj-lt"/>
              <a:buAutoNum type="arabicPeriod"/>
            </a:pPr>
            <a:r>
              <a:rPr lang="en-US" altLang="zh-CN" dirty="0" smtClean="0"/>
              <a:t>2 lunar observation per month</a:t>
            </a:r>
          </a:p>
          <a:p>
            <a:pPr marL="461962" indent="-342900">
              <a:buFont typeface="+mj-lt"/>
              <a:buAutoNum type="arabicPeriod"/>
            </a:pPr>
            <a:r>
              <a:rPr lang="en-US" altLang="zh-CN" dirty="0" smtClean="0"/>
              <a:t>Schedule observation by </a:t>
            </a:r>
            <a:r>
              <a:rPr lang="en-US" altLang="zh-CN" dirty="0" smtClean="0"/>
              <a:t>adjusting </a:t>
            </a:r>
            <a:r>
              <a:rPr lang="en-US" altLang="zh-CN" dirty="0" smtClean="0"/>
              <a:t>observation angle </a:t>
            </a:r>
            <a:endParaRPr lang="zh-CN" altLang="en-US" dirty="0"/>
          </a:p>
        </p:txBody>
      </p:sp>
      <p:pic>
        <p:nvPicPr>
          <p:cNvPr id="4" name="图片 3" descr="D:\文献2013年\任务20 FY3C 月亮定标\月亮定标扫描结构示意图-冷空与对地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58" y="2484437"/>
            <a:ext cx="2760345" cy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15" y="1418889"/>
            <a:ext cx="2700745" cy="21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Improvement of Lunar observation performance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445221"/>
              </p:ext>
            </p:extLst>
          </p:nvPr>
        </p:nvGraphicFramePr>
        <p:xfrm>
          <a:off x="686788" y="3683000"/>
          <a:ext cx="7770423" cy="2442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042"/>
                <a:gridCol w="1423018"/>
                <a:gridCol w="1634836"/>
                <a:gridCol w="1745673"/>
                <a:gridCol w="1537854"/>
              </a:tblGrid>
              <a:tr h="542730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Absolutely Phase angle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Selenographic</a:t>
                      </a: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longitude (sun)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Selenographic</a:t>
                      </a: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longitude (observer)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Selenographic</a:t>
                      </a: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latitude (observer)</a:t>
                      </a:r>
                    </a:p>
                  </a:txBody>
                  <a:tcPr marL="9525" marR="9525" marT="9525" marB="0" anchor="ctr"/>
                </a:tc>
              </a:tr>
              <a:tr h="27136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2017/11/27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8.36</a:t>
                      </a:r>
                    </a:p>
                  </a:txBody>
                  <a:tcPr marL="9525" marR="9525" marT="9525" marB="0" anchor="ctr"/>
                </a:tc>
              </a:tr>
              <a:tr h="27136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2017/11/30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7.65</a:t>
                      </a:r>
                    </a:p>
                  </a:txBody>
                  <a:tcPr marL="9525" marR="9525" marT="9525" marB="0" anchor="ctr"/>
                </a:tc>
              </a:tr>
              <a:tr h="27136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2017/12/26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8.55</a:t>
                      </a:r>
                    </a:p>
                  </a:txBody>
                  <a:tcPr marL="9525" marR="9525" marT="9525" marB="0" anchor="ctr"/>
                </a:tc>
              </a:tr>
              <a:tr h="27136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2017/12/29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5.28</a:t>
                      </a:r>
                    </a:p>
                  </a:txBody>
                  <a:tcPr marL="9525" marR="9525" marT="9525" marB="0" anchor="ctr"/>
                </a:tc>
              </a:tr>
              <a:tr h="27136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2018/1/25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5.95</a:t>
                      </a:r>
                    </a:p>
                  </a:txBody>
                  <a:tcPr marL="9525" marR="9525" marT="9525" marB="0" anchor="ctr"/>
                </a:tc>
              </a:tr>
              <a:tr h="27136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2018/1/28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4.71</a:t>
                      </a:r>
                    </a:p>
                  </a:txBody>
                  <a:tcPr marL="9525" marR="9525" marT="9525" marB="0" anchor="ctr"/>
                </a:tc>
              </a:tr>
              <a:tr h="27136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2018/2/23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29949"/>
              </p:ext>
            </p:extLst>
          </p:nvPr>
        </p:nvGraphicFramePr>
        <p:xfrm>
          <a:off x="686788" y="2432050"/>
          <a:ext cx="7770423" cy="814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042"/>
                <a:gridCol w="1423018"/>
                <a:gridCol w="1634836"/>
                <a:gridCol w="1745673"/>
                <a:gridCol w="1537854"/>
              </a:tblGrid>
              <a:tr h="542730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Absolutely Phase angle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Selenographic</a:t>
                      </a: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longitude (sun)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Selenographic</a:t>
                      </a: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longitude (observer)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Selenographic</a:t>
                      </a: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latitude (observer)</a:t>
                      </a:r>
                    </a:p>
                  </a:txBody>
                  <a:tcPr marL="9525" marR="9525" marT="9525" marB="0" anchor="ctr"/>
                </a:tc>
              </a:tr>
              <a:tr h="27136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2017/12/29</a:t>
                      </a:r>
                      <a:endParaRPr kumimoji="0" lang="en-US" alt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89000" y="210820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Schedule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89000" y="3244334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Un-schedule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75605" y="1355467"/>
            <a:ext cx="837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Up to 2018-2-24, there are 7 times of Un-schedule moon </a:t>
            </a:r>
            <a:r>
              <a:rPr lang="en-US" altLang="zh-CN" dirty="0" smtClean="0"/>
              <a:t>records and </a:t>
            </a:r>
            <a:r>
              <a:rPr lang="en-US" altLang="zh-CN" dirty="0" smtClean="0"/>
              <a:t>1 schedule </a:t>
            </a:r>
            <a:r>
              <a:rPr lang="en-US" altLang="zh-CN" dirty="0" smtClean="0"/>
              <a:t>record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58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-45104" y="144378"/>
            <a:ext cx="10504804" cy="2548787"/>
            <a:chOff x="-469901" y="1472435"/>
            <a:chExt cx="10504804" cy="2548787"/>
          </a:xfrm>
        </p:grpSpPr>
        <p:pic>
          <p:nvPicPr>
            <p:cNvPr id="10" name="图片 9" descr="Moon_20131023_0530-Band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03" r="43130"/>
            <a:stretch/>
          </p:blipFill>
          <p:spPr bwMode="auto">
            <a:xfrm>
              <a:off x="3197932" y="2409047"/>
              <a:ext cx="3652218" cy="1612175"/>
            </a:xfrm>
            <a:prstGeom prst="rect">
              <a:avLst/>
            </a:prstGeom>
            <a:noFill/>
          </p:spPr>
        </p:pic>
        <p:pic>
          <p:nvPicPr>
            <p:cNvPr id="9" name="图片 8" descr="Moon_20131023_0530-Band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9901" y="1581171"/>
              <a:ext cx="10504804" cy="592002"/>
            </a:xfrm>
            <a:prstGeom prst="rect">
              <a:avLst/>
            </a:prstGeom>
            <a:noFill/>
          </p:spPr>
        </p:pic>
        <p:sp>
          <p:nvSpPr>
            <p:cNvPr id="11" name="矩形 10"/>
            <p:cNvSpPr/>
            <p:nvPr/>
          </p:nvSpPr>
          <p:spPr>
            <a:xfrm>
              <a:off x="4193538" y="1472435"/>
              <a:ext cx="1305241" cy="821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3197932" y="2173173"/>
              <a:ext cx="995607" cy="3802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516621" y="2173173"/>
              <a:ext cx="1109829" cy="3802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Improvement of Lunar observation performance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" name="图片 4" descr="fil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00348" y="4336697"/>
            <a:ext cx="1955800" cy="1955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" name="图片 5" descr="FY3D_MERSI_GBAL_L1_20171229_0605_1000M_MS.H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3659" y="2663940"/>
            <a:ext cx="3902075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 descr="file"/>
          <p:cNvPicPr>
            <a:picLocks noChangeAspect="1"/>
          </p:cNvPicPr>
          <p:nvPr/>
        </p:nvPicPr>
        <p:blipFill>
          <a:blip r:embed="rId6"/>
          <a:srcRect l="-1173" t="44720" r="-9508" b="-21103"/>
          <a:stretch>
            <a:fillRect/>
          </a:stretch>
        </p:blipFill>
        <p:spPr>
          <a:xfrm rot="5400000">
            <a:off x="5568296" y="11993"/>
            <a:ext cx="812800" cy="7620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76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Inter-Band calibration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0352"/>
            <a:ext cx="8229600" cy="450948"/>
          </a:xfrm>
        </p:spPr>
        <p:txBody>
          <a:bodyPr/>
          <a:lstStyle/>
          <a:p>
            <a:r>
              <a:rPr lang="en-US" altLang="zh-CN" dirty="0" smtClean="0"/>
              <a:t>Irradiance from MERSI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57200" y="2064241"/>
                <a:ext cx="7766503" cy="794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𝑀𝑒𝑟𝑠𝑖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𝑚𝑜𝑜𝑛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dm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𝑝𝑖𝑥𝑒𝑙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𝑝𝑖𝑥𝑒𝑙</m:t>
                              </m:r>
                            </m:sub>
                          </m:sSub>
                        </m:e>
                      </m:nary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ds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𝑝𝑖𝑥𝑒𝑙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𝐸𝑠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𝑚𝑜𝑜𝑛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𝐷𝑁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64241"/>
                <a:ext cx="7766503" cy="7947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924791"/>
              </p:ext>
            </p:extLst>
          </p:nvPr>
        </p:nvGraphicFramePr>
        <p:xfrm>
          <a:off x="4572000" y="27276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36600" y="4503717"/>
                <a:ext cx="2230098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𝑀𝑒𝑟𝑠𝑖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−940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𝑀𝑒𝑟𝑠𝑖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−865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𝐺𝐼𝑅𝑂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−940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𝐺𝐼𝑅𝑂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−865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4503717"/>
                <a:ext cx="2230098" cy="565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7200" y="1787242"/>
                <a:ext cx="3784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𝐷𝑁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𝐷𝑁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f>
                        <m:fPr>
                          <m:type m:val="li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𝐸𝑠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ds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87242"/>
                <a:ext cx="3784600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169565" r="-4670" b="-2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36600" y="5298422"/>
                <a:ext cx="5177956" cy="691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940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𝐺𝐼𝑅𝑂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−940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𝐺𝐼𝑅𝑂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−865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𝑚𝑜𝑜𝑛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𝐷𝑁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865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𝑚𝑜𝑜𝑛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𝐷𝑁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940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865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940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865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5298422"/>
                <a:ext cx="5177956" cy="6917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457200" y="3627736"/>
            <a:ext cx="8229600" cy="4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altLang="zh-CN" dirty="0" smtClean="0"/>
              <a:t>Inter-band calibration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26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（c-02)_国家卫星气 象中心_draft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（c-02)_国家卫星气 象中心_draft</Template>
  <TotalTime>6810</TotalTime>
  <Words>1022</Words>
  <Application>Microsoft Office PowerPoint</Application>
  <PresentationFormat>全屏显示(4:3)</PresentationFormat>
  <Paragraphs>253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汉仪娃娃篆简</vt:lpstr>
      <vt:lpstr>华文楷体</vt:lpstr>
      <vt:lpstr>宋体</vt:lpstr>
      <vt:lpstr>Arial</vt:lpstr>
      <vt:lpstr>Arial Black</vt:lpstr>
      <vt:lpstr>Calibri</vt:lpstr>
      <vt:lpstr>Cambria Math</vt:lpstr>
      <vt:lpstr>Corbel</vt:lpstr>
      <vt:lpstr>Symbol</vt:lpstr>
      <vt:lpstr>Times New Roman</vt:lpstr>
      <vt:lpstr>Verdana</vt:lpstr>
      <vt:lpstr>Wingdings</vt:lpstr>
      <vt:lpstr>Wingdings 2</vt:lpstr>
      <vt:lpstr>Wingdings 3</vt:lpstr>
      <vt:lpstr>（c-02)_国家卫星气 象中心_draft</vt:lpstr>
      <vt:lpstr>PowerPoint 演示文稿</vt:lpstr>
      <vt:lpstr>content</vt:lpstr>
      <vt:lpstr>MERSI-II Bands setting</vt:lpstr>
      <vt:lpstr>MERSI-II Bands setting</vt:lpstr>
      <vt:lpstr>Improvement of Lunar observation performance</vt:lpstr>
      <vt:lpstr>Improvement of Lunar observation performance</vt:lpstr>
      <vt:lpstr>Improvement of Lunar observation performance</vt:lpstr>
      <vt:lpstr>Improvement of Lunar observation performance</vt:lpstr>
      <vt:lpstr>Inter-Band calibration</vt:lpstr>
      <vt:lpstr>Inter-Band calibration</vt:lpstr>
      <vt:lpstr>Inter-Band calibration</vt:lpstr>
      <vt:lpstr>Product improvement: PWV</vt:lpstr>
      <vt:lpstr>Product improvement: PWV</vt:lpstr>
      <vt:lpstr>Summary</vt:lpstr>
      <vt:lpstr>Thank you  for your time!</vt:lpstr>
    </vt:vector>
  </TitlesOfParts>
  <Company>nsmc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howardwu</dc:creator>
  <cp:lastModifiedBy>1</cp:lastModifiedBy>
  <cp:revision>348</cp:revision>
  <cp:lastPrinted>2014-11-30T02:05:04Z</cp:lastPrinted>
  <dcterms:created xsi:type="dcterms:W3CDTF">2014-11-27T07:19:10Z</dcterms:created>
  <dcterms:modified xsi:type="dcterms:W3CDTF">2018-03-21T20:22:10Z</dcterms:modified>
</cp:coreProperties>
</file>