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9" r:id="rId2"/>
    <p:sldId id="300" r:id="rId3"/>
    <p:sldId id="387" r:id="rId4"/>
    <p:sldId id="389" r:id="rId5"/>
    <p:sldId id="386" r:id="rId6"/>
    <p:sldId id="397" r:id="rId7"/>
    <p:sldId id="399" r:id="rId8"/>
    <p:sldId id="392" r:id="rId9"/>
    <p:sldId id="391" r:id="rId10"/>
    <p:sldId id="393" r:id="rId11"/>
    <p:sldId id="394" r:id="rId12"/>
    <p:sldId id="305" r:id="rId13"/>
    <p:sldId id="395" r:id="rId14"/>
    <p:sldId id="396" r:id="rId15"/>
    <p:sldId id="401" r:id="rId16"/>
    <p:sldId id="402" r:id="rId17"/>
    <p:sldId id="403" r:id="rId18"/>
    <p:sldId id="410" r:id="rId19"/>
    <p:sldId id="411" r:id="rId20"/>
    <p:sldId id="412" r:id="rId21"/>
    <p:sldId id="350" r:id="rId22"/>
    <p:sldId id="348" r:id="rId23"/>
    <p:sldId id="381" r:id="rId24"/>
    <p:sldId id="323" r:id="rId25"/>
    <p:sldId id="416" r:id="rId26"/>
    <p:sldId id="417" r:id="rId27"/>
    <p:sldId id="382" r:id="rId28"/>
    <p:sldId id="383" r:id="rId29"/>
    <p:sldId id="384" r:id="rId30"/>
    <p:sldId id="41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3979" autoAdjust="0"/>
  </p:normalViewPr>
  <p:slideViewPr>
    <p:cSldViewPr>
      <p:cViewPr varScale="1">
        <p:scale>
          <a:sx n="61" d="100"/>
          <a:sy n="61" d="100"/>
        </p:scale>
        <p:origin x="87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640" y="28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08E1E-1226-49A9-AA14-E2515D386EB8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79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B2F85-C26D-40D0-92D3-6614C1961CA3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DE290-1744-4517-8622-DD5D114E3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8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87A1-1EB5-41D4-AC55-B4C48C091D5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5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DE290-1744-4517-8622-DD5D114E36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83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DE290-1744-4517-8622-DD5D114E36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0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9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93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1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66700"/>
            <a:ext cx="8458200" cy="914857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9250" indent="-349250">
              <a:buFont typeface="Wingdings" panose="05000000000000000000" pitchFamily="2" charset="2"/>
              <a:buChar char="v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336550">
              <a:buFont typeface="Wingdings" panose="05000000000000000000" pitchFamily="2" charset="2"/>
              <a:buChar char="Ø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buFont typeface="Wingdings" panose="05000000000000000000" pitchFamily="2" charset="2"/>
              <a:buChar char="ü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67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94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83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80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8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82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75831"/>
            <a:ext cx="10515600" cy="914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BC26B-BF53-4AE8-86A9-0CB676573B8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C:\Users\miu\Dropbox\gsics_WG_logo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500" y="245838"/>
            <a:ext cx="2743200" cy="701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938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96" y="0"/>
            <a:ext cx="90316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699022"/>
            <a:ext cx="10058400" cy="17907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Alternative Utilities of Lunar Measurements for Satellite Instrument Calibration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95700"/>
            <a:ext cx="9144000" cy="28575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Summary of the Session at the 2</a:t>
            </a:r>
            <a:r>
              <a:rPr lang="en-US" sz="2600" baseline="30000" dirty="0" smtClean="0">
                <a:solidFill>
                  <a:srgbClr val="FF0000"/>
                </a:solidFill>
              </a:rPr>
              <a:t>nd</a:t>
            </a:r>
            <a:r>
              <a:rPr lang="en-US" sz="2600" dirty="0" smtClean="0">
                <a:solidFill>
                  <a:srgbClr val="FF0000"/>
                </a:solidFill>
              </a:rPr>
              <a:t> Lunar Calibration Workshop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With emphasis and update on Modulation Transfer Function (MTF)</a:t>
            </a:r>
          </a:p>
          <a:p>
            <a:endParaRPr lang="en-US" sz="19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X. Wu</a:t>
            </a:r>
            <a:endParaRPr lang="en-US" sz="2600" dirty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2018-03-22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Acknowledgement: X. Shao, F. Yu, X. Xiong and others for help before, during, and after the meeting; 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X. Hu, S. Wagner, T. Stone, and others for organizing the workshop.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0" y="1528673"/>
          <a:ext cx="10515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9127708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2893756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2162988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608634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88056248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4218106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72845123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4896906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Instrument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Center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l-GR" sz="1800" baseline="0" dirty="0" smtClean="0"/>
                        <a:t>λ</a:t>
                      </a:r>
                      <a:r>
                        <a:rPr lang="en-US" sz="1800" baseline="0" dirty="0" smtClean="0"/>
                        <a:t>(um)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Phase (deg.)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P4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894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AHI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2015-08-01 03:00:30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9.85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0.845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0.600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0.393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0.198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551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ABI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2017-02-11 19:12:28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9.75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0.939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0.788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0.590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0.396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0652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KMA</a:t>
                      </a:r>
                      <a:r>
                        <a:rPr lang="en-US" sz="1600" b="1" baseline="0" dirty="0" smtClean="0"/>
                        <a:t> MI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2016-11-13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01:13:33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0.675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-22.09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0.926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0.791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0.607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0.399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36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GOES-15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2010-09-24 19:11:00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16.49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0.945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0.835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0.675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0.461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4848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SEVIRI-9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2017-02-12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12:11:49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18.45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0.919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0.664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0.297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0.027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31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CMA FY-2G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2015-04-03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03:01:06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0.5-0.75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-15.10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0.734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0.348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0.148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0.140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028760"/>
                  </a:ext>
                </a:extLst>
              </a:tr>
            </a:tbl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Discussions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019300" y="1028701"/>
            <a:ext cx="1409700" cy="5524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2895600"/>
            <a:ext cx="3777155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 brand new Imager vs. an aged MI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8191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0" y="1528673"/>
          <a:ext cx="10515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9127708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2893756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2162988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608634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88056248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4218106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72845123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4896906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Instrument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Center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l-GR" sz="1800" baseline="0" dirty="0" smtClean="0"/>
                        <a:t>λ</a:t>
                      </a:r>
                      <a:r>
                        <a:rPr lang="en-US" sz="1800" baseline="0" dirty="0" smtClean="0"/>
                        <a:t>(um)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Phase (deg.)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P4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894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AHI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2015-08-01 03:00:30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9.85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0.845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0.600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0.393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0.198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551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ABI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2017-02-11 19:12:28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9.75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0.939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0.788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0.590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0.396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0652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KMA</a:t>
                      </a:r>
                      <a:r>
                        <a:rPr lang="en-US" sz="1600" b="1" baseline="0" dirty="0" smtClean="0"/>
                        <a:t> MI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2016-11-13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01:13:33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0.675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-22.09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0.926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0.791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0.607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0.399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36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GOES-15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2010-09-24 19:11:00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16.49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0.945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0.835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0.675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0.461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4848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SEVIRI-9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2017-02-12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12:11:49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18.45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0.919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0.664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0.297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0.027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31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CMA FY-2G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2015-04-03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03:01:06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0.5-0.75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-15.10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0.734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0.348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0.148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0.140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028760"/>
                  </a:ext>
                </a:extLst>
              </a:tr>
            </a:tbl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Discussions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686300" y="1028701"/>
            <a:ext cx="1409700" cy="5524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2510" y="2889031"/>
            <a:ext cx="3777155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Difficult to compare visually.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270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2" t="11504" r="7573" b="56758"/>
          <a:stretch/>
        </p:blipFill>
        <p:spPr bwMode="auto">
          <a:xfrm>
            <a:off x="1843214" y="2090847"/>
            <a:ext cx="2537718" cy="14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52814" y="1661901"/>
            <a:ext cx="157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KMA COMS MI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2" t="13966" r="15475" b="59772"/>
          <a:stretch/>
        </p:blipFill>
        <p:spPr bwMode="auto">
          <a:xfrm>
            <a:off x="1981200" y="4356243"/>
            <a:ext cx="2286000" cy="143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34747" y="3974068"/>
            <a:ext cx="1003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GOES-15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1" t="9965" r="9857" b="52502"/>
          <a:stretch/>
        </p:blipFill>
        <p:spPr bwMode="auto">
          <a:xfrm>
            <a:off x="4648201" y="1881645"/>
            <a:ext cx="2418849" cy="188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43242" y="1633090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SEVIRI-9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2" t="11556" r="12620" b="53031"/>
          <a:stretch/>
        </p:blipFill>
        <p:spPr bwMode="auto">
          <a:xfrm>
            <a:off x="4724400" y="4113410"/>
            <a:ext cx="2286000" cy="197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09030" y="376925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FY-2G</a:t>
            </a:r>
          </a:p>
        </p:txBody>
      </p:sp>
      <p:pic>
        <p:nvPicPr>
          <p:cNvPr id="11" name="Picture 2" descr="C:\Users\XShao\Documents\NOAA\GOES-R\MTF\FIgs\AHI_OF_1\fig_AHI_B02_MTF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6" t="11436" r="13191" b="52184"/>
          <a:stretch/>
        </p:blipFill>
        <p:spPr bwMode="auto">
          <a:xfrm>
            <a:off x="7543801" y="1890232"/>
            <a:ext cx="2126751" cy="199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07376" y="1511482"/>
            <a:ext cx="179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HIMAWARI-8 AHI</a:t>
            </a:r>
          </a:p>
        </p:txBody>
      </p:sp>
      <p:pic>
        <p:nvPicPr>
          <p:cNvPr id="13" name="Picture 2" descr="C:\Users\XShao\Documents\NOAA\GOES-R\MTF\FIgs\ABI_20170712\fig_ABI_B01_MTF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9" t="10322" r="10641" b="52744"/>
          <a:stretch/>
        </p:blipFill>
        <p:spPr bwMode="auto">
          <a:xfrm>
            <a:off x="7450841" y="4021704"/>
            <a:ext cx="2506895" cy="202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018363" y="3769253"/>
            <a:ext cx="137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GOES-16 ABI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12</a:t>
            </a:fld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Metric to Quantify Imaging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0" y="1528673"/>
          <a:ext cx="10515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9127708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2893756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2162988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608634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88056248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4218106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72845123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4896906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Instrument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Center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l-GR" sz="1800" baseline="0" dirty="0" smtClean="0"/>
                        <a:t>λ</a:t>
                      </a:r>
                      <a:r>
                        <a:rPr lang="en-US" sz="1800" baseline="0" dirty="0" smtClean="0"/>
                        <a:t>(um)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Phase (deg.)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P4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894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AHI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2015-08-01 03:00:30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9.85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0.845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0.600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0.393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0.198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551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ABI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2017-02-11 19:12:28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9.75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0.939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0.788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0.590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0.396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0652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KMA</a:t>
                      </a:r>
                      <a:r>
                        <a:rPr lang="en-US" sz="1600" b="1" baseline="0" dirty="0" smtClean="0"/>
                        <a:t> MI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2016-11-13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01:13:33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0.675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-22.09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0.926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0.791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0.607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0.399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36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GOES-15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2010-09-24 19:11:00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16.49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0.945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0.835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0.675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0.461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4848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SEVIRI-9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2017-02-12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12:11:49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18.45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0.919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0.664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0.297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0.027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31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CMA FY-2G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2015-04-03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03:01:06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0.5-0.75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-15.10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0.734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0.348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0.148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0.140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028760"/>
                  </a:ext>
                </a:extLst>
              </a:tr>
            </a:tbl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Discussions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 rot="5400000">
            <a:off x="8270036" y="-912064"/>
            <a:ext cx="643027" cy="5524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50022" y="2171700"/>
            <a:ext cx="3777155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Single parameter? Which one?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902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0" y="1528673"/>
          <a:ext cx="10515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9127708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2893756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2162988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608634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88056248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4218106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72845123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4896906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Instrument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Center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l-GR" sz="1800" baseline="0" dirty="0" smtClean="0"/>
                        <a:t>λ</a:t>
                      </a:r>
                      <a:r>
                        <a:rPr lang="en-US" sz="1800" baseline="0" dirty="0" smtClean="0"/>
                        <a:t>(um)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Phase (deg.)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P4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894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AHI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2015-08-01 03:00:30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9.85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0.845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0.600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0.393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0.198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551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ABI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2017-02-11 19:12:28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9.75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0.939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0.788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0.590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0.396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0652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KMA</a:t>
                      </a:r>
                      <a:r>
                        <a:rPr lang="en-US" sz="1600" b="1" baseline="0" dirty="0" smtClean="0"/>
                        <a:t> MI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2016-11-13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01:13:33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0.675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-22.09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0.926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0.791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0.607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0.399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36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GOES-15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2010-09-24 19:11:00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16.49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0.945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0.835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0.675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0.461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4848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SEVIRI-9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2017-02-12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12:11:49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18.45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0.919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0.664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0.297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0.027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31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CMA FY-2G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2015-04-03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03:01:06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0.5-0.75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-15.10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0.734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0.348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0.148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0.140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028760"/>
                  </a:ext>
                </a:extLst>
              </a:tr>
            </a:tbl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Discussions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019300" y="1028701"/>
            <a:ext cx="1409700" cy="5524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2895600"/>
            <a:ext cx="3777155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 brand new Imager vs. an aged MI</a:t>
            </a:r>
            <a:endParaRPr lang="en-US" sz="5400" dirty="0"/>
          </a:p>
        </p:txBody>
      </p:sp>
      <p:sp>
        <p:nvSpPr>
          <p:cNvPr id="15" name="Oval 14"/>
          <p:cNvSpPr/>
          <p:nvPr/>
        </p:nvSpPr>
        <p:spPr>
          <a:xfrm>
            <a:off x="7200900" y="1006703"/>
            <a:ext cx="1409700" cy="5524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686300" y="1028701"/>
            <a:ext cx="1409700" cy="5524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 rot="5400000">
            <a:off x="8270036" y="-912064"/>
            <a:ext cx="643027" cy="5524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2510" y="2889031"/>
            <a:ext cx="3777155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Difficult to compare visually.</a:t>
            </a:r>
            <a:endParaRPr lang="en-US" sz="5400" dirty="0"/>
          </a:p>
        </p:txBody>
      </p:sp>
      <p:sp>
        <p:nvSpPr>
          <p:cNvPr id="19" name="TextBox 18"/>
          <p:cNvSpPr txBox="1"/>
          <p:nvPr/>
        </p:nvSpPr>
        <p:spPr>
          <a:xfrm>
            <a:off x="3399111" y="2239396"/>
            <a:ext cx="3777155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ABI &amp; AHI should be more similar</a:t>
            </a:r>
            <a:endParaRPr lang="en-US" sz="5400" dirty="0"/>
          </a:p>
        </p:txBody>
      </p:sp>
      <p:sp>
        <p:nvSpPr>
          <p:cNvPr id="20" name="TextBox 19"/>
          <p:cNvSpPr txBox="1"/>
          <p:nvPr/>
        </p:nvSpPr>
        <p:spPr>
          <a:xfrm>
            <a:off x="1398532" y="3768953"/>
            <a:ext cx="3777155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Single parameter? Which one?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6644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AHI B01 (Oversampling Factor = 1) </a:t>
            </a:r>
            <a:endParaRPr lang="en-US" dirty="0"/>
          </a:p>
        </p:txBody>
      </p:sp>
      <p:pic>
        <p:nvPicPr>
          <p:cNvPr id="47106" name="Picture 2" descr="C:\Users\XShao\Documents\NOAA\GOES-R\MTF\FIgs\AHI_OF_1\fig_AHI_B01_MT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81557"/>
            <a:ext cx="7315200" cy="533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646238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Unintuitively, MTF for the 0.5km channel (AHI B03 &amp; ABI B02) is worse than the 1km channel.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73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AHI B02 (Oversampling Factor = 1) </a:t>
            </a:r>
            <a:endParaRPr lang="en-US" dirty="0"/>
          </a:p>
        </p:txBody>
      </p:sp>
      <p:pic>
        <p:nvPicPr>
          <p:cNvPr id="5" name="Picture 2" descr="C:\Users\XShao\Documents\NOAA\GOES-R\MTF\FIgs\AHI_OF_1\fig_AHI_B02_MT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81557"/>
            <a:ext cx="7315200" cy="533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646238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Unintuitively, MTF for the 0.5km channel (AHI B03 &amp; ABI B02) is worse than the 1km channel.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37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AHI B03 (Oversampling Factor = 1) </a:t>
            </a:r>
            <a:endParaRPr lang="en-US" dirty="0"/>
          </a:p>
        </p:txBody>
      </p:sp>
      <p:pic>
        <p:nvPicPr>
          <p:cNvPr id="49154" name="Picture 2" descr="C:\Users\XShao\Documents\NOAA\GOES-R\MTF\FIgs\AHI_OF_1\fig_AHI_B03_MT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81557"/>
            <a:ext cx="7315200" cy="533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646238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Unintuitively, MTF for the 0.5km channel (AHI B03 &amp; ABI B02) is worse than the 1km channel.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39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XShao\Documents\NOAA\GOES-R\MTF\FIgs\ABI_20170712\fig_ABI_B01_MT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1"/>
            <a:ext cx="73152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646238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Unintuitively, MTF for the 0.5km channel (AHI B03 &amp; ABI B02) is worse than the 1km channel.</a:t>
            </a:r>
            <a:endParaRPr lang="en-US" sz="40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 CH01 (</a:t>
            </a:r>
            <a:r>
              <a:rPr lang="en-US" dirty="0" smtClean="0"/>
              <a:t>2017-07-12)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XShao\Documents\NOAA\GOES-R\MTF\FIgs\ABI_20170712\fig_ABI_B02_MT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1"/>
            <a:ext cx="73152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646238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Unintuitively, MTF for the 0.5km channel (AHI B03 &amp; ABI B02) is worse than the 1km channel.</a:t>
            </a:r>
            <a:endParaRPr lang="en-US" sz="4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 CH02 (2017-07-12)</a:t>
            </a:r>
          </a:p>
        </p:txBody>
      </p:sp>
    </p:spTree>
    <p:extLst>
      <p:ext uri="{BB962C8B-B14F-4D97-AF65-F5344CB8AC3E}">
        <p14:creationId xmlns:p14="http://schemas.microsoft.com/office/powerpoint/2010/main" val="38465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033669"/>
              </p:ext>
            </p:extLst>
          </p:nvPr>
        </p:nvGraphicFramePr>
        <p:xfrm>
          <a:off x="8077200" y="1277354"/>
          <a:ext cx="3993472" cy="4983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01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7147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Thurs am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Topic: Alternative uses of lunar measurements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147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Chair: Fred Wu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605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9:00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Jack Xiong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NASA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MODIS PC bands optical leak characterisation using lunar observations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5k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00:20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089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9:20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Wilson Truman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NASA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Electronic x-talk characterisation using lunar observations for MODIS and VIIRS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5l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00:20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605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9:40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effectLst/>
                        </a:rPr>
                        <a:t>Fangfang </a:t>
                      </a:r>
                      <a:r>
                        <a:rPr lang="en-US" sz="1000" u="none" strike="noStrike" dirty="0">
                          <a:effectLst/>
                        </a:rPr>
                        <a:t>Yu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NOAA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Ghost effects/ X-talk characterisation using Moon observations from ABI (?)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5m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00:20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5573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sngStrike" dirty="0">
                          <a:solidFill>
                            <a:srgbClr val="FF0000"/>
                          </a:solidFill>
                          <a:effectLst/>
                        </a:rPr>
                        <a:t>10:00</a:t>
                      </a:r>
                      <a:endParaRPr lang="en-US" sz="1000" b="0" i="0" u="none" strike="sng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sngStrike" dirty="0">
                          <a:solidFill>
                            <a:srgbClr val="FF0000"/>
                          </a:solidFill>
                          <a:effectLst/>
                        </a:rPr>
                        <a:t>Likun Wang</a:t>
                      </a:r>
                      <a:endParaRPr lang="en-US" sz="1000" b="0" i="0" u="none" strike="sng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sngStrike" dirty="0">
                          <a:solidFill>
                            <a:srgbClr val="FF0000"/>
                          </a:solidFill>
                          <a:effectLst/>
                        </a:rPr>
                        <a:t>NOAA</a:t>
                      </a:r>
                      <a:endParaRPr lang="en-US" sz="1000" b="0" i="0" u="none" strike="sng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sngStrike" dirty="0">
                          <a:solidFill>
                            <a:srgbClr val="FF0000"/>
                          </a:solidFill>
                          <a:effectLst/>
                        </a:rPr>
                        <a:t>Using lunar observations from CrIS for band-to-band co-registration check and radiometric calibration stability monitoring</a:t>
                      </a:r>
                      <a:endParaRPr lang="en-US" sz="1000" b="0" i="0" u="none" strike="sng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sngStrike" dirty="0">
                          <a:solidFill>
                            <a:srgbClr val="FF0000"/>
                          </a:solidFill>
                          <a:effectLst/>
                        </a:rPr>
                        <a:t>5n</a:t>
                      </a:r>
                      <a:endParaRPr lang="en-US" sz="1000" b="0" i="0" u="none" strike="sng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sngStrike" dirty="0">
                          <a:solidFill>
                            <a:srgbClr val="FF0000"/>
                          </a:solidFill>
                          <a:effectLst/>
                        </a:rPr>
                        <a:t>00:20</a:t>
                      </a:r>
                      <a:endParaRPr lang="en-US" sz="1000" b="0" i="0" u="none" strike="sng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639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10:20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Coffee break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00:30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605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10:50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Songyan Gu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CMA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Lunar calibration consideration for FY-3 Microwave instruments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5o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00:20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639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11:10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All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All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Discussion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5p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01:00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147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12:10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Lunch Break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01:00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534287"/>
              </p:ext>
            </p:extLst>
          </p:nvPr>
        </p:nvGraphicFramePr>
        <p:xfrm>
          <a:off x="3805561" y="1277355"/>
          <a:ext cx="4119238" cy="4983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0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4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7557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Topic: Alternative uses of lunar measurements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557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Chair: Fred Wu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557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14:10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Fred Wu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NOAA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Introduction to the session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00:10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557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14:20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Xi (Sean) Shao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NOAA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MTF of ABI, AHI, FY-2, MI, and SEVIRI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00:30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670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14:50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Claude Ledez/Sebastien Wagner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EUMETSAT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MTF evaluation of Meteosat-9 SEVIRI using Lunar observations + results on the ABI + AHI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00:15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113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15:05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colleague/Masaya Takahashi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JMA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MTF evaluation of AHI using lunar observations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00:15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557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15:20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Lin Chen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CMA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MTF evaluation of FY-2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00:15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113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15:35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Min Min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CMA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MTF evaluation of MERSI using Lunar observations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00:15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557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15:50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Stefan Adriaensen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VITO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MTF evaluation of Proba-V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00:15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557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16:05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Coffee break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00:30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557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16:35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All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All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Discussion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5h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00:45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5113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17:20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Seongick Cho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KIOST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GOCI-II MTF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00:20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52670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17:40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Toru Kouyama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AIST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Lunar Observation Activities with a Small Satellite and a Planetary Exploration Satellite.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5j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00:20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7557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18:00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Lawrence Ong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NASA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TBD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??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00:20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969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18:20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END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094" y="1283923"/>
            <a:ext cx="34193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Stability for VNIR radiometric calibration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Knife edge and other features for additional characterization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Instrument Characterization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MTF </a:t>
            </a:r>
            <a:r>
              <a:rPr lang="en-US" sz="2000" dirty="0" smtClean="0"/>
              <a:t>(7)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Cross Talk (3)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strike="sngStrike" dirty="0" smtClean="0"/>
              <a:t>Band-to-band registratio</a:t>
            </a:r>
            <a:r>
              <a:rPr lang="en-US" sz="2000" strike="sngStrike" dirty="0"/>
              <a:t>n</a:t>
            </a:r>
            <a:endParaRPr lang="en-US" sz="2000" strike="sngStrik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Alternative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Alternative Wavelength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Microwave</a:t>
            </a:r>
          </a:p>
        </p:txBody>
      </p:sp>
    </p:spTree>
    <p:extLst>
      <p:ext uri="{BB962C8B-B14F-4D97-AF65-F5344CB8AC3E}">
        <p14:creationId xmlns:p14="http://schemas.microsoft.com/office/powerpoint/2010/main" val="25782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XShao\Documents\NOAA\GOES-R\MTF\FIgs\ABI_20170712\fig_ABI_B03_MT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73152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646238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Unintuitively, MTF for the 0.5km channel (AHI B03 &amp; ABI B02) is worse than the 1km channel.</a:t>
            </a:r>
            <a:endParaRPr lang="en-US" sz="4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 CH03 (2017-07-12)</a:t>
            </a:r>
          </a:p>
        </p:txBody>
      </p:sp>
    </p:spTree>
    <p:extLst>
      <p:ext uri="{BB962C8B-B14F-4D97-AF65-F5344CB8AC3E}">
        <p14:creationId xmlns:p14="http://schemas.microsoft.com/office/powerpoint/2010/main" val="19195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CMA Calculation on FY-2G</a:t>
            </a:r>
            <a:endParaRPr lang="en-US" dirty="0"/>
          </a:p>
        </p:txBody>
      </p:sp>
      <p:pic>
        <p:nvPicPr>
          <p:cNvPr id="46082" name="Picture 2" descr="C:\Users\XShao\Documents\NOAA\GOES-R\MTF\FY2\FY2G-201504030301_MTF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81557"/>
            <a:ext cx="7353300" cy="525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1181557"/>
            <a:ext cx="4152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Have received some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Have not received algorithm.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Suggest other agencies to critique NOAA’s method based on their experience.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68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181557"/>
            <a:ext cx="7314906" cy="525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95600" y="266700"/>
            <a:ext cx="8458200" cy="914857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MSG-1 SEVIRI HRV in EW </a:t>
            </a:r>
            <a:r>
              <a:rPr lang="en-GB" altLang="en-US" sz="3600" dirty="0" smtClean="0"/>
              <a:t>(by </a:t>
            </a:r>
            <a:r>
              <a:rPr lang="en-GB" altLang="en-US" sz="3600" dirty="0"/>
              <a:t>EUMETSAT)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04850" y="1181557"/>
            <a:ext cx="4152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Have received some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Have not received algorithm.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Suggest other agencies to critique NOAA’s method based on their experience.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550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Meeting participants </a:t>
            </a:r>
            <a:r>
              <a:rPr lang="en-US" dirty="0"/>
              <a:t>recognized </a:t>
            </a:r>
            <a:r>
              <a:rPr lang="en-US" dirty="0" smtClean="0"/>
              <a:t>the importance </a:t>
            </a:r>
            <a:r>
              <a:rPr lang="en-US" dirty="0"/>
              <a:t>and </a:t>
            </a:r>
            <a:r>
              <a:rPr lang="en-US" dirty="0" smtClean="0"/>
              <a:t>expressed strong </a:t>
            </a:r>
            <a:r>
              <a:rPr lang="en-US" dirty="0"/>
              <a:t>interest in </a:t>
            </a:r>
            <a:r>
              <a:rPr lang="en-US" dirty="0" smtClean="0"/>
              <a:t>evaluating the imaging quality of satellite instruments. </a:t>
            </a:r>
          </a:p>
          <a:p>
            <a:r>
              <a:rPr lang="en-US" dirty="0" smtClean="0"/>
              <a:t>GSICS </a:t>
            </a:r>
            <a:r>
              <a:rPr lang="en-US" dirty="0"/>
              <a:t>should </a:t>
            </a:r>
            <a:r>
              <a:rPr lang="en-US" dirty="0" smtClean="0"/>
              <a:t>recommend method(s) to compute the </a:t>
            </a:r>
            <a:r>
              <a:rPr lang="en-US" dirty="0"/>
              <a:t>MTF based on </a:t>
            </a:r>
            <a:r>
              <a:rPr lang="en-US" dirty="0" smtClean="0"/>
              <a:t>lunar measurements that are applicable for all sensors and channels.</a:t>
            </a:r>
          </a:p>
          <a:p>
            <a:r>
              <a:rPr lang="en-US" dirty="0" smtClean="0"/>
              <a:t>GSICS should reach out to the relevant expertise in other community such as WGCV of CEOS.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 Forward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Fundamentals: Sampling, Oversampling, and Resampling.</a:t>
            </a:r>
          </a:p>
          <a:p>
            <a:r>
              <a:rPr lang="en-US" dirty="0" smtClean="0"/>
              <a:t>The algorithm should account for spatial resolution.</a:t>
            </a:r>
          </a:p>
          <a:p>
            <a:pPr lvl="1"/>
            <a:r>
              <a:rPr lang="en-US" dirty="0" smtClean="0"/>
              <a:t>In addition to (or instead of) frequency relative to “sampling grids”.</a:t>
            </a:r>
          </a:p>
          <a:p>
            <a:pPr lvl="1"/>
            <a:r>
              <a:rPr lang="en-US" dirty="0" smtClean="0"/>
              <a:t>Would be a </a:t>
            </a:r>
            <a:r>
              <a:rPr lang="en-US" dirty="0"/>
              <a:t>more useful </a:t>
            </a:r>
            <a:r>
              <a:rPr lang="en-US" dirty="0" smtClean="0"/>
              <a:t>tool, even if no </a:t>
            </a:r>
            <a:r>
              <a:rPr lang="en-US" dirty="0"/>
              <a:t>longer </a:t>
            </a:r>
            <a:r>
              <a:rPr lang="en-US" dirty="0" smtClean="0"/>
              <a:t>MTF.</a:t>
            </a:r>
            <a:endParaRPr lang="en-US" dirty="0"/>
          </a:p>
          <a:p>
            <a:r>
              <a:rPr lang="en-US" dirty="0" smtClean="0"/>
              <a:t>Oversampling: Scaling the grid before deriving ESF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Oversampling may have uncertainty, however it’s determined.</a:t>
            </a:r>
          </a:p>
          <a:p>
            <a:pPr lvl="1"/>
            <a:r>
              <a:rPr lang="en-US" dirty="0" smtClean="0"/>
              <a:t>Its propagation to MTF should be estimated, but perhaps nearly negligible.</a:t>
            </a:r>
            <a:endParaRPr lang="en-US" dirty="0" smtClean="0"/>
          </a:p>
          <a:p>
            <a:r>
              <a:rPr lang="en-US" dirty="0" smtClean="0"/>
              <a:t>Resampling: Fully resample the lunar measurements before deriving ESF.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 Forward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Other Details of the Algorithm Under Development:</a:t>
            </a:r>
          </a:p>
          <a:p>
            <a:r>
              <a:rPr lang="en-US" dirty="0" smtClean="0"/>
              <a:t>Coordinate acquisition on the same day?</a:t>
            </a:r>
          </a:p>
          <a:p>
            <a:r>
              <a:rPr lang="en-US" dirty="0" smtClean="0"/>
              <a:t>Restrictions </a:t>
            </a:r>
            <a:r>
              <a:rPr lang="en-US" dirty="0"/>
              <a:t>on lunar phase (waning/waxing) and latitude?</a:t>
            </a:r>
          </a:p>
          <a:p>
            <a:r>
              <a:rPr lang="en-US" dirty="0" smtClean="0"/>
              <a:t>Fermi function? </a:t>
            </a:r>
          </a:p>
          <a:p>
            <a:r>
              <a:rPr lang="en-US" dirty="0" smtClean="0"/>
              <a:t>ESF: </a:t>
            </a:r>
            <a:r>
              <a:rPr lang="en-US" dirty="0"/>
              <a:t>P</a:t>
            </a:r>
            <a:r>
              <a:rPr lang="en-US" altLang="en-US" dirty="0" smtClean="0"/>
              <a:t>iecewise </a:t>
            </a:r>
            <a:r>
              <a:rPr lang="en-US" altLang="en-US" dirty="0"/>
              <a:t>2</a:t>
            </a:r>
            <a:r>
              <a:rPr lang="en-US" altLang="en-US" baseline="30000" dirty="0"/>
              <a:t>nd</a:t>
            </a:r>
            <a:r>
              <a:rPr lang="en-US" altLang="en-US" dirty="0"/>
              <a:t> order polynomial etc</a:t>
            </a:r>
            <a:r>
              <a:rPr lang="en-US" altLang="en-US" dirty="0" smtClean="0"/>
              <a:t>.</a:t>
            </a:r>
          </a:p>
          <a:p>
            <a:r>
              <a:rPr lang="en-US" dirty="0" smtClean="0"/>
              <a:t>LSF: Padded 0 for those 3 pixels away from edge </a:t>
            </a:r>
            <a:r>
              <a:rPr lang="en-US" altLang="en-US" dirty="0" smtClean="0"/>
              <a:t>etc.</a:t>
            </a:r>
          </a:p>
          <a:p>
            <a:r>
              <a:rPr lang="en-US" altLang="en-US" dirty="0" smtClean="0"/>
              <a:t>MTF: Consideration for FFT?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 Forward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Metric to Evaluate MTF:</a:t>
            </a:r>
          </a:p>
          <a:p>
            <a:r>
              <a:rPr lang="en-US" dirty="0" smtClean="0"/>
              <a:t>Single parameter is preferred.</a:t>
            </a:r>
          </a:p>
          <a:p>
            <a:r>
              <a:rPr lang="en-US" dirty="0" smtClean="0"/>
              <a:t>It is desirable to cut </a:t>
            </a:r>
            <a:r>
              <a:rPr lang="en-US" dirty="0"/>
              <a:t>off frequencies above the Nyquist to </a:t>
            </a:r>
            <a:r>
              <a:rPr lang="en-US" dirty="0" smtClean="0"/>
              <a:t>minimize aliasing while </a:t>
            </a:r>
            <a:r>
              <a:rPr lang="en-US" dirty="0"/>
              <a:t>maintaining a reasonably flat MTF up </a:t>
            </a:r>
            <a:r>
              <a:rPr lang="en-US" dirty="0" smtClean="0"/>
              <a:t>to the Nyquist. </a:t>
            </a:r>
            <a:endParaRPr lang="en-US" dirty="0"/>
          </a:p>
          <a:p>
            <a:pPr lvl="1"/>
            <a:r>
              <a:rPr lang="en-US" dirty="0" smtClean="0"/>
              <a:t>Some (such as AHI/ABI) does that explicitly via resampling with sinc function.</a:t>
            </a:r>
          </a:p>
          <a:p>
            <a:pPr lvl="1"/>
            <a:r>
              <a:rPr lang="en-US" dirty="0" smtClean="0"/>
              <a:t>Ideally MTF near Nyquist should approach 0.</a:t>
            </a:r>
          </a:p>
          <a:p>
            <a:r>
              <a:rPr lang="en-US" dirty="0" smtClean="0"/>
              <a:t>Because of other constraints and data noise etc., any algorithm is rarely optimal for every cases.</a:t>
            </a:r>
          </a:p>
          <a:p>
            <a:r>
              <a:rPr lang="en-US" dirty="0" smtClean="0"/>
              <a:t>Perhaps MTF at Nyquist = 1 is neither desirable nor reliable.</a:t>
            </a:r>
          </a:p>
          <a:p>
            <a:r>
              <a:rPr lang="en-US" dirty="0" smtClean="0"/>
              <a:t>Recommend MTF at Nyquist = 0.5.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8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1557"/>
            <a:ext cx="10515600" cy="499540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Action 1: Participating agency to identify Point of Contact (POC) for the GSICS lunar MTF development efforts.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9900"/>
                </a:solidFill>
              </a:rPr>
              <a:t>POC Identified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Action 2: </a:t>
            </a:r>
            <a:r>
              <a:rPr lang="en-US" dirty="0" smtClean="0"/>
              <a:t>NOAA </a:t>
            </a:r>
            <a:r>
              <a:rPr lang="en-US" dirty="0"/>
              <a:t>to reach </a:t>
            </a:r>
            <a:r>
              <a:rPr lang="en-US" dirty="0" smtClean="0"/>
              <a:t>out to CEOS/ITOVS </a:t>
            </a:r>
            <a:r>
              <a:rPr lang="en-US" dirty="0"/>
              <a:t>for knowledge and </a:t>
            </a:r>
            <a:r>
              <a:rPr lang="en-US" dirty="0" smtClean="0"/>
              <a:t>consultation </a:t>
            </a:r>
            <a:r>
              <a:rPr lang="en-US" dirty="0"/>
              <a:t>of MTF </a:t>
            </a:r>
            <a:r>
              <a:rPr lang="en-US" dirty="0" smtClean="0"/>
              <a:t>experience and analysis. (</a:t>
            </a:r>
            <a:r>
              <a:rPr lang="en-US" altLang="zh-CN" b="1" dirty="0" smtClean="0">
                <a:solidFill>
                  <a:srgbClr val="000099"/>
                </a:solidFill>
              </a:rPr>
              <a:t>Seeking suggestion in questionnaire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Action 3: NOAA </a:t>
            </a:r>
            <a:r>
              <a:rPr lang="en-US" dirty="0" smtClean="0"/>
              <a:t>to distribute </a:t>
            </a:r>
            <a:r>
              <a:rPr lang="en-US" dirty="0"/>
              <a:t>the </a:t>
            </a:r>
            <a:r>
              <a:rPr lang="en-US" dirty="0" smtClean="0"/>
              <a:t>lunar </a:t>
            </a:r>
            <a:r>
              <a:rPr lang="en-US" dirty="0"/>
              <a:t>data collected from various agencies</a:t>
            </a:r>
            <a:r>
              <a:rPr lang="en-US" dirty="0" smtClean="0"/>
              <a:t>. (</a:t>
            </a:r>
            <a:r>
              <a:rPr lang="en-US" b="1" dirty="0" smtClean="0">
                <a:solidFill>
                  <a:srgbClr val="009900"/>
                </a:solidFill>
              </a:rPr>
              <a:t>Distributed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Action 4: NOAA/JMA to </a:t>
            </a:r>
            <a:r>
              <a:rPr lang="en-US" dirty="0" smtClean="0"/>
              <a:t>resolve the </a:t>
            </a:r>
            <a:r>
              <a:rPr lang="en-US" dirty="0"/>
              <a:t>L1A/L1B data for MTF analysis, as well as oversampling factor.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0099"/>
                </a:solidFill>
              </a:rPr>
              <a:t>In progress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Action 5:  NOAA to prepare the MTF questionnaires and send to the POC</a:t>
            </a:r>
            <a:r>
              <a:rPr lang="en-US" dirty="0" smtClean="0"/>
              <a:t>. (</a:t>
            </a:r>
            <a:r>
              <a:rPr lang="en-US" b="1" dirty="0" smtClean="0">
                <a:solidFill>
                  <a:srgbClr val="000099"/>
                </a:solidFill>
              </a:rPr>
              <a:t>Questionnaire is under review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Action 6: NOAA to prepare a </a:t>
            </a:r>
            <a:r>
              <a:rPr lang="en-US" altLang="zh-CN" dirty="0" smtClean="0"/>
              <a:t>report on lunar MTF at the workshop. (</a:t>
            </a:r>
            <a:r>
              <a:rPr lang="en-US" altLang="zh-CN" b="1" dirty="0" smtClean="0">
                <a:solidFill>
                  <a:srgbClr val="009900"/>
                </a:solidFill>
              </a:rPr>
              <a:t>Completed</a:t>
            </a:r>
            <a:r>
              <a:rPr lang="en-US" altLang="zh-CN" dirty="0" smtClean="0"/>
              <a:t>).</a:t>
            </a:r>
            <a:endParaRPr lang="en-US" dirty="0"/>
          </a:p>
          <a:p>
            <a:r>
              <a:rPr lang="en-US" dirty="0"/>
              <a:t>Recommendation: POC from each agency to provide details and explanation of the algorithms/schemes.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Lunar MTF POC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least one from each interested member or observer</a:t>
            </a:r>
          </a:p>
          <a:p>
            <a:pPr lvl="1"/>
            <a:r>
              <a:rPr lang="en-US" dirty="0" smtClean="0"/>
              <a:t>May have more for additional instruments etc.</a:t>
            </a:r>
          </a:p>
          <a:p>
            <a:r>
              <a:rPr lang="en-US" dirty="0" smtClean="0"/>
              <a:t>Current POC’s</a:t>
            </a:r>
          </a:p>
          <a:p>
            <a:pPr lvl="1"/>
            <a:r>
              <a:rPr lang="en-US" dirty="0" smtClean="0"/>
              <a:t>CMA – Lin Chen</a:t>
            </a:r>
          </a:p>
          <a:p>
            <a:pPr lvl="1"/>
            <a:r>
              <a:rPr lang="en-US" dirty="0" smtClean="0"/>
              <a:t>ESA – </a:t>
            </a:r>
            <a:r>
              <a:rPr lang="es-ES" dirty="0" smtClean="0"/>
              <a:t>Ignacio </a:t>
            </a:r>
            <a:r>
              <a:rPr lang="es-ES" dirty="0"/>
              <a:t>Torralba </a:t>
            </a:r>
            <a:r>
              <a:rPr lang="es-ES" dirty="0" smtClean="0"/>
              <a:t>Elipe</a:t>
            </a:r>
            <a:endParaRPr lang="es-ES" dirty="0"/>
          </a:p>
          <a:p>
            <a:pPr lvl="1"/>
            <a:r>
              <a:rPr lang="en-US" dirty="0" smtClean="0"/>
              <a:t>EUMETSAT – Claude Ledez</a:t>
            </a:r>
          </a:p>
          <a:p>
            <a:pPr lvl="1"/>
            <a:r>
              <a:rPr lang="en-US" dirty="0" smtClean="0"/>
              <a:t>JMA – Masaya Takahashi</a:t>
            </a:r>
          </a:p>
          <a:p>
            <a:pPr lvl="1"/>
            <a:r>
              <a:rPr lang="en-US" dirty="0" smtClean="0"/>
              <a:t>KMA – Doheong Kim</a:t>
            </a:r>
          </a:p>
          <a:p>
            <a:pPr lvl="1"/>
            <a:r>
              <a:rPr lang="en-US" dirty="0" smtClean="0"/>
              <a:t>NASA – </a:t>
            </a:r>
            <a:r>
              <a:rPr lang="en-US" dirty="0"/>
              <a:t>Lawrence Ong</a:t>
            </a:r>
          </a:p>
          <a:p>
            <a:pPr lvl="1"/>
            <a:r>
              <a:rPr lang="en-US" altLang="zh-CN" dirty="0" smtClean="0"/>
              <a:t>NOAA</a:t>
            </a:r>
            <a:r>
              <a:rPr lang="en-US" altLang="zh-CN" dirty="0"/>
              <a:t> </a:t>
            </a:r>
            <a:r>
              <a:rPr lang="en-US" altLang="zh-CN" dirty="0" smtClean="0"/>
              <a:t>– Xi Shao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Lunar MTF Questionnaire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1557"/>
            <a:ext cx="10515600" cy="4995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Preliminary </a:t>
            </a:r>
            <a:r>
              <a:rPr lang="en-US" dirty="0"/>
              <a:t>questionnaire </a:t>
            </a:r>
            <a:r>
              <a:rPr lang="en-US" dirty="0" smtClean="0"/>
              <a:t>for </a:t>
            </a:r>
            <a:r>
              <a:rPr lang="en-US" dirty="0"/>
              <a:t>soliciting suggestions on GSICS lunar </a:t>
            </a:r>
            <a:r>
              <a:rPr lang="en-US" dirty="0" smtClean="0"/>
              <a:t>MTF development </a:t>
            </a:r>
            <a:r>
              <a:rPr lang="en-US" dirty="0"/>
              <a:t>from participating </a:t>
            </a:r>
            <a:r>
              <a:rPr lang="en-US" dirty="0" smtClean="0"/>
              <a:t>agencies: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</a:t>
            </a:r>
            <a:r>
              <a:rPr lang="en-US" dirty="0"/>
              <a:t>a standardized Lunar MTF evaluation beneficial to your instrument? Please identify the instrument and illustrate </a:t>
            </a:r>
            <a:r>
              <a:rPr lang="en-US" dirty="0" smtClean="0"/>
              <a:t>the impacts.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is the expected GSICS Role in Lunar MTF </a:t>
            </a:r>
            <a:r>
              <a:rPr lang="en-US" dirty="0" smtClean="0"/>
              <a:t>development?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Please describe (briefly to start) the lunar </a:t>
            </a:r>
            <a:r>
              <a:rPr lang="en-US" dirty="0"/>
              <a:t>MTF </a:t>
            </a:r>
            <a:r>
              <a:rPr lang="en-US" dirty="0" smtClean="0"/>
              <a:t>algorithm used or planned at </a:t>
            </a:r>
            <a:r>
              <a:rPr lang="en-US" dirty="0"/>
              <a:t>your </a:t>
            </a:r>
            <a:r>
              <a:rPr lang="en-US" dirty="0" smtClean="0"/>
              <a:t>agency.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Please suggest ways to reach out for lunar MTF expertise – publications, persons, organizations (CEOS), meetings.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Please suggest steps to develop GSICS lunar MTF.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66700"/>
            <a:ext cx="8686800" cy="914857"/>
          </a:xfrm>
        </p:spPr>
        <p:txBody>
          <a:bodyPr>
            <a:normAutofit/>
          </a:bodyPr>
          <a:lstStyle/>
          <a:p>
            <a:r>
              <a:rPr lang="en-US" dirty="0" smtClean="0"/>
              <a:t>Needs, Opportunity, Issues, and GSICS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Evaluate the imaging quality </a:t>
            </a:r>
            <a:r>
              <a:rPr lang="en-US" dirty="0"/>
              <a:t>of </a:t>
            </a:r>
            <a:r>
              <a:rPr lang="en-US" dirty="0" smtClean="0"/>
              <a:t>satellite instrument.</a:t>
            </a:r>
            <a:endParaRPr lang="en-US" dirty="0"/>
          </a:p>
          <a:p>
            <a:pPr lvl="1"/>
            <a:r>
              <a:rPr lang="en-US" dirty="0"/>
              <a:t>In addition to radiometric, geometric, and spectral calibration.</a:t>
            </a:r>
          </a:p>
          <a:p>
            <a:pPr lvl="1"/>
            <a:r>
              <a:rPr lang="en-US" dirty="0" smtClean="0"/>
              <a:t>For users</a:t>
            </a:r>
            <a:r>
              <a:rPr lang="en-US" dirty="0"/>
              <a:t>, instrument vendors, calibration specialists, satellite operators, program managers, among others.</a:t>
            </a:r>
          </a:p>
          <a:p>
            <a:r>
              <a:rPr lang="en-US" dirty="0"/>
              <a:t>Modulation Transfer Function (MTF) of the sharp </a:t>
            </a:r>
            <a:r>
              <a:rPr lang="en-US" dirty="0" smtClean="0"/>
              <a:t>lunar edge is </a:t>
            </a:r>
            <a:r>
              <a:rPr lang="en-US" dirty="0"/>
              <a:t>a nearly ideal and widely available target for such evaluation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Results have not been comparable</a:t>
            </a:r>
          </a:p>
          <a:p>
            <a:pPr lvl="1"/>
            <a:r>
              <a:rPr lang="en-US" dirty="0" smtClean="0"/>
              <a:t>Different methods for common process, e.g., LSF =&gt; ESF.</a:t>
            </a:r>
            <a:endParaRPr lang="en-US" dirty="0"/>
          </a:p>
          <a:p>
            <a:pPr lvl="1"/>
            <a:r>
              <a:rPr lang="en-US" dirty="0" smtClean="0"/>
              <a:t>Instrument-specific idiosyncrasy, e.g., overlapping.</a:t>
            </a:r>
          </a:p>
          <a:p>
            <a:r>
              <a:rPr lang="en-US" dirty="0" smtClean="0"/>
              <a:t>GSICS is the right place </a:t>
            </a:r>
            <a:r>
              <a:rPr lang="en-US" dirty="0" smtClean="0"/>
              <a:t>for such coordinated effort.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7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Review the various methods and </a:t>
            </a:r>
            <a:r>
              <a:rPr lang="en-US" dirty="0" smtClean="0"/>
              <a:t>results.</a:t>
            </a:r>
          </a:p>
          <a:p>
            <a:pPr lvl="1"/>
            <a:r>
              <a:rPr lang="en-US" dirty="0" smtClean="0"/>
              <a:t>Partially fulfilled. </a:t>
            </a:r>
          </a:p>
          <a:p>
            <a:pPr lvl="1"/>
            <a:r>
              <a:rPr lang="en-US" dirty="0" smtClean="0"/>
              <a:t>Revealed deficiencies (have enough to work on).</a:t>
            </a:r>
          </a:p>
          <a:p>
            <a:pPr lvl="1"/>
            <a:r>
              <a:rPr lang="en-US" dirty="0" smtClean="0"/>
              <a:t>Increased interest. Confirmed feasibility.</a:t>
            </a:r>
            <a:endParaRPr lang="en-US" dirty="0"/>
          </a:p>
          <a:p>
            <a:r>
              <a:rPr lang="en-US" dirty="0"/>
              <a:t>Identify major obstacles or opportunities.</a:t>
            </a:r>
          </a:p>
          <a:p>
            <a:pPr lvl="1"/>
            <a:r>
              <a:rPr lang="en-US" dirty="0" smtClean="0"/>
              <a:t>Sampling, Oversampling, and Resampling.</a:t>
            </a:r>
            <a:endParaRPr lang="en-US" dirty="0"/>
          </a:p>
          <a:p>
            <a:pPr lvl="1"/>
            <a:r>
              <a:rPr lang="en-US" dirty="0" smtClean="0"/>
              <a:t>Many other important details.</a:t>
            </a:r>
            <a:endParaRPr lang="en-US" dirty="0"/>
          </a:p>
          <a:p>
            <a:r>
              <a:rPr lang="en-US" dirty="0"/>
              <a:t>Summarize key questions for further investigation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Led to the Questionnaire and Path Forward</a:t>
            </a:r>
            <a:endParaRPr lang="en-US" dirty="0"/>
          </a:p>
          <a:p>
            <a:r>
              <a:rPr lang="en-US" dirty="0"/>
              <a:t>Plan for future – interim goals and </a:t>
            </a:r>
            <a:r>
              <a:rPr lang="en-US" dirty="0" smtClean="0"/>
              <a:t>schedule.</a:t>
            </a:r>
          </a:p>
          <a:p>
            <a:pPr lvl="1"/>
            <a:r>
              <a:rPr lang="en-US" smtClean="0"/>
              <a:t>In progress.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 (2</a:t>
            </a:r>
            <a:r>
              <a:rPr lang="en-US" baseline="30000" dirty="0" smtClean="0"/>
              <a:t>nd</a:t>
            </a:r>
            <a:r>
              <a:rPr lang="en-US" dirty="0" smtClean="0"/>
              <a:t> Lunar Cal. Workshop)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Collect lunar image by each instruments (currently 6):</a:t>
            </a:r>
            <a:endParaRPr lang="en-US" sz="3200" dirty="0"/>
          </a:p>
          <a:p>
            <a:pPr lvl="1"/>
            <a:r>
              <a:rPr lang="en-US" sz="2800" dirty="0"/>
              <a:t>ABI on GOES-16, AHI on Himawari-8, Imager on GOES-15, MI on COMS, Imager on FY-2, SEVIRI on MSG. </a:t>
            </a:r>
          </a:p>
          <a:p>
            <a:r>
              <a:rPr lang="en-US" sz="3200" dirty="0" smtClean="0"/>
              <a:t>Derive MTF with one </a:t>
            </a:r>
            <a:r>
              <a:rPr lang="en-US" sz="3200" dirty="0"/>
              <a:t>method </a:t>
            </a:r>
            <a:r>
              <a:rPr lang="en-US" sz="3200" dirty="0" smtClean="0"/>
              <a:t>(NOAA) for </a:t>
            </a:r>
            <a:r>
              <a:rPr lang="en-US" sz="3200" dirty="0"/>
              <a:t>all instruments</a:t>
            </a:r>
          </a:p>
          <a:p>
            <a:pPr lvl="1"/>
            <a:r>
              <a:rPr lang="en-US" sz="2800" dirty="0" smtClean="0"/>
              <a:t>Are </a:t>
            </a:r>
            <a:r>
              <a:rPr lang="en-US" sz="2800" dirty="0"/>
              <a:t>Imager and MI similar? ABI and AHI? Better than Imager/MI?</a:t>
            </a:r>
          </a:p>
          <a:p>
            <a:r>
              <a:rPr lang="en-US" sz="3200" dirty="0" smtClean="0"/>
              <a:t>Derive MTF with different </a:t>
            </a:r>
            <a:r>
              <a:rPr lang="en-US" sz="3200" dirty="0"/>
              <a:t>methods </a:t>
            </a:r>
            <a:r>
              <a:rPr lang="en-US" sz="3200" dirty="0" smtClean="0"/>
              <a:t>(agency) for </a:t>
            </a:r>
            <a:r>
              <a:rPr lang="en-US" sz="3200" dirty="0"/>
              <a:t>the same instrument</a:t>
            </a:r>
          </a:p>
          <a:p>
            <a:pPr lvl="1"/>
            <a:r>
              <a:rPr lang="en-US" sz="2800" dirty="0" smtClean="0"/>
              <a:t>Compare </a:t>
            </a:r>
            <a:r>
              <a:rPr lang="en-US" sz="2800" dirty="0"/>
              <a:t>the differences in methods, tradeoffs, and results.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26B-BF53-4AE8-86A9-0CB676573B8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Expected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the various methods and results.</a:t>
            </a:r>
          </a:p>
          <a:p>
            <a:r>
              <a:rPr lang="en-US" dirty="0"/>
              <a:t>Identify major obstacles or opportunities.</a:t>
            </a:r>
          </a:p>
          <a:p>
            <a:pPr lvl="1"/>
            <a:r>
              <a:rPr lang="en-US" dirty="0"/>
              <a:t>Is it feasible?</a:t>
            </a:r>
          </a:p>
          <a:p>
            <a:pPr lvl="1"/>
            <a:r>
              <a:rPr lang="en-US" dirty="0"/>
              <a:t>Are there better ways?</a:t>
            </a:r>
          </a:p>
          <a:p>
            <a:r>
              <a:rPr lang="en-US" dirty="0"/>
              <a:t>Summarize key questions for further investigation.</a:t>
            </a:r>
          </a:p>
          <a:p>
            <a:r>
              <a:rPr lang="en-US" dirty="0"/>
              <a:t>Plan for future – interim goals and schedule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en-US" sz="4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NOAA’s Method</a:t>
            </a:r>
            <a:endParaRPr lang="en-US" sz="4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7700" y="1336668"/>
            <a:ext cx="10934700" cy="48645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Fit to a Fermi function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b</a:t>
            </a:r>
            <a:r>
              <a:rPr lang="en-US" dirty="0" smtClean="0"/>
              <a:t> is the edge location):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381" y="2850884"/>
            <a:ext cx="3980212" cy="2985159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057349"/>
              </p:ext>
            </p:extLst>
          </p:nvPr>
        </p:nvGraphicFramePr>
        <p:xfrm>
          <a:off x="7433285" y="1238976"/>
          <a:ext cx="4273517" cy="1182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4" imgW="2247840" imgH="622080" progId="Equation.3">
                  <p:embed/>
                </p:oleObj>
              </mc:Choice>
              <mc:Fallback>
                <p:oleObj name="Equation" r:id="rId4" imgW="2247840" imgH="622080" progId="Equation.3">
                  <p:embed/>
                  <p:pic>
                    <p:nvPicPr>
                      <p:cNvPr id="6" name="Content Placeholder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33285" y="1238976"/>
                        <a:ext cx="4273517" cy="1182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433286" y="5893462"/>
            <a:ext cx="419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A. P. Tzannes and J. M. Mooney, 1995; Choi et al., 2014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62" y="1994612"/>
            <a:ext cx="3257248" cy="24429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323" y="2114449"/>
            <a:ext cx="2972021" cy="22290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89" y="4201130"/>
            <a:ext cx="2930774" cy="2198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42" y="4183020"/>
            <a:ext cx="2934002" cy="22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XShao\Documents\NOAA\GOES-R\MTF\FIgs\AHI_OF_1\fig_AHI_B01_MT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5"/>
          <a:stretch/>
        </p:blipFill>
        <p:spPr bwMode="auto">
          <a:xfrm>
            <a:off x="1524000" y="1905000"/>
            <a:ext cx="5562600" cy="373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0400" y="1905000"/>
            <a:ext cx="114300" cy="1295400"/>
          </a:xfrm>
          <a:prstGeom prst="rect">
            <a:avLst/>
          </a:prstGeom>
          <a:solidFill>
            <a:srgbClr val="FFFF00">
              <a:alpha val="38039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39674" y="1295401"/>
            <a:ext cx="49427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Times New Roman" pitchFamily="18" charset="0"/>
              </a:rPr>
              <a:t>Normalization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Align the multiple background-to-Moon transition proﬁles at sub-pixel level along the scan-direction.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Sliding piecewise 2</a:t>
            </a:r>
            <a:r>
              <a:rPr lang="en-US" altLang="en-US" sz="2000" baseline="30000" dirty="0"/>
              <a:t>nd</a:t>
            </a:r>
            <a:r>
              <a:rPr lang="en-US" altLang="en-US" sz="2000" dirty="0"/>
              <a:t> order polynomial filtering applied to ensemble of edge data</a:t>
            </a:r>
            <a:endParaRPr lang="en-US" altLang="en-US" sz="2000" dirty="0"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Differentiated to form the line spread function.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Apply Fourier transformation to the line spread function to derive MTF.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MTF at sub-Nyquist frequencies for imaging sensors </a:t>
            </a:r>
            <a:r>
              <a:rPr lang="en-US" sz="2000" dirty="0">
                <a:cs typeface="Times New Roman" pitchFamily="18" charset="0"/>
              </a:rPr>
              <a:t> (taking into account  of Sensor specific oversampling factor)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95600" y="266700"/>
            <a:ext cx="8458200" cy="914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en-US" sz="4400" dirty="0"/>
              <a:t>Lunar MTF Method</a:t>
            </a:r>
            <a:endParaRPr lang="en-US" sz="4400" b="1" kern="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0" y="1528673"/>
          <a:ext cx="10515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9127708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2893756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2162988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608634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88056248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4218106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72845123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4896906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Instrument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Center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l-GR" sz="1800" baseline="0" dirty="0" smtClean="0"/>
                        <a:t>λ</a:t>
                      </a:r>
                      <a:r>
                        <a:rPr lang="en-US" sz="1800" baseline="0" dirty="0" smtClean="0"/>
                        <a:t>(um)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Phase (deg.)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P4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894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AHI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2015-08-01 03:00:30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9.85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0.845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0.600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0.393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0.198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551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ABI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2017-02-11 19:12:28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9.75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0.939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0.788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0.590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0.396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0652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KMA</a:t>
                      </a:r>
                      <a:r>
                        <a:rPr lang="en-US" sz="1600" b="1" baseline="0" dirty="0" smtClean="0"/>
                        <a:t> MI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2016-11-13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01:13:33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0.675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-22.09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0.926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0.791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0.607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0.399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36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GOES-15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2010-09-24 19:11:00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16.49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0.945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0.835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0.675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0.461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4848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SEVIRI-9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2017-02-12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12:11:49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18.45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0.919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0.664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0.297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0.027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31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CMA FY-2G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2015-04-03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03:01:06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0.5-0.75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-15.10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0.734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0.348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0.148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0.140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028760"/>
                  </a:ext>
                </a:extLst>
              </a:tr>
            </a:tbl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Discussions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1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2018-03-22, Shanghai, China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Working Group Annual Meeting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180549"/>
              </p:ext>
            </p:extLst>
          </p:nvPr>
        </p:nvGraphicFramePr>
        <p:xfrm>
          <a:off x="762000" y="1528673"/>
          <a:ext cx="10515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9127708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2893756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2162988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608634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88056248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4218106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72845123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4896906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Instrument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Center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l-GR" sz="1800" baseline="0" dirty="0" smtClean="0"/>
                        <a:t>λ</a:t>
                      </a:r>
                      <a:r>
                        <a:rPr lang="en-US" sz="1800" baseline="0" dirty="0" smtClean="0"/>
                        <a:t>(um)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Phase (deg.)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P4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894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AHI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2015-08-01 03:00:30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9.85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0.845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0.600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0.393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0.198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551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ABI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2017-02-11 19:12:28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9.75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0.939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0.788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0.590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0.396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0652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KMA</a:t>
                      </a:r>
                      <a:r>
                        <a:rPr lang="en-US" sz="1600" b="1" baseline="0" dirty="0" smtClean="0"/>
                        <a:t> MI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2016-11-13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01:13:33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0.675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-22.09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0.926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0.791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0.607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0.399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36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GOES-15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2010-09-24 19:11:00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16.49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0.945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0.835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0.675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0.461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4848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SEVIRI-9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2017-02-12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12:11:49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0.6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18.45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0.919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0.664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0.297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0.027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31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CMA FY-2G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2015-04-03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03:01:06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0.5-0.75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-15.10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0.734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0.348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0.148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0.140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028760"/>
                  </a:ext>
                </a:extLst>
              </a:tr>
            </a:tbl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Discussions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200900" y="1006703"/>
            <a:ext cx="1409700" cy="5524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99111" y="2239396"/>
            <a:ext cx="3777155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ABI &amp; AHI should be more similar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0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15158</TotalTime>
  <Words>2374</Words>
  <Application>Microsoft Office PowerPoint</Application>
  <PresentationFormat>Widescreen</PresentationFormat>
  <Paragraphs>713</Paragraphs>
  <Slides>30</Slides>
  <Notes>3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宋体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Equation</vt:lpstr>
      <vt:lpstr>Alternative Utilities of Lunar Measurements for Satellite Instrument Calibration</vt:lpstr>
      <vt:lpstr>Agenda</vt:lpstr>
      <vt:lpstr>Needs, Opportunity, Issues, and GSICS</vt:lpstr>
      <vt:lpstr>Step 1 (2nd Lunar Cal. Workshop)</vt:lpstr>
      <vt:lpstr>Expected Outcomes</vt:lpstr>
      <vt:lpstr>NOAA’s Method</vt:lpstr>
      <vt:lpstr>PowerPoint Presentation</vt:lpstr>
      <vt:lpstr>Results and Discussions</vt:lpstr>
      <vt:lpstr>Results and Discussions</vt:lpstr>
      <vt:lpstr>Results and Discussions</vt:lpstr>
      <vt:lpstr>Results and Discussions</vt:lpstr>
      <vt:lpstr>Metric to Quantify Imaging Quality</vt:lpstr>
      <vt:lpstr>Results and Discussions</vt:lpstr>
      <vt:lpstr>Results and Discussions</vt:lpstr>
      <vt:lpstr>AHI B01 (Oversampling Factor = 1) </vt:lpstr>
      <vt:lpstr>AHI B02 (Oversampling Factor = 1) </vt:lpstr>
      <vt:lpstr>AHI B03 (Oversampling Factor = 1) </vt:lpstr>
      <vt:lpstr>ABI CH01 (2017-07-12)</vt:lpstr>
      <vt:lpstr>ABI CH02 (2017-07-12)</vt:lpstr>
      <vt:lpstr>ABI CH03 (2017-07-12)</vt:lpstr>
      <vt:lpstr>CMA Calculation on FY-2G</vt:lpstr>
      <vt:lpstr>MSG-1 SEVIRI HRV in EW (by EUMETSAT)</vt:lpstr>
      <vt:lpstr>Overall Conclusions</vt:lpstr>
      <vt:lpstr>Path Forward (1/3)</vt:lpstr>
      <vt:lpstr>Path Forward (2/3)</vt:lpstr>
      <vt:lpstr>Path Forward (3/3)</vt:lpstr>
      <vt:lpstr>Action Items</vt:lpstr>
      <vt:lpstr>Lunar MTF POC</vt:lpstr>
      <vt:lpstr>Lunar MTF Questionnaire</vt:lpstr>
      <vt:lpstr>Summary</vt:lpstr>
    </vt:vector>
  </TitlesOfParts>
  <Company>DOC\NOAA\NESDIS\OACIO-S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MTF</dc:title>
  <dc:creator>Xiangqian Wu</dc:creator>
  <cp:lastModifiedBy>Xiangqian Wu</cp:lastModifiedBy>
  <cp:revision>138</cp:revision>
  <dcterms:created xsi:type="dcterms:W3CDTF">2018-03-07T21:34:25Z</dcterms:created>
  <dcterms:modified xsi:type="dcterms:W3CDTF">2018-03-22T02:15:19Z</dcterms:modified>
</cp:coreProperties>
</file>