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582" r:id="rId2"/>
    <p:sldId id="581" r:id="rId3"/>
    <p:sldId id="583" r:id="rId4"/>
    <p:sldId id="584" r:id="rId5"/>
    <p:sldId id="585" r:id="rId6"/>
    <p:sldId id="587" r:id="rId7"/>
    <p:sldId id="599" r:id="rId8"/>
    <p:sldId id="600" r:id="rId9"/>
    <p:sldId id="590" r:id="rId10"/>
    <p:sldId id="592" r:id="rId11"/>
    <p:sldId id="593" r:id="rId12"/>
    <p:sldId id="595" r:id="rId13"/>
    <p:sldId id="597" r:id="rId14"/>
    <p:sldId id="591" r:id="rId15"/>
    <p:sldId id="598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669900"/>
    <a:srgbClr val="008000"/>
    <a:srgbClr val="CCFF99"/>
    <a:srgbClr val="FF33CC"/>
    <a:srgbClr val="CCFF66"/>
    <a:srgbClr val="CC3300"/>
    <a:srgbClr val="3366CC"/>
    <a:srgbClr val="FF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89499" autoAdjust="0"/>
  </p:normalViewPr>
  <p:slideViewPr>
    <p:cSldViewPr>
      <p:cViewPr varScale="1">
        <p:scale>
          <a:sx n="78" d="100"/>
          <a:sy n="78" d="100"/>
        </p:scale>
        <p:origin x="-1584" y="-67"/>
      </p:cViewPr>
      <p:guideLst>
        <p:guide orient="horz" pos="218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CF1D99-493D-4B8F-A6F0-D76309D87A9F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5981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Youdao\Dict\7.5.0.0\resultui\dict\%3fkeyword=micro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file:///D:\Youdao\Dict\7.5.0.0\resultui\dict\%3fkeyword=infrared" TargetMode="External"/><Relationship Id="rId4" Type="http://schemas.openxmlformats.org/officeDocument/2006/relationships/hyperlink" Target="file:///D:\Youdao\Dict\7.5.0.0\resultui\dict\%3fkeyword=thermal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alval.cr.usgs.gov/rst-resources/sites_catalog/radiometric-sites/test-site-gallery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D:\Youdao\Dict\7.5.0.0\resultui\dict\%3fkeyword=asses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5512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Std</a:t>
            </a:r>
            <a:r>
              <a:rPr lang="en-US" altLang="zh-CN" baseline="0" dirty="0" smtClean="0"/>
              <a:t> of </a:t>
            </a:r>
            <a:r>
              <a:rPr lang="en-US" altLang="zh-CN" baseline="0" dirty="0" err="1" smtClean="0"/>
              <a:t>mst</a:t>
            </a:r>
            <a:r>
              <a:rPr lang="en-US" altLang="zh-CN" baseline="0" dirty="0" smtClean="0"/>
              <a:t> calibration coefficients is less than quarter of the automatic </a:t>
            </a:r>
            <a:r>
              <a:rPr lang="en-US" altLang="zh-CN" baseline="0" dirty="0" err="1" smtClean="0"/>
              <a:t>resulsts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4822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Error</a:t>
            </a:r>
            <a:r>
              <a:rPr lang="en-US" altLang="zh-CN" baseline="0" dirty="0" smtClean="0"/>
              <a:t> bar represents the standard deviation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7820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To further investigate the seasonal pattern of TOA reflectance in Band 2 (865 nm).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498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kəm'pærɪsn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]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947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kæm'pen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]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063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 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  <a:hlinkClick r:id="rId3" action="ppaction://hlinkfile"/>
              </a:rPr>
              <a:t>micron</a:t>
            </a:r>
            <a:endParaRPr lang="en-US" altLang="zh-CN" sz="1200" b="0" i="0" u="none" strike="noStrik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 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  <a:hlinkClick r:id="rId4" action="ppaction://hlinkfile"/>
              </a:rPr>
              <a:t>thermal 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  <a:hlinkClick r:id="rId5" action="ppaction://hlinkfile"/>
              </a:rPr>
              <a:t>infrared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136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hlinkClick r:id="rId3"/>
              </a:rPr>
              <a:t>http://calval.cr.usgs.gov/rst-resources/sites_catalog/radiometric-sites/test-site-gallery/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9118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Screen </a:t>
            </a:r>
            <a:r>
              <a:rPr lang="en-US" altLang="zh-CN" dirty="0" err="1" smtClean="0"/>
              <a:t>secens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8730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Fewer updates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3453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 evaluation</a:t>
            </a:r>
            <a:r>
              <a:rPr lang="en-US" altLang="zh-CN" baseline="0" dirty="0" smtClean="0"/>
              <a:t> the consistent calibration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3007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  <a:hlinkClick r:id="rId3" action="ppaction://hlinkfile"/>
              </a:rPr>
              <a:t>assess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479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671E-68C5-4C7A-83E9-2A6A5A7D2E17}" type="slidenum">
              <a:r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  <p:sp>
        <p:nvSpPr>
          <p:cNvPr id="7" name="直接连接符 1028"/>
          <p:cNvSpPr/>
          <p:nvPr userDrawn="1"/>
        </p:nvSpPr>
        <p:spPr>
          <a:xfrm>
            <a:off x="107950" y="1052736"/>
            <a:ext cx="889317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34076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4938" y="6538913"/>
            <a:ext cx="21336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lang="zh-CN" altLang="en-US" sz="1000" b="1" kern="120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538913"/>
            <a:ext cx="21336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lang="en-US" altLang="zh-CN" sz="1000" b="1" kern="120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02E8B1ED-B719-42AE-8437-DD38C204E552}" type="slidenum">
              <a:rPr/>
              <a:t>‹#›</a:t>
            </a:fld>
            <a:endParaRPr lang="zh-CN" altLang="en-US" dirty="0"/>
          </a:p>
        </p:txBody>
      </p:sp>
      <p:pic>
        <p:nvPicPr>
          <p:cNvPr id="3080" name="Picture 9" descr="F:\logo\国家卫星气象中心标-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188640"/>
            <a:ext cx="571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hyperlink" Target="http://calval.cr.usgs.gov/rst-resources/sites_catalog/radiometric-sites/test-site-galler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矩形 12"/>
          <p:cNvSpPr>
            <a:spLocks noChangeArrowheads="1"/>
          </p:cNvSpPr>
          <p:nvPr/>
        </p:nvSpPr>
        <p:spPr bwMode="auto">
          <a:xfrm>
            <a:off x="0" y="1752600"/>
            <a:ext cx="9144000" cy="18288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pic>
        <p:nvPicPr>
          <p:cNvPr id="26634" name="图片 14" descr="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标题 15"/>
          <p:cNvSpPr>
            <a:spLocks noGrp="1"/>
          </p:cNvSpPr>
          <p:nvPr>
            <p:ph type="ctrTitle" idx="4294967295"/>
          </p:nvPr>
        </p:nvSpPr>
        <p:spPr>
          <a:xfrm>
            <a:off x="317992" y="2130452"/>
            <a:ext cx="8424497" cy="1470025"/>
          </a:xfrm>
        </p:spPr>
        <p:txBody>
          <a:bodyPr/>
          <a:lstStyle/>
          <a:p>
            <a:pPr eaLnBrk="1" hangingPunct="1"/>
            <a:r>
              <a:rPr lang="en-US" altLang="zh-CN" sz="3600" b="1" dirty="0" smtClean="0">
                <a:solidFill>
                  <a:srgbClr val="0000CC"/>
                </a:solidFill>
                <a:latin typeface="Kozuka Gothic Pr6N H" pitchFamily="34" charset="-128"/>
                <a:ea typeface="Kozuka Gothic Pr6N H" pitchFamily="34" charset="-128"/>
              </a:rPr>
              <a:t>Consistent calibration of </a:t>
            </a:r>
            <a:r>
              <a:rPr lang="en-US" altLang="zh-CN" sz="3600" b="1" dirty="0" smtClean="0">
                <a:solidFill>
                  <a:srgbClr val="0000CC"/>
                </a:solidFill>
                <a:latin typeface="Kozuka Gothic Pr6N H" pitchFamily="34" charset="-128"/>
                <a:ea typeface="Kozuka Gothic Pr6N H" pitchFamily="34" charset="-128"/>
              </a:rPr>
              <a:t>VIRR </a:t>
            </a:r>
            <a:r>
              <a:rPr lang="en-US" altLang="zh-CN" sz="3600" b="1" dirty="0" smtClean="0">
                <a:solidFill>
                  <a:srgbClr val="0000CC"/>
                </a:solidFill>
                <a:latin typeface="Kozuka Gothic Pr6N H" pitchFamily="34" charset="-128"/>
                <a:ea typeface="Kozuka Gothic Pr6N H" pitchFamily="34" charset="-128"/>
              </a:rPr>
              <a:t>onboard FY-3A to FY-3C</a:t>
            </a:r>
            <a:endParaRPr lang="en-US" altLang="zh-CN" sz="3600" b="1" dirty="0">
              <a:solidFill>
                <a:srgbClr val="0000CC"/>
              </a:solidFill>
              <a:latin typeface="Kozuka Gothic Pr6N H" pitchFamily="34" charset="-128"/>
              <a:ea typeface="Kozuka Gothic Pr6N H" pitchFamily="34" charset="-128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" y="3789040"/>
            <a:ext cx="9180512" cy="31242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rPr>
              <a:t>                                                 </a:t>
            </a:r>
          </a:p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  <a:p>
            <a:pPr marL="0" marR="0" lvl="0" indent="0" algn="ctr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  <a:p>
            <a:pPr marL="0" marR="0" lvl="0" indent="0" algn="ctr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275856" y="4077831"/>
            <a:ext cx="4176464" cy="16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rPr>
              <a:t>Ling Wang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dirty="0" smtClea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rPr>
              <a:t>NSMC, CMA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rPr>
              <a:t>2018.03.22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15" name="Picture 5" descr="E:\文档\局徽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383"/>
            <a:ext cx="7953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F:\logo\国家卫星气象中心标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109335"/>
            <a:ext cx="571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卫星中心大楼西侧（小）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50461"/>
            <a:ext cx="2880320" cy="205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7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 smtClean="0"/>
              <a:t>Consistency comparison of </a:t>
            </a:r>
            <a:r>
              <a:rPr lang="en-US" altLang="zh-CN" sz="2400" dirty="0" smtClean="0"/>
              <a:t>VIRR TOA </a:t>
            </a:r>
            <a:r>
              <a:rPr lang="en-US" altLang="zh-CN" sz="2400" dirty="0" smtClean="0"/>
              <a:t>reflectance before </a:t>
            </a:r>
            <a:r>
              <a:rPr lang="en-US" altLang="zh-CN" sz="2400" dirty="0" smtClean="0"/>
              <a:t>and </a:t>
            </a:r>
            <a:r>
              <a:rPr lang="en-US" altLang="zh-CN" sz="2400" dirty="0"/>
              <a:t>after consistent calibration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1357611"/>
          </a:xfrm>
        </p:spPr>
        <p:txBody>
          <a:bodyPr/>
          <a:lstStyle/>
          <a:p>
            <a:r>
              <a:rPr lang="en-US" altLang="zh-CN" sz="2000" dirty="0"/>
              <a:t>Consistency </a:t>
            </a:r>
            <a:r>
              <a:rPr lang="en-US" altLang="zh-CN" sz="2000" dirty="0" smtClean="0"/>
              <a:t>evaluation </a:t>
            </a:r>
            <a:r>
              <a:rPr lang="en-US" altLang="zh-CN" sz="2000" dirty="0" smtClean="0"/>
              <a:t>using coefficient </a:t>
            </a:r>
            <a:r>
              <a:rPr lang="en-US" altLang="zh-CN" sz="2000" dirty="0"/>
              <a:t>of </a:t>
            </a:r>
            <a:r>
              <a:rPr lang="en-US" altLang="zh-CN" sz="2000" dirty="0" smtClean="0"/>
              <a:t>variation (CV):</a:t>
            </a:r>
            <a:endParaRPr lang="zh-CN" alt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10</a:t>
            </a:fld>
            <a:endParaRPr lang="zh-CN" strike="noStrike" noProof="1"/>
          </a:p>
        </p:txBody>
      </p:sp>
      <p:pic>
        <p:nvPicPr>
          <p:cNvPr id="6" name="图片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69092"/>
            <a:ext cx="4032448" cy="2520945"/>
          </a:xfrm>
          <a:prstGeom prst="rect">
            <a:avLst/>
          </a:prstGeom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665184"/>
              </p:ext>
            </p:extLst>
          </p:nvPr>
        </p:nvGraphicFramePr>
        <p:xfrm>
          <a:off x="3924970" y="1520562"/>
          <a:ext cx="1294060" cy="61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Equation" r:id="rId5" imgW="914400" imgH="431640" progId="Equation.DSMT4">
                  <p:embed/>
                </p:oleObj>
              </mc:Choice>
              <mc:Fallback>
                <p:oleObj name="Equation" r:id="rId5" imgW="914400" imgH="43164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970" y="1520562"/>
                        <a:ext cx="1294060" cy="612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内容占位符 2"/>
          <p:cNvSpPr txBox="1">
            <a:spLocks/>
          </p:cNvSpPr>
          <p:nvPr/>
        </p:nvSpPr>
        <p:spPr bwMode="auto">
          <a:xfrm>
            <a:off x="4716016" y="2348880"/>
            <a:ext cx="432048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ts val="2600"/>
              </a:lnSpc>
              <a:spcAft>
                <a:spcPts val="600"/>
              </a:spcAft>
            </a:pPr>
            <a:r>
              <a:rPr lang="en-US" altLang="zh-CN" sz="1800" dirty="0" smtClean="0"/>
              <a:t>Variation </a:t>
            </a:r>
            <a:r>
              <a:rPr lang="en-US" altLang="zh-CN" sz="1800" dirty="0" smtClean="0"/>
              <a:t>in the </a:t>
            </a:r>
            <a:r>
              <a:rPr lang="en-US" altLang="zh-CN" sz="1800" dirty="0" smtClean="0"/>
              <a:t>operational TOA reflectance is large (&gt;5%) for most RSBs </a:t>
            </a:r>
            <a:r>
              <a:rPr lang="en-US" altLang="zh-CN" sz="1800" dirty="0" smtClean="0"/>
              <a:t>except </a:t>
            </a:r>
            <a:r>
              <a:rPr lang="en-US" altLang="zh-CN" sz="1800" dirty="0" smtClean="0"/>
              <a:t>band 6 (1595 nm). </a:t>
            </a:r>
          </a:p>
          <a:p>
            <a:pPr algn="just">
              <a:lnSpc>
                <a:spcPts val="2600"/>
              </a:lnSpc>
              <a:spcAft>
                <a:spcPts val="600"/>
              </a:spcAft>
            </a:pPr>
            <a:r>
              <a:rPr lang="en-US" altLang="zh-CN" sz="1800" dirty="0" smtClean="0"/>
              <a:t>The inconsistency increased towards shorter wavelength bands. </a:t>
            </a:r>
            <a:r>
              <a:rPr lang="en-US" altLang="zh-CN" sz="1800" dirty="0"/>
              <a:t>B</a:t>
            </a:r>
            <a:r>
              <a:rPr lang="en-US" altLang="zh-CN" sz="1800" dirty="0" smtClean="0"/>
              <a:t>and 7 the shortest one, has the largest CV before recalibration.</a:t>
            </a:r>
          </a:p>
          <a:p>
            <a:pPr algn="just">
              <a:lnSpc>
                <a:spcPts val="2600"/>
              </a:lnSpc>
              <a:spcAft>
                <a:spcPts val="600"/>
              </a:spcAft>
            </a:pPr>
            <a:r>
              <a:rPr lang="en-US" altLang="zh-CN" sz="1800" dirty="0" smtClean="0"/>
              <a:t>After recalibration, the </a:t>
            </a:r>
            <a:r>
              <a:rPr lang="en-US" altLang="zh-CN" sz="1800" dirty="0"/>
              <a:t>inconsistency </a:t>
            </a:r>
            <a:r>
              <a:rPr lang="en-US" altLang="zh-CN" sz="1800" dirty="0" smtClean="0"/>
              <a:t>in </a:t>
            </a:r>
            <a:r>
              <a:rPr lang="en-US" altLang="zh-CN" sz="1800" dirty="0" smtClean="0"/>
              <a:t>VIRR TOA </a:t>
            </a:r>
            <a:r>
              <a:rPr lang="en-US" altLang="zh-CN" sz="1800" dirty="0" smtClean="0"/>
              <a:t>reflectance during </a:t>
            </a:r>
            <a:r>
              <a:rPr lang="en-US" altLang="zh-CN" sz="1800" dirty="0" smtClean="0"/>
              <a:t>9 year period is </a:t>
            </a:r>
            <a:r>
              <a:rPr lang="en-US" altLang="zh-CN" sz="1800" dirty="0" smtClean="0"/>
              <a:t>decreased to a great extent. </a:t>
            </a:r>
            <a:r>
              <a:rPr lang="en-US" altLang="zh-CN" sz="1800" dirty="0" smtClean="0"/>
              <a:t>The CV is less than 3% for all  RSBs.</a:t>
            </a:r>
          </a:p>
          <a:p>
            <a:pPr>
              <a:lnSpc>
                <a:spcPts val="2600"/>
              </a:lnSpc>
            </a:pPr>
            <a:endParaRPr lang="zh-CN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251959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</a:rPr>
              <a:t>P</a:t>
            </a:r>
            <a:r>
              <a:rPr lang="en-US" altLang="zh-CN" sz="1600" dirty="0" smtClean="0">
                <a:solidFill>
                  <a:srgbClr val="C00000"/>
                </a:solidFill>
              </a:rPr>
              <a:t>eriod: 2009.01 </a:t>
            </a:r>
            <a:r>
              <a:rPr lang="en-US" altLang="zh-CN" sz="1600" dirty="0">
                <a:solidFill>
                  <a:srgbClr val="C00000"/>
                </a:solidFill>
              </a:rPr>
              <a:t>~</a:t>
            </a:r>
            <a:r>
              <a:rPr lang="en-US" altLang="zh-CN" sz="1600" dirty="0" smtClean="0">
                <a:solidFill>
                  <a:srgbClr val="C00000"/>
                </a:solidFill>
              </a:rPr>
              <a:t> 2017.12, 9 years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448630"/>
              </p:ext>
            </p:extLst>
          </p:nvPr>
        </p:nvGraphicFramePr>
        <p:xfrm>
          <a:off x="755572" y="5517232"/>
          <a:ext cx="381642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7"/>
                <a:gridCol w="432048"/>
                <a:gridCol w="504056"/>
                <a:gridCol w="432048"/>
                <a:gridCol w="504056"/>
                <a:gridCol w="504056"/>
                <a:gridCol w="396047"/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Band</a:t>
                      </a:r>
                      <a:r>
                        <a:rPr lang="en-US" altLang="zh-CN" sz="1200" baseline="0" dirty="0" smtClean="0"/>
                        <a:t> No.</a:t>
                      </a:r>
                      <a:endParaRPr lang="zh-CN" altLang="en-US" sz="1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B1</a:t>
                      </a:r>
                      <a:endParaRPr lang="zh-CN" altLang="en-US" sz="1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B2</a:t>
                      </a:r>
                      <a:endParaRPr lang="zh-CN" altLang="en-US" sz="1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B6</a:t>
                      </a:r>
                      <a:endParaRPr lang="zh-CN" altLang="en-US" sz="1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B7</a:t>
                      </a:r>
                      <a:endParaRPr lang="zh-CN" altLang="en-US" sz="1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B8</a:t>
                      </a:r>
                      <a:endParaRPr lang="zh-CN" altLang="en-US" sz="1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B9</a:t>
                      </a:r>
                      <a:endParaRPr lang="zh-CN" altLang="en-US" sz="1200" dirty="0"/>
                    </a:p>
                  </a:txBody>
                  <a:tcPr marL="0" marR="0" anchor="ctr" anchorCtr="1"/>
                </a:tc>
              </a:tr>
              <a:tr h="44302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Wavelength</a:t>
                      </a:r>
                      <a:r>
                        <a:rPr lang="en-US" altLang="zh-CN" sz="1200" baseline="0" dirty="0" smtClean="0"/>
                        <a:t>  (nm)</a:t>
                      </a:r>
                      <a:endParaRPr lang="zh-CN" altLang="en-US" sz="1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630 </a:t>
                      </a:r>
                      <a:endParaRPr lang="zh-CN" altLang="en-US" sz="1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865 </a:t>
                      </a:r>
                      <a:endParaRPr lang="zh-CN" altLang="en-US" sz="1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1595 </a:t>
                      </a:r>
                      <a:endParaRPr lang="zh-CN" altLang="en-US" sz="1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455</a:t>
                      </a:r>
                      <a:endParaRPr lang="zh-CN" altLang="en-US" sz="1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505</a:t>
                      </a:r>
                      <a:endParaRPr lang="zh-CN" altLang="en-US" sz="1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555</a:t>
                      </a:r>
                      <a:endParaRPr lang="zh-CN" altLang="en-US" sz="1200" dirty="0"/>
                    </a:p>
                  </a:txBody>
                  <a:tcPr marL="0" marR="0"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2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4. Changes </a:t>
            </a:r>
            <a:r>
              <a:rPr lang="en-US" altLang="zh-CN" sz="3200" dirty="0"/>
              <a:t>in </a:t>
            </a:r>
            <a:r>
              <a:rPr lang="en-US" altLang="zh-CN" sz="3200" dirty="0" smtClean="0"/>
              <a:t>VIRR calibration </a:t>
            </a:r>
            <a:r>
              <a:rPr lang="en-US" altLang="zh-CN" sz="3200" dirty="0"/>
              <a:t>gain 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3158" y="1052736"/>
            <a:ext cx="8459322" cy="1861667"/>
          </a:xfrm>
        </p:spPr>
        <p:txBody>
          <a:bodyPr/>
          <a:lstStyle/>
          <a:p>
            <a:r>
              <a:rPr lang="en-US" altLang="zh-CN" sz="2200" dirty="0" smtClean="0"/>
              <a:t>Linear fit to the normalized calibration gain to assess </a:t>
            </a:r>
            <a:r>
              <a:rPr lang="en-US" altLang="zh-CN" sz="2200" dirty="0" smtClean="0"/>
              <a:t>VIRR </a:t>
            </a:r>
            <a:r>
              <a:rPr lang="en-US" altLang="zh-CN" sz="2200" dirty="0" smtClean="0"/>
              <a:t>drift </a:t>
            </a:r>
            <a:endParaRPr lang="zh-CN" altLang="en-US" sz="2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34938" y="6597352"/>
            <a:ext cx="2133600" cy="20320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31013" y="6597352"/>
            <a:ext cx="2133600" cy="203200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11</a:t>
            </a:fld>
            <a:endParaRPr lang="zh-CN" strike="noStrike" noProof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10" y="1484784"/>
            <a:ext cx="4200506" cy="252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58" y="1484784"/>
            <a:ext cx="4200506" cy="252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10" y="3932776"/>
            <a:ext cx="4200506" cy="25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9872" y="32847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 years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24328" y="328525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7 years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56609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 years</a:t>
            </a:r>
            <a:endParaRPr lang="zh-CN" altLang="en-US" dirty="0"/>
          </a:p>
        </p:txBody>
      </p:sp>
      <p:pic>
        <p:nvPicPr>
          <p:cNvPr id="12" name="图片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32" y="3932776"/>
            <a:ext cx="3988968" cy="2479379"/>
          </a:xfrm>
          <a:prstGeom prst="rect">
            <a:avLst/>
          </a:prstGeom>
          <a:solidFill>
            <a:srgbClr val="CCFF99">
              <a:alpha val="30000"/>
            </a:srgbClr>
          </a:solidFill>
        </p:spPr>
      </p:pic>
      <p:sp>
        <p:nvSpPr>
          <p:cNvPr id="13" name="TextBox 12"/>
          <p:cNvSpPr txBox="1"/>
          <p:nvPr/>
        </p:nvSpPr>
        <p:spPr>
          <a:xfrm>
            <a:off x="571564" y="645277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VIRR drift is large in the short wavelength bands. The Band 6 is the most stable..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874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1143000"/>
          </a:xfrm>
        </p:spPr>
        <p:txBody>
          <a:bodyPr/>
          <a:lstStyle/>
          <a:p>
            <a:r>
              <a:rPr lang="en-US" altLang="zh-CN" sz="2800" dirty="0" smtClean="0"/>
              <a:t>5. Compared </a:t>
            </a:r>
            <a:r>
              <a:rPr lang="en-US" altLang="zh-CN" sz="2800" dirty="0"/>
              <a:t>with </a:t>
            </a:r>
            <a:r>
              <a:rPr lang="en-US" altLang="zh-CN" sz="2800" dirty="0" smtClean="0"/>
              <a:t>automatic calibration approach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22413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12</a:t>
            </a:fld>
            <a:endParaRPr lang="zh-CN" strike="noStrike" noProof="1"/>
          </a:p>
        </p:txBody>
      </p:sp>
      <p:sp>
        <p:nvSpPr>
          <p:cNvPr id="10" name="矩形 9"/>
          <p:cNvSpPr/>
          <p:nvPr/>
        </p:nvSpPr>
        <p:spPr>
          <a:xfrm>
            <a:off x="431539" y="1333904"/>
            <a:ext cx="8532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Time series of </a:t>
            </a:r>
            <a:r>
              <a:rPr lang="en-US" altLang="zh-CN" sz="2000" dirty="0" smtClean="0"/>
              <a:t>calibration </a:t>
            </a:r>
            <a:r>
              <a:rPr lang="en-US" altLang="zh-CN" sz="2000" dirty="0" smtClean="0"/>
              <a:t>slope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for </a:t>
            </a:r>
            <a:r>
              <a:rPr lang="en-US" altLang="zh-CN" sz="2000" dirty="0" smtClean="0"/>
              <a:t>FY-3C VIRR </a:t>
            </a:r>
            <a:r>
              <a:rPr lang="en-US" altLang="zh-CN" sz="2000" dirty="0"/>
              <a:t>from </a:t>
            </a:r>
            <a:r>
              <a:rPr lang="en-US" altLang="zh-CN" sz="2000" dirty="0" smtClean="0"/>
              <a:t>2016.09 </a:t>
            </a:r>
            <a:r>
              <a:rPr lang="en-US" altLang="zh-CN" sz="2000" dirty="0"/>
              <a:t>to </a:t>
            </a:r>
            <a:r>
              <a:rPr lang="en-US" altLang="zh-CN" sz="2000" dirty="0" smtClean="0"/>
              <a:t>2017.10 </a:t>
            </a:r>
            <a:endParaRPr lang="zh-CN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32797" y="5717465"/>
            <a:ext cx="5875507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144000" rIns="36000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MST calibration results are </a:t>
            </a:r>
            <a:r>
              <a:rPr lang="en-US" altLang="zh-CN" dirty="0" smtClean="0">
                <a:solidFill>
                  <a:srgbClr val="FF0000"/>
                </a:solidFill>
              </a:rPr>
              <a:t>more </a:t>
            </a:r>
            <a:r>
              <a:rPr lang="en-US" altLang="zh-CN" dirty="0" smtClean="0">
                <a:solidFill>
                  <a:srgbClr val="FF0000"/>
                </a:solidFill>
              </a:rPr>
              <a:t>smooth </a:t>
            </a:r>
            <a:r>
              <a:rPr lang="en-US" altLang="zh-CN" dirty="0" smtClean="0">
                <a:solidFill>
                  <a:srgbClr val="FF0000"/>
                </a:solidFill>
              </a:rPr>
              <a:t>through </a:t>
            </a:r>
            <a:r>
              <a:rPr lang="en-US" altLang="zh-CN" dirty="0" smtClean="0">
                <a:solidFill>
                  <a:srgbClr val="FF0000"/>
                </a:solidFill>
              </a:rPr>
              <a:t>time than the automatic calibration.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79512" y="1756339"/>
            <a:ext cx="8978167" cy="3832901"/>
            <a:chOff x="251518" y="1468107"/>
            <a:chExt cx="8978167" cy="38329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18" y="1556792"/>
              <a:ext cx="3057119" cy="1800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604" y="1520697"/>
              <a:ext cx="3057119" cy="1800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566" y="1468107"/>
              <a:ext cx="3057119" cy="1800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18" y="3501008"/>
              <a:ext cx="3057119" cy="1800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95736" y="2730406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008000"/>
                  </a:solidFill>
                </a:rPr>
                <a:t>630 nm</a:t>
              </a:r>
              <a:endParaRPr lang="zh-CN" alt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55076" y="2708920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008000"/>
                  </a:solidFill>
                </a:rPr>
                <a:t>865 nm</a:t>
              </a:r>
              <a:endParaRPr lang="zh-CN" alt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28384" y="2708920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008000"/>
                  </a:solidFill>
                </a:rPr>
                <a:t>1595 nm</a:t>
              </a:r>
              <a:endParaRPr lang="zh-CN" alt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7744" y="4653136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008000"/>
                  </a:solidFill>
                </a:rPr>
                <a:t>455 nm</a:t>
              </a:r>
              <a:endParaRPr lang="zh-CN" altLang="en-US" sz="1600" dirty="0">
                <a:solidFill>
                  <a:srgbClr val="008000"/>
                </a:solidFill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604" y="3501008"/>
              <a:ext cx="3057119" cy="180000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188" y="3501008"/>
              <a:ext cx="3057119" cy="1800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265611" y="4653136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008000"/>
                  </a:solidFill>
                </a:rPr>
                <a:t>505 nm</a:t>
              </a:r>
              <a:endParaRPr lang="zh-CN" alt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47015" y="4662048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008000"/>
                  </a:solidFill>
                </a:rPr>
                <a:t>555 nm</a:t>
              </a:r>
              <a:endParaRPr lang="zh-CN" altLang="en-US" sz="16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4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Calibration slope difference between MST and automatic calibration approach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4005064"/>
            <a:ext cx="7920880" cy="2736304"/>
          </a:xfrm>
        </p:spPr>
        <p:txBody>
          <a:bodyPr/>
          <a:lstStyle/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/>
              <a:t>The </a:t>
            </a:r>
            <a:r>
              <a:rPr lang="en-US" altLang="zh-CN" sz="2000" dirty="0" smtClean="0"/>
              <a:t>yearly averaged </a:t>
            </a:r>
            <a:r>
              <a:rPr lang="en-US" altLang="zh-CN" sz="2000" dirty="0"/>
              <a:t>calibration </a:t>
            </a:r>
            <a:r>
              <a:rPr lang="en-US" altLang="zh-CN" sz="2000" dirty="0" smtClean="0"/>
              <a:t>slope of </a:t>
            </a:r>
            <a:r>
              <a:rPr lang="en-US" altLang="zh-CN" sz="2000" dirty="0"/>
              <a:t>FY-3C </a:t>
            </a:r>
            <a:r>
              <a:rPr lang="en-US" altLang="zh-CN" sz="2000" dirty="0" smtClean="0"/>
              <a:t>VIRR derived </a:t>
            </a:r>
            <a:r>
              <a:rPr lang="en-US" altLang="zh-CN" sz="2000" dirty="0"/>
              <a:t>from </a:t>
            </a:r>
            <a:r>
              <a:rPr lang="en-US" altLang="zh-CN" sz="2000" dirty="0" smtClean="0"/>
              <a:t>MST are in line with  </a:t>
            </a:r>
            <a:r>
              <a:rPr lang="en-US" altLang="zh-CN" sz="2000" dirty="0"/>
              <a:t>automatic </a:t>
            </a:r>
            <a:r>
              <a:rPr lang="en-US" altLang="zh-CN" sz="2000" dirty="0" smtClean="0"/>
              <a:t>calibration, with relative bias less than 5% for most bands.</a:t>
            </a:r>
            <a:endParaRPr lang="zh-CN" alt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13</a:t>
            </a:fld>
            <a:endParaRPr lang="zh-CN" strike="noStrike" noProof="1"/>
          </a:p>
        </p:txBody>
      </p:sp>
      <p:grpSp>
        <p:nvGrpSpPr>
          <p:cNvPr id="9" name="组合 8"/>
          <p:cNvGrpSpPr/>
          <p:nvPr/>
        </p:nvGrpSpPr>
        <p:grpSpPr>
          <a:xfrm>
            <a:off x="971600" y="1315250"/>
            <a:ext cx="4032448" cy="2689814"/>
            <a:chOff x="499039" y="3691514"/>
            <a:chExt cx="4032448" cy="2689814"/>
          </a:xfrm>
        </p:grpSpPr>
        <p:pic>
          <p:nvPicPr>
            <p:cNvPr id="8" name="图片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20"/>
            <a:stretch/>
          </p:blipFill>
          <p:spPr>
            <a:xfrm>
              <a:off x="499039" y="3691514"/>
              <a:ext cx="4032448" cy="2689814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1043608" y="5193196"/>
              <a:ext cx="3168352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043608" y="4653136"/>
              <a:ext cx="3168352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148064" y="2204864"/>
            <a:ext cx="2808312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dirty="0" smtClean="0"/>
              <a:t>RB = (Auto-MST)/MST * 100% </a:t>
            </a:r>
            <a:endParaRPr lang="zh-CN" altLang="en-US" dirty="0"/>
          </a:p>
        </p:txBody>
      </p:sp>
      <p:sp>
        <p:nvSpPr>
          <p:cNvPr id="11" name="左箭头 10"/>
          <p:cNvSpPr/>
          <p:nvPr/>
        </p:nvSpPr>
        <p:spPr>
          <a:xfrm>
            <a:off x="4788024" y="2420889"/>
            <a:ext cx="216024" cy="2392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2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6. Summary </a:t>
            </a:r>
            <a:r>
              <a:rPr lang="en-US" altLang="zh-CN" sz="3200" dirty="0"/>
              <a:t>and future work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9024" y="1196752"/>
            <a:ext cx="8605464" cy="5400600"/>
          </a:xfrm>
        </p:spPr>
        <p:txBody>
          <a:bodyPr/>
          <a:lstStyle/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en-US" altLang="zh-CN" sz="2000" dirty="0" smtClean="0"/>
              <a:t>VIRR operational radiometric calibration has jumps across the whole lifetime and </a:t>
            </a:r>
            <a:r>
              <a:rPr lang="en-US" altLang="zh-CN" sz="2000" dirty="0" smtClean="0"/>
              <a:t>across different </a:t>
            </a:r>
            <a:r>
              <a:rPr lang="en-US" altLang="zh-CN" sz="2000" dirty="0" smtClean="0"/>
              <a:t>FY-3 satellites.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en-US" altLang="zh-CN" sz="2000" dirty="0" smtClean="0"/>
              <a:t> Absolute calibration </a:t>
            </a:r>
            <a:r>
              <a:rPr lang="en-US" altLang="zh-CN" sz="2000" dirty="0"/>
              <a:t>u</a:t>
            </a:r>
            <a:r>
              <a:rPr lang="en-US" altLang="zh-CN" sz="2000" dirty="0" smtClean="0"/>
              <a:t>sing multiple stable earth targets (MST) is developed for </a:t>
            </a:r>
            <a:r>
              <a:rPr lang="en-US" altLang="zh-CN" sz="2000" dirty="0" smtClean="0"/>
              <a:t>VIRR, which can update calibration everyday, </a:t>
            </a:r>
            <a:r>
              <a:rPr lang="en-US" altLang="zh-CN" sz="2000" dirty="0" smtClean="0"/>
              <a:t>realizing better correcting sensor </a:t>
            </a:r>
            <a:r>
              <a:rPr lang="en-US" altLang="zh-CN" sz="2000" dirty="0"/>
              <a:t>drift </a:t>
            </a:r>
            <a:r>
              <a:rPr lang="en-US" altLang="zh-CN" sz="2000" dirty="0" smtClean="0"/>
              <a:t>and making </a:t>
            </a:r>
            <a:r>
              <a:rPr lang="en-US" altLang="zh-CN" sz="2000" dirty="0"/>
              <a:t>the calibration </a:t>
            </a:r>
            <a:r>
              <a:rPr lang="en-US" altLang="zh-CN" sz="2000" dirty="0" smtClean="0"/>
              <a:t>consistent.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en-US" altLang="zh-CN" sz="2000" dirty="0" smtClean="0"/>
              <a:t>MST calibration has a good accuracy and lower temporal oscillation compared with automatic calibration operated </a:t>
            </a:r>
            <a:r>
              <a:rPr lang="en-US" altLang="zh-CN" sz="2000" dirty="0" smtClean="0"/>
              <a:t>in </a:t>
            </a:r>
            <a:r>
              <a:rPr lang="en-US" altLang="zh-CN" sz="2000" dirty="0" err="1" smtClean="0"/>
              <a:t>Dunhuang</a:t>
            </a:r>
            <a:r>
              <a:rPr lang="en-US" altLang="zh-CN" sz="2000" dirty="0" smtClean="0"/>
              <a:t>. 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en-US" altLang="zh-CN" sz="2000" dirty="0" smtClean="0"/>
              <a:t>The </a:t>
            </a:r>
            <a:r>
              <a:rPr lang="en-US" altLang="zh-CN" sz="2000" dirty="0" smtClean="0"/>
              <a:t>VIRR </a:t>
            </a:r>
            <a:r>
              <a:rPr lang="en-US" altLang="zh-CN" sz="2000" dirty="0" smtClean="0"/>
              <a:t>drift is </a:t>
            </a:r>
            <a:r>
              <a:rPr lang="en-US" altLang="zh-CN" sz="2000" dirty="0"/>
              <a:t>large</a:t>
            </a:r>
            <a:r>
              <a:rPr lang="en-US" altLang="zh-CN" sz="2000" dirty="0" smtClean="0"/>
              <a:t> in short wavelength bands (bands 7-8), with annual drift of </a:t>
            </a:r>
            <a:r>
              <a:rPr lang="en-US" altLang="zh-CN" sz="2000" dirty="0" smtClean="0"/>
              <a:t>3~8 %. </a:t>
            </a:r>
            <a:r>
              <a:rPr lang="en-US" altLang="zh-CN" sz="2000" dirty="0" smtClean="0"/>
              <a:t>The longest wavelength, band 6 is most stable, with annual drift of &lt;1 % for FY-3A and 3B.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en-US" altLang="zh-CN" sz="2000" dirty="0" smtClean="0"/>
              <a:t>Improve the current method to make calibration from different platforms more consistent and to establish vicarious calibration method which can be calibrate water </a:t>
            </a:r>
            <a:r>
              <a:rPr lang="en-US" altLang="zh-CN" sz="2000" dirty="0" err="1" smtClean="0"/>
              <a:t>vaopor</a:t>
            </a:r>
            <a:r>
              <a:rPr lang="en-US" altLang="zh-CN" sz="2000" dirty="0" smtClean="0"/>
              <a:t> absorption </a:t>
            </a:r>
            <a:r>
              <a:rPr lang="en-US" altLang="zh-CN" sz="2000" dirty="0" smtClean="0"/>
              <a:t>bands with high accuracy.</a:t>
            </a:r>
          </a:p>
          <a:p>
            <a:endParaRPr lang="en-US" altLang="zh-CN" sz="2400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14</a:t>
            </a:fld>
            <a:endParaRPr lang="zh-CN" strike="noStrike" noProof="1"/>
          </a:p>
        </p:txBody>
      </p:sp>
    </p:spTree>
    <p:extLst>
      <p:ext uri="{BB962C8B-B14F-4D97-AF65-F5344CB8AC3E}">
        <p14:creationId xmlns:p14="http://schemas.microsoft.com/office/powerpoint/2010/main" val="40738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2869779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15</a:t>
            </a:fld>
            <a:endParaRPr lang="zh-CN" strike="noStrike" noProof="1"/>
          </a:p>
        </p:txBody>
      </p:sp>
      <p:sp>
        <p:nvSpPr>
          <p:cNvPr id="6" name="矩形 5"/>
          <p:cNvSpPr/>
          <p:nvPr/>
        </p:nvSpPr>
        <p:spPr>
          <a:xfrm>
            <a:off x="1619915" y="2967335"/>
            <a:ext cx="5904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Thanks for your attention!</a:t>
            </a:r>
            <a:endParaRPr lang="zh-CN" alt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3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altLang="zh-CN" sz="2800" dirty="0" smtClean="0"/>
              <a:t>Background</a:t>
            </a:r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altLang="zh-CN" sz="2800" dirty="0" smtClean="0"/>
              <a:t>Instrument and Methodology</a:t>
            </a:r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altLang="zh-CN" sz="2800" dirty="0" smtClean="0"/>
              <a:t>Consistent calibration results of </a:t>
            </a:r>
            <a:r>
              <a:rPr lang="en-US" altLang="zh-CN" sz="2800" dirty="0" smtClean="0"/>
              <a:t>VIRR</a:t>
            </a:r>
            <a:endParaRPr lang="en-US" altLang="zh-CN" sz="2800" dirty="0" smtClean="0"/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altLang="zh-CN" sz="2800" dirty="0" smtClean="0"/>
              <a:t>Changes in </a:t>
            </a:r>
            <a:r>
              <a:rPr lang="en-US" altLang="zh-CN" sz="2800" dirty="0" smtClean="0"/>
              <a:t>VIRR</a:t>
            </a:r>
            <a:r>
              <a:rPr lang="en-US" altLang="zh-CN" sz="2800" baseline="-25000" dirty="0" smtClean="0"/>
              <a:t> </a:t>
            </a:r>
            <a:r>
              <a:rPr lang="en-US" altLang="zh-CN" sz="2800" dirty="0" smtClean="0"/>
              <a:t>calibration </a:t>
            </a:r>
            <a:r>
              <a:rPr lang="en-US" altLang="zh-CN" sz="2800" dirty="0" smtClean="0"/>
              <a:t>gain </a:t>
            </a:r>
            <a:endParaRPr lang="en-US" altLang="zh-CN" sz="2800" dirty="0" smtClean="0"/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altLang="zh-CN" sz="2800" dirty="0" smtClean="0"/>
              <a:t>Comparison </a:t>
            </a:r>
            <a:r>
              <a:rPr lang="en-US" altLang="zh-CN" sz="2800" dirty="0" smtClean="0"/>
              <a:t>with automatic calibration approach</a:t>
            </a:r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altLang="zh-CN" sz="2800" dirty="0" smtClean="0"/>
              <a:t>Summary and future work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</a:t>
            </a:fld>
            <a:endParaRPr lang="zh-CN" strike="noStrike" noProof="1"/>
          </a:p>
        </p:txBody>
      </p:sp>
    </p:spTree>
    <p:extLst>
      <p:ext uri="{BB962C8B-B14F-4D97-AF65-F5344CB8AC3E}">
        <p14:creationId xmlns:p14="http://schemas.microsoft.com/office/powerpoint/2010/main" val="24695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1. 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45259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2200" dirty="0"/>
              <a:t>VIRR flown on FY3 satellite series provide data nearly 10 years.</a:t>
            </a:r>
          </a:p>
          <a:p>
            <a:pPr>
              <a:lnSpc>
                <a:spcPct val="130000"/>
              </a:lnSpc>
            </a:pPr>
            <a:r>
              <a:rPr lang="en-US" altLang="zh-CN" sz="2200" dirty="0"/>
              <a:t>Due to lack of onboard calibration unit, in-situ </a:t>
            </a:r>
            <a:r>
              <a:rPr lang="en-US" altLang="zh-CN" sz="2200" dirty="0" smtClean="0"/>
              <a:t>calibration campaign one </a:t>
            </a:r>
            <a:r>
              <a:rPr lang="en-US" altLang="zh-CN" sz="2200" dirty="0"/>
              <a:t>time a year is insufficient to </a:t>
            </a:r>
            <a:r>
              <a:rPr lang="en-US" altLang="zh-CN" sz="2200" dirty="0" smtClean="0"/>
              <a:t>correct satellite </a:t>
            </a:r>
            <a:r>
              <a:rPr lang="en-US" altLang="zh-CN" sz="2200" dirty="0"/>
              <a:t>drift </a:t>
            </a:r>
            <a:r>
              <a:rPr lang="en-US" altLang="zh-CN" sz="2200" dirty="0" smtClean="0"/>
              <a:t>and make </a:t>
            </a:r>
            <a:r>
              <a:rPr lang="en-US" altLang="zh-CN" sz="2200" dirty="0"/>
              <a:t>the calibration consistent.</a:t>
            </a:r>
          </a:p>
          <a:p>
            <a:r>
              <a:rPr lang="en-US" altLang="zh-CN" sz="2200" dirty="0"/>
              <a:t>T</a:t>
            </a:r>
            <a:r>
              <a:rPr lang="en-US" altLang="zh-CN" sz="2200" dirty="0" smtClean="0"/>
              <a:t>he operational calibration of VIRR across its whole lifetime and across different FY3 </a:t>
            </a:r>
            <a:r>
              <a:rPr lang="en-US" altLang="zh-CN" sz="2200" dirty="0"/>
              <a:t>satellites has </a:t>
            </a:r>
            <a:r>
              <a:rPr lang="en-US" altLang="zh-CN" sz="2200" dirty="0" smtClean="0"/>
              <a:t>jumps.</a:t>
            </a:r>
            <a:endParaRPr lang="zh-CN" altLang="en-US" sz="2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3</a:t>
            </a:fld>
            <a:endParaRPr lang="zh-CN" strike="noStrike" noProof="1"/>
          </a:p>
        </p:txBody>
      </p:sp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33056"/>
            <a:ext cx="4464496" cy="25374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47664" y="6446586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</a:t>
            </a:r>
            <a:r>
              <a:rPr lang="en-US" altLang="zh-CN" dirty="0" smtClean="0"/>
              <a:t>ime-series </a:t>
            </a:r>
            <a:r>
              <a:rPr lang="en-US" altLang="zh-CN" dirty="0"/>
              <a:t>of the nadir (viewing angle &lt;</a:t>
            </a:r>
            <a:r>
              <a:rPr lang="en-US" altLang="zh-CN" dirty="0" smtClean="0"/>
              <a:t> </a:t>
            </a:r>
            <a:r>
              <a:rPr lang="en-US" altLang="zh-CN" dirty="0"/>
              <a:t>10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n-US" altLang="zh-CN" dirty="0"/>
              <a:t>) </a:t>
            </a:r>
            <a:r>
              <a:rPr lang="en-US" altLang="zh-CN" dirty="0" smtClean="0"/>
              <a:t>reflectance </a:t>
            </a:r>
            <a:r>
              <a:rPr lang="en-US" altLang="zh-CN" dirty="0"/>
              <a:t>over </a:t>
            </a:r>
            <a:r>
              <a:rPr lang="en-US" altLang="zh-CN" dirty="0" smtClean="0"/>
              <a:t>Libya 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52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 Instrument </a:t>
            </a:r>
            <a:r>
              <a:rPr lang="en-US" altLang="zh-CN" dirty="0"/>
              <a:t>and </a:t>
            </a:r>
            <a:r>
              <a:rPr lang="en-US" altLang="zh-CN" dirty="0" smtClean="0"/>
              <a:t>Methodology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124744"/>
            <a:ext cx="8593301" cy="4525963"/>
          </a:xfrm>
        </p:spPr>
        <p:txBody>
          <a:bodyPr/>
          <a:lstStyle/>
          <a:p>
            <a:r>
              <a:rPr lang="en-US" altLang="zh-CN" dirty="0" smtClean="0"/>
              <a:t>VIRR introduction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Launch Time: </a:t>
            </a:r>
            <a:r>
              <a:rPr lang="en-US" altLang="zh-CN" sz="2000" dirty="0" smtClean="0"/>
              <a:t>2008.05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(FY-3A), 2010.11 (FY-3B), 2013.09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(FY-3C)</a:t>
            </a:r>
            <a:endParaRPr lang="en-US" altLang="zh-CN" sz="2000" dirty="0"/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Transit time: </a:t>
            </a:r>
            <a:r>
              <a:rPr lang="en-US" altLang="zh-CN" sz="2000" dirty="0" smtClean="0"/>
              <a:t>10:30 (FY-3A), 13:30 (FY-3B), 12:00 (FY-3C</a:t>
            </a:r>
            <a:r>
              <a:rPr lang="en-US" altLang="zh-CN" sz="2000" dirty="0"/>
              <a:t>)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Scanning width: </a:t>
            </a:r>
            <a:r>
              <a:rPr lang="en-US" altLang="zh-CN" sz="2000" dirty="0" smtClean="0"/>
              <a:t>3000 km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US" altLang="zh-CN" sz="2000" dirty="0" smtClean="0"/>
              <a:t> 1 km</a:t>
            </a:r>
            <a:endParaRPr lang="en-US" altLang="zh-CN" sz="2000" dirty="0"/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Spatial Resolution: </a:t>
            </a:r>
            <a:r>
              <a:rPr lang="en-US" altLang="zh-CN" sz="2000" dirty="0" smtClean="0"/>
              <a:t>1 </a:t>
            </a:r>
            <a:r>
              <a:rPr lang="en-US" altLang="zh-CN" sz="2000" dirty="0"/>
              <a:t>km</a:t>
            </a:r>
            <a:endParaRPr lang="zh-CN" altLang="en-US" sz="2000" dirty="0"/>
          </a:p>
          <a:p>
            <a:pPr lvl="1">
              <a:spcBef>
                <a:spcPts val="600"/>
              </a:spcBef>
            </a:pPr>
            <a:r>
              <a:rPr lang="en-US" altLang="zh-CN" sz="2000" dirty="0" smtClean="0"/>
              <a:t>Channel: </a:t>
            </a:r>
            <a:r>
              <a:rPr lang="en-US" altLang="zh-CN" sz="2000" dirty="0"/>
              <a:t>0.43 ~ 12.5 </a:t>
            </a:r>
            <a:r>
              <a:rPr lang="en-US" altLang="zh-CN" sz="2000" dirty="0" err="1" smtClean="0"/>
              <a:t>μm</a:t>
            </a:r>
            <a:r>
              <a:rPr lang="en-US" altLang="zh-CN" sz="2000" dirty="0" smtClean="0"/>
              <a:t>, including 7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RSBs, 3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IR bands</a:t>
            </a:r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4</a:t>
            </a:fld>
            <a:endParaRPr lang="zh-CN" strike="noStrike" noProof="1"/>
          </a:p>
        </p:txBody>
      </p:sp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32" y="4230317"/>
            <a:ext cx="5112568" cy="244827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572000" y="3882534"/>
            <a:ext cx="4478501" cy="338554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/>
              <a:t>VIRR SRF </a:t>
            </a:r>
            <a:r>
              <a:rPr lang="en-US" altLang="zh-CN" sz="1600" dirty="0"/>
              <a:t>over water transmittance </a:t>
            </a:r>
            <a:r>
              <a:rPr lang="en-US" altLang="zh-CN" sz="1600" dirty="0" smtClean="0"/>
              <a:t>spectrum</a:t>
            </a:r>
            <a:endParaRPr lang="zh-CN" altLang="zh-CN" sz="16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953812"/>
              </p:ext>
            </p:extLst>
          </p:nvPr>
        </p:nvGraphicFramePr>
        <p:xfrm>
          <a:off x="247858" y="4221088"/>
          <a:ext cx="3604061" cy="2088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291"/>
                <a:gridCol w="1036088"/>
                <a:gridCol w="1097268"/>
                <a:gridCol w="930414"/>
              </a:tblGrid>
              <a:tr h="591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Band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Wavelength range (</a:t>
                      </a:r>
                      <a:r>
                        <a:rPr lang="en-US" sz="1200" kern="100" dirty="0" err="1">
                          <a:effectLst/>
                        </a:rPr>
                        <a:t>μm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Noise (</a:t>
                      </a:r>
                      <a:r>
                        <a:rPr lang="en-US" sz="1200" kern="100" dirty="0" err="1">
                          <a:effectLst/>
                        </a:rPr>
                        <a:t>Δρ</a:t>
                      </a:r>
                      <a:r>
                        <a:rPr lang="en-US" sz="1200" kern="100" dirty="0">
                          <a:effectLst/>
                        </a:rPr>
                        <a:t> or ΔK @300K)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Dynamic (ρ or K)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7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0.58-0.68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0.1%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0-100%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7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0.84-0.89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0.1%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0-100%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7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1.55-1.64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0.15%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0-90%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7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0.43-0.48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0.05%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0-50%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7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0.48-0.53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0.05%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0-50%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7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0.53-0.58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0.05%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0-50%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39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1.325-1.395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0.19%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0-90%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341351" y="3861048"/>
            <a:ext cx="3249608" cy="338554"/>
          </a:xfrm>
          <a:prstGeom prst="rect">
            <a:avLst/>
          </a:prstGeom>
          <a:solidFill>
            <a:srgbClr val="CCFF66"/>
          </a:solidFill>
        </p:spPr>
        <p:txBody>
          <a:bodyPr wrap="none">
            <a:spAutoFit/>
          </a:bodyPr>
          <a:lstStyle/>
          <a:p>
            <a:r>
              <a:rPr lang="en-US" altLang="zh-CN" sz="1600" dirty="0"/>
              <a:t>VIRR spectral </a:t>
            </a:r>
            <a:r>
              <a:rPr lang="en-US" altLang="zh-CN" sz="1600" dirty="0" smtClean="0"/>
              <a:t>band </a:t>
            </a:r>
            <a:r>
              <a:rPr lang="en-US" altLang="zh-CN" sz="1600" dirty="0"/>
              <a:t>specifications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60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Consistent </a:t>
            </a:r>
            <a:r>
              <a:rPr lang="en-US" altLang="zh-CN" sz="3200" dirty="0"/>
              <a:t>calibration </a:t>
            </a:r>
            <a:r>
              <a:rPr lang="en-US" altLang="zh-CN" sz="3200" dirty="0" smtClean="0"/>
              <a:t>methodology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507288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sz="2400" b="1" dirty="0" smtClean="0"/>
              <a:t>Calibration Reference</a:t>
            </a:r>
            <a:r>
              <a:rPr lang="zh-CN" altLang="en-US" sz="2400" b="1" dirty="0" smtClean="0"/>
              <a:t>：</a:t>
            </a:r>
            <a:r>
              <a:rPr lang="en-US" altLang="zh-CN" sz="2400" b="1" dirty="0" smtClean="0"/>
              <a:t>calculations </a:t>
            </a:r>
            <a:r>
              <a:rPr lang="en-US" altLang="zh-CN" sz="2400" b="1" dirty="0" smtClean="0"/>
              <a:t>from 6S RTM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code</a:t>
            </a:r>
          </a:p>
          <a:p>
            <a:pPr>
              <a:spcAft>
                <a:spcPts val="600"/>
              </a:spcAft>
            </a:pPr>
            <a:r>
              <a:rPr lang="en-US" altLang="zh-CN" sz="2400" dirty="0" smtClean="0"/>
              <a:t>Multiple </a:t>
            </a:r>
            <a:r>
              <a:rPr lang="en-US" altLang="zh-CN" sz="2400" dirty="0" smtClean="0"/>
              <a:t>stable earth targets </a:t>
            </a:r>
            <a:r>
              <a:rPr lang="en-US" altLang="zh-CN" sz="2400" dirty="0" smtClean="0"/>
              <a:t>(MST) are used, to reduce </a:t>
            </a:r>
            <a:r>
              <a:rPr lang="en-US" altLang="zh-CN" sz="2400" dirty="0"/>
              <a:t>the </a:t>
            </a:r>
            <a:r>
              <a:rPr lang="en-US" altLang="zh-CN" sz="2400" dirty="0" smtClean="0"/>
              <a:t>calibration uncertainty</a:t>
            </a:r>
            <a:r>
              <a:rPr lang="en-US" altLang="zh-CN" sz="2400" dirty="0" smtClean="0"/>
              <a:t>.</a:t>
            </a:r>
            <a:endParaRPr lang="en-US" altLang="zh-CN" sz="2400" dirty="0" smtClean="0"/>
          </a:p>
          <a:p>
            <a:pPr lvl="1">
              <a:spcBef>
                <a:spcPts val="0"/>
              </a:spcBef>
            </a:pPr>
            <a:r>
              <a:rPr lang="en-US" altLang="zh-CN" sz="1600" dirty="0">
                <a:solidFill>
                  <a:srgbClr val="FF0000"/>
                </a:solidFill>
              </a:rPr>
              <a:t>12 </a:t>
            </a:r>
            <a:r>
              <a:rPr lang="en-US" altLang="zh-CN" sz="1600" dirty="0" smtClean="0">
                <a:solidFill>
                  <a:srgbClr val="FF0000"/>
                </a:solidFill>
              </a:rPr>
              <a:t>desert and salt lake </a:t>
            </a:r>
            <a:r>
              <a:rPr lang="en-US" altLang="zh-CN" sz="1600" dirty="0">
                <a:solidFill>
                  <a:srgbClr val="FF0000"/>
                </a:solidFill>
              </a:rPr>
              <a:t>targets</a:t>
            </a:r>
          </a:p>
          <a:p>
            <a:pPr lvl="2">
              <a:spcBef>
                <a:spcPts val="600"/>
              </a:spcBef>
            </a:pPr>
            <a:r>
              <a:rPr lang="en-US" altLang="zh-CN" sz="1600" dirty="0" smtClean="0">
                <a:solidFill>
                  <a:srgbClr val="0000FF"/>
                </a:solidFill>
              </a:rPr>
              <a:t>Higher brightness: </a:t>
            </a:r>
            <a:r>
              <a:rPr lang="en-US" altLang="zh-CN" sz="1600" dirty="0" err="1" smtClean="0"/>
              <a:t>WhiteSands</a:t>
            </a:r>
            <a:r>
              <a:rPr lang="en-US" altLang="zh-CN" sz="1600" dirty="0"/>
              <a:t>, Libya1, Libya4, </a:t>
            </a:r>
            <a:r>
              <a:rPr lang="en-US" altLang="zh-CN" sz="1600" dirty="0" smtClean="0"/>
              <a:t>Mali </a:t>
            </a:r>
            <a:endParaRPr lang="en-US" altLang="zh-CN" sz="1600" dirty="0">
              <a:solidFill>
                <a:srgbClr val="0000FF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altLang="zh-CN" sz="1600" dirty="0" smtClean="0">
                <a:solidFill>
                  <a:srgbClr val="0000FF"/>
                </a:solidFill>
              </a:rPr>
              <a:t>Moderate </a:t>
            </a:r>
            <a:r>
              <a:rPr lang="en-US" altLang="zh-CN" sz="1600" dirty="0">
                <a:solidFill>
                  <a:srgbClr val="0000FF"/>
                </a:solidFill>
              </a:rPr>
              <a:t>brightness </a:t>
            </a:r>
            <a:r>
              <a:rPr lang="en-US" altLang="zh-CN" sz="1600" dirty="0" smtClean="0">
                <a:solidFill>
                  <a:srgbClr val="0000FF"/>
                </a:solidFill>
              </a:rPr>
              <a:t>: </a:t>
            </a:r>
            <a:r>
              <a:rPr lang="en-US" altLang="zh-CN" sz="1600" dirty="0" smtClean="0"/>
              <a:t>Algeria5</a:t>
            </a:r>
            <a:r>
              <a:rPr lang="en-US" altLang="zh-CN" sz="1600" dirty="0"/>
              <a:t>, Mauritania2, Sonora, Arabia2 </a:t>
            </a:r>
            <a:endParaRPr lang="en-US" altLang="zh-CN" sz="1600" dirty="0">
              <a:solidFill>
                <a:srgbClr val="0000FF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altLang="zh-CN" sz="1600" dirty="0" smtClean="0">
                <a:solidFill>
                  <a:srgbClr val="0000FF"/>
                </a:solidFill>
              </a:rPr>
              <a:t>Lower </a:t>
            </a:r>
            <a:r>
              <a:rPr lang="en-US" altLang="zh-CN" sz="1600" dirty="0">
                <a:solidFill>
                  <a:srgbClr val="0000FF"/>
                </a:solidFill>
              </a:rPr>
              <a:t>brightness </a:t>
            </a:r>
            <a:r>
              <a:rPr lang="en-US" altLang="zh-CN" sz="1600" dirty="0" smtClean="0">
                <a:solidFill>
                  <a:srgbClr val="0000FF"/>
                </a:solidFill>
              </a:rPr>
              <a:t>: </a:t>
            </a:r>
            <a:r>
              <a:rPr lang="en-US" altLang="zh-CN" sz="1600" dirty="0" smtClean="0"/>
              <a:t>Niger2</a:t>
            </a:r>
            <a:r>
              <a:rPr lang="en-US" altLang="zh-CN" sz="1600" dirty="0"/>
              <a:t>, Sudan1, </a:t>
            </a:r>
            <a:r>
              <a:rPr lang="en-US" altLang="zh-CN" sz="1600" dirty="0" err="1"/>
              <a:t>Dunhuang</a:t>
            </a:r>
            <a:r>
              <a:rPr lang="en-US" altLang="zh-CN" sz="1600" dirty="0"/>
              <a:t> </a:t>
            </a:r>
            <a:endParaRPr lang="en-US" altLang="zh-CN" sz="1600" dirty="0">
              <a:solidFill>
                <a:srgbClr val="0000FF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altLang="zh-CN" sz="1600" dirty="0">
                <a:solidFill>
                  <a:srgbClr val="FF0000"/>
                </a:solidFill>
              </a:rPr>
              <a:t> 3 dark sea targets  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altLang="zh-CN" sz="1600" dirty="0" err="1"/>
              <a:t>AtlanticN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IndianOcean</a:t>
            </a:r>
            <a:r>
              <a:rPr lang="en-US" altLang="zh-CN" sz="1600" dirty="0"/>
              <a:t>, PacificN1</a:t>
            </a:r>
          </a:p>
          <a:p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5</a:t>
            </a:fld>
            <a:endParaRPr lang="zh-CN" strike="noStrike" noProof="1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" t="18368" r="3613" b="21725"/>
          <a:stretch/>
        </p:blipFill>
        <p:spPr>
          <a:xfrm>
            <a:off x="1719818" y="4588164"/>
            <a:ext cx="4508366" cy="19594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59832" y="651057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Site location</a:t>
            </a:r>
            <a:endParaRPr lang="zh-CN" altLang="en-US" sz="1600" dirty="0"/>
          </a:p>
        </p:txBody>
      </p:sp>
      <p:grpSp>
        <p:nvGrpSpPr>
          <p:cNvPr id="8" name="组合 7"/>
          <p:cNvGrpSpPr/>
          <p:nvPr/>
        </p:nvGrpSpPr>
        <p:grpSpPr>
          <a:xfrm>
            <a:off x="6358410" y="5517232"/>
            <a:ext cx="1227067" cy="853200"/>
            <a:chOff x="5363639" y="3871944"/>
            <a:chExt cx="1227067" cy="853200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72"/>
            <a:stretch/>
          </p:blipFill>
          <p:spPr bwMode="auto">
            <a:xfrm>
              <a:off x="5363639" y="3871944"/>
              <a:ext cx="1152577" cy="853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5364088" y="4365104"/>
              <a:ext cx="12266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600" b="1" dirty="0" smtClean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Deep ocean</a:t>
              </a:r>
              <a:endParaRPr lang="zh-CN" altLang="en-US" sz="1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633217" y="4581128"/>
            <a:ext cx="1184400" cy="854837"/>
            <a:chOff x="5364088" y="2924944"/>
            <a:chExt cx="1152128" cy="854837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924944"/>
              <a:ext cx="1152128" cy="853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8" name="矩形 17"/>
            <p:cNvSpPr/>
            <p:nvPr/>
          </p:nvSpPr>
          <p:spPr>
            <a:xfrm>
              <a:off x="5629943" y="3441227"/>
              <a:ext cx="7877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600" b="1" dirty="0" smtClean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desert</a:t>
              </a:r>
              <a:endParaRPr lang="zh-CN" altLang="en-US" sz="1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58410" y="4588164"/>
            <a:ext cx="1226703" cy="853200"/>
            <a:chOff x="5331816" y="3754092"/>
            <a:chExt cx="1226703" cy="853200"/>
          </a:xfrm>
        </p:grpSpPr>
        <p:pic>
          <p:nvPicPr>
            <p:cNvPr id="20" name="图片 19"/>
            <p:cNvPicPr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92" b="4739"/>
            <a:stretch/>
          </p:blipFill>
          <p:spPr>
            <a:xfrm>
              <a:off x="5331816" y="3754092"/>
              <a:ext cx="1184400" cy="853200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5436096" y="4262184"/>
              <a:ext cx="11224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600" b="1" dirty="0" smtClean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Salt lake</a:t>
              </a:r>
              <a:endParaRPr lang="zh-CN" altLang="en-US" sz="1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7585477" y="5730016"/>
            <a:ext cx="15400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008000"/>
                </a:solidFill>
                <a:hlinkClick r:id="rId9"/>
              </a:rPr>
              <a:t>(http://calval.cr.usgs.gov/</a:t>
            </a:r>
            <a:r>
              <a:rPr lang="en-US" altLang="zh-CN" sz="1100" dirty="0">
                <a:solidFill>
                  <a:srgbClr val="008000"/>
                </a:solidFill>
              </a:rPr>
              <a:t>)</a:t>
            </a:r>
            <a:endParaRPr lang="zh-CN" altLang="en-US" sz="11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62240" y="2922723"/>
            <a:ext cx="7416824" cy="1200206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3168352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en-US" altLang="zh-CN" sz="2400" b="1" dirty="0" smtClean="0"/>
              <a:t>Inputs of </a:t>
            </a:r>
            <a:r>
              <a:rPr lang="en-US" altLang="zh-CN" sz="2400" b="1" dirty="0" smtClean="0"/>
              <a:t>6S </a:t>
            </a:r>
            <a:endParaRPr lang="en-US" altLang="zh-CN" sz="2400" b="1" dirty="0" smtClean="0"/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zh-CN" sz="1800" dirty="0" smtClean="0"/>
              <a:t>VIRR L1B data-&gt;observation geometry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zh-CN" sz="1800" dirty="0" smtClean="0"/>
              <a:t>MCD43C1 (</a:t>
            </a:r>
            <a:r>
              <a:rPr lang="en-US" altLang="zh-CN" sz="1800" dirty="0"/>
              <a:t>0.05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zh-CN" altLang="zh-CN" sz="1800" dirty="0">
                <a:latin typeface="Cambria Math" panose="02040503050406030204" pitchFamily="18" charset="0"/>
              </a:rPr>
              <a:t>×</a:t>
            </a:r>
            <a:r>
              <a:rPr lang="en-US" altLang="zh-CN" sz="1800" dirty="0"/>
              <a:t>0.0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°) </a:t>
            </a:r>
            <a:r>
              <a:rPr lang="en-US" altLang="zh-CN" sz="1800" dirty="0" smtClean="0"/>
              <a:t>-&gt; surface reflectance of desert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zh-CN" sz="1800" dirty="0" smtClean="0"/>
              <a:t> Deep ocean surface reflectance in 6S for ocean site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zh-CN" sz="1800" dirty="0" smtClean="0"/>
              <a:t>MYD08/MOD08 (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1°×1</a:t>
            </a: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°)  </a:t>
            </a:r>
            <a:r>
              <a:rPr lang="en-US" altLang="zh-CN" sz="1800" dirty="0" smtClean="0"/>
              <a:t>-&gt; aerosol, ozone, water vapor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zh-CN" sz="1800" dirty="0" smtClean="0"/>
              <a:t>NCEP (</a:t>
            </a: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2.5°</a:t>
            </a:r>
            <a:r>
              <a:rPr lang="zh-CN" altLang="zh-CN" sz="1800" dirty="0" smtClean="0">
                <a:latin typeface="Cambria Math" panose="02040503050406030204" pitchFamily="18" charset="0"/>
              </a:rPr>
              <a:t>×</a:t>
            </a: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2.5°, </a:t>
            </a:r>
            <a:r>
              <a:rPr lang="en-US" altLang="zh-CN" sz="1800" dirty="0" smtClean="0"/>
              <a:t>6 h)   -&gt; wind </a:t>
            </a:r>
            <a:r>
              <a:rPr lang="en-US" altLang="zh-CN" sz="1800" dirty="0" smtClean="0"/>
              <a:t>speed</a:t>
            </a:r>
            <a:endParaRPr lang="en-US" altLang="zh-CN" sz="1800" dirty="0"/>
          </a:p>
          <a:p>
            <a:pPr lvl="1">
              <a:spcBef>
                <a:spcPts val="600"/>
              </a:spcBef>
              <a:spcAft>
                <a:spcPts val="300"/>
              </a:spcAft>
            </a:pPr>
            <a:endParaRPr lang="en-US" altLang="zh-CN" sz="1800" dirty="0" smtClean="0"/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195735" y="3718773"/>
            <a:ext cx="45498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>
                <a:latin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</a:rPr>
              <a:t>fiso</a:t>
            </a:r>
            <a:r>
              <a:rPr lang="en-US" altLang="zh-CN" dirty="0">
                <a:latin typeface="Calibri" pitchFamily="34" charset="0"/>
              </a:rPr>
              <a:t>, </a:t>
            </a:r>
            <a:r>
              <a:rPr lang="en-US" altLang="zh-CN" dirty="0" err="1" smtClean="0">
                <a:latin typeface="Calibri" pitchFamily="34" charset="0"/>
              </a:rPr>
              <a:t>fgeo</a:t>
            </a:r>
            <a:r>
              <a:rPr lang="en-US" altLang="zh-CN" dirty="0" smtClean="0">
                <a:latin typeface="Calibri" pitchFamily="34" charset="0"/>
              </a:rPr>
              <a:t>, </a:t>
            </a:r>
            <a:r>
              <a:rPr lang="en-US" altLang="zh-CN" dirty="0" err="1">
                <a:latin typeface="Calibri" pitchFamily="34" charset="0"/>
              </a:rPr>
              <a:t>fvol</a:t>
            </a:r>
            <a:r>
              <a:rPr lang="en-US" altLang="zh-CN" dirty="0" smtClean="0">
                <a:latin typeface="Calibri" pitchFamily="34" charset="0"/>
              </a:rPr>
              <a:t>  are o</a:t>
            </a:r>
            <a:r>
              <a:rPr lang="en-US" altLang="en-US" dirty="0" smtClean="0"/>
              <a:t>btained </a:t>
            </a:r>
            <a:r>
              <a:rPr lang="en-US" altLang="en-US" dirty="0"/>
              <a:t>from MCD43</a:t>
            </a:r>
            <a:r>
              <a:rPr lang="en-US" altLang="zh-CN" dirty="0"/>
              <a:t>C1</a:t>
            </a:r>
            <a:endParaRPr lang="zh-CN" altLang="en-US" b="1" dirty="0">
              <a:latin typeface="Calibri" pitchFamily="34" charset="0"/>
            </a:endParaRPr>
          </a:p>
          <a:p>
            <a:pPr eaLnBrk="1" hangingPunct="1"/>
            <a:endParaRPr lang="zh-CN" altLang="en-US" dirty="0">
              <a:latin typeface="Calibri" pitchFamily="34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82284"/>
              </p:ext>
            </p:extLst>
          </p:nvPr>
        </p:nvGraphicFramePr>
        <p:xfrm>
          <a:off x="996814" y="3302353"/>
          <a:ext cx="6815546" cy="388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公式" r:id="rId4" imgW="4241520" imgH="241200" progId="Equation.3">
                  <p:embed/>
                </p:oleObj>
              </mc:Choice>
              <mc:Fallback>
                <p:oleObj name="公式" r:id="rId4" imgW="4241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814" y="3302353"/>
                        <a:ext cx="6815546" cy="388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5576" y="2966243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Desert surface reflectance corresponding to </a:t>
            </a:r>
            <a:r>
              <a:rPr lang="en-US" altLang="zh-CN" sz="1600" b="1" dirty="0">
                <a:solidFill>
                  <a:srgbClr val="FF0000"/>
                </a:solidFill>
              </a:rPr>
              <a:t>the satellite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viewing geometry 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254414" y="4221088"/>
            <a:ext cx="4621842" cy="2636912"/>
            <a:chOff x="1582247" y="2492896"/>
            <a:chExt cx="5979505" cy="3528392"/>
          </a:xfrm>
        </p:grpSpPr>
        <p:sp>
          <p:nvSpPr>
            <p:cNvPr id="13" name="圆角矩形 12"/>
            <p:cNvSpPr/>
            <p:nvPr/>
          </p:nvSpPr>
          <p:spPr>
            <a:xfrm>
              <a:off x="2267744" y="2636912"/>
              <a:ext cx="641896" cy="288032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247" y="2492896"/>
              <a:ext cx="5979505" cy="3528392"/>
            </a:xfrm>
            <a:prstGeom prst="rect">
              <a:avLst/>
            </a:prstGeom>
          </p:spPr>
        </p:pic>
        <p:cxnSp>
          <p:nvCxnSpPr>
            <p:cNvPr id="17" name="直接连接符 16"/>
            <p:cNvCxnSpPr/>
            <p:nvPr/>
          </p:nvCxnSpPr>
          <p:spPr>
            <a:xfrm>
              <a:off x="3995936" y="2636912"/>
              <a:ext cx="0" cy="288032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下箭头 1"/>
          <p:cNvSpPr/>
          <p:nvPr/>
        </p:nvSpPr>
        <p:spPr>
          <a:xfrm>
            <a:off x="4355976" y="4173010"/>
            <a:ext cx="216024" cy="2641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Examples of MST calibration results of FY-3X VIRR on a certain day</a:t>
            </a:r>
            <a:endParaRPr lang="zh-CN" altLang="en-US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7</a:t>
            </a:fld>
            <a:endParaRPr lang="zh-CN" strike="noStrike" noProof="1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4" y="1124744"/>
            <a:ext cx="4133259" cy="2952328"/>
          </a:xfr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3" y="3906000"/>
            <a:ext cx="4132800" cy="295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32040" y="465313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Samples within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30 days are used.</a:t>
            </a:r>
            <a:r>
              <a:rPr lang="en-US" altLang="zh-CN" sz="2000" dirty="0"/>
              <a:t> 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43" y="1124744"/>
            <a:ext cx="4132800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3. Consistent calibration results of VIRRs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8</a:t>
            </a:fld>
            <a:endParaRPr lang="zh-CN" strike="noStrike" noProof="1"/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3275856" y="1170035"/>
            <a:ext cx="3000361" cy="1800000"/>
            <a:chOff x="611559" y="1196752"/>
            <a:chExt cx="4200506" cy="2520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59" y="1196752"/>
              <a:ext cx="4200506" cy="252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232651" y="2924944"/>
              <a:ext cx="1339349" cy="387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6 years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3275856" y="3000694"/>
            <a:ext cx="3000361" cy="1800000"/>
            <a:chOff x="4607965" y="1197032"/>
            <a:chExt cx="4200506" cy="2520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965" y="1197032"/>
              <a:ext cx="4200506" cy="2520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279515" y="2925499"/>
              <a:ext cx="1324932" cy="387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7 years</a:t>
              </a:r>
              <a:endParaRPr lang="zh-CN" altLang="en-US" sz="1200" dirty="0"/>
            </a:p>
          </p:txBody>
        </p:sp>
      </p:grp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3275856" y="4835361"/>
            <a:ext cx="3000361" cy="1800000"/>
            <a:chOff x="647488" y="3572752"/>
            <a:chExt cx="4200506" cy="2520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88" y="3572752"/>
              <a:ext cx="4200506" cy="2520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345445" y="5301206"/>
              <a:ext cx="1226556" cy="387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4 years</a:t>
              </a:r>
              <a:endParaRPr lang="zh-CN" altLang="en-US" sz="1200" dirty="0"/>
            </a:p>
          </p:txBody>
        </p:sp>
      </p:grp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353405" y="1159636"/>
            <a:ext cx="2895345" cy="1800000"/>
            <a:chOff x="359840" y="1901575"/>
            <a:chExt cx="4053483" cy="25200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00"/>
            <a:stretch/>
          </p:blipFill>
          <p:spPr>
            <a:xfrm>
              <a:off x="359840" y="1901575"/>
              <a:ext cx="4053483" cy="2520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081742" y="3645024"/>
              <a:ext cx="1274234" cy="387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6 years</a:t>
              </a:r>
              <a:endParaRPr lang="zh-CN" altLang="en-US" sz="1200" dirty="0"/>
            </a:p>
          </p:txBody>
        </p:sp>
      </p:grp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353405" y="2959636"/>
            <a:ext cx="2895345" cy="1800000"/>
            <a:chOff x="4560345" y="1901575"/>
            <a:chExt cx="4053484" cy="252000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00"/>
            <a:stretch/>
          </p:blipFill>
          <p:spPr>
            <a:xfrm>
              <a:off x="4560345" y="1901575"/>
              <a:ext cx="4053484" cy="2520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282248" y="3645577"/>
              <a:ext cx="1250192" cy="387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7 years</a:t>
              </a:r>
              <a:endParaRPr lang="zh-CN" altLang="en-US" sz="1200" dirty="0"/>
            </a:p>
          </p:txBody>
        </p:sp>
      </p:grpSp>
      <p:grpSp>
        <p:nvGrpSpPr>
          <p:cNvPr id="21" name="组合 20"/>
          <p:cNvGrpSpPr>
            <a:grpSpLocks noChangeAspect="1"/>
          </p:cNvGrpSpPr>
          <p:nvPr/>
        </p:nvGrpSpPr>
        <p:grpSpPr>
          <a:xfrm>
            <a:off x="395536" y="4766982"/>
            <a:ext cx="2867202" cy="1800000"/>
            <a:chOff x="395042" y="4329360"/>
            <a:chExt cx="4014083" cy="252000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38"/>
            <a:stretch/>
          </p:blipFill>
          <p:spPr>
            <a:xfrm>
              <a:off x="395042" y="4329360"/>
              <a:ext cx="4014083" cy="25200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024395" y="6021288"/>
              <a:ext cx="1331581" cy="387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4 years</a:t>
              </a:r>
              <a:endParaRPr lang="zh-CN" altLang="en-US" sz="1200" dirty="0"/>
            </a:p>
          </p:txBody>
        </p:sp>
      </p:grpSp>
      <p:sp>
        <p:nvSpPr>
          <p:cNvPr id="25" name="内容占位符 2"/>
          <p:cNvSpPr txBox="1">
            <a:spLocks/>
          </p:cNvSpPr>
          <p:nvPr/>
        </p:nvSpPr>
        <p:spPr bwMode="auto">
          <a:xfrm>
            <a:off x="6012160" y="1600809"/>
            <a:ext cx="3131840" cy="406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800" dirty="0"/>
              <a:t>Gain of VIRRs in most bands increases with time, and operational calibration update is </a:t>
            </a:r>
            <a:r>
              <a:rPr lang="en-US" altLang="zh-CN" sz="1800" dirty="0" smtClean="0"/>
              <a:t>few and is insufficient </a:t>
            </a:r>
            <a:r>
              <a:rPr lang="en-US" altLang="zh-CN" sz="1800" dirty="0"/>
              <a:t>to characterize satellite </a:t>
            </a:r>
            <a:r>
              <a:rPr lang="en-US" altLang="zh-CN" sz="1800" dirty="0" smtClean="0"/>
              <a:t>drift. </a:t>
            </a:r>
            <a:endParaRPr lang="en-US" altLang="zh-CN" sz="18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sz="1800" dirty="0" smtClean="0"/>
              <a:t>The </a:t>
            </a:r>
            <a:r>
              <a:rPr lang="en-US" altLang="zh-CN" sz="1800" dirty="0"/>
              <a:t>trending in the gain derived from MST agrees </a:t>
            </a:r>
            <a:r>
              <a:rPr lang="en-US" altLang="zh-CN" sz="1800" dirty="0" smtClean="0"/>
              <a:t>with the changes in operational gain</a:t>
            </a:r>
            <a:r>
              <a:rPr lang="en-US" altLang="zh-CN" sz="1800" dirty="0" smtClean="0"/>
              <a:t>.</a:t>
            </a:r>
            <a:endParaRPr lang="zh-CN" alt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83528" y="1412775"/>
            <a:ext cx="24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669900"/>
                </a:solidFill>
              </a:rPr>
              <a:t>FY-3A</a:t>
            </a:r>
            <a:endParaRPr lang="zh-CN" altLang="en-US" sz="1400" dirty="0">
              <a:solidFill>
                <a:srgbClr val="6699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96" y="3212976"/>
            <a:ext cx="24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B0F0"/>
                </a:solidFill>
              </a:rPr>
              <a:t>FY-3B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504" y="4975228"/>
            <a:ext cx="24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9933"/>
                </a:solidFill>
              </a:rPr>
              <a:t>FY-3C</a:t>
            </a:r>
            <a:endParaRPr lang="zh-CN" altLang="en-US" sz="14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824" y="125760"/>
            <a:ext cx="8589640" cy="1143000"/>
          </a:xfrm>
        </p:spPr>
        <p:txBody>
          <a:bodyPr/>
          <a:lstStyle/>
          <a:p>
            <a:r>
              <a:rPr lang="en-US" altLang="zh-CN" sz="2600" dirty="0" smtClean="0"/>
              <a:t>Comparison of </a:t>
            </a:r>
            <a:r>
              <a:rPr lang="en-US" altLang="zh-CN" sz="2600" dirty="0" smtClean="0"/>
              <a:t>TOA reflectance time </a:t>
            </a:r>
            <a:r>
              <a:rPr lang="en-US" altLang="zh-CN" sz="2600" dirty="0"/>
              <a:t>series  </a:t>
            </a:r>
            <a:r>
              <a:rPr lang="en-US" altLang="zh-CN" sz="2600" dirty="0" smtClean="0"/>
              <a:t>over Libya 4 before and after </a:t>
            </a:r>
            <a:r>
              <a:rPr lang="en-US" altLang="zh-CN" sz="2600" dirty="0"/>
              <a:t>consistent calibration</a:t>
            </a:r>
            <a:endParaRPr lang="zh-CN" altLang="en-US" sz="2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4874723"/>
            <a:ext cx="8229600" cy="135761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34938" y="6400460"/>
            <a:ext cx="2133600" cy="20320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31013" y="6400460"/>
            <a:ext cx="2133600" cy="203200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9</a:t>
            </a:fld>
            <a:endParaRPr lang="zh-CN" strike="noStrike" noProof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62619"/>
            <a:ext cx="3961300" cy="2376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4" y="4010891"/>
            <a:ext cx="3961300" cy="2376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30" y="1549220"/>
            <a:ext cx="3961300" cy="2376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30" y="4010891"/>
            <a:ext cx="3961300" cy="2376000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4497080" y="2593204"/>
            <a:ext cx="216023" cy="183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4541468" y="4991993"/>
            <a:ext cx="216023" cy="183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59632" y="1196752"/>
            <a:ext cx="3057247" cy="369332"/>
          </a:xfrm>
          <a:prstGeom prst="rect">
            <a:avLst/>
          </a:prstGeom>
          <a:solidFill>
            <a:srgbClr val="CCFF99"/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Before consistent calibration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364088" y="1196752"/>
            <a:ext cx="286488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After consistent calibration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2903260" y="4241860"/>
            <a:ext cx="432048" cy="1807067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691680" y="4226651"/>
            <a:ext cx="576064" cy="1807067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843808" y="1793588"/>
            <a:ext cx="432048" cy="1807067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632228" y="1778379"/>
            <a:ext cx="576064" cy="1807067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007716" y="4241860"/>
            <a:ext cx="432048" cy="1807067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796136" y="4226651"/>
            <a:ext cx="576064" cy="1807067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164288" y="1793588"/>
            <a:ext cx="432048" cy="1807067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952708" y="1778379"/>
            <a:ext cx="576064" cy="1807067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899592" y="6338363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After consistent calibration the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jumps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in TOA reflectance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are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disappeared.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1004</Words>
  <Application>Microsoft Office PowerPoint</Application>
  <PresentationFormat>全屏显示(4:3)</PresentationFormat>
  <Paragraphs>190</Paragraphs>
  <Slides>15</Slides>
  <Notes>13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2_默认设计模板</vt:lpstr>
      <vt:lpstr>公式</vt:lpstr>
      <vt:lpstr>Equation</vt:lpstr>
      <vt:lpstr>Consistent calibration of VIRR onboard FY-3A to FY-3C</vt:lpstr>
      <vt:lpstr>Outline</vt:lpstr>
      <vt:lpstr>1. Background</vt:lpstr>
      <vt:lpstr>2. Instrument and Methodology</vt:lpstr>
      <vt:lpstr>Consistent calibration methodology</vt:lpstr>
      <vt:lpstr>PowerPoint 演示文稿</vt:lpstr>
      <vt:lpstr>Examples of MST calibration results of FY-3X VIRR on a certain day</vt:lpstr>
      <vt:lpstr>3. Consistent calibration results of VIRRs</vt:lpstr>
      <vt:lpstr>Comparison of TOA reflectance time series  over Libya 4 before and after consistent calibration</vt:lpstr>
      <vt:lpstr>Consistency comparison of VIRR TOA reflectance before and after consistent calibration</vt:lpstr>
      <vt:lpstr>4. Changes in VIRR calibration gain </vt:lpstr>
      <vt:lpstr>5. Compared with automatic calibration approach</vt:lpstr>
      <vt:lpstr>Calibration slope difference between MST and automatic calibration approach</vt:lpstr>
      <vt:lpstr>6. Summary and future work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</dc:creator>
  <cp:lastModifiedBy>user</cp:lastModifiedBy>
  <cp:revision>599</cp:revision>
  <dcterms:created xsi:type="dcterms:W3CDTF">2009-10-28T07:51:00Z</dcterms:created>
  <dcterms:modified xsi:type="dcterms:W3CDTF">2018-03-22T03:32:32Z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2052-10.1.0.6874</vt:lpwstr>
  </property>
</Properties>
</file>