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70" r:id="rId1"/>
  </p:sldMasterIdLst>
  <p:sldIdLst>
    <p:sldId id="257" r:id="rId2"/>
    <p:sldId id="334" r:id="rId3"/>
    <p:sldId id="346" r:id="rId4"/>
    <p:sldId id="347" r:id="rId5"/>
    <p:sldId id="337" r:id="rId6"/>
    <p:sldId id="376" r:id="rId7"/>
    <p:sldId id="296" r:id="rId8"/>
    <p:sldId id="336" r:id="rId9"/>
    <p:sldId id="326" r:id="rId10"/>
    <p:sldId id="300" r:id="rId11"/>
    <p:sldId id="338" r:id="rId12"/>
    <p:sldId id="339" r:id="rId13"/>
    <p:sldId id="340" r:id="rId14"/>
    <p:sldId id="341" r:id="rId15"/>
    <p:sldId id="342" r:id="rId16"/>
    <p:sldId id="330" r:id="rId17"/>
    <p:sldId id="343" r:id="rId18"/>
    <p:sldId id="298" r:id="rId19"/>
    <p:sldId id="377" r:id="rId20"/>
    <p:sldId id="348" r:id="rId21"/>
    <p:sldId id="350" r:id="rId22"/>
    <p:sldId id="351" r:id="rId23"/>
    <p:sldId id="358" r:id="rId24"/>
    <p:sldId id="374" r:id="rId25"/>
    <p:sldId id="375" r:id="rId26"/>
    <p:sldId id="321" r:id="rId27"/>
    <p:sldId id="37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372" r:id="rId41"/>
    <p:sldId id="373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2880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99"/>
    <a:srgbClr val="FFFF92"/>
    <a:srgbClr val="12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225"/>
    <p:restoredTop sz="97862"/>
  </p:normalViewPr>
  <p:slideViewPr>
    <p:cSldViewPr snapToGrid="0" snapToObjects="1">
      <p:cViewPr varScale="1">
        <p:scale>
          <a:sx n="54" d="100"/>
          <a:sy n="54" d="100"/>
        </p:scale>
        <p:origin x="-148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584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898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6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59DD70-66D3-A047-BA5B-EB4BA67434AA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9606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4580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1071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59DD70-66D3-A047-BA5B-EB4BA67434AA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2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4832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2063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DD70-66D3-A047-BA5B-EB4BA67434AA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4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59DD70-66D3-A047-BA5B-EB4BA67434AA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8584FB29-DB64-9542-89C8-908CF204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0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1" r:id="rId1"/>
    <p:sldLayoutId id="2147484672" r:id="rId2"/>
    <p:sldLayoutId id="2147484673" r:id="rId3"/>
    <p:sldLayoutId id="2147484674" r:id="rId4"/>
    <p:sldLayoutId id="2147484675" r:id="rId5"/>
    <p:sldLayoutId id="2147484676" r:id="rId6"/>
    <p:sldLayoutId id="2147484677" r:id="rId7"/>
    <p:sldLayoutId id="2147484678" r:id="rId8"/>
    <p:sldLayoutId id="2147484679" r:id="rId9"/>
    <p:sldLayoutId id="2147484680" r:id="rId10"/>
    <p:sldLayoutId id="2147484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3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.pn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.png"/><Relationship Id="rId7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tiff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75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7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9013" y="1456007"/>
            <a:ext cx="7722704" cy="1941236"/>
          </a:xfrm>
        </p:spPr>
        <p:txBody>
          <a:bodyPr>
            <a:normAutofit/>
          </a:bodyPr>
          <a:lstStyle/>
          <a:p>
            <a:r>
              <a:rPr lang="en-GB" dirty="0" smtClean="0"/>
              <a:t>Update on the NASA-</a:t>
            </a:r>
            <a:r>
              <a:rPr lang="en-GB" dirty="0" err="1" smtClean="0"/>
              <a:t>Larc</a:t>
            </a:r>
            <a:r>
              <a:rPr lang="en-GB" dirty="0" smtClean="0"/>
              <a:t> SBAF tool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9013" y="3210949"/>
            <a:ext cx="7244406" cy="1033273"/>
          </a:xfrm>
        </p:spPr>
        <p:txBody>
          <a:bodyPr>
            <a:normAutofit fontScale="92500"/>
          </a:bodyPr>
          <a:lstStyle/>
          <a:p>
            <a:pPr lvl="0" defTabSz="914400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</a:pPr>
            <a:r>
              <a:rPr lang="en-US" sz="1730" dirty="0" smtClean="0"/>
              <a:t>Benjamin </a:t>
            </a:r>
            <a:r>
              <a:rPr lang="en-US" sz="1730" dirty="0" err="1" smtClean="0"/>
              <a:t>Scarino</a:t>
            </a:r>
            <a:r>
              <a:rPr lang="en-US" sz="1730" baseline="30000" dirty="0" err="1" smtClean="0"/>
              <a:t>a</a:t>
            </a:r>
            <a:r>
              <a:rPr lang="en-US" sz="1730" dirty="0" smtClean="0"/>
              <a:t>, David R. Doelling</a:t>
            </a:r>
            <a:r>
              <a:rPr lang="en-US" sz="1730" baseline="30000" dirty="0" smtClean="0"/>
              <a:t>b</a:t>
            </a:r>
            <a:r>
              <a:rPr lang="en-US" sz="1730" dirty="0" smtClean="0"/>
              <a:t>, Arun Gopalan</a:t>
            </a:r>
            <a:r>
              <a:rPr lang="en-US" sz="1730" baseline="30000" dirty="0" smtClean="0"/>
              <a:t>a</a:t>
            </a:r>
            <a:r>
              <a:rPr lang="en-US" sz="1730" dirty="0" smtClean="0"/>
              <a:t>, Thad </a:t>
            </a:r>
            <a:r>
              <a:rPr lang="en-US" sz="1730" dirty="0" err="1" smtClean="0"/>
              <a:t>Chee</a:t>
            </a:r>
            <a:r>
              <a:rPr lang="en-US" sz="1730" baseline="30000" dirty="0" err="1" smtClean="0"/>
              <a:t>a</a:t>
            </a:r>
            <a:r>
              <a:rPr lang="en-US" sz="1730" dirty="0" smtClean="0"/>
              <a:t>, Rajendra Bhatt</a:t>
            </a:r>
            <a:r>
              <a:rPr lang="en-US" sz="1730" baseline="30000" dirty="0" smtClean="0"/>
              <a:t>a</a:t>
            </a:r>
            <a:r>
              <a:rPr lang="en-US" sz="1730" dirty="0" smtClean="0"/>
              <a:t>, and Conor Haney</a:t>
            </a:r>
            <a:r>
              <a:rPr lang="en-US" sz="1730" baseline="30000" dirty="0" smtClean="0"/>
              <a:t>a</a:t>
            </a:r>
          </a:p>
          <a:p>
            <a:pPr lvl="0" defTabSz="914400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</a:pPr>
            <a:r>
              <a:rPr lang="en-US" sz="1412" baseline="30000" dirty="0" smtClean="0"/>
              <a:t>a</a:t>
            </a:r>
            <a:r>
              <a:rPr lang="en-US" sz="1412" dirty="0" smtClean="0"/>
              <a:t>SSAI, One Enterprise Pkwy Ste 200, Hampton, VA 23666 USA</a:t>
            </a:r>
          </a:p>
          <a:p>
            <a:pPr lvl="0" defTabSz="914400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</a:pPr>
            <a:r>
              <a:rPr lang="en-US" sz="1412" baseline="30000" dirty="0" smtClean="0"/>
              <a:t>b</a:t>
            </a:r>
            <a:r>
              <a:rPr lang="en-US" sz="1412" dirty="0" smtClean="0"/>
              <a:t>NASA Langley Research Center, 21 Langley Blvd MS 420, Hampton, VA 23681-2199 USA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certusscientific.com/Certus/Partners_files/ssai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24" y="0"/>
            <a:ext cx="797675" cy="5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92700" y="5046663"/>
            <a:ext cx="8585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/>
              <a:t>Global Space-based Inter-Calibration System 2018 </a:t>
            </a:r>
            <a:r>
              <a:rPr lang="en-US" b="1" dirty="0" smtClean="0"/>
              <a:t>Annual Meeting</a:t>
            </a:r>
          </a:p>
          <a:p>
            <a:r>
              <a:rPr lang="en-US" dirty="0" smtClean="0"/>
              <a:t>19 - 23 March 2018</a:t>
            </a:r>
            <a:br>
              <a:rPr lang="en-US" dirty="0" smtClean="0"/>
            </a:br>
            <a:r>
              <a:rPr lang="en-US" dirty="0" smtClean="0"/>
              <a:t>Shanghai, China</a:t>
            </a:r>
          </a:p>
          <a:p>
            <a:endParaRPr lang="en-US" b="1" dirty="0" smtClean="0"/>
          </a:p>
          <a:p>
            <a:r>
              <a:rPr lang="en-US" b="1" dirty="0" smtClean="0"/>
              <a:t>GRWG: VIS/NIR Sub-group</a:t>
            </a:r>
          </a:p>
          <a:p>
            <a:r>
              <a:rPr lang="en-US" dirty="0" smtClean="0"/>
              <a:t>Thursday, March 22</a:t>
            </a:r>
            <a:r>
              <a:rPr lang="en-US" baseline="30000" dirty="0" smtClean="0"/>
              <a:t>th</a:t>
            </a:r>
            <a:r>
              <a:rPr lang="en-US" dirty="0" smtClean="0"/>
              <a:t>, 15:50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5" y="1161775"/>
            <a:ext cx="5629776" cy="511384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SCIAMACHY-based Visible SBAF Tool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855775" y="1447514"/>
            <a:ext cx="3248142" cy="483394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Choose from common Earth target (e.g., desert PICS, DCC, IGBP)</a:t>
            </a:r>
          </a:p>
          <a:p>
            <a:r>
              <a:rPr lang="en-US" dirty="0" smtClean="0"/>
              <a:t>Full database of instrument/channel RSRs</a:t>
            </a:r>
          </a:p>
          <a:p>
            <a:r>
              <a:rPr lang="en-US" dirty="0" smtClean="0"/>
              <a:t>Units in either radiance or reflectance</a:t>
            </a:r>
          </a:p>
          <a:p>
            <a:r>
              <a:rPr lang="en-US" dirty="0" smtClean="0"/>
              <a:t>Linear or non-linear characterization</a:t>
            </a:r>
          </a:p>
          <a:p>
            <a:r>
              <a:rPr lang="en-US" dirty="0"/>
              <a:t>SBAFs computed on the </a:t>
            </a:r>
            <a:r>
              <a:rPr lang="en-US" dirty="0" smtClean="0"/>
              <a:t>spot</a:t>
            </a:r>
          </a:p>
          <a:p>
            <a:r>
              <a:rPr lang="en-US" dirty="0" smtClean="0"/>
              <a:t>Advanced subsetting options can lead to reduce SBAF uncertainty for known conditions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5" y="1167618"/>
            <a:ext cx="5629776" cy="4822257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32955" y="1167618"/>
            <a:ext cx="5629776" cy="511384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72013" y="4136232"/>
            <a:ext cx="350043" cy="17145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41078" y="4136231"/>
            <a:ext cx="2421654" cy="213938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18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90" y="1252822"/>
            <a:ext cx="3697010" cy="361056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SCIAMACHY-based Visible SBAF Tool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604909" y="5124560"/>
            <a:ext cx="7948196" cy="65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Regression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coefficient(s)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define the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SBAF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47165" y="5834431"/>
            <a:ext cx="7836851" cy="650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i="1" noProof="0" dirty="0" smtClean="0">
                <a:solidFill>
                  <a:srgbClr val="00B0F0"/>
                </a:solidFill>
                <a:latin typeface="Arial" charset="0"/>
              </a:rPr>
              <a:t>L</a:t>
            </a:r>
            <a:r>
              <a:rPr lang="en-US" sz="3200" b="1" i="1" baseline="-25000" dirty="0" smtClean="0">
                <a:solidFill>
                  <a:srgbClr val="00B0F0"/>
                </a:solidFill>
                <a:latin typeface="Arial" charset="0"/>
              </a:rPr>
              <a:t>Met-7-equivalent,MODIS</a:t>
            </a:r>
            <a:r>
              <a:rPr lang="en-US" sz="3200" b="1" noProof="0" dirty="0" smtClean="0">
                <a:latin typeface="Arial" charset="0"/>
              </a:rPr>
              <a:t> = </a:t>
            </a:r>
            <a:r>
              <a:rPr lang="en-US" sz="3200" b="1" noProof="0" dirty="0" smtClean="0">
                <a:solidFill>
                  <a:srgbClr val="00B050"/>
                </a:solidFill>
                <a:latin typeface="Arial" charset="0"/>
              </a:rPr>
              <a:t>A2</a:t>
            </a:r>
            <a:r>
              <a:rPr lang="en-US" sz="3200" b="1" noProof="0" dirty="0" smtClean="0">
                <a:latin typeface="Arial" charset="0"/>
              </a:rPr>
              <a:t>x</a:t>
            </a:r>
            <a:r>
              <a:rPr lang="en-US" sz="3200" b="1" i="1" noProof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L</a:t>
            </a:r>
            <a:r>
              <a:rPr lang="en-US" sz="3200" b="1" i="1" baseline="-25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Actual,MODIS</a:t>
            </a:r>
            <a:r>
              <a:rPr lang="en-US" sz="3200" b="1" i="1" baseline="30000" noProof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2</a:t>
            </a:r>
            <a:r>
              <a:rPr lang="en-US" sz="3200" b="1" noProof="0" dirty="0" smtClean="0">
                <a:latin typeface="Arial" charset="0"/>
              </a:rPr>
              <a:t> + </a:t>
            </a:r>
            <a:r>
              <a:rPr lang="en-US" sz="3200" b="1" noProof="0" dirty="0" smtClean="0">
                <a:solidFill>
                  <a:srgbClr val="00B050"/>
                </a:solidFill>
                <a:latin typeface="Arial" charset="0"/>
              </a:rPr>
              <a:t>A1</a:t>
            </a:r>
            <a:r>
              <a:rPr lang="en-US" sz="3200" b="1" noProof="0" dirty="0" smtClean="0">
                <a:latin typeface="Arial" charset="0"/>
              </a:rPr>
              <a:t>x</a:t>
            </a:r>
            <a:r>
              <a:rPr lang="en-US" sz="3200" b="1" i="1" noProof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L</a:t>
            </a:r>
            <a:r>
              <a:rPr lang="en-US" sz="3200" b="1" i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Actual,MODIS</a:t>
            </a:r>
            <a:r>
              <a:rPr lang="en-US" sz="3200" b="1" noProof="0" dirty="0" smtClean="0">
                <a:latin typeface="Arial" charset="0"/>
              </a:rPr>
              <a:t> + </a:t>
            </a:r>
            <a:r>
              <a:rPr lang="en-US" sz="3200" b="1" noProof="0" dirty="0" smtClean="0">
                <a:solidFill>
                  <a:srgbClr val="00B050"/>
                </a:solidFill>
                <a:latin typeface="Arial" charset="0"/>
              </a:rPr>
              <a:t>A0</a:t>
            </a:r>
            <a:r>
              <a:rPr lang="en-US" sz="3200" b="1" noProof="0" dirty="0" smtClean="0">
                <a:latin typeface="Arial" charset="0"/>
              </a:rPr>
              <a:t> 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4908" y="5800816"/>
            <a:ext cx="7774083" cy="41007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36100" y="1252822"/>
            <a:ext cx="3355241" cy="247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All-sky Tropical Ocean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322141" y="4390803"/>
            <a:ext cx="3430776" cy="24943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03892" y="4191741"/>
            <a:ext cx="1973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Clear-sky Ocean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549832" y="2539814"/>
            <a:ext cx="1203085" cy="6235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03892" y="2320583"/>
            <a:ext cx="164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Bright Clouds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749491" y="1252822"/>
            <a:ext cx="3591394" cy="36105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140571"/>
              </p:ext>
            </p:extLst>
          </p:nvPr>
        </p:nvGraphicFramePr>
        <p:xfrm>
          <a:off x="45956" y="3442594"/>
          <a:ext cx="2320127" cy="883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56" name="Equation" r:id="rId6" imgW="2298700" imgH="876300" progId="Equation.3">
                  <p:embed/>
                </p:oleObj>
              </mc:Choice>
              <mc:Fallback>
                <p:oleObj name="Equation" r:id="rId6" imgW="2298700" imgH="876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56" y="3442594"/>
                        <a:ext cx="2320127" cy="8832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5956" y="1751011"/>
            <a:ext cx="2671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Met-7 pseudo radiance from convolution of Met-7 Ch. 1 SRF over the SCIAMACHY footprint spectra 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757528" y="3124654"/>
            <a:ext cx="941506" cy="317941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037529" y="3429000"/>
            <a:ext cx="977606" cy="44069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61723" y="1636052"/>
            <a:ext cx="1733609" cy="903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4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SBAF Dependency on Scene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91440" y="4313505"/>
            <a:ext cx="5780625" cy="249784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All-sky </a:t>
            </a:r>
            <a:r>
              <a:rPr lang="en-US" dirty="0"/>
              <a:t>tropical ocean (ATO) </a:t>
            </a:r>
            <a:r>
              <a:rPr lang="en-US" dirty="0" smtClean="0"/>
              <a:t>SBAF </a:t>
            </a:r>
            <a:r>
              <a:rPr lang="en-US" dirty="0"/>
              <a:t>is a function of scene </a:t>
            </a:r>
            <a:r>
              <a:rPr lang="en-US" dirty="0" smtClean="0"/>
              <a:t>type </a:t>
            </a:r>
          </a:p>
          <a:p>
            <a:pPr lvl="1"/>
            <a:r>
              <a:rPr lang="en-US" dirty="0" smtClean="0"/>
              <a:t>Unique SBAF </a:t>
            </a:r>
            <a:r>
              <a:rPr lang="en-US" dirty="0"/>
              <a:t>for clear </a:t>
            </a:r>
            <a:r>
              <a:rPr lang="en-US" dirty="0" smtClean="0"/>
              <a:t>ocean</a:t>
            </a:r>
          </a:p>
          <a:p>
            <a:pPr lvl="1"/>
            <a:r>
              <a:rPr lang="en-US" dirty="0" smtClean="0"/>
              <a:t>     "           "     for clouds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  "           </a:t>
            </a:r>
            <a:r>
              <a:rPr lang="en-US" dirty="0"/>
              <a:t>" </a:t>
            </a:r>
            <a:r>
              <a:rPr lang="en-US" dirty="0" smtClean="0"/>
              <a:t>    for thick clouds</a:t>
            </a:r>
            <a:endParaRPr lang="en-US" dirty="0"/>
          </a:p>
          <a:p>
            <a:r>
              <a:rPr lang="en-US" dirty="0" smtClean="0"/>
              <a:t>Radiance is dependent on the scene type</a:t>
            </a:r>
            <a:endParaRPr lang="en-US" dirty="0"/>
          </a:p>
          <a:p>
            <a:r>
              <a:rPr lang="en-US" dirty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-order </a:t>
            </a:r>
            <a:r>
              <a:rPr lang="en-US" dirty="0"/>
              <a:t>fit </a:t>
            </a:r>
            <a:r>
              <a:rPr lang="en-US" dirty="0" smtClean="0"/>
              <a:t>accurately defines an SBAF that represent the </a:t>
            </a:r>
            <a:r>
              <a:rPr lang="en-US" dirty="0"/>
              <a:t>multiple scene conditions</a:t>
            </a:r>
            <a:endParaRPr lang="en-US" dirty="0" smtClean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" y="1213424"/>
            <a:ext cx="3014366" cy="304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33" y="1239500"/>
            <a:ext cx="3035046" cy="30223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62" y="1239500"/>
            <a:ext cx="3029633" cy="29587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21932" y="1187894"/>
            <a:ext cx="2688009" cy="247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Linear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90933" y="1187894"/>
            <a:ext cx="2688009" cy="247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r>
              <a:rPr lang="en-US" baseline="30000" dirty="0" smtClean="0">
                <a:solidFill>
                  <a:schemeClr val="tx1"/>
                </a:solidFill>
              </a:rPr>
              <a:t>nd</a:t>
            </a:r>
            <a:r>
              <a:rPr lang="en-US" dirty="0" smtClean="0">
                <a:solidFill>
                  <a:schemeClr val="tx1"/>
                </a:solidFill>
              </a:rPr>
              <a:t> order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0475" y="1187403"/>
            <a:ext cx="2694178" cy="247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Force Fit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815654"/>
              </p:ext>
            </p:extLst>
          </p:nvPr>
        </p:nvGraphicFramePr>
        <p:xfrm>
          <a:off x="5680963" y="4516846"/>
          <a:ext cx="2990228" cy="170987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10987"/>
                <a:gridCol w="1279241"/>
              </a:tblGrid>
              <a:tr h="3687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Regression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StdErr</a:t>
                      </a:r>
                      <a:r>
                        <a:rPr lang="en-US" sz="1600" dirty="0" smtClean="0"/>
                        <a:t> (%)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Linear</a:t>
                      </a:r>
                      <a:r>
                        <a:rPr lang="en-US" sz="1600" baseline="0" dirty="0" smtClean="0"/>
                        <a:t> through 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4.0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Linear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2.4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r>
                        <a:rPr lang="en-US" sz="1600" baseline="30000" dirty="0" smtClean="0"/>
                        <a:t>nd</a:t>
                      </a:r>
                      <a:r>
                        <a:rPr lang="en-US" sz="1600" dirty="0" smtClean="0"/>
                        <a:t> order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2.10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r>
                        <a:rPr lang="en-US" sz="1600" baseline="30000" dirty="0" smtClean="0"/>
                        <a:t>rd</a:t>
                      </a:r>
                      <a:r>
                        <a:rPr lang="en-US" sz="1600" dirty="0" smtClean="0"/>
                        <a:t> order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2.07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87086" y="1187404"/>
            <a:ext cx="8891856" cy="307449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9288" y="1504379"/>
            <a:ext cx="1535289" cy="825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59749" y="1597040"/>
            <a:ext cx="1505827" cy="732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45401" y="1504379"/>
            <a:ext cx="1468109" cy="781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8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SBAF Dependency on </a:t>
            </a:r>
            <a:r>
              <a:rPr lang="en-US" dirty="0" smtClean="0"/>
              <a:t>Scene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40188" y="4748548"/>
            <a:ext cx="8785624" cy="1832641"/>
          </a:xfrm>
        </p:spPr>
        <p:txBody>
          <a:bodyPr>
            <a:normAutofit/>
          </a:bodyPr>
          <a:lstStyle/>
          <a:p>
            <a:r>
              <a:rPr lang="en-US" dirty="0" smtClean="0"/>
              <a:t>10% spectral-band-induced </a:t>
            </a:r>
            <a:r>
              <a:rPr lang="en-US" dirty="0"/>
              <a:t>radiance difference between </a:t>
            </a:r>
            <a:r>
              <a:rPr lang="en-US" dirty="0" smtClean="0"/>
              <a:t>DCC and the Libyan Desert</a:t>
            </a:r>
            <a:endParaRPr lang="en-US" dirty="0"/>
          </a:p>
          <a:p>
            <a:r>
              <a:rPr lang="en-US" dirty="0" smtClean="0"/>
              <a:t>DCC SBAF </a:t>
            </a:r>
            <a:r>
              <a:rPr lang="en-US" dirty="0"/>
              <a:t>and equal </a:t>
            </a:r>
            <a:r>
              <a:rPr lang="en-US" dirty="0" smtClean="0"/>
              <a:t>reflectance (convolution over the solar constant) </a:t>
            </a:r>
            <a:r>
              <a:rPr lang="en-US" dirty="0"/>
              <a:t>are </a:t>
            </a:r>
            <a:r>
              <a:rPr lang="en-US" dirty="0" smtClean="0"/>
              <a:t>similar because DCC </a:t>
            </a:r>
            <a:r>
              <a:rPr lang="en-US" dirty="0"/>
              <a:t>are spectrally flat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5" y="1640311"/>
            <a:ext cx="2868610" cy="2828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85" y="1640312"/>
            <a:ext cx="2861296" cy="2845378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419508"/>
              </p:ext>
            </p:extLst>
          </p:nvPr>
        </p:nvGraphicFramePr>
        <p:xfrm>
          <a:off x="6026005" y="2143854"/>
          <a:ext cx="3053301" cy="204515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28003"/>
                <a:gridCol w="725298"/>
              </a:tblGrid>
              <a:tr h="3687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Scene Type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SBAF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Clear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ocean (ATO)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0.912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Bright</a:t>
                      </a:r>
                      <a:r>
                        <a:rPr lang="en-US" sz="1600" baseline="0" dirty="0" smtClean="0"/>
                        <a:t> cloud (ATO)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0.880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Libyan Desert (annual)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0.783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DCC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0.872</a:t>
                      </a:r>
                      <a:endParaRPr lang="en-US" sz="1600" dirty="0"/>
                    </a:p>
                  </a:txBody>
                  <a:tcPr/>
                </a:tc>
              </a:tr>
              <a:tr h="2112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Equal</a:t>
                      </a:r>
                      <a:r>
                        <a:rPr lang="en-US" sz="1600" baseline="0" dirty="0" smtClean="0"/>
                        <a:t> reflectance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0.876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82492" y="1642926"/>
            <a:ext cx="2588969" cy="154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53091" y="1660800"/>
            <a:ext cx="2543856" cy="154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51377" y="1474251"/>
            <a:ext cx="28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Deep Convective Clouds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7671" y="1472563"/>
            <a:ext cx="28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Libyan Desert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49474" y="1472562"/>
            <a:ext cx="5729907" cy="301312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7822" y="1841895"/>
            <a:ext cx="1473200" cy="819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473214" y="1881092"/>
            <a:ext cx="1506417" cy="780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5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63" y="1536326"/>
            <a:ext cx="3060209" cy="3051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" y="1460142"/>
            <a:ext cx="3075153" cy="302439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Seasonal/PW Spectral Dependency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75011" y="4808354"/>
            <a:ext cx="8785624" cy="1567564"/>
          </a:xfrm>
        </p:spPr>
        <p:txBody>
          <a:bodyPr>
            <a:normAutofit/>
          </a:bodyPr>
          <a:lstStyle/>
          <a:p>
            <a:r>
              <a:rPr lang="en-US" dirty="0" smtClean="0"/>
              <a:t>Libyan Desert </a:t>
            </a:r>
            <a:r>
              <a:rPr lang="en-US" dirty="0"/>
              <a:t>seasonal SBAFs </a:t>
            </a:r>
            <a:r>
              <a:rPr lang="en-US" dirty="0" smtClean="0"/>
              <a:t>have reduced uncertainty compared to annual </a:t>
            </a:r>
          </a:p>
          <a:p>
            <a:r>
              <a:rPr lang="en-US" dirty="0"/>
              <a:t>Likely due to the seasonal water vapor </a:t>
            </a:r>
            <a:r>
              <a:rPr lang="en-US" dirty="0" smtClean="0"/>
              <a:t>burden (highest in summer)</a:t>
            </a:r>
          </a:p>
          <a:p>
            <a:r>
              <a:rPr lang="en-US" smtClean="0"/>
              <a:t>I.E. </a:t>
            </a:r>
            <a:r>
              <a:rPr lang="en-US" dirty="0" smtClean="0"/>
              <a:t>- 2.4</a:t>
            </a:r>
            <a:r>
              <a:rPr lang="en-US" dirty="0"/>
              <a:t>% Libya-4 SBAF difference between </a:t>
            </a:r>
            <a:r>
              <a:rPr lang="en-US" dirty="0" smtClean="0"/>
              <a:t>summer </a:t>
            </a:r>
            <a:r>
              <a:rPr lang="en-US" dirty="0"/>
              <a:t>and </a:t>
            </a:r>
            <a:r>
              <a:rPr lang="en-US" dirty="0" smtClean="0"/>
              <a:t>winter </a:t>
            </a:r>
            <a:r>
              <a:rPr lang="en-US" dirty="0"/>
              <a:t>seasons</a:t>
            </a:r>
          </a:p>
          <a:p>
            <a:endParaRPr lang="en-US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668315"/>
              </p:ext>
            </p:extLst>
          </p:nvPr>
        </p:nvGraphicFramePr>
        <p:xfrm>
          <a:off x="6207316" y="2057090"/>
          <a:ext cx="2873141" cy="2011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92522"/>
                <a:gridCol w="738613"/>
                <a:gridCol w="842006"/>
              </a:tblGrid>
              <a:tr h="269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Libya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SBAF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 (%)</a:t>
                      </a:r>
                      <a:endParaRPr lang="en-US" sz="1600" dirty="0"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269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Winter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 smtClean="0">
                          <a:effectLst/>
                        </a:rPr>
                        <a:t>0.795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1.01</a:t>
                      </a:r>
                      <a:endParaRPr lang="en-US" sz="1600" dirty="0"/>
                    </a:p>
                  </a:txBody>
                  <a:tcPr/>
                </a:tc>
              </a:tr>
              <a:tr h="269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Spring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 smtClean="0">
                          <a:effectLst/>
                        </a:rPr>
                        <a:t>0.788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1.08</a:t>
                      </a:r>
                      <a:endParaRPr lang="en-US" sz="1600" dirty="0"/>
                    </a:p>
                  </a:txBody>
                  <a:tcPr/>
                </a:tc>
              </a:tr>
              <a:tr h="269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Summer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 smtClean="0">
                          <a:effectLst/>
                        </a:rPr>
                        <a:t>0.776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0.84</a:t>
                      </a:r>
                      <a:endParaRPr lang="en-US" sz="1600" dirty="0"/>
                    </a:p>
                  </a:txBody>
                  <a:tcPr/>
                </a:tc>
              </a:tr>
              <a:tr h="269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Fall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 smtClean="0">
                          <a:effectLst/>
                        </a:rPr>
                        <a:t>0.780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1.06</a:t>
                      </a:r>
                      <a:endParaRPr lang="en-US" sz="1600" dirty="0"/>
                    </a:p>
                  </a:txBody>
                  <a:tcPr/>
                </a:tc>
              </a:tr>
              <a:tr h="269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Annual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0.783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1.34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43543" y="1428825"/>
            <a:ext cx="6104270" cy="315907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8552" y="1469574"/>
            <a:ext cx="2793932" cy="208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81264" y="1511237"/>
            <a:ext cx="2760329" cy="208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71376" y="1376944"/>
            <a:ext cx="28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Summer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75011" y="1376944"/>
            <a:ext cx="28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Winter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24936" y="1796743"/>
            <a:ext cx="1467553" cy="769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84506" y="1796446"/>
            <a:ext cx="1596603" cy="82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3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61" y="2111792"/>
            <a:ext cx="3661216" cy="2634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21" y="2186222"/>
            <a:ext cx="1145502" cy="306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1982858"/>
            <a:ext cx="5334624" cy="33293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18722" y="1798192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87246" y="179819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Season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4171" y="2111791"/>
            <a:ext cx="5147829" cy="315067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08795" y="2111790"/>
            <a:ext cx="3509257" cy="263441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75011" y="5262464"/>
            <a:ext cx="8785624" cy="1552528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Precipitable water (PW) load spectral difference follows seasonal spectral difference</a:t>
            </a:r>
          </a:p>
          <a:p>
            <a:r>
              <a:rPr lang="en-US" dirty="0" smtClean="0"/>
              <a:t>Can have significant impact on SBAF for some bands (water absorption)</a:t>
            </a:r>
          </a:p>
          <a:p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Seasonal/PW Spectral Dependency</a:t>
            </a:r>
          </a:p>
        </p:txBody>
      </p:sp>
    </p:spTree>
    <p:extLst>
      <p:ext uri="{BB962C8B-B14F-4D97-AF65-F5344CB8AC3E}">
        <p14:creationId xmlns:p14="http://schemas.microsoft.com/office/powerpoint/2010/main" val="8752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Seasonal/PW Spectral Dependency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1440" y="5295001"/>
            <a:ext cx="9052559" cy="156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a) Simple forced linear SBAF for Libyan Desert for a full PW range</a:t>
            </a:r>
          </a:p>
          <a:p>
            <a:r>
              <a:rPr lang="en-US" dirty="0" smtClean="0"/>
              <a:t>b-e) SBAFs for </a:t>
            </a:r>
            <a:r>
              <a:rPr lang="en-US" dirty="0"/>
              <a:t>specified precipitable </a:t>
            </a:r>
            <a:r>
              <a:rPr lang="en-US" dirty="0" smtClean="0"/>
              <a:t>water intervals: 6%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smtClean="0">
                <a:ea typeface="Symbol" charset="2"/>
                <a:cs typeface="Symbol" charset="2"/>
              </a:rPr>
              <a:t>SBAF</a:t>
            </a:r>
            <a:endParaRPr lang="en-US" dirty="0" smtClean="0"/>
          </a:p>
          <a:p>
            <a:r>
              <a:rPr lang="en-US" dirty="0" err="1" smtClean="0"/>
              <a:t>Uncertainy</a:t>
            </a:r>
            <a:r>
              <a:rPr lang="en-US" dirty="0" smtClean="0"/>
              <a:t> for each subset less than overall uncertainty</a:t>
            </a:r>
          </a:p>
          <a:p>
            <a:r>
              <a:rPr lang="en-US" dirty="0" smtClean="0"/>
              <a:t>SBAF changes systematically with </a:t>
            </a:r>
            <a:r>
              <a:rPr lang="en-US" dirty="0"/>
              <a:t>adjusted precipitable </a:t>
            </a:r>
            <a:r>
              <a:rPr lang="en-US" dirty="0" smtClean="0"/>
              <a:t>water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8" y="1160610"/>
            <a:ext cx="7621703" cy="40148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3389" y="1160610"/>
            <a:ext cx="7635771" cy="40148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186332" y="3531744"/>
            <a:ext cx="9383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PW: 0-3 g cm</a:t>
            </a:r>
            <a:r>
              <a:rPr lang="en-US" sz="800" baseline="30000" dirty="0" smtClean="0"/>
              <a:t>-2</a:t>
            </a:r>
            <a:endParaRPr lang="en-US" sz="800" dirty="0"/>
          </a:p>
        </p:txBody>
      </p:sp>
      <p:sp>
        <p:nvSpPr>
          <p:cNvPr id="16" name="TextBox 15"/>
          <p:cNvSpPr txBox="1"/>
          <p:nvPr/>
        </p:nvSpPr>
        <p:spPr>
          <a:xfrm>
            <a:off x="5380892" y="2381907"/>
            <a:ext cx="10063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PW</a:t>
            </a:r>
            <a:r>
              <a:rPr lang="en-US" sz="800" smtClean="0"/>
              <a:t>: 0-0.75 g cm</a:t>
            </a:r>
            <a:r>
              <a:rPr lang="en-US" sz="800" baseline="30000" smtClean="0"/>
              <a:t>-2</a:t>
            </a:r>
            <a:endParaRPr lang="en-US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7230795" y="2381907"/>
            <a:ext cx="10884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PW</a:t>
            </a:r>
            <a:r>
              <a:rPr lang="en-US" sz="800" smtClean="0"/>
              <a:t>: 0.75-1.5 g cm</a:t>
            </a:r>
            <a:r>
              <a:rPr lang="en-US" sz="800" baseline="30000" smtClean="0"/>
              <a:t>-2</a:t>
            </a:r>
            <a:endParaRPr 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5430130" y="4370141"/>
            <a:ext cx="957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PW</a:t>
            </a:r>
            <a:r>
              <a:rPr lang="en-US" sz="800" smtClean="0"/>
              <a:t>: 1.5-2 g cm</a:t>
            </a:r>
            <a:r>
              <a:rPr lang="en-US" sz="800" baseline="30000" smtClean="0"/>
              <a:t>-2</a:t>
            </a:r>
            <a:endParaRPr lang="en-US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7380849" y="4370141"/>
            <a:ext cx="9383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PW: 2-3 g cm</a:t>
            </a:r>
            <a:r>
              <a:rPr lang="en-US" sz="800" baseline="30000" dirty="0" smtClean="0"/>
              <a:t>-2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22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13" y="1846232"/>
            <a:ext cx="7353137" cy="171315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890237" y="1851456"/>
            <a:ext cx="7353137" cy="171315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897213" y="4016522"/>
            <a:ext cx="7468259" cy="10645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SBAF reduces relative gain difference of multiple independent calibration methods over various Earth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spectra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68430" y="2288976"/>
            <a:ext cx="9383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2.7%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70759" y="2063416"/>
            <a:ext cx="304800" cy="196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1414" y="2020095"/>
            <a:ext cx="304800" cy="196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Brace 1"/>
          <p:cNvSpPr/>
          <p:nvPr/>
        </p:nvSpPr>
        <p:spPr>
          <a:xfrm>
            <a:off x="4112594" y="2216618"/>
            <a:ext cx="45719" cy="353602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0198" y="2143749"/>
            <a:ext cx="9383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0.4%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18" name="Right Brace 17"/>
          <p:cNvSpPr/>
          <p:nvPr/>
        </p:nvSpPr>
        <p:spPr>
          <a:xfrm>
            <a:off x="7741414" y="2181402"/>
            <a:ext cx="66419" cy="146758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16622" y="2663052"/>
            <a:ext cx="68480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ATO-RM</a:t>
            </a:r>
            <a:endParaRPr lang="en-US" sz="1000" dirty="0"/>
          </a:p>
        </p:txBody>
      </p:sp>
      <p:sp>
        <p:nvSpPr>
          <p:cNvPr id="17" name="Rectangle 16"/>
          <p:cNvSpPr/>
          <p:nvPr/>
        </p:nvSpPr>
        <p:spPr>
          <a:xfrm>
            <a:off x="1984308" y="2749423"/>
            <a:ext cx="560366" cy="159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15869" y="2663051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ATO-RM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5262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2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" y="1625933"/>
            <a:ext cx="4467306" cy="3520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IR SBAF Example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46186" y="5301758"/>
            <a:ext cx="8642838" cy="1556241"/>
          </a:xfrm>
        </p:spPr>
        <p:txBody>
          <a:bodyPr>
            <a:normAutofit/>
          </a:bodyPr>
          <a:lstStyle/>
          <a:p>
            <a:r>
              <a:rPr lang="en-US" dirty="0" smtClean="0"/>
              <a:t>Spectra domains geared toward satellite coverage</a:t>
            </a:r>
          </a:p>
          <a:p>
            <a:r>
              <a:rPr lang="en-US" dirty="0" smtClean="0"/>
              <a:t>SBAF available in either radiance or brightness temperature units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3965" y="1625289"/>
            <a:ext cx="4467306" cy="352143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38" y="1625933"/>
            <a:ext cx="4467307" cy="35207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42339" y="1625289"/>
            <a:ext cx="4467306" cy="352143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71283" y="123321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IASI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9657" y="1228292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AIRS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4" y="1221319"/>
            <a:ext cx="8417557" cy="286565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671198" y="4649854"/>
            <a:ext cx="3714131" cy="1929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-order relationship of WV channels resolved by 3</a:t>
            </a:r>
            <a:r>
              <a:rPr lang="en-US" baseline="30000" dirty="0" smtClean="0"/>
              <a:t>rd</a:t>
            </a:r>
            <a:r>
              <a:rPr lang="en-US" dirty="0" smtClean="0"/>
              <a:t>-order SBAF application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7415" y="1206306"/>
            <a:ext cx="8417556" cy="294236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09" y="4267186"/>
            <a:ext cx="3390264" cy="2539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10" y="6189786"/>
            <a:ext cx="1040671" cy="2825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31422" y="4320370"/>
            <a:ext cx="3293547" cy="248594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9929" y="1485489"/>
            <a:ext cx="1390959" cy="800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8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85" y="1636073"/>
            <a:ext cx="8301012" cy="4645152"/>
          </a:xfrm>
        </p:spPr>
        <p:txBody>
          <a:bodyPr>
            <a:normAutofit/>
          </a:bodyPr>
          <a:lstStyle/>
          <a:p>
            <a:r>
              <a:rPr lang="en-US" dirty="0" smtClean="0"/>
              <a:t>Developments summary</a:t>
            </a:r>
          </a:p>
          <a:p>
            <a:endParaRPr lang="en-US" dirty="0" smtClean="0"/>
          </a:p>
          <a:p>
            <a:r>
              <a:rPr lang="en-US" dirty="0" smtClean="0"/>
              <a:t>SBAF review</a:t>
            </a:r>
          </a:p>
          <a:p>
            <a:endParaRPr lang="en-US" dirty="0" smtClean="0"/>
          </a:p>
          <a:p>
            <a:r>
              <a:rPr lang="en-US" dirty="0" smtClean="0"/>
              <a:t>IR SBAF Example</a:t>
            </a:r>
          </a:p>
          <a:p>
            <a:endParaRPr lang="en-US" dirty="0" smtClean="0"/>
          </a:p>
          <a:p>
            <a:r>
              <a:rPr lang="en-US" dirty="0" smtClean="0"/>
              <a:t>Spectral Filtering</a:t>
            </a:r>
          </a:p>
          <a:p>
            <a:endParaRPr lang="en-US" dirty="0" smtClean="0"/>
          </a:p>
          <a:p>
            <a:r>
              <a:rPr lang="en-US" dirty="0" smtClean="0"/>
              <a:t>Summary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026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6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AIRS SBAF Example: 11-</a:t>
            </a:r>
            <a:r>
              <a:rPr lang="el-GR" cap="none" dirty="0" smtClean="0"/>
              <a:t>μ</a:t>
            </a:r>
            <a:r>
              <a:rPr lang="en-US" cap="none" dirty="0" smtClean="0"/>
              <a:t>m</a:t>
            </a:r>
            <a:r>
              <a:rPr lang="en-US" dirty="0" smtClean="0"/>
              <a:t> to 12-</a:t>
            </a:r>
            <a:r>
              <a:rPr lang="el-GR" cap="none" dirty="0" smtClean="0"/>
              <a:t>μ</a:t>
            </a:r>
            <a:r>
              <a:rPr lang="en-US" cap="none" dirty="0" smtClean="0"/>
              <a:t>m</a:t>
            </a:r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55" y="1177365"/>
            <a:ext cx="2666318" cy="27518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50" y="1170368"/>
            <a:ext cx="2687581" cy="27658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56" y="4010267"/>
            <a:ext cx="2666317" cy="27518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9" y="4009185"/>
            <a:ext cx="2687581" cy="275398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573356" y="1160588"/>
            <a:ext cx="2666317" cy="2785383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573356" y="3993489"/>
            <a:ext cx="2666317" cy="2785381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380350" y="1160587"/>
            <a:ext cx="2687580" cy="2785383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380349" y="3993486"/>
            <a:ext cx="2687581" cy="2785383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65378"/>
            <a:ext cx="2666317" cy="257579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57199" y="1160587"/>
            <a:ext cx="2666317" cy="2785381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098277"/>
            <a:ext cx="2666316" cy="257579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457199" y="3993486"/>
            <a:ext cx="2666317" cy="2785381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93984" y="2080655"/>
            <a:ext cx="100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Validation: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11 </a:t>
            </a:r>
            <a:r>
              <a:rPr lang="el-GR" sz="1200" dirty="0" smtClean="0">
                <a:solidFill>
                  <a:srgbClr val="0070C0"/>
                </a:solidFill>
              </a:rPr>
              <a:t>μ</a:t>
            </a:r>
            <a:r>
              <a:rPr lang="en-US" sz="1200" dirty="0" smtClean="0">
                <a:solidFill>
                  <a:srgbClr val="0070C0"/>
                </a:solidFill>
              </a:rPr>
              <a:t>m vs. 11 </a:t>
            </a:r>
            <a:r>
              <a:rPr lang="el-GR" sz="1200" dirty="0" smtClean="0">
                <a:solidFill>
                  <a:srgbClr val="0070C0"/>
                </a:solidFill>
              </a:rPr>
              <a:t>μ</a:t>
            </a:r>
            <a:r>
              <a:rPr lang="en-US" sz="1200" dirty="0" smtClean="0">
                <a:solidFill>
                  <a:srgbClr val="0070C0"/>
                </a:solidFill>
              </a:rPr>
              <a:t>m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3984" y="4929618"/>
            <a:ext cx="100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Validation: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11 </a:t>
            </a:r>
            <a:r>
              <a:rPr lang="el-GR" sz="1200" dirty="0" smtClean="0">
                <a:solidFill>
                  <a:srgbClr val="0070C0"/>
                </a:solidFill>
              </a:rPr>
              <a:t>μ</a:t>
            </a:r>
            <a:r>
              <a:rPr lang="en-US" sz="1200" dirty="0" smtClean="0">
                <a:solidFill>
                  <a:srgbClr val="0070C0"/>
                </a:solidFill>
              </a:rPr>
              <a:t>m vs. </a:t>
            </a:r>
            <a:r>
              <a:rPr lang="en-US" sz="1200" u="sng" dirty="0" smtClean="0">
                <a:solidFill>
                  <a:srgbClr val="0070C0"/>
                </a:solidFill>
              </a:rPr>
              <a:t>12 </a:t>
            </a:r>
            <a:r>
              <a:rPr lang="el-GR" sz="1200" u="sng" dirty="0" smtClean="0">
                <a:solidFill>
                  <a:srgbClr val="0070C0"/>
                </a:solidFill>
              </a:rPr>
              <a:t>μ</a:t>
            </a:r>
            <a:r>
              <a:rPr lang="en-US" sz="1200" u="sng" dirty="0" smtClean="0">
                <a:solidFill>
                  <a:srgbClr val="0070C0"/>
                </a:solidFill>
              </a:rPr>
              <a:t>m</a:t>
            </a:r>
            <a:endParaRPr lang="en-US" sz="1200" u="sng" dirty="0">
              <a:solidFill>
                <a:srgbClr val="0070C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28798" y="5600764"/>
            <a:ext cx="1002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Without SBAF</a:t>
            </a:r>
            <a:endParaRPr lang="en-US" sz="1200" u="sng" dirty="0">
              <a:solidFill>
                <a:srgbClr val="0070C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78914" y="4178566"/>
            <a:ext cx="1505338" cy="116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48395" y="4333005"/>
            <a:ext cx="1048138" cy="46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48395" y="1523881"/>
            <a:ext cx="1048138" cy="46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864" y="145254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Bias: -0.01 K</a:t>
            </a:r>
          </a:p>
          <a:p>
            <a:r>
              <a:rPr lang="en-US" sz="1200" dirty="0" smtClean="0"/>
              <a:t>SDD: 2.12 K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5453" y="429491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Bias: 2.69 K</a:t>
            </a:r>
          </a:p>
          <a:p>
            <a:r>
              <a:rPr lang="en-US" sz="1200" dirty="0" smtClean="0"/>
              <a:t>SDD: 2.31 K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80952" y="1427291"/>
            <a:ext cx="1072796" cy="910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722696" y="1456345"/>
            <a:ext cx="538648" cy="62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696873" y="1427291"/>
            <a:ext cx="1072796" cy="910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538617" y="1456345"/>
            <a:ext cx="538648" cy="62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880952" y="4270576"/>
            <a:ext cx="1072796" cy="910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722696" y="4299630"/>
            <a:ext cx="538648" cy="62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696873" y="4253486"/>
            <a:ext cx="1072796" cy="910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538617" y="4282540"/>
            <a:ext cx="538648" cy="62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861106" y="1392662"/>
            <a:ext cx="134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SBAF: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1</a:t>
            </a:r>
            <a:r>
              <a:rPr lang="en-US" sz="1200" baseline="30000" dirty="0" smtClean="0">
                <a:solidFill>
                  <a:srgbClr val="00B050"/>
                </a:solidFill>
              </a:rPr>
              <a:t>st</a:t>
            </a:r>
            <a:r>
              <a:rPr lang="en-US" sz="1200" dirty="0" smtClean="0">
                <a:solidFill>
                  <a:srgbClr val="00B050"/>
                </a:solidFill>
              </a:rPr>
              <a:t>-degree forced [180 K]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68543" y="1377991"/>
            <a:ext cx="1542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SBAF: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1</a:t>
            </a:r>
            <a:r>
              <a:rPr lang="en-US" sz="1200" baseline="30000" dirty="0" smtClean="0">
                <a:solidFill>
                  <a:srgbClr val="00B050"/>
                </a:solidFill>
              </a:rPr>
              <a:t>st</a:t>
            </a:r>
            <a:r>
              <a:rPr lang="en-US" sz="1200" dirty="0" smtClean="0">
                <a:solidFill>
                  <a:srgbClr val="00B050"/>
                </a:solidFill>
              </a:rPr>
              <a:t>-degree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55353" y="4213760"/>
            <a:ext cx="1542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SBAF: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2</a:t>
            </a:r>
            <a:r>
              <a:rPr lang="en-US" sz="1200" baseline="30000" dirty="0" smtClean="0">
                <a:solidFill>
                  <a:srgbClr val="00B050"/>
                </a:solidFill>
              </a:rPr>
              <a:t>nd</a:t>
            </a:r>
            <a:r>
              <a:rPr lang="en-US" sz="1200" dirty="0" smtClean="0">
                <a:solidFill>
                  <a:srgbClr val="00B050"/>
                </a:solidFill>
              </a:rPr>
              <a:t>-degree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68543" y="4213760"/>
            <a:ext cx="1542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SBAF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3</a:t>
            </a:r>
            <a:r>
              <a:rPr lang="en-US" sz="1200" baseline="30000" dirty="0" smtClean="0">
                <a:solidFill>
                  <a:srgbClr val="00B050"/>
                </a:solidFill>
              </a:rPr>
              <a:t>rd</a:t>
            </a:r>
            <a:r>
              <a:rPr lang="en-US" sz="1200" dirty="0" smtClean="0">
                <a:solidFill>
                  <a:srgbClr val="00B050"/>
                </a:solidFill>
              </a:rPr>
              <a:t>-degree</a:t>
            </a:r>
            <a:endParaRPr 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9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AIRS SBAF Example: 11-</a:t>
            </a:r>
            <a:r>
              <a:rPr lang="el-GR" cap="none" dirty="0" smtClean="0"/>
              <a:t>μ</a:t>
            </a:r>
            <a:r>
              <a:rPr lang="en-US" cap="none" dirty="0" smtClean="0"/>
              <a:t>m</a:t>
            </a:r>
            <a:r>
              <a:rPr lang="en-US" dirty="0" smtClean="0"/>
              <a:t> to 12-</a:t>
            </a:r>
            <a:r>
              <a:rPr lang="el-GR" cap="none" dirty="0" smtClean="0"/>
              <a:t>μ</a:t>
            </a:r>
            <a:r>
              <a:rPr lang="en-US" cap="none" dirty="0" smtClean="0"/>
              <a:t>m</a:t>
            </a:r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55" y="1265378"/>
            <a:ext cx="2666318" cy="2575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50" y="1255108"/>
            <a:ext cx="2687581" cy="25963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56" y="4098280"/>
            <a:ext cx="2666317" cy="25757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9" y="4088008"/>
            <a:ext cx="2687581" cy="25963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65378"/>
            <a:ext cx="2666317" cy="25757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098277"/>
            <a:ext cx="2666316" cy="257579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802411" y="2692955"/>
            <a:ext cx="128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With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1</a:t>
            </a:r>
            <a:r>
              <a:rPr lang="en-US" sz="1200" baseline="30000" dirty="0" smtClean="0">
                <a:solidFill>
                  <a:srgbClr val="0070C0"/>
                </a:solidFill>
              </a:rPr>
              <a:t>st</a:t>
            </a:r>
            <a:r>
              <a:rPr lang="en-US" sz="1200" dirty="0" smtClean="0">
                <a:solidFill>
                  <a:srgbClr val="0070C0"/>
                </a:solidFill>
              </a:rPr>
              <a:t>-degree forced SBAF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09848" y="2717792"/>
            <a:ext cx="1279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With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1</a:t>
            </a:r>
            <a:r>
              <a:rPr lang="en-US" sz="1200" baseline="30000" dirty="0" smtClean="0">
                <a:solidFill>
                  <a:srgbClr val="0070C0"/>
                </a:solidFill>
              </a:rPr>
              <a:t>st</a:t>
            </a:r>
            <a:r>
              <a:rPr lang="en-US" sz="1200" dirty="0" smtClean="0">
                <a:solidFill>
                  <a:srgbClr val="0070C0"/>
                </a:solidFill>
              </a:rPr>
              <a:t>-degree SBAF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40867" y="5549109"/>
            <a:ext cx="128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With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2</a:t>
            </a:r>
            <a:r>
              <a:rPr lang="en-US" sz="1200" baseline="30000" dirty="0" smtClean="0">
                <a:solidFill>
                  <a:srgbClr val="0070C0"/>
                </a:solidFill>
              </a:rPr>
              <a:t>nd</a:t>
            </a:r>
            <a:r>
              <a:rPr lang="en-US" sz="1200" dirty="0" smtClean="0">
                <a:solidFill>
                  <a:srgbClr val="0070C0"/>
                </a:solidFill>
              </a:rPr>
              <a:t>-degree SBAF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627432" y="5549109"/>
            <a:ext cx="1279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With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3</a:t>
            </a:r>
            <a:r>
              <a:rPr lang="en-US" sz="1200" baseline="30000" dirty="0" smtClean="0">
                <a:solidFill>
                  <a:srgbClr val="0070C0"/>
                </a:solidFill>
              </a:rPr>
              <a:t>rd</a:t>
            </a:r>
            <a:r>
              <a:rPr lang="en-US" sz="1200" dirty="0" smtClean="0">
                <a:solidFill>
                  <a:srgbClr val="0070C0"/>
                </a:solidFill>
              </a:rPr>
              <a:t>-degree SBAF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3984" y="2080655"/>
            <a:ext cx="100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Validation: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11 </a:t>
            </a:r>
            <a:r>
              <a:rPr lang="el-GR" sz="1200" dirty="0" smtClean="0">
                <a:solidFill>
                  <a:srgbClr val="0070C0"/>
                </a:solidFill>
              </a:rPr>
              <a:t>μ</a:t>
            </a:r>
            <a:r>
              <a:rPr lang="en-US" sz="1200" dirty="0" smtClean="0">
                <a:solidFill>
                  <a:srgbClr val="0070C0"/>
                </a:solidFill>
              </a:rPr>
              <a:t>m vs. 11 </a:t>
            </a:r>
            <a:r>
              <a:rPr lang="el-GR" sz="1200" dirty="0" smtClean="0">
                <a:solidFill>
                  <a:srgbClr val="0070C0"/>
                </a:solidFill>
              </a:rPr>
              <a:t>μ</a:t>
            </a:r>
            <a:r>
              <a:rPr lang="en-US" sz="1200" dirty="0" smtClean="0">
                <a:solidFill>
                  <a:srgbClr val="0070C0"/>
                </a:solidFill>
              </a:rPr>
              <a:t>m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93984" y="4929618"/>
            <a:ext cx="100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Validation: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11 </a:t>
            </a:r>
            <a:r>
              <a:rPr lang="el-GR" sz="1200" dirty="0" smtClean="0">
                <a:solidFill>
                  <a:srgbClr val="0070C0"/>
                </a:solidFill>
              </a:rPr>
              <a:t>μ</a:t>
            </a:r>
            <a:r>
              <a:rPr lang="en-US" sz="1200" dirty="0" smtClean="0">
                <a:solidFill>
                  <a:srgbClr val="0070C0"/>
                </a:solidFill>
              </a:rPr>
              <a:t>m vs. </a:t>
            </a:r>
            <a:r>
              <a:rPr lang="en-US" sz="1200" u="sng" dirty="0" smtClean="0">
                <a:solidFill>
                  <a:srgbClr val="0070C0"/>
                </a:solidFill>
              </a:rPr>
              <a:t>12 </a:t>
            </a:r>
            <a:r>
              <a:rPr lang="el-GR" sz="1200" u="sng" dirty="0" smtClean="0">
                <a:solidFill>
                  <a:srgbClr val="0070C0"/>
                </a:solidFill>
              </a:rPr>
              <a:t>μ</a:t>
            </a:r>
            <a:r>
              <a:rPr lang="en-US" sz="1200" u="sng" dirty="0" smtClean="0">
                <a:solidFill>
                  <a:srgbClr val="0070C0"/>
                </a:solidFill>
              </a:rPr>
              <a:t>m</a:t>
            </a:r>
            <a:endParaRPr lang="en-US" sz="1200" u="sng" dirty="0">
              <a:solidFill>
                <a:srgbClr val="0070C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573356" y="1160588"/>
            <a:ext cx="2666317" cy="2785383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3573356" y="3993489"/>
            <a:ext cx="2666317" cy="2785381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6380350" y="1160587"/>
            <a:ext cx="2687580" cy="2785383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6380349" y="3993486"/>
            <a:ext cx="2687581" cy="2785383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57199" y="1160587"/>
            <a:ext cx="2666317" cy="2785381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7199" y="3993486"/>
            <a:ext cx="2666317" cy="2785381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1828798" y="5600764"/>
            <a:ext cx="1002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Without SBAF</a:t>
            </a:r>
            <a:endParaRPr lang="en-US" sz="1200" u="sng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14184" y="1343606"/>
            <a:ext cx="1505338" cy="116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063403" y="1338913"/>
            <a:ext cx="1505338" cy="116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176864" y="4183259"/>
            <a:ext cx="1505338" cy="116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7016610" y="4172346"/>
            <a:ext cx="1505338" cy="116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078914" y="4178566"/>
            <a:ext cx="1505338" cy="116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2907171" y="1732372"/>
            <a:ext cx="11916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(11-</a:t>
            </a:r>
            <a:r>
              <a:rPr lang="el-GR" sz="800" b="1" dirty="0" smtClean="0">
                <a:solidFill>
                  <a:srgbClr val="FF0000"/>
                </a:solidFill>
              </a:rPr>
              <a:t>μ</a:t>
            </a:r>
            <a:r>
              <a:rPr lang="en-US" sz="800" b="1" dirty="0" smtClean="0">
                <a:solidFill>
                  <a:srgbClr val="FF0000"/>
                </a:solidFill>
              </a:rPr>
              <a:t>m equivalent)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5712261" y="1732373"/>
            <a:ext cx="11916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(11-</a:t>
            </a:r>
            <a:r>
              <a:rPr lang="el-GR" sz="800" b="1" dirty="0" smtClean="0">
                <a:solidFill>
                  <a:srgbClr val="FF0000"/>
                </a:solidFill>
              </a:rPr>
              <a:t>μ</a:t>
            </a:r>
            <a:r>
              <a:rPr lang="en-US" sz="800" b="1" dirty="0" smtClean="0">
                <a:solidFill>
                  <a:srgbClr val="FF0000"/>
                </a:solidFill>
              </a:rPr>
              <a:t>m equivalent)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2915688" y="4563012"/>
            <a:ext cx="1174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(11-</a:t>
            </a:r>
            <a:r>
              <a:rPr lang="el-GR" sz="800" b="1" dirty="0" smtClean="0">
                <a:solidFill>
                  <a:srgbClr val="FF0000"/>
                </a:solidFill>
              </a:rPr>
              <a:t>μ</a:t>
            </a:r>
            <a:r>
              <a:rPr lang="en-US" sz="800" b="1" dirty="0" smtClean="0">
                <a:solidFill>
                  <a:srgbClr val="FF0000"/>
                </a:solidFill>
              </a:rPr>
              <a:t>m equivalent)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720778" y="4563012"/>
            <a:ext cx="1174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(11-</a:t>
            </a:r>
            <a:r>
              <a:rPr lang="el-GR" sz="800" b="1" dirty="0" smtClean="0">
                <a:solidFill>
                  <a:srgbClr val="FF0000"/>
                </a:solidFill>
              </a:rPr>
              <a:t>μ</a:t>
            </a:r>
            <a:r>
              <a:rPr lang="en-US" sz="800" b="1" dirty="0" smtClean="0">
                <a:solidFill>
                  <a:srgbClr val="FF0000"/>
                </a:solidFill>
              </a:rPr>
              <a:t>m equivalent)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48395" y="1512592"/>
            <a:ext cx="1048138" cy="46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62864" y="145254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Bias: -0.01 K</a:t>
            </a:r>
          </a:p>
          <a:p>
            <a:r>
              <a:rPr lang="en-US" sz="1200" dirty="0" smtClean="0"/>
              <a:t>SDD: 2.12 K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48395" y="4333005"/>
            <a:ext cx="1048138" cy="46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55453" y="429491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Bias: 2.69 K</a:t>
            </a:r>
          </a:p>
          <a:p>
            <a:r>
              <a:rPr lang="en-US" sz="1200" dirty="0" smtClean="0"/>
              <a:t>SDD: 2.31 K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962110" y="1512592"/>
            <a:ext cx="1048138" cy="46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765557" y="1500642"/>
            <a:ext cx="1048138" cy="46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962109" y="4340805"/>
            <a:ext cx="1048138" cy="46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778593" y="4333005"/>
            <a:ext cx="1048138" cy="46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874936" y="4283822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Bias: -0.10 K</a:t>
            </a:r>
          </a:p>
          <a:p>
            <a:r>
              <a:rPr lang="en-US" sz="1200" dirty="0" smtClean="0"/>
              <a:t>SDD: 2.31 K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876578" y="145920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Bias: -0.21 K</a:t>
            </a:r>
          </a:p>
          <a:p>
            <a:r>
              <a:rPr lang="en-US" sz="1200" dirty="0" smtClean="0"/>
              <a:t>SDD: 2.39 K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680026" y="1447514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Bias: -0.25 K</a:t>
            </a:r>
          </a:p>
          <a:p>
            <a:r>
              <a:rPr lang="en-US" sz="1200" dirty="0" smtClean="0"/>
              <a:t>SDD: 2.30 K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680026" y="428382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Bias: -0.14 K</a:t>
            </a:r>
          </a:p>
          <a:p>
            <a:r>
              <a:rPr lang="en-US" sz="1200" dirty="0" smtClean="0"/>
              <a:t>SDD: 2.28 K </a:t>
            </a:r>
          </a:p>
        </p:txBody>
      </p:sp>
    </p:spTree>
    <p:extLst>
      <p:ext uri="{BB962C8B-B14F-4D97-AF65-F5344CB8AC3E}">
        <p14:creationId xmlns:p14="http://schemas.microsoft.com/office/powerpoint/2010/main" val="127092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AIRS SBAF Example: 11-</a:t>
            </a:r>
            <a:r>
              <a:rPr lang="el-GR" cap="none" dirty="0" smtClean="0"/>
              <a:t>μ</a:t>
            </a:r>
            <a:r>
              <a:rPr lang="en-US" cap="none" dirty="0" smtClean="0"/>
              <a:t>m</a:t>
            </a:r>
            <a:r>
              <a:rPr lang="en-US" dirty="0" smtClean="0"/>
              <a:t> to 12-</a:t>
            </a:r>
            <a:r>
              <a:rPr lang="el-GR" cap="none" dirty="0" smtClean="0"/>
              <a:t>μ</a:t>
            </a:r>
            <a:r>
              <a:rPr lang="en-US" cap="none" dirty="0" smtClean="0"/>
              <a:t>m</a:t>
            </a:r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27" y="1265378"/>
            <a:ext cx="2484974" cy="2575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78" y="1255108"/>
            <a:ext cx="2494524" cy="25963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42" y="4098280"/>
            <a:ext cx="2506674" cy="25757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65378"/>
            <a:ext cx="2666317" cy="25757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098277"/>
            <a:ext cx="2666316" cy="257579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93984" y="2080655"/>
            <a:ext cx="100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Validation: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11 </a:t>
            </a:r>
            <a:r>
              <a:rPr lang="el-GR" sz="1200" dirty="0" smtClean="0">
                <a:solidFill>
                  <a:srgbClr val="0070C0"/>
                </a:solidFill>
              </a:rPr>
              <a:t>μ</a:t>
            </a:r>
            <a:r>
              <a:rPr lang="en-US" sz="1200" dirty="0" smtClean="0">
                <a:solidFill>
                  <a:srgbClr val="0070C0"/>
                </a:solidFill>
              </a:rPr>
              <a:t>m vs. 11 </a:t>
            </a:r>
            <a:r>
              <a:rPr lang="el-GR" sz="1200" dirty="0" smtClean="0">
                <a:solidFill>
                  <a:srgbClr val="0070C0"/>
                </a:solidFill>
              </a:rPr>
              <a:t>μ</a:t>
            </a:r>
            <a:r>
              <a:rPr lang="en-US" sz="1200" dirty="0" smtClean="0">
                <a:solidFill>
                  <a:srgbClr val="0070C0"/>
                </a:solidFill>
              </a:rPr>
              <a:t>m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3984" y="4929618"/>
            <a:ext cx="100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Validation: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11 </a:t>
            </a:r>
            <a:r>
              <a:rPr lang="el-GR" sz="1200" dirty="0" smtClean="0">
                <a:solidFill>
                  <a:srgbClr val="0070C0"/>
                </a:solidFill>
              </a:rPr>
              <a:t>μ</a:t>
            </a:r>
            <a:r>
              <a:rPr lang="en-US" sz="1200" dirty="0" smtClean="0">
                <a:solidFill>
                  <a:srgbClr val="0070C0"/>
                </a:solidFill>
              </a:rPr>
              <a:t>m vs. </a:t>
            </a:r>
            <a:r>
              <a:rPr lang="en-US" sz="1200" u="sng" dirty="0" smtClean="0">
                <a:solidFill>
                  <a:srgbClr val="0070C0"/>
                </a:solidFill>
              </a:rPr>
              <a:t>12 </a:t>
            </a:r>
            <a:r>
              <a:rPr lang="el-GR" sz="1200" u="sng" dirty="0" smtClean="0">
                <a:solidFill>
                  <a:srgbClr val="0070C0"/>
                </a:solidFill>
              </a:rPr>
              <a:t>μ</a:t>
            </a:r>
            <a:r>
              <a:rPr lang="en-US" sz="1200" u="sng" dirty="0" smtClean="0">
                <a:solidFill>
                  <a:srgbClr val="0070C0"/>
                </a:solidFill>
              </a:rPr>
              <a:t>m</a:t>
            </a:r>
            <a:endParaRPr lang="en-US" sz="1200" u="sng" dirty="0">
              <a:solidFill>
                <a:srgbClr val="0070C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573356" y="1160588"/>
            <a:ext cx="2666317" cy="2785383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380350" y="1160587"/>
            <a:ext cx="2687580" cy="2785383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969488" y="3993486"/>
            <a:ext cx="2687581" cy="2785383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57199" y="1160587"/>
            <a:ext cx="2666317" cy="2785381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57199" y="3993486"/>
            <a:ext cx="2666317" cy="2785381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828798" y="5600764"/>
            <a:ext cx="1002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With Piece-wise SBAF</a:t>
            </a:r>
            <a:endParaRPr lang="en-US" sz="1200" u="sng" dirty="0">
              <a:solidFill>
                <a:srgbClr val="0070C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078914" y="4178566"/>
            <a:ext cx="1505338" cy="116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187099" y="4567469"/>
            <a:ext cx="1142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00"/>
                </a:solidFill>
              </a:rPr>
              <a:t>(11-</a:t>
            </a:r>
            <a:r>
              <a:rPr lang="el-GR" sz="800" b="1" dirty="0" smtClean="0">
                <a:solidFill>
                  <a:srgbClr val="FF0000"/>
                </a:solidFill>
              </a:rPr>
              <a:t>μ</a:t>
            </a:r>
            <a:r>
              <a:rPr lang="en-US" sz="800" b="1" dirty="0" smtClean="0">
                <a:solidFill>
                  <a:srgbClr val="FF0000"/>
                </a:solidFill>
              </a:rPr>
              <a:t>m equivalent)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8395" y="1512592"/>
            <a:ext cx="1048138" cy="46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62864" y="145254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Bias: -0.01 K</a:t>
            </a:r>
          </a:p>
          <a:p>
            <a:r>
              <a:rPr lang="en-US" sz="1200" dirty="0" smtClean="0"/>
              <a:t>SDD: 2.12 K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48395" y="4344591"/>
            <a:ext cx="1048138" cy="46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66593" y="428218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Bias: 0.00 K</a:t>
            </a:r>
          </a:p>
          <a:p>
            <a:r>
              <a:rPr lang="en-US" sz="1200" dirty="0" smtClean="0"/>
              <a:t>SDD: 2.27 K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971256" y="1478092"/>
            <a:ext cx="1072796" cy="910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813000" y="1507146"/>
            <a:ext cx="425898" cy="677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778496" y="1480365"/>
            <a:ext cx="1072796" cy="910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620240" y="1509419"/>
            <a:ext cx="425898" cy="677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365433" y="4336041"/>
            <a:ext cx="1072796" cy="910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207177" y="4365095"/>
            <a:ext cx="425898" cy="677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931866" y="1460568"/>
            <a:ext cx="134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SBAF: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Piece-wise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(1/3)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34049" y="1460523"/>
            <a:ext cx="154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SBAF: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Piece-wise</a:t>
            </a:r>
            <a:endParaRPr lang="en-US" sz="1200" dirty="0">
              <a:solidFill>
                <a:srgbClr val="00B050"/>
              </a:solidFill>
            </a:endParaRP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(2/3</a:t>
            </a:r>
            <a:r>
              <a:rPr lang="en-US" sz="12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31543" y="4289269"/>
            <a:ext cx="154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SBAF: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Piece-wise</a:t>
            </a:r>
            <a:endParaRPr lang="en-US" sz="1200" dirty="0">
              <a:solidFill>
                <a:srgbClr val="00B050"/>
              </a:solidFill>
            </a:endParaRP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(3/3</a:t>
            </a:r>
            <a:r>
              <a:rPr lang="en-US" sz="1200" dirty="0">
                <a:solidFill>
                  <a:srgbClr val="00B05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3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Hyperion Spectral Filtering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3" y="1171219"/>
            <a:ext cx="3903812" cy="4414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76" y="1171219"/>
            <a:ext cx="4178026" cy="4414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0002" y="1171220"/>
            <a:ext cx="3903813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75076" y="1171220"/>
            <a:ext cx="4178026" cy="441483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32728" y="5761533"/>
            <a:ext cx="3378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Hyperion “Water” Reflectance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Without Spectral Filter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51528" y="5760088"/>
            <a:ext cx="4491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SCIAMACHY “Clear-sky Topical Ocean” </a:t>
            </a:r>
          </a:p>
          <a:p>
            <a:pPr algn="ctr"/>
            <a:r>
              <a:rPr lang="en-US" dirty="0" smtClean="0"/>
              <a:t>Reflectance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39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Hyperion Spectral Filtering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5" y="1171219"/>
            <a:ext cx="3897927" cy="4414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76" y="1171219"/>
            <a:ext cx="4178026" cy="4414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0002" y="1171220"/>
            <a:ext cx="3903813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75076" y="1171220"/>
            <a:ext cx="4178026" cy="441483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07961" y="5761533"/>
            <a:ext cx="4027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Hyperion “Water” Reflectance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With Low-Reflectance Spectral Filter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51528" y="5760088"/>
            <a:ext cx="4491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SCIAMACHY “Clear-sky Topical Ocean” </a:t>
            </a:r>
          </a:p>
          <a:p>
            <a:pPr algn="ctr"/>
            <a:r>
              <a:rPr lang="en-US" dirty="0" smtClean="0"/>
              <a:t>Reflectance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015508" y="3672161"/>
            <a:ext cx="1343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~clear ocean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52134" y="2035264"/>
            <a:ext cx="598310" cy="50473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5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Hyperion Spectral Filtering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5" y="1173857"/>
            <a:ext cx="3897927" cy="4409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76" y="1176858"/>
            <a:ext cx="4178026" cy="44035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0002" y="1171220"/>
            <a:ext cx="3903813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75076" y="1171220"/>
            <a:ext cx="4178026" cy="441483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64423" y="5761533"/>
            <a:ext cx="4114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Hyperion “Water” Reflectance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With High-Reflectance Spectral Filter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79537" y="5760088"/>
            <a:ext cx="383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SCIAMACHY “Approximate DCC” </a:t>
            </a:r>
          </a:p>
          <a:p>
            <a:pPr algn="ctr"/>
            <a:r>
              <a:rPr lang="en-US" dirty="0" smtClean="0"/>
              <a:t>Reflectance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15508" y="3672161"/>
            <a:ext cx="1343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~bright clouds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52134" y="2035264"/>
            <a:ext cx="598310" cy="50473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2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10208"/>
            <a:ext cx="7772400" cy="4050792"/>
          </a:xfrm>
        </p:spPr>
        <p:txBody>
          <a:bodyPr>
            <a:normAutofit/>
          </a:bodyPr>
          <a:lstStyle/>
          <a:p>
            <a:r>
              <a:rPr lang="en-US" dirty="0" smtClean="0"/>
              <a:t>Active of calibration tools development in support of proposal effort and for benefit of community</a:t>
            </a:r>
          </a:p>
          <a:p>
            <a:endParaRPr lang="en-US" dirty="0" smtClean="0"/>
          </a:p>
          <a:p>
            <a:r>
              <a:rPr lang="en-US" dirty="0" smtClean="0"/>
              <a:t>Scene-specific </a:t>
            </a:r>
            <a:r>
              <a:rPr lang="en-US" dirty="0"/>
              <a:t>SBAF crucial to account for spectral induced radiance differences when inter-calibrating two </a:t>
            </a:r>
            <a:r>
              <a:rPr lang="en-US" dirty="0" smtClean="0"/>
              <a:t>sensors</a:t>
            </a:r>
          </a:p>
          <a:p>
            <a:endParaRPr lang="en-US" dirty="0"/>
          </a:p>
          <a:p>
            <a:r>
              <a:rPr lang="en-US" dirty="0" smtClean="0"/>
              <a:t>Subsetting </a:t>
            </a:r>
            <a:r>
              <a:rPr lang="en-US" dirty="0"/>
              <a:t>for known scene conditions, </a:t>
            </a:r>
            <a:r>
              <a:rPr lang="en-US" dirty="0" smtClean="0"/>
              <a:t>angles, </a:t>
            </a:r>
            <a:r>
              <a:rPr lang="en-US" dirty="0"/>
              <a:t>etc., will significantly reduce uncertainty of </a:t>
            </a:r>
            <a:r>
              <a:rPr lang="en-US" dirty="0" smtClean="0"/>
              <a:t>SBAF</a:t>
            </a:r>
          </a:p>
          <a:p>
            <a:endParaRPr lang="en-US" dirty="0" smtClean="0"/>
          </a:p>
          <a:p>
            <a:r>
              <a:rPr lang="en-US" dirty="0" smtClean="0"/>
              <a:t>Spectral filtering can isolate conditions for a certain band based on dependency of another band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3045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3882" y="2009163"/>
            <a:ext cx="7722704" cy="1941236"/>
          </a:xfrm>
        </p:spPr>
        <p:txBody>
          <a:bodyPr>
            <a:normAutofit/>
          </a:bodyPr>
          <a:lstStyle/>
          <a:p>
            <a:pPr algn="ctr"/>
            <a:r>
              <a:rPr lang="en-US" smtClean="0"/>
              <a:t>Backup </a:t>
            </a:r>
            <a:r>
              <a:rPr lang="en-US" dirty="0" smtClean="0"/>
              <a:t>Slides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certusscientific.com/Certus/Partners_files/ssai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24" y="0"/>
            <a:ext cx="797675" cy="5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2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3" y="1637872"/>
            <a:ext cx="5462058" cy="449381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GOME-2-based Visible SBAF Tool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57863" y="1654214"/>
            <a:ext cx="3386136" cy="46717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Currently based on 4 seasonal months from 2008 and 2015</a:t>
            </a:r>
          </a:p>
          <a:p>
            <a:r>
              <a:rPr lang="en-US" dirty="0"/>
              <a:t>Balance between sampling and processing </a:t>
            </a:r>
            <a:r>
              <a:rPr lang="en-US" dirty="0" smtClean="0"/>
              <a:t>time</a:t>
            </a:r>
          </a:p>
          <a:p>
            <a:r>
              <a:rPr lang="en-US" dirty="0" smtClean="0"/>
              <a:t>GOME-2 SBAF based on smaller footprint than SCIAMCHY</a:t>
            </a:r>
          </a:p>
          <a:p>
            <a:pPr lvl="1"/>
            <a:r>
              <a:rPr lang="en-US" dirty="0" smtClean="0"/>
              <a:t>40x80 km</a:t>
            </a:r>
            <a:r>
              <a:rPr lang="en-US" baseline="30000" dirty="0" smtClean="0"/>
              <a:t>2</a:t>
            </a:r>
            <a:r>
              <a:rPr lang="en-US" dirty="0" smtClean="0"/>
              <a:t> before July 2013</a:t>
            </a:r>
          </a:p>
          <a:p>
            <a:pPr lvl="1"/>
            <a:r>
              <a:rPr lang="en-US" dirty="0"/>
              <a:t>40x40 km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smtClean="0"/>
              <a:t>after July </a:t>
            </a:r>
            <a:r>
              <a:rPr lang="en-US" dirty="0"/>
              <a:t>2013</a:t>
            </a:r>
          </a:p>
          <a:p>
            <a:pPr lvl="1"/>
            <a:r>
              <a:rPr lang="en-US" dirty="0" smtClean="0"/>
              <a:t>SCIAMACHY is 30x240 km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Homogeneity more likely in smaller footprints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217223" y="1637872"/>
            <a:ext cx="5462058" cy="449381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4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02759" y="5938836"/>
            <a:ext cx="8738482" cy="834494"/>
          </a:xfrm>
        </p:spPr>
        <p:txBody>
          <a:bodyPr>
            <a:normAutofit/>
          </a:bodyPr>
          <a:lstStyle/>
          <a:p>
            <a:pPr marL="169863" indent="-169863"/>
            <a:r>
              <a:rPr lang="en-US" dirty="0" smtClean="0"/>
              <a:t>SBAF uncertainty 1.4% smaller using smaller footprints  </a:t>
            </a:r>
          </a:p>
          <a:p>
            <a:pPr marL="169863" indent="-169863"/>
            <a:r>
              <a:rPr lang="en-US" dirty="0" smtClean="0"/>
              <a:t>SBAF does not change, however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" y="1464728"/>
            <a:ext cx="4414838" cy="4414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70" y="1464728"/>
            <a:ext cx="4414838" cy="4414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670" y="1464729"/>
            <a:ext cx="4414838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56670" y="1464729"/>
            <a:ext cx="4414838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57200" y="3045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GOME-2-based Visible SBAF Tool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628901" y="3610325"/>
            <a:ext cx="131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40x80 km</a:t>
            </a:r>
            <a:r>
              <a:rPr lang="en-US" sz="1200" baseline="30000" dirty="0"/>
              <a:t>2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7218965" y="3610325"/>
            <a:ext cx="131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40x40 </a:t>
            </a:r>
            <a:r>
              <a:rPr lang="en-US" sz="1200" dirty="0"/>
              <a:t>km</a:t>
            </a:r>
            <a:r>
              <a:rPr lang="en-US" sz="1200" baseline="30000" dirty="0"/>
              <a:t>2</a:t>
            </a:r>
            <a:endParaRPr lang="en-US" sz="1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786060" y="4857749"/>
            <a:ext cx="5868277" cy="217194"/>
            <a:chOff x="1016527" y="2787150"/>
            <a:chExt cx="5868277" cy="217194"/>
          </a:xfrm>
        </p:grpSpPr>
        <p:sp>
          <p:nvSpPr>
            <p:cNvPr id="25" name="Rectangle 24"/>
            <p:cNvSpPr/>
            <p:nvPr/>
          </p:nvSpPr>
          <p:spPr>
            <a:xfrm>
              <a:off x="5563209" y="2792706"/>
              <a:ext cx="1321595" cy="21163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16527" y="2787150"/>
              <a:ext cx="1335881" cy="21719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628901" y="3610325"/>
            <a:ext cx="131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40x80 km</a:t>
            </a:r>
            <a:r>
              <a:rPr lang="en-US" sz="1200" baseline="30000" dirty="0">
                <a:solidFill>
                  <a:srgbClr val="FF0000"/>
                </a:solidFill>
              </a:rPr>
              <a:t>2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18965" y="3610325"/>
            <a:ext cx="131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40x40 </a:t>
            </a:r>
            <a:r>
              <a:rPr lang="en-US" sz="1200" dirty="0">
                <a:solidFill>
                  <a:srgbClr val="FF0000"/>
                </a:solidFill>
              </a:rPr>
              <a:t>km</a:t>
            </a:r>
            <a:r>
              <a:rPr lang="en-US" sz="1200" baseline="30000" dirty="0">
                <a:solidFill>
                  <a:srgbClr val="FF0000"/>
                </a:solidFill>
              </a:rPr>
              <a:t>2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5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91" y="304514"/>
            <a:ext cx="8229600" cy="1143000"/>
          </a:xfrm>
        </p:spPr>
        <p:txBody>
          <a:bodyPr/>
          <a:lstStyle/>
          <a:p>
            <a:r>
              <a:rPr lang="en-US" dirty="0" smtClean="0"/>
              <a:t>1-year Developments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51273" cy="518691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SCIAMACHY:</a:t>
            </a:r>
            <a:endParaRPr lang="en-US" dirty="0"/>
          </a:p>
          <a:p>
            <a:pPr lvl="1"/>
            <a:r>
              <a:rPr lang="en-US" dirty="0" smtClean="0"/>
              <a:t>Adjustable outlier filter </a:t>
            </a:r>
            <a:r>
              <a:rPr lang="en-US" dirty="0"/>
              <a:t>and data range </a:t>
            </a:r>
            <a:r>
              <a:rPr lang="en-US" dirty="0" smtClean="0"/>
              <a:t>limiters</a:t>
            </a:r>
            <a:endParaRPr lang="en-US" dirty="0"/>
          </a:p>
          <a:p>
            <a:pPr lvl="1"/>
            <a:r>
              <a:rPr lang="en-US" dirty="0" smtClean="0"/>
              <a:t>Supports Uyuni PICS and ocean Ice/Water </a:t>
            </a:r>
            <a:r>
              <a:rPr lang="en-US" dirty="0"/>
              <a:t>Cloud </a:t>
            </a:r>
            <a:r>
              <a:rPr lang="en-US" dirty="0" smtClean="0"/>
              <a:t>Earth spectra</a:t>
            </a:r>
            <a:endParaRPr lang="en-US" dirty="0"/>
          </a:p>
          <a:p>
            <a:pPr lvl="1"/>
            <a:r>
              <a:rPr lang="en-US" dirty="0" smtClean="0"/>
              <a:t>Axis control</a:t>
            </a:r>
            <a:endParaRPr lang="en-US" b="1" dirty="0" smtClean="0"/>
          </a:p>
          <a:p>
            <a:r>
              <a:rPr lang="en-US" b="1" dirty="0" smtClean="0"/>
              <a:t>GOME-2:</a:t>
            </a:r>
            <a:endParaRPr lang="en-US" dirty="0"/>
          </a:p>
          <a:p>
            <a:pPr lvl="1"/>
            <a:r>
              <a:rPr lang="en-US" dirty="0" smtClean="0"/>
              <a:t>Record expanded from </a:t>
            </a:r>
            <a:r>
              <a:rPr lang="en-US" dirty="0"/>
              <a:t>1 month to 9 </a:t>
            </a:r>
            <a:r>
              <a:rPr lang="en-US" dirty="0" smtClean="0"/>
              <a:t>years</a:t>
            </a:r>
          </a:p>
          <a:p>
            <a:pPr lvl="1"/>
            <a:r>
              <a:rPr lang="en-US" dirty="0" smtClean="0"/>
              <a:t>Version 1.0.C GOME-2 (FM3) / </a:t>
            </a:r>
            <a:r>
              <a:rPr lang="en-US" dirty="0" err="1" smtClean="0"/>
              <a:t>Metop</a:t>
            </a:r>
            <a:r>
              <a:rPr lang="en-US" dirty="0" smtClean="0"/>
              <a:t>-A (M02) signal degradation correction coefficients applied</a:t>
            </a:r>
          </a:p>
          <a:p>
            <a:pPr lvl="1"/>
            <a:r>
              <a:rPr lang="en-US" dirty="0" smtClean="0"/>
              <a:t>Enabled 2x-spatial resolution selection for measurements after July 2013</a:t>
            </a:r>
          </a:p>
          <a:p>
            <a:pPr lvl="1"/>
            <a:r>
              <a:rPr lang="en-US" dirty="0" smtClean="0"/>
              <a:t>More PICS</a:t>
            </a:r>
            <a:endParaRPr lang="en-US" dirty="0"/>
          </a:p>
          <a:p>
            <a:pPr lvl="1"/>
            <a:r>
              <a:rPr lang="en-US" dirty="0" smtClean="0"/>
              <a:t>Spectra </a:t>
            </a:r>
            <a:r>
              <a:rPr lang="en-US" dirty="0"/>
              <a:t>plotting </a:t>
            </a:r>
            <a:r>
              <a:rPr lang="en-US" dirty="0" smtClean="0"/>
              <a:t>tool</a:t>
            </a:r>
            <a:endParaRPr lang="en-US" dirty="0"/>
          </a:p>
          <a:p>
            <a:pPr lvl="1"/>
            <a:r>
              <a:rPr lang="en-US" dirty="0" smtClean="0"/>
              <a:t>Reflectance option added, computed from </a:t>
            </a:r>
            <a:r>
              <a:rPr lang="en-US" dirty="0"/>
              <a:t>Solar Mean Reference (SMR) </a:t>
            </a:r>
            <a:r>
              <a:rPr lang="en-US" dirty="0" smtClean="0"/>
              <a:t>spectra</a:t>
            </a:r>
          </a:p>
          <a:p>
            <a:r>
              <a:rPr lang="en-US" b="1" dirty="0" smtClean="0"/>
              <a:t>Hyperion:</a:t>
            </a:r>
            <a:endParaRPr lang="en-US" dirty="0" smtClean="0"/>
          </a:p>
          <a:p>
            <a:pPr lvl="1"/>
            <a:r>
              <a:rPr lang="en-US" dirty="0" smtClean="0"/>
              <a:t>IGBP </a:t>
            </a:r>
            <a:r>
              <a:rPr lang="en-US" dirty="0"/>
              <a:t>and </a:t>
            </a:r>
            <a:r>
              <a:rPr lang="en-US" dirty="0" smtClean="0"/>
              <a:t>PICS pre-defined selection options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loud </a:t>
            </a:r>
            <a:r>
              <a:rPr lang="en-US" dirty="0"/>
              <a:t>filtering </a:t>
            </a:r>
            <a:r>
              <a:rPr lang="en-US" dirty="0" smtClean="0"/>
              <a:t>algorithm</a:t>
            </a:r>
          </a:p>
          <a:p>
            <a:pPr lvl="1"/>
            <a:r>
              <a:rPr lang="en-US" dirty="0" smtClean="0"/>
              <a:t>Spectra plotting tool</a:t>
            </a:r>
            <a:r>
              <a:rPr lang="en-US" dirty="0"/>
              <a:t> </a:t>
            </a:r>
            <a:r>
              <a:rPr lang="en-US" dirty="0" smtClean="0"/>
              <a:t>with spectra range filtering and SRF convolution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87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0" y="1149609"/>
            <a:ext cx="4844894" cy="5518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939867" y="2192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8031" y="1149609"/>
            <a:ext cx="4844894" cy="551834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Hyperion-based Visible SBAF </a:t>
            </a:r>
            <a:r>
              <a:rPr lang="en-US" dirty="0" smtClean="0"/>
              <a:t>Tool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392808" y="1143001"/>
            <a:ext cx="3649587" cy="5715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 smtClean="0"/>
              <a:t>Map displays entire record of Hyperion ground measurements</a:t>
            </a:r>
          </a:p>
          <a:p>
            <a:r>
              <a:rPr lang="en-US" sz="2700" dirty="0" smtClean="0"/>
              <a:t>Irregular distribution due to nature of tasked retrieval</a:t>
            </a:r>
          </a:p>
          <a:p>
            <a:endParaRPr lang="en-US" sz="2700" dirty="0" smtClean="0"/>
          </a:p>
        </p:txBody>
      </p:sp>
    </p:spTree>
    <p:extLst>
      <p:ext uri="{BB962C8B-B14F-4D97-AF65-F5344CB8AC3E}">
        <p14:creationId xmlns:p14="http://schemas.microsoft.com/office/powerpoint/2010/main" val="121655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2" y="1149609"/>
            <a:ext cx="4857970" cy="5518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939867" y="2192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1492" y="1143000"/>
            <a:ext cx="4857970" cy="553155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73321" y="5500688"/>
            <a:ext cx="784454" cy="63276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471866" y="4564859"/>
            <a:ext cx="801454" cy="8750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Hyperion-based Visible SBAF </a:t>
            </a:r>
            <a:r>
              <a:rPr lang="en-US" dirty="0" smtClean="0"/>
              <a:t>Tool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291135" y="4449271"/>
            <a:ext cx="187871" cy="19416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392808" y="1143001"/>
            <a:ext cx="3649587" cy="5715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 smtClean="0"/>
              <a:t>Map displays entire record of Hyperion ground measurements</a:t>
            </a:r>
          </a:p>
          <a:p>
            <a:r>
              <a:rPr lang="en-US" sz="2700" dirty="0" smtClean="0"/>
              <a:t>Irregular distribution due to nature of tasked retrieval</a:t>
            </a:r>
          </a:p>
          <a:p>
            <a:r>
              <a:rPr lang="en-US" sz="2700" dirty="0" smtClean="0"/>
              <a:t>Choose from pre-selections, enter own coordinates,    or draw a box</a:t>
            </a:r>
          </a:p>
          <a:p>
            <a:endParaRPr lang="en-US" sz="2700" dirty="0" smtClean="0"/>
          </a:p>
        </p:txBody>
      </p:sp>
    </p:spTree>
    <p:extLst>
      <p:ext uri="{BB962C8B-B14F-4D97-AF65-F5344CB8AC3E}">
        <p14:creationId xmlns:p14="http://schemas.microsoft.com/office/powerpoint/2010/main" val="51551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10" y="1149609"/>
            <a:ext cx="4827733" cy="5518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939867" y="2192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6610" y="1143000"/>
            <a:ext cx="4827733" cy="553155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Hyperion-based Visible SBAF </a:t>
            </a:r>
            <a:r>
              <a:rPr lang="en-US" dirty="0" smtClean="0"/>
              <a:t>Tool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92808" y="1143001"/>
            <a:ext cx="3649587" cy="5715000"/>
          </a:xfrm>
        </p:spPr>
        <p:txBody>
          <a:bodyPr wrap="square">
            <a:noAutofit/>
          </a:bodyPr>
          <a:lstStyle/>
          <a:p>
            <a:r>
              <a:rPr lang="en-US" sz="2700" dirty="0" smtClean="0"/>
              <a:t>Map displays entire record of Hyperion ground measurements</a:t>
            </a:r>
          </a:p>
          <a:p>
            <a:r>
              <a:rPr lang="en-US" sz="2700" dirty="0" smtClean="0"/>
              <a:t>Irregular distribution due to nature of tasked retrieval</a:t>
            </a:r>
          </a:p>
          <a:p>
            <a:r>
              <a:rPr lang="en-US" sz="2700" dirty="0" smtClean="0"/>
              <a:t>Choose from pre-selections, enter own coordinates,    or draw a box</a:t>
            </a:r>
          </a:p>
          <a:p>
            <a:r>
              <a:rPr lang="en-US" sz="2700" dirty="0" smtClean="0"/>
              <a:t>Can be very selective</a:t>
            </a:r>
          </a:p>
          <a:p>
            <a:endParaRPr lang="en-US" sz="27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3759853" y="1944166"/>
            <a:ext cx="880229" cy="108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638324" y="3154572"/>
            <a:ext cx="604939" cy="63905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23911" y="6218945"/>
            <a:ext cx="604939" cy="19614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7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Hyperion-based Visible SBAF </a:t>
            </a:r>
            <a:r>
              <a:rPr lang="en-US" dirty="0" smtClean="0"/>
              <a:t>Tool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02759" y="5938836"/>
            <a:ext cx="8738482" cy="834494"/>
          </a:xfrm>
        </p:spPr>
        <p:txBody>
          <a:bodyPr>
            <a:normAutofit fontScale="85000" lnSpcReduction="20000"/>
          </a:bodyPr>
          <a:lstStyle/>
          <a:p>
            <a:pPr marL="169863" indent="-169863"/>
            <a:r>
              <a:rPr lang="en-US" dirty="0" smtClean="0"/>
              <a:t>Simple cloud filter based on standard deviation thresholds across decimated Hyperion swath</a:t>
            </a:r>
          </a:p>
          <a:p>
            <a:pPr marL="169863" indent="-169863"/>
            <a:r>
              <a:rPr lang="en-US" dirty="0" smtClean="0"/>
              <a:t>Can have significant impact on derived SBAF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" y="1464728"/>
            <a:ext cx="4414838" cy="4414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70" y="1464728"/>
            <a:ext cx="4414838" cy="4414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670" y="1464729"/>
            <a:ext cx="4414838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56670" y="1464729"/>
            <a:ext cx="4414838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478881" y="3610325"/>
            <a:ext cx="131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No Cloud Filter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7068945" y="3610325"/>
            <a:ext cx="131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Cloud Filter</a:t>
            </a:r>
            <a:endParaRPr lang="en-US" sz="1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564600" y="4622004"/>
            <a:ext cx="5868277" cy="217194"/>
            <a:chOff x="1016527" y="2787150"/>
            <a:chExt cx="5868277" cy="217194"/>
          </a:xfrm>
        </p:grpSpPr>
        <p:sp>
          <p:nvSpPr>
            <p:cNvPr id="25" name="Rectangle 24"/>
            <p:cNvSpPr/>
            <p:nvPr/>
          </p:nvSpPr>
          <p:spPr>
            <a:xfrm>
              <a:off x="5563209" y="2792706"/>
              <a:ext cx="1321595" cy="21163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16527" y="2787150"/>
              <a:ext cx="1335881" cy="21719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478881" y="3610325"/>
            <a:ext cx="131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No Cloud Filter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68945" y="3610325"/>
            <a:ext cx="1310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rgbClr val="FF0000"/>
                </a:solidFill>
              </a:rPr>
              <a:t>Cloud Filter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AIRS SBAF Example: 11-</a:t>
            </a:r>
            <a:r>
              <a:rPr lang="el-GR" cap="none" dirty="0" smtClean="0"/>
              <a:t>μ</a:t>
            </a:r>
            <a:r>
              <a:rPr lang="en-US" cap="none" dirty="0" smtClean="0"/>
              <a:t>m</a:t>
            </a:r>
            <a:r>
              <a:rPr lang="en-US" dirty="0" smtClean="0"/>
              <a:t> to 12-</a:t>
            </a:r>
            <a:r>
              <a:rPr lang="el-GR" cap="none" dirty="0" smtClean="0"/>
              <a:t>μ</a:t>
            </a:r>
            <a:r>
              <a:rPr lang="en-US" cap="none" dirty="0" smtClean="0"/>
              <a:t>m</a:t>
            </a:r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55" y="1177551"/>
            <a:ext cx="2666318" cy="27514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50" y="1170594"/>
            <a:ext cx="2687581" cy="27653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56" y="4014323"/>
            <a:ext cx="2666317" cy="27437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41" y="4009185"/>
            <a:ext cx="2664396" cy="275398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573356" y="1160588"/>
            <a:ext cx="2666317" cy="2785383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573356" y="3993489"/>
            <a:ext cx="2666317" cy="2785381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380350" y="1160587"/>
            <a:ext cx="2687580" cy="2785383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380349" y="3993486"/>
            <a:ext cx="2687581" cy="2785383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65378"/>
            <a:ext cx="2666316" cy="257579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57199" y="1160587"/>
            <a:ext cx="2666317" cy="2785381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098277"/>
            <a:ext cx="2666316" cy="257579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457199" y="3993486"/>
            <a:ext cx="2666317" cy="2785381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009827" y="2254611"/>
            <a:ext cx="134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SBAF: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3</a:t>
            </a:r>
            <a:r>
              <a:rPr lang="en-US" sz="1200" baseline="30000" dirty="0" smtClean="0">
                <a:solidFill>
                  <a:srgbClr val="00B050"/>
                </a:solidFill>
              </a:rPr>
              <a:t>rd</a:t>
            </a:r>
            <a:r>
              <a:rPr lang="en-US" sz="1200" dirty="0" smtClean="0">
                <a:solidFill>
                  <a:srgbClr val="00B050"/>
                </a:solidFill>
              </a:rPr>
              <a:t> degree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17264" y="2279448"/>
            <a:ext cx="154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SBAF: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Piece-wise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(1/3)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37324" y="5136053"/>
            <a:ext cx="154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SBAF:</a:t>
            </a:r>
          </a:p>
          <a:p>
            <a:pPr algn="ctr"/>
            <a:r>
              <a:rPr lang="en-US" sz="1200" dirty="0">
                <a:solidFill>
                  <a:srgbClr val="00B050"/>
                </a:solidFill>
              </a:rPr>
              <a:t>Piece-wise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(2/3</a:t>
            </a:r>
            <a:r>
              <a:rPr lang="en-US" sz="12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80349" y="5136053"/>
            <a:ext cx="154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SBAF</a:t>
            </a:r>
          </a:p>
          <a:p>
            <a:pPr algn="ctr"/>
            <a:r>
              <a:rPr lang="en-US" sz="1200" dirty="0">
                <a:solidFill>
                  <a:srgbClr val="00B050"/>
                </a:solidFill>
              </a:rPr>
              <a:t>Piece-wise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(3/3</a:t>
            </a:r>
            <a:r>
              <a:rPr lang="en-US" sz="12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93984" y="2080655"/>
            <a:ext cx="100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Validation: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6.5 </a:t>
            </a:r>
            <a:r>
              <a:rPr lang="el-GR" sz="1200" dirty="0" smtClean="0">
                <a:solidFill>
                  <a:srgbClr val="0070C0"/>
                </a:solidFill>
              </a:rPr>
              <a:t>μ</a:t>
            </a:r>
            <a:r>
              <a:rPr lang="en-US" sz="1200" dirty="0" smtClean="0">
                <a:solidFill>
                  <a:srgbClr val="0070C0"/>
                </a:solidFill>
              </a:rPr>
              <a:t>m vs. 6.5 </a:t>
            </a:r>
            <a:r>
              <a:rPr lang="el-GR" sz="1200" dirty="0" smtClean="0">
                <a:solidFill>
                  <a:srgbClr val="0070C0"/>
                </a:solidFill>
              </a:rPr>
              <a:t>μ</a:t>
            </a:r>
            <a:r>
              <a:rPr lang="en-US" sz="1200" dirty="0" smtClean="0">
                <a:solidFill>
                  <a:srgbClr val="0070C0"/>
                </a:solidFill>
              </a:rPr>
              <a:t>m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3984" y="4929618"/>
            <a:ext cx="100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Validation: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6.5 </a:t>
            </a:r>
            <a:r>
              <a:rPr lang="el-GR" sz="1200" dirty="0" smtClean="0">
                <a:solidFill>
                  <a:srgbClr val="0070C0"/>
                </a:solidFill>
              </a:rPr>
              <a:t>μ</a:t>
            </a:r>
            <a:r>
              <a:rPr lang="en-US" sz="1200" dirty="0" smtClean="0">
                <a:solidFill>
                  <a:srgbClr val="0070C0"/>
                </a:solidFill>
              </a:rPr>
              <a:t>m vs. </a:t>
            </a:r>
            <a:r>
              <a:rPr lang="en-US" sz="1200" u="sng" dirty="0" smtClean="0">
                <a:solidFill>
                  <a:srgbClr val="0070C0"/>
                </a:solidFill>
              </a:rPr>
              <a:t>11 </a:t>
            </a:r>
            <a:r>
              <a:rPr lang="el-GR" sz="1200" u="sng" dirty="0" smtClean="0">
                <a:solidFill>
                  <a:srgbClr val="0070C0"/>
                </a:solidFill>
              </a:rPr>
              <a:t>μ</a:t>
            </a:r>
            <a:r>
              <a:rPr lang="en-US" sz="1200" u="sng" dirty="0" smtClean="0">
                <a:solidFill>
                  <a:srgbClr val="0070C0"/>
                </a:solidFill>
              </a:rPr>
              <a:t>m</a:t>
            </a:r>
            <a:endParaRPr lang="en-US" sz="1200" u="sng" dirty="0">
              <a:solidFill>
                <a:srgbClr val="0070C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28798" y="5600764"/>
            <a:ext cx="1002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Without SBAF</a:t>
            </a:r>
            <a:endParaRPr lang="en-US" sz="1200" u="sng" dirty="0">
              <a:solidFill>
                <a:srgbClr val="0070C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78914" y="4178566"/>
            <a:ext cx="1505338" cy="116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0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56" y="2145306"/>
            <a:ext cx="2666316" cy="25757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9" y="2135034"/>
            <a:ext cx="2687580" cy="259634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740867" y="3596135"/>
            <a:ext cx="128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With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3rd-degree SBAF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627432" y="3596135"/>
            <a:ext cx="1279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With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3</a:t>
            </a:r>
            <a:r>
              <a:rPr lang="en-US" sz="1200" baseline="30000" dirty="0" smtClean="0">
                <a:solidFill>
                  <a:srgbClr val="0070C0"/>
                </a:solidFill>
              </a:rPr>
              <a:t>rd</a:t>
            </a:r>
            <a:r>
              <a:rPr lang="en-US" sz="1200" dirty="0" smtClean="0">
                <a:solidFill>
                  <a:srgbClr val="0070C0"/>
                </a:solidFill>
              </a:rPr>
              <a:t>-degree SBAF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573356" y="2040515"/>
            <a:ext cx="2666317" cy="2785381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6380349" y="2040512"/>
            <a:ext cx="2687581" cy="2785383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176864" y="2230285"/>
            <a:ext cx="1505338" cy="116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7016610" y="2219372"/>
            <a:ext cx="1505338" cy="116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57200" y="3045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AIRS SBAF Example: 11-</a:t>
            </a:r>
            <a:r>
              <a:rPr lang="el-GR" cap="none" smtClean="0"/>
              <a:t>μ</a:t>
            </a:r>
            <a:r>
              <a:rPr lang="en-US" cap="none" smtClean="0"/>
              <a:t>m</a:t>
            </a:r>
            <a:r>
              <a:rPr lang="en-US" smtClean="0"/>
              <a:t> to 6.5-</a:t>
            </a:r>
            <a:r>
              <a:rPr lang="el-GR" cap="none" smtClean="0"/>
              <a:t>μ</a:t>
            </a:r>
            <a:r>
              <a:rPr lang="en-US" cap="none" smtClean="0"/>
              <a:t>m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65378"/>
            <a:ext cx="2666316" cy="257579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57199" y="1160587"/>
            <a:ext cx="2666317" cy="2785381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098277"/>
            <a:ext cx="2666316" cy="257579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57199" y="3993486"/>
            <a:ext cx="2666317" cy="2785381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93984" y="2080655"/>
            <a:ext cx="100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Validation: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6.5 </a:t>
            </a:r>
            <a:r>
              <a:rPr lang="el-GR" sz="1200" dirty="0" smtClean="0">
                <a:solidFill>
                  <a:srgbClr val="0070C0"/>
                </a:solidFill>
              </a:rPr>
              <a:t>μ</a:t>
            </a:r>
            <a:r>
              <a:rPr lang="en-US" sz="1200" dirty="0" smtClean="0">
                <a:solidFill>
                  <a:srgbClr val="0070C0"/>
                </a:solidFill>
              </a:rPr>
              <a:t>m vs. 6.5 </a:t>
            </a:r>
            <a:r>
              <a:rPr lang="el-GR" sz="1200" dirty="0" smtClean="0">
                <a:solidFill>
                  <a:srgbClr val="0070C0"/>
                </a:solidFill>
              </a:rPr>
              <a:t>μ</a:t>
            </a:r>
            <a:r>
              <a:rPr lang="en-US" sz="1200" dirty="0" smtClean="0">
                <a:solidFill>
                  <a:srgbClr val="0070C0"/>
                </a:solidFill>
              </a:rPr>
              <a:t>m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3984" y="4929618"/>
            <a:ext cx="100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Validation: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6.5 </a:t>
            </a:r>
            <a:r>
              <a:rPr lang="el-GR" sz="1200" dirty="0" smtClean="0">
                <a:solidFill>
                  <a:srgbClr val="0070C0"/>
                </a:solidFill>
              </a:rPr>
              <a:t>μ</a:t>
            </a:r>
            <a:r>
              <a:rPr lang="en-US" sz="1200" dirty="0" smtClean="0">
                <a:solidFill>
                  <a:srgbClr val="0070C0"/>
                </a:solidFill>
              </a:rPr>
              <a:t>m vs. </a:t>
            </a:r>
            <a:r>
              <a:rPr lang="en-US" sz="1200" u="sng" dirty="0" smtClean="0">
                <a:solidFill>
                  <a:srgbClr val="0070C0"/>
                </a:solidFill>
              </a:rPr>
              <a:t>11 </a:t>
            </a:r>
            <a:r>
              <a:rPr lang="el-GR" sz="1200" u="sng" dirty="0" smtClean="0">
                <a:solidFill>
                  <a:srgbClr val="0070C0"/>
                </a:solidFill>
              </a:rPr>
              <a:t>μ</a:t>
            </a:r>
            <a:r>
              <a:rPr lang="en-US" sz="1200" u="sng" dirty="0" smtClean="0">
                <a:solidFill>
                  <a:srgbClr val="0070C0"/>
                </a:solidFill>
              </a:rPr>
              <a:t>m</a:t>
            </a:r>
            <a:endParaRPr lang="en-US" sz="1200" u="sng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28798" y="5600764"/>
            <a:ext cx="1002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Without SBAF</a:t>
            </a:r>
            <a:endParaRPr lang="en-US" sz="1200" u="sng" dirty="0">
              <a:solidFill>
                <a:srgbClr val="0070C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78914" y="4178566"/>
            <a:ext cx="1505338" cy="116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 rot="16200000">
            <a:off x="2941290" y="2649698"/>
            <a:ext cx="11234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FF0000"/>
                </a:solidFill>
              </a:rPr>
              <a:t>(11-</a:t>
            </a:r>
            <a:r>
              <a:rPr lang="el-GR" sz="800" dirty="0" smtClean="0">
                <a:solidFill>
                  <a:srgbClr val="FF0000"/>
                </a:solidFill>
              </a:rPr>
              <a:t>μ</a:t>
            </a:r>
            <a:r>
              <a:rPr lang="en-US" sz="800" dirty="0" smtClean="0">
                <a:solidFill>
                  <a:srgbClr val="FF0000"/>
                </a:solidFill>
              </a:rPr>
              <a:t>m equivalent)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57911" y="4629752"/>
            <a:ext cx="11458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FF0000"/>
                </a:solidFill>
              </a:rPr>
              <a:t>(6.5-</a:t>
            </a:r>
            <a:r>
              <a:rPr lang="el-GR" sz="800" dirty="0" smtClean="0">
                <a:solidFill>
                  <a:srgbClr val="FF0000"/>
                </a:solidFill>
              </a:rPr>
              <a:t>μ</a:t>
            </a:r>
            <a:r>
              <a:rPr lang="en-US" sz="800" dirty="0" smtClean="0">
                <a:solidFill>
                  <a:srgbClr val="FF0000"/>
                </a:solidFill>
              </a:rPr>
              <a:t>m equivalent)</a:t>
            </a:r>
            <a:endParaRPr lang="en-US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83" y="1708412"/>
            <a:ext cx="3878391" cy="383513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1391" y="6090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Spectral Radiance as a Function of </a:t>
            </a:r>
            <a:r>
              <a:rPr lang="en-US" dirty="0" smtClean="0"/>
              <a:t>Temperature (T*)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813" y="5543550"/>
            <a:ext cx="448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https://</a:t>
            </a:r>
            <a:r>
              <a:rPr lang="en-US" dirty="0" err="1" smtClean="0"/>
              <a:t>satcorps.larc.nasa.gov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4105" y="1708411"/>
            <a:ext cx="3901369" cy="384942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3684" y="2937139"/>
            <a:ext cx="737770" cy="19292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25" y="1506189"/>
            <a:ext cx="3587807" cy="4655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13492" y="1506189"/>
            <a:ext cx="3606740" cy="465589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100387" y="1506189"/>
            <a:ext cx="3909677" cy="143095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81454" y="3130062"/>
            <a:ext cx="3932037" cy="303202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04319" y="6162085"/>
            <a:ext cx="4486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https://</a:t>
            </a:r>
            <a:r>
              <a:rPr lang="en-US" sz="1000" dirty="0" err="1"/>
              <a:t>satcorps.larc.nasa.gov</a:t>
            </a:r>
            <a:r>
              <a:rPr lang="en-US" sz="1000" dirty="0"/>
              <a:t>/</a:t>
            </a:r>
            <a:r>
              <a:rPr lang="en-US" sz="1000" dirty="0" err="1"/>
              <a:t>cgi</a:t>
            </a:r>
            <a:r>
              <a:rPr lang="en-US" sz="1000" dirty="0"/>
              <a:t>-bin/site/</a:t>
            </a:r>
            <a:r>
              <a:rPr lang="en-US" sz="1000" dirty="0" err="1"/>
              <a:t>showdoc?mnemonic</a:t>
            </a:r>
            <a:r>
              <a:rPr lang="en-US" sz="1000" dirty="0"/>
              <a:t>=SAT_CALIB_USER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236483" y="5762977"/>
            <a:ext cx="2230183" cy="16380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9" y="1746645"/>
            <a:ext cx="4564496" cy="32105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458" y="1746644"/>
            <a:ext cx="4516965" cy="321056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293" y="1746644"/>
            <a:ext cx="4375731" cy="32105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96955" y="1746644"/>
            <a:ext cx="4516965" cy="321056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1391" y="6090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Spectral Radiance as a Function of </a:t>
            </a:r>
            <a:r>
              <a:rPr lang="en-US" dirty="0" smtClean="0"/>
              <a:t>Temperature (T*)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31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IASI-based IR SBAF Tool Update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02759" y="5938836"/>
            <a:ext cx="8738482" cy="834494"/>
          </a:xfrm>
        </p:spPr>
        <p:txBody>
          <a:bodyPr>
            <a:normAutofit fontScale="85000" lnSpcReduction="20000"/>
          </a:bodyPr>
          <a:lstStyle/>
          <a:p>
            <a:pPr marL="169863" indent="-169863"/>
            <a:r>
              <a:rPr lang="en-US" dirty="0" smtClean="0"/>
              <a:t>Users conducting Overshooting Convective Top studies found it helpful to construct piece-wise SBAFs using limited ranges of 11-μm BT</a:t>
            </a:r>
          </a:p>
          <a:p>
            <a:pPr marL="169863" indent="-169863"/>
            <a:r>
              <a:rPr lang="en-US" dirty="0" smtClean="0"/>
              <a:t>Works for any channel SBAF, not just 11-μm</a:t>
            </a:r>
            <a:endParaRPr lang="en-US" dirty="0"/>
          </a:p>
        </p:txBody>
      </p:sp>
      <p:pic>
        <p:nvPicPr>
          <p:cNvPr id="11" name="Picture 10" descr="Aqua-MODIS.20_Meteosat-9.4_0-15u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0" y="1464728"/>
            <a:ext cx="4414838" cy="4414838"/>
          </a:xfrm>
          <a:prstGeom prst="rect">
            <a:avLst/>
          </a:prstGeom>
        </p:spPr>
      </p:pic>
      <p:pic>
        <p:nvPicPr>
          <p:cNvPr id="12" name="Picture 11" descr="Aqua-MODIS.20_Meteosat-9.4_0-15um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670" y="1464728"/>
            <a:ext cx="4414838" cy="4414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670" y="1464729"/>
            <a:ext cx="4414838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56670" y="1464729"/>
            <a:ext cx="4414838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58801" y="2819405"/>
            <a:ext cx="6815666" cy="292099"/>
            <a:chOff x="558801" y="2819405"/>
            <a:chExt cx="6815666" cy="292099"/>
          </a:xfrm>
        </p:grpSpPr>
        <p:sp>
          <p:nvSpPr>
            <p:cNvPr id="17" name="Rectangle 16"/>
            <p:cNvSpPr/>
            <p:nvPr/>
          </p:nvSpPr>
          <p:spPr>
            <a:xfrm>
              <a:off x="5165216" y="2819405"/>
              <a:ext cx="2209251" cy="27939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58801" y="2832105"/>
              <a:ext cx="1727200" cy="27939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88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304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IASI-based IR SBAF Tool Update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02759" y="5938836"/>
            <a:ext cx="8738482" cy="834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 user suspected  SBAF uncertainty was caused by CO</a:t>
            </a:r>
            <a:r>
              <a:rPr lang="en-US" baseline="-25000" dirty="0" smtClean="0"/>
              <a:t>2</a:t>
            </a:r>
            <a:r>
              <a:rPr lang="en-US" dirty="0" smtClean="0"/>
              <a:t> absorption band just beyond 4.0 μm</a:t>
            </a:r>
            <a:endParaRPr lang="en-US" dirty="0"/>
          </a:p>
        </p:txBody>
      </p:sp>
      <p:pic>
        <p:nvPicPr>
          <p:cNvPr id="11" name="Picture 10" descr="Aqua-MODIS.20_Meteosat-9.4_0-15u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0" y="1464728"/>
            <a:ext cx="4414838" cy="4414838"/>
          </a:xfrm>
          <a:prstGeom prst="rect">
            <a:avLst/>
          </a:prstGeom>
        </p:spPr>
      </p:pic>
      <p:pic>
        <p:nvPicPr>
          <p:cNvPr id="12" name="Picture 11" descr="Aqua-MODIS.20_Meteosat-9.4_0-15um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670" y="1464728"/>
            <a:ext cx="4414838" cy="4414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670" y="1464729"/>
            <a:ext cx="4414838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56670" y="1464729"/>
            <a:ext cx="4414838" cy="44148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58800" y="2709334"/>
            <a:ext cx="6366933" cy="292099"/>
            <a:chOff x="558800" y="2709334"/>
            <a:chExt cx="6366933" cy="292099"/>
          </a:xfrm>
        </p:grpSpPr>
        <p:sp>
          <p:nvSpPr>
            <p:cNvPr id="17" name="Rectangle 16"/>
            <p:cNvSpPr/>
            <p:nvPr/>
          </p:nvSpPr>
          <p:spPr>
            <a:xfrm>
              <a:off x="5165216" y="2709334"/>
              <a:ext cx="1760517" cy="27939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58800" y="2722034"/>
              <a:ext cx="1955107" cy="27939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96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91" y="304514"/>
            <a:ext cx="8229600" cy="1143000"/>
          </a:xfrm>
        </p:spPr>
        <p:txBody>
          <a:bodyPr/>
          <a:lstStyle/>
          <a:p>
            <a:r>
              <a:rPr lang="en-US" dirty="0" smtClean="0"/>
              <a:t>1-year Developments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51273" cy="5186916"/>
          </a:xfrm>
        </p:spPr>
        <p:txBody>
          <a:bodyPr>
            <a:normAutofit/>
          </a:bodyPr>
          <a:lstStyle/>
          <a:p>
            <a:r>
              <a:rPr lang="en-US" b="1" dirty="0" smtClean="0"/>
              <a:t>IASI</a:t>
            </a:r>
            <a:r>
              <a:rPr lang="en-US" b="1" dirty="0"/>
              <a:t>:</a:t>
            </a:r>
            <a:endParaRPr lang="en-US" dirty="0"/>
          </a:p>
          <a:p>
            <a:pPr lvl="1"/>
            <a:r>
              <a:rPr lang="en-US" dirty="0" smtClean="0"/>
              <a:t>Improved Planck Function extrapolation for NIR channels</a:t>
            </a:r>
          </a:p>
          <a:p>
            <a:pPr lvl="1"/>
            <a:r>
              <a:rPr lang="en-US" dirty="0" smtClean="0"/>
              <a:t>South Pole domain added</a:t>
            </a:r>
          </a:p>
          <a:p>
            <a:pPr lvl="1"/>
            <a:r>
              <a:rPr lang="en-US" dirty="0" err="1" smtClean="0"/>
              <a:t>SRF+Energy</a:t>
            </a:r>
            <a:r>
              <a:rPr lang="en-US" dirty="0" smtClean="0"/>
              <a:t> weighted IR brightness temperature correction coefficients, with linear correction, for conversion from radiances</a:t>
            </a:r>
            <a:r>
              <a:rPr lang="sk-SK" i="1" baseline="30000" dirty="0" smtClean="0"/>
              <a:t>†</a:t>
            </a:r>
            <a:r>
              <a:rPr lang="en-US" dirty="0" smtClean="0"/>
              <a:t> (T*)</a:t>
            </a:r>
          </a:p>
          <a:p>
            <a:r>
              <a:rPr lang="en-US" b="1" dirty="0" smtClean="0"/>
              <a:t>AIRS</a:t>
            </a:r>
            <a:r>
              <a:rPr lang="en-US" b="1" dirty="0"/>
              <a:t>:</a:t>
            </a:r>
            <a:endParaRPr lang="en-US" dirty="0"/>
          </a:p>
          <a:p>
            <a:pPr lvl="1"/>
            <a:r>
              <a:rPr lang="en-US" dirty="0" smtClean="0"/>
              <a:t>AIRS </a:t>
            </a:r>
            <a:r>
              <a:rPr lang="en-US" dirty="0"/>
              <a:t>SBAF </a:t>
            </a:r>
            <a:r>
              <a:rPr lang="en-US" dirty="0" smtClean="0"/>
              <a:t>tool</a:t>
            </a:r>
            <a:endParaRPr lang="en-US" dirty="0"/>
          </a:p>
          <a:p>
            <a:pPr lvl="1"/>
            <a:r>
              <a:rPr lang="en-US" dirty="0" smtClean="0"/>
              <a:t>With T*</a:t>
            </a:r>
            <a:endParaRPr lang="en-US" dirty="0"/>
          </a:p>
          <a:p>
            <a:r>
              <a:rPr lang="en-US" b="1" dirty="0"/>
              <a:t>Miscellaneous:</a:t>
            </a:r>
            <a:endParaRPr lang="en-US" dirty="0"/>
          </a:p>
          <a:p>
            <a:pPr lvl="1"/>
            <a:r>
              <a:rPr lang="en-US" dirty="0"/>
              <a:t>Enabled spectra ASCII output on all spectra web tools</a:t>
            </a:r>
          </a:p>
          <a:p>
            <a:pPr lvl="1"/>
            <a:r>
              <a:rPr lang="en-US" dirty="0" smtClean="0"/>
              <a:t>J1-VIIRS</a:t>
            </a:r>
            <a:r>
              <a:rPr lang="en-US" dirty="0"/>
              <a:t>, MSU-MR, FY-4</a:t>
            </a:r>
            <a:r>
              <a:rPr lang="en-US" dirty="0" smtClean="0"/>
              <a:t>, SMS, and INSAT-3DR </a:t>
            </a:r>
            <a:r>
              <a:rPr lang="en-US" dirty="0"/>
              <a:t>instrument </a:t>
            </a:r>
            <a:r>
              <a:rPr lang="en-US" dirty="0" smtClean="0"/>
              <a:t>SRFs supported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68128" y="6478137"/>
            <a:ext cx="3193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baseline="30000" dirty="0" smtClean="0"/>
              <a:t>†</a:t>
            </a:r>
            <a:r>
              <a:rPr lang="sk-SK" sz="1200" dirty="0" smtClean="0"/>
              <a:t>NOAA </a:t>
            </a:r>
            <a:r>
              <a:rPr lang="sk-SK" sz="1200" dirty="0"/>
              <a:t>KLM </a:t>
            </a:r>
            <a:r>
              <a:rPr lang="sk-SK" sz="1200" dirty="0" err="1"/>
              <a:t>User's</a:t>
            </a:r>
            <a:r>
              <a:rPr lang="sk-SK" sz="1200" dirty="0"/>
              <a:t> </a:t>
            </a:r>
            <a:r>
              <a:rPr lang="sk-SK" sz="1200" dirty="0" err="1" smtClean="0"/>
              <a:t>Guide</a:t>
            </a:r>
            <a:r>
              <a:rPr lang="sk-SK" sz="1200" dirty="0" smtClean="0"/>
              <a:t> </a:t>
            </a:r>
            <a:r>
              <a:rPr lang="sk-SK" sz="1200" dirty="0" err="1" smtClean="0"/>
              <a:t>Section</a:t>
            </a:r>
            <a:r>
              <a:rPr lang="sk-SK" sz="1200" dirty="0" smtClean="0"/>
              <a:t> 7.1.2.2</a:t>
            </a:r>
            <a:endParaRPr lang="sk-SK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750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12" y="1143296"/>
            <a:ext cx="6073921" cy="40598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838" y="2602844"/>
            <a:ext cx="4607125" cy="202751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47870" y="1143296"/>
            <a:ext cx="6168263" cy="405988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447871" y="2789411"/>
            <a:ext cx="1356307" cy="329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400 – 2500 nm</a:t>
            </a:r>
            <a:endParaRPr lang="en-US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1447873" y="3373926"/>
            <a:ext cx="1356305" cy="329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240 – 1750 nm</a:t>
            </a:r>
            <a:endParaRPr 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2636031" y="1709977"/>
            <a:ext cx="1481620" cy="329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3600 – 15500 nm</a:t>
            </a:r>
            <a:endParaRPr lang="en-US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1512388" y="3932817"/>
            <a:ext cx="1174279" cy="329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240 – 790 nm</a:t>
            </a:r>
            <a:endParaRPr lang="en-US" sz="800" dirty="0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smtClean="0"/>
              <a:t>Applications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06720" y="5256609"/>
            <a:ext cx="8738482" cy="1522260"/>
          </a:xfrm>
        </p:spPr>
        <p:txBody>
          <a:bodyPr>
            <a:normAutofit fontScale="85000" lnSpcReduction="20000"/>
          </a:bodyPr>
          <a:lstStyle/>
          <a:p>
            <a:pPr marL="169863" lvl="0" indent="-169863"/>
            <a:r>
              <a:rPr lang="en-US" dirty="0"/>
              <a:t>SBAF possible for 0.24-2.50 μm via SCIAMACHY, Hyperion, and GOME-2</a:t>
            </a:r>
          </a:p>
          <a:p>
            <a:pPr marL="444183" lvl="1" indent="-169863"/>
            <a:r>
              <a:rPr lang="en-US" dirty="0"/>
              <a:t>GOME-2 affords smaller footprint from shorter spectra range</a:t>
            </a:r>
            <a:endParaRPr lang="en-US" dirty="0" smtClean="0"/>
          </a:p>
          <a:p>
            <a:pPr marL="169863" indent="-169863"/>
            <a:r>
              <a:rPr lang="en-US" dirty="0"/>
              <a:t>IASI covers 3.60-15.5 </a:t>
            </a:r>
            <a:r>
              <a:rPr lang="en-US" dirty="0" smtClean="0"/>
              <a:t>μm</a:t>
            </a:r>
          </a:p>
          <a:p>
            <a:pPr marL="169863" lvl="0" indent="-169863"/>
            <a:r>
              <a:rPr lang="en-US" dirty="0"/>
              <a:t>AIRS </a:t>
            </a:r>
            <a:r>
              <a:rPr lang="en-US" dirty="0" smtClean="0"/>
              <a:t>support </a:t>
            </a:r>
            <a:r>
              <a:rPr lang="en-US" dirty="0"/>
              <a:t>grants enhanced scene selection for IR </a:t>
            </a:r>
            <a:r>
              <a:rPr lang="en-US" dirty="0" smtClean="0"/>
              <a:t>SBAFs</a:t>
            </a:r>
          </a:p>
          <a:p>
            <a:pPr marL="169863" lvl="0" indent="-169863"/>
            <a:r>
              <a:rPr lang="en-US" dirty="0" smtClean="0"/>
              <a:t>CLARREO Pathfinder, </a:t>
            </a:r>
            <a:r>
              <a:rPr lang="en-US" dirty="0" err="1" smtClean="0"/>
              <a:t>HySICS</a:t>
            </a:r>
            <a:r>
              <a:rPr lang="en-US" dirty="0" smtClean="0"/>
              <a:t> (??)</a:t>
            </a:r>
            <a:endParaRPr lang="en-US" dirty="0"/>
          </a:p>
          <a:p>
            <a:pPr marL="169863" indent="-169863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670552" y="2230849"/>
            <a:ext cx="1356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3740 – 4610 nm</a:t>
            </a:r>
            <a:endParaRPr lang="en-US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3575589" y="2225743"/>
            <a:ext cx="1356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6200 – 8220 nm</a:t>
            </a:r>
            <a:endParaRPr lang="en-US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4545024" y="2230849"/>
            <a:ext cx="1356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8800 – 15400 nm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724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4" y="1055078"/>
            <a:ext cx="4330365" cy="580292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1391" y="2920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Solar Constant comparison tool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932607" y="2261722"/>
            <a:ext cx="3248142" cy="4813728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MODIS uses the MCST solar spectra to convert </a:t>
            </a:r>
            <a:r>
              <a:rPr lang="en-US" dirty="0" smtClean="0"/>
              <a:t>between reflectance and radiance</a:t>
            </a:r>
            <a:endParaRPr lang="en-US" dirty="0"/>
          </a:p>
          <a:p>
            <a:r>
              <a:rPr lang="en-US" dirty="0" smtClean="0"/>
              <a:t>Important </a:t>
            </a:r>
            <a:r>
              <a:rPr lang="en-US" dirty="0"/>
              <a:t>to use the same solar </a:t>
            </a:r>
            <a:r>
              <a:rPr lang="en-US" dirty="0" smtClean="0"/>
              <a:t>spectra when comparing multiple instruments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60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83" y="1708412"/>
            <a:ext cx="3878391" cy="383513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1391" y="6090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NASA Langley Satellite Calibration Webpage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813" y="5543550"/>
            <a:ext cx="448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satcorps.larc.nasa.gov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4105" y="1708411"/>
            <a:ext cx="3901369" cy="384942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3684" y="2937139"/>
            <a:ext cx="737770" cy="19292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25" y="1506189"/>
            <a:ext cx="3587807" cy="4655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13492" y="1506189"/>
            <a:ext cx="3606740" cy="465589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100387" y="1506189"/>
            <a:ext cx="3909677" cy="143095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81454" y="3130062"/>
            <a:ext cx="3932037" cy="303202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04319" y="6162085"/>
            <a:ext cx="4486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/>
              <a:t>satcorps.larc.nasa.gov</a:t>
            </a:r>
            <a:r>
              <a:rPr lang="en-US" sz="1000" dirty="0" smtClean="0"/>
              <a:t>/</a:t>
            </a:r>
            <a:r>
              <a:rPr lang="en-US" sz="1000" dirty="0" err="1" smtClean="0"/>
              <a:t>cgi</a:t>
            </a:r>
            <a:r>
              <a:rPr lang="en-US" sz="1000" dirty="0" smtClean="0"/>
              <a:t>-bin/site/</a:t>
            </a:r>
            <a:r>
              <a:rPr lang="en-US" sz="1000" dirty="0" err="1" smtClean="0"/>
              <a:t>showdoc?mnemonic</a:t>
            </a:r>
            <a:r>
              <a:rPr lang="en-US" sz="1000" dirty="0" smtClean="0"/>
              <a:t>=SAT_CALIB_USER</a:t>
            </a:r>
            <a:endParaRPr lang="en-US" sz="1000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83" y="1786722"/>
            <a:ext cx="3878391" cy="367851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1391" y="6090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NASA Langley Satellite Calibration Webpage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813" y="5543550"/>
            <a:ext cx="448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gsics.wmo.int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4105" y="1752028"/>
            <a:ext cx="3901369" cy="371321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91686" y="4143883"/>
            <a:ext cx="737770" cy="19292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25" y="1506189"/>
            <a:ext cx="3587807" cy="4655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13492" y="1506189"/>
            <a:ext cx="3606740" cy="465589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129456" y="1506189"/>
            <a:ext cx="880608" cy="263769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129456" y="4336806"/>
            <a:ext cx="884035" cy="182527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04319" y="6162085"/>
            <a:ext cx="4486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/>
              <a:t>satcorps.larc.nasa.gov</a:t>
            </a:r>
            <a:r>
              <a:rPr lang="en-US" sz="1000" dirty="0" smtClean="0"/>
              <a:t>/</a:t>
            </a:r>
            <a:r>
              <a:rPr lang="en-US" sz="1000" dirty="0" err="1" smtClean="0"/>
              <a:t>cgi</a:t>
            </a:r>
            <a:r>
              <a:rPr lang="en-US" sz="1000" dirty="0" smtClean="0"/>
              <a:t>-bin/site/</a:t>
            </a:r>
            <a:r>
              <a:rPr lang="en-US" sz="1000" dirty="0" err="1" smtClean="0"/>
              <a:t>showdoc?mnemonic</a:t>
            </a:r>
            <a:r>
              <a:rPr lang="en-US" sz="1000" dirty="0" smtClean="0"/>
              <a:t>=SAT_CALIB_USER</a:t>
            </a:r>
            <a:endParaRPr lang="en-US" sz="1000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85422" y="25851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5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>
          <a:xfrm>
            <a:off x="0" y="5477920"/>
            <a:ext cx="9144000" cy="131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Derive </a:t>
            </a:r>
            <a:r>
              <a:rPr lang="en-US" sz="3200" dirty="0" smtClean="0">
                <a:solidFill>
                  <a:srgbClr val="00B0F0"/>
                </a:solidFill>
              </a:rPr>
              <a:t>reference</a:t>
            </a:r>
            <a:r>
              <a:rPr lang="en-US" sz="3200" dirty="0" smtClean="0"/>
              <a:t>- and </a:t>
            </a: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target</a:t>
            </a:r>
            <a:r>
              <a:rPr lang="en-US" sz="3200" dirty="0" smtClean="0"/>
              <a:t>-sensor </a:t>
            </a:r>
            <a:r>
              <a:rPr lang="en-US" sz="3200" i="1" dirty="0" smtClean="0"/>
              <a:t>pseudo</a:t>
            </a:r>
            <a:r>
              <a:rPr lang="en-US" sz="3200" dirty="0" smtClean="0"/>
              <a:t> radiance/reflectance (</a:t>
            </a:r>
            <a:r>
              <a:rPr lang="en-US" sz="3200" i="1" dirty="0" err="1" smtClean="0"/>
              <a:t>L</a:t>
            </a:r>
            <a:r>
              <a:rPr lang="en-US" sz="3200" i="1" baseline="-25000" dirty="0" err="1" smtClean="0"/>
              <a:t>p</a:t>
            </a:r>
            <a:r>
              <a:rPr lang="en-US" sz="3200" dirty="0" smtClean="0"/>
              <a:t>) via hyperspectral convolution over each RSR to account for </a:t>
            </a:r>
            <a:r>
              <a:rPr lang="en-US" sz="3200" dirty="0"/>
              <a:t>band difference/out-of-band absorption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0" y="5477919"/>
            <a:ext cx="9144000" cy="131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Derive </a:t>
            </a:r>
            <a:r>
              <a:rPr lang="en-US" sz="3200" dirty="0" smtClean="0"/>
              <a:t>reference- and target-sensor pseudo radiance/reflectance (</a:t>
            </a:r>
            <a:r>
              <a:rPr lang="en-US" sz="3200" i="1" dirty="0" err="1" smtClean="0"/>
              <a:t>L</a:t>
            </a:r>
            <a:r>
              <a:rPr lang="en-US" sz="3200" i="1" baseline="-25000" dirty="0" err="1" smtClean="0"/>
              <a:t>p</a:t>
            </a:r>
            <a:r>
              <a:rPr lang="en-US" sz="3200" dirty="0" smtClean="0"/>
              <a:t>) via hyperspectral convolution over each </a:t>
            </a:r>
            <a:r>
              <a:rPr lang="en-US" sz="3200" dirty="0"/>
              <a:t>RSR to account for band difference/out-of-band absorption </a:t>
            </a:r>
          </a:p>
          <a:p>
            <a:pPr>
              <a:spcBef>
                <a:spcPct val="20000"/>
              </a:spcBef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4" y="1159378"/>
            <a:ext cx="4209513" cy="3011615"/>
          </a:xfrm>
          <a:prstGeom prst="rect">
            <a:avLst/>
          </a:prstGeom>
        </p:spPr>
      </p:pic>
      <p:graphicFrame>
        <p:nvGraphicFramePr>
          <p:cNvPr id="460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52636"/>
              </p:ext>
            </p:extLst>
          </p:nvPr>
        </p:nvGraphicFramePr>
        <p:xfrm>
          <a:off x="729588" y="4147988"/>
          <a:ext cx="3708391" cy="1411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6" name="Equation" r:id="rId4" imgW="2298700" imgH="876300" progId="Equation.3">
                  <p:embed/>
                </p:oleObj>
              </mc:Choice>
              <mc:Fallback>
                <p:oleObj name="Equation" r:id="rId4" imgW="2298700" imgH="876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588" y="4147988"/>
                        <a:ext cx="3708391" cy="14117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643942"/>
              </p:ext>
            </p:extLst>
          </p:nvPr>
        </p:nvGraphicFramePr>
        <p:xfrm>
          <a:off x="4706056" y="4147988"/>
          <a:ext cx="3750659" cy="1411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7" name="Equation" r:id="rId6" imgW="2324100" imgH="876300" progId="Equation.3">
                  <p:embed/>
                </p:oleObj>
              </mc:Choice>
              <mc:Fallback>
                <p:oleObj name="Equation" r:id="rId6" imgW="2324100" imgH="8763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6056" y="4147988"/>
                        <a:ext cx="3750659" cy="14117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Spectral Band Adjustment Factor (SBAF)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5664227" y="2153248"/>
            <a:ext cx="2166425" cy="103455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Every Earth scene has a unique spectral reflectance signature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05327" y="1151381"/>
            <a:ext cx="4212610" cy="301961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057835" y="2820895"/>
            <a:ext cx="1332753" cy="2002117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820894" y="2912514"/>
            <a:ext cx="2217270" cy="191049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052047" y="1435053"/>
            <a:ext cx="304800" cy="196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7" y="2052456"/>
            <a:ext cx="3831547" cy="2814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32" y="2047172"/>
            <a:ext cx="3700559" cy="28192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176" y="2162018"/>
            <a:ext cx="1012223" cy="2814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8586" y="1377756"/>
            <a:ext cx="2939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Earth spectra plotting tool</a:t>
            </a:r>
          </a:p>
          <a:p>
            <a:pPr algn="ctr"/>
            <a:r>
              <a:rPr lang="en-US" dirty="0" smtClean="0"/>
              <a:t>(Sonoran Desert)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44961" y="1530770"/>
            <a:ext cx="4771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Spectral response function comparison tool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5477920"/>
            <a:ext cx="9144000" cy="131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Derive </a:t>
            </a:r>
            <a:r>
              <a:rPr lang="en-US" sz="3200" dirty="0" smtClean="0">
                <a:solidFill>
                  <a:srgbClr val="00B0F0"/>
                </a:solidFill>
              </a:rPr>
              <a:t>Aqua-MODIS B1</a:t>
            </a:r>
            <a:r>
              <a:rPr lang="en-US" sz="3200" dirty="0" smtClean="0"/>
              <a:t> and </a:t>
            </a: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GOES-12 Ch1</a:t>
            </a:r>
            <a:r>
              <a:rPr lang="en-US" sz="3200" dirty="0" smtClean="0"/>
              <a:t> </a:t>
            </a:r>
            <a:r>
              <a:rPr lang="en-US" sz="3200" i="1" dirty="0" smtClean="0"/>
              <a:t>pseudo</a:t>
            </a:r>
            <a:r>
              <a:rPr lang="en-US" sz="3200" dirty="0" smtClean="0"/>
              <a:t> radiance/reflectance (</a:t>
            </a:r>
            <a:r>
              <a:rPr lang="en-US" sz="3200" i="1" dirty="0" err="1" smtClean="0"/>
              <a:t>L</a:t>
            </a:r>
            <a:r>
              <a:rPr lang="en-US" sz="3200" i="1" baseline="-25000" dirty="0" err="1" smtClean="0"/>
              <a:t>p</a:t>
            </a:r>
            <a:r>
              <a:rPr lang="en-US" sz="3200" dirty="0" smtClean="0"/>
              <a:t>) via SCIAMACHY</a:t>
            </a:r>
            <a:r>
              <a:rPr lang="en-US" sz="3200" b="1" dirty="0" smtClean="0"/>
              <a:t> </a:t>
            </a:r>
            <a:r>
              <a:rPr lang="en-US" sz="3200" dirty="0" smtClean="0"/>
              <a:t>convolution over each RSR to account for </a:t>
            </a:r>
            <a:r>
              <a:rPr lang="en-US" sz="3200" dirty="0"/>
              <a:t>band difference/out-of-band absorption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Spectral Band Adjustment Factor (SBAF)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01557" y="2052456"/>
            <a:ext cx="3831548" cy="280806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47986" y="2052456"/>
            <a:ext cx="3833006" cy="281472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3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54" y="1195900"/>
            <a:ext cx="8102891" cy="257248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390" cy="6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1391" y="2920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SCIAMACHY-based Visible SBAF Tool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0554" y="1195900"/>
            <a:ext cx="8102891" cy="25724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92" y="0"/>
            <a:ext cx="765007" cy="6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4680346" y="3711372"/>
            <a:ext cx="341821" cy="73402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123818" y="2574388"/>
            <a:ext cx="2190808" cy="1871004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>
          <a:xfrm>
            <a:off x="604909" y="5124560"/>
            <a:ext cx="7948196" cy="65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Regression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coefficient(s)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define the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SBAF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8167" y="2700995"/>
            <a:ext cx="852978" cy="35872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47165" y="5834431"/>
            <a:ext cx="7836851" cy="650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i="1" noProof="0" dirty="0" smtClean="0">
                <a:solidFill>
                  <a:srgbClr val="00B0F0"/>
                </a:solidFill>
                <a:latin typeface="Arial" charset="0"/>
              </a:rPr>
              <a:t>L</a:t>
            </a:r>
            <a:r>
              <a:rPr lang="en-US" sz="3200" b="1" i="1" baseline="-25000" dirty="0" smtClean="0">
                <a:solidFill>
                  <a:srgbClr val="00B0F0"/>
                </a:solidFill>
                <a:latin typeface="Arial" charset="0"/>
              </a:rPr>
              <a:t>Met-9-equivalent,MODIS</a:t>
            </a:r>
            <a:r>
              <a:rPr lang="en-US" sz="3200" b="1" noProof="0" dirty="0" smtClean="0">
                <a:latin typeface="Arial" charset="0"/>
              </a:rPr>
              <a:t> = </a:t>
            </a:r>
            <a:r>
              <a:rPr lang="en-US" sz="3200" b="1" noProof="0" dirty="0" smtClean="0">
                <a:solidFill>
                  <a:srgbClr val="00B050"/>
                </a:solidFill>
                <a:latin typeface="Arial" charset="0"/>
              </a:rPr>
              <a:t>A2</a:t>
            </a:r>
            <a:r>
              <a:rPr lang="en-US" sz="3200" b="1" noProof="0" dirty="0" smtClean="0">
                <a:latin typeface="Arial" charset="0"/>
              </a:rPr>
              <a:t>x</a:t>
            </a:r>
            <a:r>
              <a:rPr lang="en-US" sz="3200" b="1" i="1" noProof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L</a:t>
            </a:r>
            <a:r>
              <a:rPr lang="en-US" sz="3200" b="1" i="1" baseline="-25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Actual,MODIS</a:t>
            </a:r>
            <a:r>
              <a:rPr lang="en-US" sz="3200" b="1" i="1" baseline="30000" noProof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2</a:t>
            </a:r>
            <a:r>
              <a:rPr lang="en-US" sz="3200" b="1" noProof="0" dirty="0" smtClean="0">
                <a:latin typeface="Arial" charset="0"/>
              </a:rPr>
              <a:t> + </a:t>
            </a:r>
            <a:r>
              <a:rPr lang="en-US" sz="3200" b="1" noProof="0" dirty="0" smtClean="0">
                <a:solidFill>
                  <a:srgbClr val="00B050"/>
                </a:solidFill>
                <a:latin typeface="Arial" charset="0"/>
              </a:rPr>
              <a:t>A1</a:t>
            </a:r>
            <a:r>
              <a:rPr lang="en-US" sz="3200" b="1" noProof="0" dirty="0" smtClean="0">
                <a:latin typeface="Arial" charset="0"/>
              </a:rPr>
              <a:t>x</a:t>
            </a:r>
            <a:r>
              <a:rPr lang="en-US" sz="3200" b="1" i="1" noProof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L</a:t>
            </a:r>
            <a:r>
              <a:rPr lang="en-US" sz="3200" b="1" i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Actual,MODIS</a:t>
            </a:r>
            <a:r>
              <a:rPr lang="en-US" sz="3200" b="1" noProof="0" dirty="0" smtClean="0">
                <a:latin typeface="Arial" charset="0"/>
              </a:rPr>
              <a:t> + </a:t>
            </a:r>
            <a:r>
              <a:rPr lang="en-US" sz="3200" b="1" noProof="0" dirty="0" smtClean="0">
                <a:solidFill>
                  <a:srgbClr val="00B050"/>
                </a:solidFill>
                <a:latin typeface="Arial" charset="0"/>
              </a:rPr>
              <a:t>A0</a:t>
            </a:r>
            <a:r>
              <a:rPr lang="en-US" sz="3200" b="1" noProof="0" dirty="0" smtClean="0">
                <a:latin typeface="Arial" charset="0"/>
              </a:rPr>
              <a:t> 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  <p:graphicFrame>
        <p:nvGraphicFramePr>
          <p:cNvPr id="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174337"/>
              </p:ext>
            </p:extLst>
          </p:nvPr>
        </p:nvGraphicFramePr>
        <p:xfrm>
          <a:off x="748655" y="3831654"/>
          <a:ext cx="3708391" cy="1411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" name="Equation" r:id="rId6" imgW="2298700" imgH="876300" progId="Equation.3">
                  <p:embed/>
                </p:oleObj>
              </mc:Choice>
              <mc:Fallback>
                <p:oleObj name="Equation" r:id="rId6" imgW="2298700" imgH="876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655" y="3831654"/>
                        <a:ext cx="3708391" cy="14117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629832"/>
              </p:ext>
            </p:extLst>
          </p:nvPr>
        </p:nvGraphicFramePr>
        <p:xfrm>
          <a:off x="4725123" y="3831654"/>
          <a:ext cx="3750659" cy="1411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" name="Equation" r:id="rId8" imgW="2324100" imgH="876300" progId="Equation.3">
                  <p:embed/>
                </p:oleObj>
              </mc:Choice>
              <mc:Fallback>
                <p:oleObj name="Equation" r:id="rId8" imgW="2324100" imgH="876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5123" y="3831654"/>
                        <a:ext cx="3750659" cy="14117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/>
          <p:cNvSpPr/>
          <p:nvPr/>
        </p:nvSpPr>
        <p:spPr>
          <a:xfrm>
            <a:off x="604908" y="5800816"/>
            <a:ext cx="7774083" cy="41007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36978" y="1532900"/>
            <a:ext cx="1303866" cy="640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40667" y="1541743"/>
            <a:ext cx="1450621" cy="676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76622" y="1578056"/>
            <a:ext cx="1388533" cy="640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1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 animBg="1"/>
      <p:bldP spid="29" grpId="0"/>
      <p:bldP spid="3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5345</TotalTime>
  <Words>1679</Words>
  <Application>Microsoft Office PowerPoint</Application>
  <PresentationFormat>全屏显示(4:3)</PresentationFormat>
  <Paragraphs>351</Paragraphs>
  <Slides>41</Slides>
  <Notes>0</Notes>
  <HiddenSlides>2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3" baseType="lpstr">
      <vt:lpstr>Wood Type</vt:lpstr>
      <vt:lpstr>Equation</vt:lpstr>
      <vt:lpstr>Update on the NASA-Larc SBAF tool</vt:lpstr>
      <vt:lpstr>Outline</vt:lpstr>
      <vt:lpstr>1-year Developments Summary</vt:lpstr>
      <vt:lpstr>1-year Developments Summary</vt:lpstr>
      <vt:lpstr>NASA Langley Satellite Calibration Webpage</vt:lpstr>
      <vt:lpstr>NASA Langley Satellite Calibration Webpage</vt:lpstr>
      <vt:lpstr>Spectral Band Adjustment Factor (SBAF)</vt:lpstr>
      <vt:lpstr>Spectral Band Adjustment Factor (SBAF)</vt:lpstr>
      <vt:lpstr>SCIAMACHY-based Visible SBAF Tool</vt:lpstr>
      <vt:lpstr>SCIAMACHY-based Visible SBAF Tool</vt:lpstr>
      <vt:lpstr>SCIAMACHY-based Visible SBAF Tool</vt:lpstr>
      <vt:lpstr>SBAF Dependency on Scene</vt:lpstr>
      <vt:lpstr>SBAF Dependency on Scene</vt:lpstr>
      <vt:lpstr>Seasonal/PW Spectral Dependency</vt:lpstr>
      <vt:lpstr>Seasonal/PW Spectral Dependency</vt:lpstr>
      <vt:lpstr>Seasonal/PW Spectral Dependency</vt:lpstr>
      <vt:lpstr>Applications</vt:lpstr>
      <vt:lpstr>IR SBAF Example</vt:lpstr>
      <vt:lpstr>Applications</vt:lpstr>
      <vt:lpstr>AIRS SBAF Example: 11-μm to 12-μm</vt:lpstr>
      <vt:lpstr>AIRS SBAF Example: 11-μm to 12-μm</vt:lpstr>
      <vt:lpstr>AIRS SBAF Example: 11-μm to 12-μm</vt:lpstr>
      <vt:lpstr>Hyperion Spectral Filtering</vt:lpstr>
      <vt:lpstr>Hyperion Spectral Filtering</vt:lpstr>
      <vt:lpstr>Hyperion Spectral Filtering</vt:lpstr>
      <vt:lpstr>PowerPoint 演示文稿</vt:lpstr>
      <vt:lpstr>Backup Slides</vt:lpstr>
      <vt:lpstr>GOME-2-based Visible SBAF Tool</vt:lpstr>
      <vt:lpstr>PowerPoint 演示文稿</vt:lpstr>
      <vt:lpstr>Hyperion-based Visible SBAF Tool</vt:lpstr>
      <vt:lpstr>Hyperion-based Visible SBAF Tool</vt:lpstr>
      <vt:lpstr>Hyperion-based Visible SBAF Tool</vt:lpstr>
      <vt:lpstr>Hyperion-based Visible SBAF Tool</vt:lpstr>
      <vt:lpstr>AIRS SBAF Example: 11-μm to 12-μm</vt:lpstr>
      <vt:lpstr>PowerPoint 演示文稿</vt:lpstr>
      <vt:lpstr>Spectral Radiance as a Function of Temperature (T*)</vt:lpstr>
      <vt:lpstr>Spectral Radiance as a Function of Temperature (T*)</vt:lpstr>
      <vt:lpstr>IASI-based IR SBAF Tool Update</vt:lpstr>
      <vt:lpstr>IASI-based IR SBAF Tool Update</vt:lpstr>
      <vt:lpstr>Applications</vt:lpstr>
      <vt:lpstr>PowerPoint 演示文稿</vt:lpstr>
    </vt:vector>
  </TitlesOfParts>
  <Company>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Benjamin R. Scarino</dc:creator>
  <cp:lastModifiedBy>Windows 用户</cp:lastModifiedBy>
  <cp:revision>836</cp:revision>
  <cp:lastPrinted>2018-03-13T13:27:26Z</cp:lastPrinted>
  <dcterms:created xsi:type="dcterms:W3CDTF">2017-03-17T13:07:33Z</dcterms:created>
  <dcterms:modified xsi:type="dcterms:W3CDTF">2018-03-22T04:20:51Z</dcterms:modified>
</cp:coreProperties>
</file>