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589" r:id="rId2"/>
    <p:sldId id="587" r:id="rId3"/>
    <p:sldId id="596" r:id="rId4"/>
    <p:sldId id="597" r:id="rId5"/>
    <p:sldId id="590" r:id="rId6"/>
    <p:sldId id="591" r:id="rId7"/>
    <p:sldId id="595" r:id="rId8"/>
    <p:sldId id="594" r:id="rId9"/>
    <p:sldId id="592" r:id="rId10"/>
    <p:sldId id="593" r:id="rId11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0299" autoAdjust="0"/>
  </p:normalViewPr>
  <p:slideViewPr>
    <p:cSldViewPr snapToGrid="0">
      <p:cViewPr varScale="1">
        <p:scale>
          <a:sx n="92" d="100"/>
          <a:sy n="92" d="100"/>
        </p:scale>
        <p:origin x="96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6" d="100"/>
          <a:sy n="46" d="100"/>
        </p:scale>
        <p:origin x="1998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handoutMasters/handoutMaster1.xml" Type="http://schemas.openxmlformats.org/officeDocument/2006/relationships/handoutMaster" Id="rId13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notesMasters/notesMaster1.xml" Type="http://schemas.openxmlformats.org/officeDocument/2006/relationships/notesMaster" Id="rId12"></Relationship><Relationship Target="tableStyles.xml" Type="http://schemas.openxmlformats.org/officeDocument/2006/relationships/tableStyles" Id="rId17"></Relationship><Relationship Target="slides/slide1.xml" Type="http://schemas.openxmlformats.org/officeDocument/2006/relationships/slide" Id="rId2"></Relationship><Relationship Target="theme/theme1.xml" Type="http://schemas.openxmlformats.org/officeDocument/2006/relationships/theme" Id="rId16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viewProps.xml" Type="http://schemas.openxmlformats.org/officeDocument/2006/relationships/viewProps" Id="rId15"></Relationship><Relationship Target="slides/slide9.xml" Type="http://schemas.openxmlformats.org/officeDocument/2006/relationships/slide" Id="rId10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presProps.xml" Type="http://schemas.openxmlformats.org/officeDocument/2006/relationships/presProps" Id="rId14"></Relationship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6765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991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121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626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581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1585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771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115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19" y="6624001"/>
            <a:ext cx="3810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v2U, 12 January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331970" y="3096929"/>
            <a:ext cx="534543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Bertrand Fougnie, Sebastien Wagner, Tim Hewison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over Rayleigh Scattering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Needs and Open Questions</a:t>
            </a:r>
            <a:endParaRPr lang="en-GB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priorities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1800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efforts to be made depend on the priorities</a:t>
            </a:r>
          </a:p>
          <a:p>
            <a:endParaRPr lang="en-GB" sz="2400" dirty="0" smtClean="0"/>
          </a:p>
          <a:p>
            <a:r>
              <a:rPr lang="en-GB" sz="2400" dirty="0" smtClean="0"/>
              <a:t>EUMETSAT priorities :</a:t>
            </a:r>
          </a:p>
          <a:p>
            <a:pPr lvl="1"/>
            <a:r>
              <a:rPr lang="en-GB" sz="2000" dirty="0" smtClean="0"/>
              <a:t>1/ Absolute calibration for Sentinel-3 sensors</a:t>
            </a:r>
          </a:p>
          <a:p>
            <a:pPr lvl="1"/>
            <a:r>
              <a:rPr lang="en-GB" sz="2000" dirty="0" smtClean="0"/>
              <a:t>2/ Absolute calibration for MSG/SEVIRI and MTG/FCI</a:t>
            </a:r>
          </a:p>
          <a:p>
            <a:pPr lvl="1"/>
            <a:r>
              <a:rPr lang="en-GB" sz="2000" dirty="0" smtClean="0"/>
              <a:t>3/ Cross-calibration of LEO/LEO or </a:t>
            </a:r>
            <a:r>
              <a:rPr lang="en-GB" sz="2000" dirty="0" smtClean="0"/>
              <a:t>GEO/GEO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GSICS needs (To be discussed) – What are the common priorities ?</a:t>
            </a:r>
          </a:p>
          <a:p>
            <a:pPr lvl="1"/>
            <a:r>
              <a:rPr lang="en-GB" sz="2000" dirty="0" smtClean="0"/>
              <a:t>Cross-calibration LEO/LEO through double-difference</a:t>
            </a:r>
          </a:p>
          <a:p>
            <a:pPr lvl="1"/>
            <a:r>
              <a:rPr lang="en-GB" sz="2000" dirty="0" smtClean="0"/>
              <a:t>Cross-calibration LEO/GEO</a:t>
            </a:r>
          </a:p>
          <a:p>
            <a:pPr lvl="1"/>
            <a:r>
              <a:rPr lang="en-GB" sz="2000" dirty="0" smtClean="0"/>
              <a:t>Absolute calibration </a:t>
            </a:r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53230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Introduction – Why a Rayleigh Scattering Calibration</a:t>
            </a:r>
          </a:p>
          <a:p>
            <a:endParaRPr lang="en-GB" sz="2400" dirty="0"/>
          </a:p>
          <a:p>
            <a:r>
              <a:rPr lang="en-GB" sz="2400" dirty="0" smtClean="0"/>
              <a:t>Definition : Rayleigh versus ocean target</a:t>
            </a:r>
          </a:p>
          <a:p>
            <a:endParaRPr lang="en-GB" sz="2400" dirty="0" smtClean="0"/>
          </a:p>
          <a:p>
            <a:r>
              <a:rPr lang="en-GB" sz="2400" dirty="0" smtClean="0"/>
              <a:t>Which potential needs ?</a:t>
            </a:r>
          </a:p>
          <a:p>
            <a:endParaRPr lang="en-GB" sz="2400" dirty="0"/>
          </a:p>
          <a:p>
            <a:r>
              <a:rPr lang="en-GB" sz="2400" dirty="0" smtClean="0"/>
              <a:t>Main contributors and Inputs</a:t>
            </a:r>
          </a:p>
          <a:p>
            <a:endParaRPr lang="en-GB" sz="2400" dirty="0"/>
          </a:p>
          <a:p>
            <a:r>
              <a:rPr lang="en-GB" sz="2400" dirty="0" smtClean="0"/>
              <a:t>RTM core performance</a:t>
            </a:r>
          </a:p>
          <a:p>
            <a:endParaRPr lang="en-GB" sz="2400" dirty="0"/>
          </a:p>
          <a:p>
            <a:r>
              <a:rPr lang="en-GB" sz="2400" dirty="0" smtClean="0"/>
              <a:t>From LEO to GEO : open questions</a:t>
            </a:r>
          </a:p>
          <a:p>
            <a:endParaRPr lang="en-GB" sz="2400" dirty="0"/>
          </a:p>
          <a:p>
            <a:r>
              <a:rPr lang="en-GB" sz="2400" dirty="0" smtClean="0"/>
              <a:t>Definition of priorities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9713913" cy="854075"/>
          </a:xfrm>
        </p:spPr>
        <p:txBody>
          <a:bodyPr/>
          <a:lstStyle/>
          <a:p>
            <a:r>
              <a:rPr lang="en-GB" dirty="0" smtClean="0"/>
              <a:t>Introduction : Why a Rayleigh Scattering Calibration 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Properties of the Rayleigh Scattering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1800" dirty="0" smtClean="0"/>
              <a:t>(potentially used on the calibration after appropriate selection)</a:t>
            </a:r>
            <a:r>
              <a:rPr lang="en-GB" sz="2400" dirty="0" smtClean="0"/>
              <a:t> :</a:t>
            </a:r>
          </a:p>
          <a:p>
            <a:pPr lvl="1"/>
            <a:r>
              <a:rPr lang="en-GB" sz="2000" dirty="0" smtClean="0"/>
              <a:t>Spectral : “blue” with (lambda)-4 decrease law</a:t>
            </a:r>
          </a:p>
          <a:p>
            <a:pPr lvl="1"/>
            <a:r>
              <a:rPr lang="en-GB" sz="2000" dirty="0" smtClean="0"/>
              <a:t>Brightness : moderate in the blue, to very dark in the red/NIR </a:t>
            </a:r>
          </a:p>
          <a:p>
            <a:pPr lvl="1"/>
            <a:r>
              <a:rPr lang="en-GB" sz="2000" dirty="0" smtClean="0"/>
              <a:t>Directionality : very smooth signature</a:t>
            </a:r>
          </a:p>
          <a:p>
            <a:pPr lvl="1"/>
            <a:r>
              <a:rPr lang="en-GB" sz="2000" dirty="0" smtClean="0"/>
              <a:t>Polarization : very significant polarized signature</a:t>
            </a:r>
          </a:p>
          <a:p>
            <a:endParaRPr lang="en-GB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97609"/>
              </p:ext>
            </p:extLst>
          </p:nvPr>
        </p:nvGraphicFramePr>
        <p:xfrm>
          <a:off x="456679" y="3504845"/>
          <a:ext cx="9067254" cy="301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7" r:id="rId4" imgW="10858680" imgH="3619440" progId="">
                  <p:embed/>
                </p:oleObj>
              </mc:Choice>
              <mc:Fallback>
                <p:oleObj r:id="rId4" imgW="10858680" imgH="3619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679" y="3504845"/>
                        <a:ext cx="9067254" cy="301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3064" y="6521451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3MI simulation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13064" y="4676931"/>
            <a:ext cx="406154" cy="404734"/>
          </a:xfrm>
          <a:prstGeom prst="ellipse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12599" y="4656585"/>
            <a:ext cx="406154" cy="404734"/>
          </a:xfrm>
          <a:prstGeom prst="ellipse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513529" y="4676931"/>
            <a:ext cx="406154" cy="404734"/>
          </a:xfrm>
          <a:prstGeom prst="ellipse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9713913" cy="854075"/>
          </a:xfrm>
        </p:spPr>
        <p:txBody>
          <a:bodyPr/>
          <a:lstStyle/>
          <a:p>
            <a:r>
              <a:rPr lang="en-GB" dirty="0" smtClean="0"/>
              <a:t>Introduction : Why a Rayleigh Scattering Calibration 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699" y="973141"/>
            <a:ext cx="9447213" cy="53911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Properties of the Rayleigh Scattering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1800" dirty="0" smtClean="0"/>
              <a:t>(potentially used on the calibration after appropriate selection)</a:t>
            </a:r>
            <a:r>
              <a:rPr lang="en-GB" sz="2400" dirty="0" smtClean="0"/>
              <a:t> :</a:t>
            </a:r>
          </a:p>
          <a:p>
            <a:pPr lvl="1"/>
            <a:r>
              <a:rPr lang="en-GB" sz="2000" dirty="0" smtClean="0"/>
              <a:t>Spectral : “blue” with (lambda)-4 decrease law</a:t>
            </a:r>
          </a:p>
          <a:p>
            <a:pPr lvl="1"/>
            <a:r>
              <a:rPr lang="en-GB" sz="2000" dirty="0" smtClean="0"/>
              <a:t>Brightness : moderate in the blue, to very dark in the red/NIR </a:t>
            </a:r>
          </a:p>
          <a:p>
            <a:pPr lvl="1"/>
            <a:r>
              <a:rPr lang="en-GB" sz="2000" dirty="0" smtClean="0"/>
              <a:t>Directionality : very smooth signature</a:t>
            </a:r>
          </a:p>
          <a:p>
            <a:pPr lvl="1"/>
            <a:r>
              <a:rPr lang="en-GB" sz="2000" dirty="0" smtClean="0"/>
              <a:t>Polarization : very significant polarized signature</a:t>
            </a:r>
            <a:endParaRPr lang="en-GB" sz="2400" dirty="0"/>
          </a:p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r>
              <a:rPr lang="en-GB" sz="1800" dirty="0" smtClean="0"/>
              <a:t>Note : in single scattering approximation :</a:t>
            </a:r>
            <a:endParaRPr lang="en-GB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9078" y="3338235"/>
                <a:ext cx="2122941" cy="574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𝒕𝒐𝒂</m:t>
                          </m:r>
                        </m:sub>
                      </m:sSub>
                      <m:r>
                        <a:rPr lang="en-GB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GB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  <m:r>
                        <a:rPr lang="en-GB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078" y="3338235"/>
                <a:ext cx="2122941" cy="5742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77523" y="3962643"/>
            <a:ext cx="3717407" cy="2757223"/>
            <a:chOff x="977523" y="3962643"/>
            <a:chExt cx="3717407" cy="27572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523" y="3962643"/>
              <a:ext cx="3717407" cy="2757223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2931886" y="4281714"/>
              <a:ext cx="0" cy="1944915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915490" y="5280579"/>
              <a:ext cx="1656000" cy="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003948" y="5513525"/>
              <a:ext cx="1591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Geometrical range from space</a:t>
              </a:r>
              <a:endParaRPr lang="en-GB" sz="14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332000" y="4068000"/>
              <a:ext cx="1584000" cy="2232000"/>
            </a:xfrm>
            <a:prstGeom prst="rect">
              <a:avLst/>
            </a:prstGeom>
            <a:solidFill>
              <a:schemeClr val="bg1">
                <a:lumMod val="65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28793" y="3927009"/>
            <a:ext cx="3651143" cy="2813320"/>
            <a:chOff x="5028793" y="3927009"/>
            <a:chExt cx="3651143" cy="28133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8793" y="3927009"/>
              <a:ext cx="3651143" cy="281332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 bwMode="auto">
            <a:xfrm>
              <a:off x="6902058" y="5285048"/>
              <a:ext cx="1656000" cy="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990516" y="5517994"/>
              <a:ext cx="1591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Geometrical range from space</a:t>
              </a:r>
              <a:endParaRPr lang="en-GB" sz="14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318568" y="4072469"/>
              <a:ext cx="1584000" cy="2232000"/>
            </a:xfrm>
            <a:prstGeom prst="rect">
              <a:avLst/>
            </a:prstGeom>
            <a:solidFill>
              <a:schemeClr val="bg1">
                <a:lumMod val="65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6909315" y="4308121"/>
              <a:ext cx="0" cy="1944915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2826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: Rayleigh versus Ocean target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61643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Rayleigh Scattering Calibration or Ocean Target Calibration ?</a:t>
            </a:r>
          </a:p>
          <a:p>
            <a:pPr lvl="1"/>
            <a:r>
              <a:rPr lang="en-GB" sz="2000" dirty="0" smtClean="0"/>
              <a:t>If </a:t>
            </a:r>
            <a:r>
              <a:rPr lang="en-GB" sz="2000" dirty="0" err="1" smtClean="0"/>
              <a:t>RAY_Cal</a:t>
            </a:r>
            <a:r>
              <a:rPr lang="en-GB" sz="2000" dirty="0" smtClean="0"/>
              <a:t> is usually performed over ocean, all oceanic targets are not suitable for “Rayleigh” calibration.</a:t>
            </a:r>
          </a:p>
          <a:p>
            <a:pPr lvl="1"/>
            <a:r>
              <a:rPr lang="en-GB" sz="2000" dirty="0" smtClean="0"/>
              <a:t>Only a limited number of oceanic targets are appropriate</a:t>
            </a:r>
          </a:p>
          <a:p>
            <a:pPr lvl="1"/>
            <a:r>
              <a:rPr lang="en-GB" sz="2000" dirty="0" smtClean="0"/>
              <a:t>The selection should avoid :</a:t>
            </a:r>
          </a:p>
          <a:p>
            <a:pPr lvl="2"/>
            <a:r>
              <a:rPr lang="en-GB" sz="1600" dirty="0" smtClean="0"/>
              <a:t>Atmospheric turbid situations</a:t>
            </a:r>
          </a:p>
          <a:p>
            <a:pPr lvl="2"/>
            <a:r>
              <a:rPr lang="en-GB" sz="1600" dirty="0" err="1" smtClean="0"/>
              <a:t>Sunglint</a:t>
            </a:r>
            <a:r>
              <a:rPr lang="en-GB" sz="1600" dirty="0" smtClean="0"/>
              <a:t> perturbation</a:t>
            </a:r>
          </a:p>
          <a:p>
            <a:pPr lvl="2"/>
            <a:r>
              <a:rPr lang="en-GB" sz="1600" dirty="0" smtClean="0"/>
              <a:t>Cloud pollution, including sub-pixel clouds detection</a:t>
            </a:r>
          </a:p>
          <a:p>
            <a:pPr lvl="2"/>
            <a:r>
              <a:rPr lang="en-GB" sz="1600" dirty="0" smtClean="0"/>
              <a:t>Areas where the surface reflectance cannot be accurately known or predicted – this includes the marine contribution, as well as the surface whitecaps</a:t>
            </a:r>
          </a:p>
          <a:p>
            <a:pPr lvl="2"/>
            <a:r>
              <a:rPr lang="en-GB" sz="1600" dirty="0" smtClean="0"/>
              <a:t>Neighbourhood of clouds and lands (vicinity effects)</a:t>
            </a:r>
          </a:p>
          <a:p>
            <a:pPr lvl="1"/>
            <a:r>
              <a:rPr lang="en-GB" sz="2000" dirty="0" smtClean="0"/>
              <a:t>One selection stream was proposed in :</a:t>
            </a:r>
          </a:p>
          <a:p>
            <a:pPr lvl="2"/>
            <a:r>
              <a:rPr lang="en-GB" sz="1600" dirty="0" smtClean="0"/>
              <a:t>GSICS Rayleigh ATBD Web Meeting (03/07/13)</a:t>
            </a:r>
          </a:p>
          <a:p>
            <a:pPr lvl="2"/>
            <a:r>
              <a:rPr lang="en-GB" sz="1600" dirty="0" smtClean="0"/>
              <a:t>GSICS ATBD for Calibration over Rayleigh Scattering (Fougnie and Henry) 2013 (02/07/13)</a:t>
            </a:r>
          </a:p>
          <a:p>
            <a:pPr lvl="1"/>
            <a:r>
              <a:rPr lang="en-GB" sz="2000" dirty="0" smtClean="0"/>
              <a:t>After selection : ~90% of the signal is due to Rayleigh Scattering </a:t>
            </a:r>
          </a:p>
          <a:p>
            <a:pPr lvl="2"/>
            <a:r>
              <a:rPr lang="en-GB" sz="1600" dirty="0" smtClean="0"/>
              <a:t>Valid for all Visible bands (from 400 to 700nm)</a:t>
            </a:r>
          </a:p>
          <a:p>
            <a:pPr lvl="2"/>
            <a:r>
              <a:rPr lang="en-GB" sz="1600" dirty="0" smtClean="0"/>
              <a:t>Other contributions are minor, but need to be properly evaluated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5943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Needs 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7"/>
            <a:ext cx="9639300" cy="5742441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From passed experience, the following aspects could be assessed :</a:t>
            </a:r>
          </a:p>
          <a:p>
            <a:pPr lvl="1"/>
            <a:r>
              <a:rPr lang="en-GB" sz="2000" dirty="0" smtClean="0"/>
              <a:t>Absolute calibration </a:t>
            </a:r>
            <a:r>
              <a:rPr lang="en-GB" sz="1800" dirty="0" smtClean="0"/>
              <a:t>(= the most demanding in term of modelling)</a:t>
            </a:r>
            <a:endParaRPr lang="en-GB" sz="2000" dirty="0" smtClean="0"/>
          </a:p>
          <a:p>
            <a:pPr lvl="2"/>
            <a:r>
              <a:rPr lang="en-GB" sz="1600" dirty="0" smtClean="0"/>
              <a:t>Need an accurate modelling of every contributors</a:t>
            </a:r>
          </a:p>
          <a:p>
            <a:pPr lvl="2"/>
            <a:r>
              <a:rPr lang="en-GB" sz="1600" dirty="0" smtClean="0"/>
              <a:t>Refined selection of measurements, accurate Radiative Transfer Model, appropriate inputs  </a:t>
            </a:r>
          </a:p>
          <a:p>
            <a:pPr lvl="1"/>
            <a:r>
              <a:rPr lang="en-GB" sz="2000" dirty="0" smtClean="0"/>
              <a:t>Cross-calibration </a:t>
            </a:r>
            <a:r>
              <a:rPr lang="en-GB" sz="1800" dirty="0" smtClean="0"/>
              <a:t>(= could accommodate some approximations)</a:t>
            </a:r>
            <a:endParaRPr lang="en-GB" sz="2000" dirty="0" smtClean="0"/>
          </a:p>
          <a:p>
            <a:pPr lvl="2"/>
            <a:r>
              <a:rPr lang="en-GB" sz="1600" dirty="0" smtClean="0"/>
              <a:t>Double-difference approach : use statistics </a:t>
            </a:r>
          </a:p>
          <a:p>
            <a:pPr marL="914400" lvl="2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relatively easy to derive if matchups are sufficiently similar</a:t>
            </a:r>
          </a:p>
          <a:p>
            <a:pPr lvl="2"/>
            <a:r>
              <a:rPr lang="en-GB" sz="1600" dirty="0" smtClean="0"/>
              <a:t>Direct matching with geometrical and optionally temporal constrains</a:t>
            </a:r>
          </a:p>
          <a:p>
            <a:pPr marL="914400" lvl="2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limit the number of </a:t>
            </a:r>
            <a:r>
              <a:rPr lang="en-GB" sz="1600" dirty="0" smtClean="0"/>
              <a:t>matchups + need of SBAF correction</a:t>
            </a:r>
            <a:endParaRPr lang="en-GB" sz="1600" dirty="0"/>
          </a:p>
          <a:p>
            <a:pPr lvl="1"/>
            <a:r>
              <a:rPr lang="en-GB" sz="2000" dirty="0" smtClean="0"/>
              <a:t>Temporal-calibration </a:t>
            </a:r>
            <a:r>
              <a:rPr lang="en-GB" sz="1800" dirty="0">
                <a:solidFill>
                  <a:srgbClr val="002569"/>
                </a:solidFill>
                <a:ea typeface="+mn-ea"/>
              </a:rPr>
              <a:t>(= could accommodate some approximations)</a:t>
            </a:r>
            <a:endParaRPr lang="en-GB" sz="2000" dirty="0" smtClean="0"/>
          </a:p>
          <a:p>
            <a:pPr lvl="2"/>
            <a:r>
              <a:rPr lang="en-GB" sz="1600" dirty="0" smtClean="0"/>
              <a:t>Less demanding in term of accuracy, but only accessible through important matchups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sz="2000" dirty="0" smtClean="0"/>
              <a:t>Depending </a:t>
            </a:r>
            <a:r>
              <a:rPr lang="en-GB" sz="2000" dirty="0"/>
              <a:t>on the aspect, the optimization would be </a:t>
            </a:r>
            <a:r>
              <a:rPr lang="en-GB" sz="2000" dirty="0" smtClean="0"/>
              <a:t>different</a:t>
            </a:r>
          </a:p>
          <a:p>
            <a:pPr marL="457200" lvl="1" indent="0">
              <a:buNone/>
            </a:pPr>
            <a:endParaRPr lang="en-GB" sz="1050" dirty="0"/>
          </a:p>
          <a:p>
            <a:pPr lvl="1"/>
            <a:r>
              <a:rPr lang="en-GB" sz="2000" u="sng" dirty="0" smtClean="0"/>
              <a:t>IMPORTANT</a:t>
            </a:r>
            <a:r>
              <a:rPr lang="en-GB" sz="2000" dirty="0" smtClean="0"/>
              <a:t> : The following anomalies on the radiometry impact the result : </a:t>
            </a:r>
            <a:r>
              <a:rPr lang="en-GB" sz="2000" dirty="0" err="1" smtClean="0"/>
              <a:t>straylight</a:t>
            </a:r>
            <a:r>
              <a:rPr lang="en-GB" sz="2000" dirty="0" smtClean="0"/>
              <a:t>, non-linearity, spectral out-of-band rejection, knowledge/evolution of the ISR, polarization sensitivity, variation of the calibration within the field-of-view… </a:t>
            </a:r>
          </a:p>
          <a:p>
            <a:pPr marL="457200" lvl="1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err="1" smtClean="0">
                <a:sym typeface="Wingdings" panose="05000000000000000000" pitchFamily="2" charset="2"/>
              </a:rPr>
              <a:t>RAY_cal</a:t>
            </a:r>
            <a:r>
              <a:rPr lang="en-GB" sz="2000" dirty="0" smtClean="0">
                <a:sym typeface="Wingdings" panose="05000000000000000000" pitchFamily="2" charset="2"/>
              </a:rPr>
              <a:t> can be seen as “vulnerable” BUT this is also a powerful checking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9362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Contributors and Inputs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8658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TOA signal, to be computed and compared with the measured one, includes :</a:t>
            </a:r>
            <a:endParaRPr lang="en-GB" sz="2000" dirty="0" smtClean="0"/>
          </a:p>
          <a:p>
            <a:pPr lvl="1"/>
            <a:r>
              <a:rPr lang="en-GB" sz="2000" dirty="0" smtClean="0"/>
              <a:t>Accurate computation of the Rayleigh scattering (&gt;85%) </a:t>
            </a:r>
          </a:p>
          <a:p>
            <a:pPr lvl="2"/>
            <a:r>
              <a:rPr lang="en-GB" sz="1600" dirty="0" smtClean="0"/>
              <a:t>Should include the polarization (single scattering assumption or fully)</a:t>
            </a:r>
          </a:p>
          <a:p>
            <a:pPr lvl="2"/>
            <a:r>
              <a:rPr lang="en-GB" sz="1600" dirty="0" smtClean="0"/>
              <a:t>Importance of the Radiative Transfer Model (RTM)</a:t>
            </a:r>
          </a:p>
          <a:p>
            <a:pPr lvl="2"/>
            <a:r>
              <a:rPr lang="en-GB" sz="1600" dirty="0" smtClean="0"/>
              <a:t>Monochromatic computation (using equivalent optical thickness) or line-by-line computation + spectral integration ?</a:t>
            </a:r>
            <a:endParaRPr lang="en-GB" sz="1600" dirty="0"/>
          </a:p>
          <a:p>
            <a:pPr lvl="1"/>
            <a:r>
              <a:rPr lang="en-GB" sz="2000" dirty="0" smtClean="0"/>
              <a:t>Aerosol background (~10% in the red with AOD &lt;&lt; 0.1) : </a:t>
            </a:r>
          </a:p>
          <a:p>
            <a:pPr lvl="2"/>
            <a:r>
              <a:rPr lang="en-GB" sz="1600" dirty="0" smtClean="0"/>
              <a:t>Selection of the best </a:t>
            </a:r>
            <a:r>
              <a:rPr lang="en-GB" sz="1600" dirty="0" err="1" smtClean="0"/>
              <a:t>atmospherical</a:t>
            </a:r>
            <a:r>
              <a:rPr lang="en-GB" sz="1600" dirty="0" smtClean="0"/>
              <a:t> non-turbid sites (“oceanic deserts”)</a:t>
            </a:r>
          </a:p>
          <a:p>
            <a:pPr lvl="2"/>
            <a:r>
              <a:rPr lang="en-GB" sz="1600" dirty="0" smtClean="0"/>
              <a:t>Input model assumption </a:t>
            </a:r>
          </a:p>
          <a:p>
            <a:pPr lvl="2"/>
            <a:r>
              <a:rPr lang="en-GB" sz="1600" dirty="0" smtClean="0"/>
              <a:t>or robust </a:t>
            </a:r>
            <a:r>
              <a:rPr lang="en-GB" sz="1600" dirty="0" smtClean="0"/>
              <a:t>external source </a:t>
            </a:r>
            <a:r>
              <a:rPr lang="en-GB" sz="1600" dirty="0" smtClean="0"/>
              <a:t>(AOD and model) – e.g. Copernicus CAMS </a:t>
            </a:r>
          </a:p>
          <a:p>
            <a:pPr lvl="1"/>
            <a:r>
              <a:rPr lang="en-GB" sz="2000" dirty="0" smtClean="0"/>
              <a:t>Surface reflectance (~10% in the blue) :</a:t>
            </a:r>
          </a:p>
          <a:p>
            <a:pPr lvl="2"/>
            <a:r>
              <a:rPr lang="en-GB" sz="1600" dirty="0" smtClean="0"/>
              <a:t>Oligotrophic </a:t>
            </a:r>
            <a:r>
              <a:rPr lang="en-GB" sz="1600" dirty="0"/>
              <a:t>(oceanic desert) </a:t>
            </a:r>
            <a:r>
              <a:rPr lang="en-GB" sz="1600" dirty="0" smtClean="0"/>
              <a:t>&amp; Mesotrophic waters recommended (Fougnie et al., 2010)</a:t>
            </a:r>
          </a:p>
          <a:p>
            <a:pPr lvl="2"/>
            <a:r>
              <a:rPr lang="en-GB" sz="1600" dirty="0" smtClean="0"/>
              <a:t>Climatology, sufficiently realistic – e.g. </a:t>
            </a:r>
            <a:r>
              <a:rPr lang="en-GB" sz="1600" dirty="0" err="1" smtClean="0"/>
              <a:t>Globcolour</a:t>
            </a:r>
            <a:r>
              <a:rPr lang="en-GB" sz="1600" dirty="0" smtClean="0"/>
              <a:t>  </a:t>
            </a:r>
          </a:p>
          <a:p>
            <a:pPr lvl="2"/>
            <a:r>
              <a:rPr lang="en-GB" sz="1600" dirty="0" smtClean="0"/>
              <a:t>or </a:t>
            </a:r>
            <a:r>
              <a:rPr lang="en-GB" sz="1600" dirty="0" smtClean="0"/>
              <a:t>external source </a:t>
            </a:r>
            <a:r>
              <a:rPr lang="en-GB" sz="1600" dirty="0" smtClean="0"/>
              <a:t>- e.g. Copernicus CMEMS</a:t>
            </a:r>
          </a:p>
          <a:p>
            <a:pPr lvl="1"/>
            <a:r>
              <a:rPr lang="en-GB" sz="2000" dirty="0" smtClean="0"/>
              <a:t>Gas absorption :</a:t>
            </a:r>
          </a:p>
          <a:p>
            <a:pPr lvl="2"/>
            <a:r>
              <a:rPr lang="en-GB" sz="1600" dirty="0" smtClean="0"/>
              <a:t>In general minor contributors, but to be corrected</a:t>
            </a:r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366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RTM core performance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39115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Rayleigh scattering (90% of the TOA signal), must be computed with, as much as possible, a high level of accuracy</a:t>
            </a:r>
          </a:p>
          <a:p>
            <a:pPr lvl="1"/>
            <a:r>
              <a:rPr lang="en-GB" sz="1800" dirty="0" smtClean="0"/>
              <a:t>Inclusion of the polarization &amp; multiple scattering</a:t>
            </a:r>
          </a:p>
          <a:p>
            <a:pPr lvl="1"/>
            <a:r>
              <a:rPr lang="en-GB" sz="1800" dirty="0" smtClean="0"/>
              <a:t>Specular surface contribution including coupling terms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Unified RTM Radiative Transfer Model</a:t>
            </a:r>
          </a:p>
          <a:p>
            <a:pPr lvl="1"/>
            <a:r>
              <a:rPr lang="en-GB" sz="1800" dirty="0" smtClean="0"/>
              <a:t>If </a:t>
            </a:r>
            <a:r>
              <a:rPr lang="en-GB" sz="1800" dirty="0" smtClean="0"/>
              <a:t>a common GSICS method is agreed, a unique </a:t>
            </a:r>
            <a:r>
              <a:rPr lang="en-GB" sz="1800" dirty="0" smtClean="0"/>
              <a:t>reference RTM </a:t>
            </a:r>
            <a:r>
              <a:rPr lang="en-GB" sz="1800" dirty="0" smtClean="0"/>
              <a:t>or set of LUT (generated by </a:t>
            </a:r>
            <a:r>
              <a:rPr lang="en-GB" sz="1800" dirty="0" smtClean="0"/>
              <a:t>this </a:t>
            </a:r>
            <a:r>
              <a:rPr lang="en-GB" sz="1800" dirty="0" smtClean="0"/>
              <a:t>reference RTM) has to be </a:t>
            </a:r>
            <a:r>
              <a:rPr lang="en-GB" sz="1800" dirty="0" smtClean="0"/>
              <a:t>adopted</a:t>
            </a:r>
          </a:p>
          <a:p>
            <a:pPr lvl="1"/>
            <a:r>
              <a:rPr lang="en-GB" sz="1800" dirty="0" smtClean="0"/>
              <a:t>If any other RTM used, they should be “traced” to this GSICS reference RTM</a:t>
            </a:r>
            <a:endParaRPr lang="en-GB" sz="1800" dirty="0" smtClean="0"/>
          </a:p>
          <a:p>
            <a:pPr lvl="1"/>
            <a:r>
              <a:rPr lang="en-GB" sz="1800" dirty="0" smtClean="0"/>
              <a:t>At least the same “Rayleigh” definition must to be </a:t>
            </a:r>
            <a:r>
              <a:rPr lang="en-GB" sz="1800" dirty="0" smtClean="0"/>
              <a:t>considered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r>
              <a:rPr lang="en-GB" sz="2000" dirty="0"/>
              <a:t>Computing time </a:t>
            </a:r>
            <a:r>
              <a:rPr lang="en-GB" sz="2000" dirty="0" smtClean="0"/>
              <a:t>may be important</a:t>
            </a:r>
            <a:endParaRPr lang="en-GB" sz="2000" dirty="0"/>
          </a:p>
          <a:p>
            <a:pPr lvl="1"/>
            <a:r>
              <a:rPr lang="en-GB" sz="1800" dirty="0" smtClean="0"/>
              <a:t>For NRT operational computations</a:t>
            </a:r>
          </a:p>
          <a:p>
            <a:pPr lvl="1"/>
            <a:r>
              <a:rPr lang="en-GB" sz="1800" dirty="0" smtClean="0"/>
              <a:t>LUT </a:t>
            </a:r>
            <a:r>
              <a:rPr lang="en-GB" sz="1800" dirty="0"/>
              <a:t>approach can also be </a:t>
            </a:r>
            <a:r>
              <a:rPr lang="en-GB" sz="1800" dirty="0" smtClean="0"/>
              <a:t>easily used if critical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4470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LEO to GEO – Open questions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3911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method has already been extensively used for many LEO sensors</a:t>
            </a:r>
          </a:p>
          <a:p>
            <a:pPr lvl="1"/>
            <a:r>
              <a:rPr lang="en-GB" sz="2000" dirty="0" smtClean="0"/>
              <a:t>According the GSICS ATBD V1 : POLDER, VGT, MERIS, OLCI, MODIS…</a:t>
            </a:r>
          </a:p>
          <a:p>
            <a:pPr lvl="1"/>
            <a:r>
              <a:rPr lang="en-GB" sz="2000" dirty="0" smtClean="0"/>
              <a:t>Statistical results are better if a maximum of geophysical conditions can be well mixed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The generalisation to GEO sensor still has to be consolidated</a:t>
            </a:r>
          </a:p>
          <a:p>
            <a:pPr lvl="1"/>
            <a:r>
              <a:rPr lang="en-GB" sz="1800" dirty="0" smtClean="0"/>
              <a:t>Not all sites are accessible</a:t>
            </a:r>
          </a:p>
          <a:p>
            <a:pPr lvl="1"/>
            <a:r>
              <a:rPr lang="en-GB" sz="1800" dirty="0" smtClean="0"/>
              <a:t>Viewing geometries are always the same (only the solar geometry is changing) </a:t>
            </a:r>
          </a:p>
          <a:p>
            <a:pPr lvl="1"/>
            <a:r>
              <a:rPr lang="en-GB" sz="1800" dirty="0" smtClean="0"/>
              <a:t>Use of a NIR/SWIR band to constrain the aerosol content (not designed for low OC signal)</a:t>
            </a:r>
          </a:p>
          <a:p>
            <a:pPr lvl="1"/>
            <a:r>
              <a:rPr lang="en-GB" sz="1800" dirty="0" smtClean="0"/>
              <a:t>Possibility and representativeness of exogenous aerosol estimation as backup</a:t>
            </a:r>
          </a:p>
          <a:p>
            <a:pPr lvl="1"/>
            <a:endParaRPr lang="en-GB" sz="2400" dirty="0" smtClean="0"/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6305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.potx" id="{9CB886F9-6C57-459E-AAF1-AD28DC39ED40}" vid="{987C2417-5A2D-498F-8E93-D263E90024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EUM_RayleighScatteringCal</Template>
  <TotalTime>1592</TotalTime>
  <Words>758</Words>
  <Application>Microsoft Office PowerPoint</Application>
  <PresentationFormat>A4 Paper (210x297 mm)</PresentationFormat>
  <Paragraphs>130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Cambria Math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Summary</vt:lpstr>
      <vt:lpstr>Introduction : Why a Rayleigh Scattering Calibration ?</vt:lpstr>
      <vt:lpstr>Introduction : Why a Rayleigh Scattering Calibration ?</vt:lpstr>
      <vt:lpstr>Definition : Rayleigh versus Ocean target </vt:lpstr>
      <vt:lpstr>Which Needs ?</vt:lpstr>
      <vt:lpstr>Main Contributors and Inputs</vt:lpstr>
      <vt:lpstr>The RTM core performance</vt:lpstr>
      <vt:lpstr>From LEO to GEO – Open questions</vt:lpstr>
      <vt:lpstr>Definition of priorities  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Bertrand Fougnie</dc:creator>
  <cp:lastModifiedBy>Bertrand Fougnie</cp:lastModifiedBy>
  <cp:revision>67</cp:revision>
  <cp:lastPrinted>2006-03-06T14:11:17Z</cp:lastPrinted>
  <dcterms:created xsi:type="dcterms:W3CDTF">2018-02-26T08:01:31Z</dcterms:created>
  <dcterms:modified xsi:type="dcterms:W3CDTF">2018-03-21T12:50:50Z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7" name="DM_DOCNUM">
    <vt:lpwstr>979022</vt:lpwstr>
  </property>
  <property fmtid="{D5CDD505-2E9C-101B-9397-08002B2CF9AE}" pid="8" name="DM_DOCNAME">
    <vt:lpwstr>EUM_RayleighScatteringCal</vt:lpwstr>
  </property>
  <property fmtid="{D5CDD505-2E9C-101B-9397-08002B2CF9AE}" pid="9" name="DM_AUTHOR">
    <vt:lpwstr>Fougnie</vt:lpwstr>
  </property>
  <property fmtid="{D5CDD505-2E9C-101B-9397-08002B2CF9AE}" pid="10" name="DM_E_DOC_NO">
    <vt:lpwstr>EUM/RSP/VWG/18/979022</vt:lpwstr>
  </property>
  <property fmtid="{D5CDD505-2E9C-101B-9397-08002B2CF9AE}" pid="11" name="DM_E_VER_NO">
    <vt:lpwstr>1 Draft</vt:lpwstr>
  </property>
  <property fmtid="{D5CDD505-2E9C-101B-9397-08002B2CF9AE}" pid="12" name="DM_E_ISS_DATE">
    <vt:lpwstr>27 February 2018</vt:lpwstr>
  </property>
  <property fmtid="{D5CDD505-2E9C-101B-9397-08002B2CF9AE}" pid="13" name="DM_E_FROM_PERS2">
    <vt:lpwstr/>
  </property>
  <property fmtid="{D5CDD505-2E9C-101B-9397-08002B2CF9AE}" pid="14" name="DM_E_CONFID">
    <vt:lpwstr/>
  </property>
  <property fmtid="{D5CDD505-2E9C-101B-9397-08002B2CF9AE}" pid="15" name="DM_E_WBS_CODE">
    <vt:lpwstr/>
  </property>
  <property fmtid="{D5CDD505-2E9C-101B-9397-08002B2CF9AE}" pid="16" name="DM_E_DISTRIB">
    <vt:lpwstr/>
  </property>
</Properties>
</file>