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10"/>
  </p:notesMasterIdLst>
  <p:handoutMasterIdLst>
    <p:handoutMasterId r:id="rId11"/>
  </p:handoutMasterIdLst>
  <p:sldIdLst>
    <p:sldId id="256" r:id="rId2"/>
    <p:sldId id="425" r:id="rId3"/>
    <p:sldId id="418" r:id="rId4"/>
    <p:sldId id="426" r:id="rId5"/>
    <p:sldId id="429" r:id="rId6"/>
    <p:sldId id="430" r:id="rId7"/>
    <p:sldId id="428" r:id="rId8"/>
    <p:sldId id="412" r:id="rId9"/>
  </p:sldIdLst>
  <p:sldSz cx="12192000" cy="6858000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441" userDrawn="1">
          <p15:clr>
            <a:srgbClr val="A4A3A4"/>
          </p15:clr>
        </p15:guide>
        <p15:guide id="11" pos="1122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1753" userDrawn="1">
          <p15:clr>
            <a:srgbClr val="A4A3A4"/>
          </p15:clr>
        </p15:guide>
        <p15:guide id="15" pos="495" userDrawn="1">
          <p15:clr>
            <a:srgbClr val="A4A3A4"/>
          </p15:clr>
        </p15:guide>
        <p15:guide id="16" pos="220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2DADE"/>
    <a:srgbClr val="4E0B55"/>
    <a:srgbClr val="EE2D24"/>
    <a:srgbClr val="C7A775"/>
    <a:srgbClr val="00B5EF"/>
    <a:srgbClr val="CDE3A0"/>
    <a:srgbClr val="EF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9766" autoAdjust="0"/>
  </p:normalViewPr>
  <p:slideViewPr>
    <p:cSldViewPr snapToGrid="0">
      <p:cViewPr varScale="1">
        <p:scale>
          <a:sx n="85" d="100"/>
          <a:sy n="85" d="100"/>
        </p:scale>
        <p:origin x="-96" y="-72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441"/>
        <p:guide pos="1122"/>
        <p:guide pos="6005"/>
        <p:guide pos="6838"/>
        <p:guide pos="1753"/>
        <p:guide pos="495"/>
        <p:guide pos="22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298BE994-7E1D-4B74-A0AB-6447C27BAAA1}" type="datetime4">
              <a:rPr lang="en-GB"/>
              <a:pPr>
                <a:defRPr/>
              </a:pPr>
              <a:t>15 March 2018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F3074629-B39C-44A2-9073-D9DE82F215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25597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28A4BDC-EC44-46D1-993C-E507C117F681}" type="datetime4">
              <a:rPr lang="en-GB"/>
              <a:pPr>
                <a:defRPr/>
              </a:pPr>
              <a:t>15 March 2018</a:t>
            </a:fld>
            <a:endParaRPr lang="de-DE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2950"/>
            <a:ext cx="661511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DEBF27B-5CB3-489D-AFAE-7A2AA412659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42666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38CB1-C8FF-4E5E-A4BD-5CC7FB3C6B20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2950"/>
            <a:ext cx="6615112" cy="37226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994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E9396F8-A9FE-4918-B2E2-A2304C457091}" type="datetime4">
              <a:rPr lang="en-GB" smtClean="0"/>
              <a:pPr/>
              <a:t>15 March 2018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442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988" y="742950"/>
            <a:ext cx="6615112" cy="3722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947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988" y="742950"/>
            <a:ext cx="6615112" cy="3722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947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988" y="742950"/>
            <a:ext cx="6615112" cy="3722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947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5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5863" y="1090614"/>
            <a:ext cx="12186138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5" y="0"/>
            <a:ext cx="10972800" cy="81712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0" name="직선 연결선 9"/>
          <p:cNvCxnSpPr/>
          <p:nvPr userDrawn="1"/>
        </p:nvCxnSpPr>
        <p:spPr>
          <a:xfrm flipV="1">
            <a:off x="669986" y="786214"/>
            <a:ext cx="10912415" cy="5395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5544" y="18242"/>
            <a:ext cx="1937385" cy="78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5863" y="1090614"/>
            <a:ext cx="12186138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469042" y="6592888"/>
            <a:ext cx="7719647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CA31D592-4D83-4517-9884-F2C159147DA8}" type="slidenum">
              <a:rPr lang="en-GB"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GB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457200" y="6590375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altLang="ja-JP" sz="1000" b="0" dirty="0" smtClean="0">
                <a:solidFill>
                  <a:schemeClr val="tx1"/>
                </a:solidFill>
              </a:rPr>
              <a:t>2018 GRWG/GDWG Annual Meeting, 19-23</a:t>
            </a:r>
            <a:r>
              <a:rPr lang="it-IT" altLang="ja-JP" sz="1000" b="0" baseline="0" dirty="0" smtClean="0">
                <a:solidFill>
                  <a:schemeClr val="tx1"/>
                </a:solidFill>
              </a:rPr>
              <a:t> March 2018, Shanghai, China</a:t>
            </a:r>
            <a:endParaRPr lang="en-US" altLang="ja-JP" sz="10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5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303507" y="2559877"/>
            <a:ext cx="9766570" cy="1831974"/>
          </a:xfrm>
        </p:spPr>
        <p:txBody>
          <a:bodyPr anchor="ctr"/>
          <a:lstStyle/>
          <a:p>
            <a:r>
              <a:rPr lang="en-US" altLang="ko-KR" sz="5400" b="1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Update on Visible calibration</a:t>
            </a:r>
            <a:endParaRPr lang="en-GB" sz="5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123872" y="90101"/>
            <a:ext cx="5944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123872" y="90101"/>
            <a:ext cx="5944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799" y="4548997"/>
            <a:ext cx="7315200" cy="1863527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altLang="zh-CN" sz="2400" i="1" dirty="0" err="1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Dohyeong</a:t>
            </a:r>
            <a:r>
              <a:rPr lang="en-US" altLang="zh-CN" sz="2400" i="1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Kim</a:t>
            </a:r>
            <a:endParaRPr lang="en-US" altLang="zh-CN" sz="2400" b="1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4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KMA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9403" y="188640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일평</a:t>
            </a:r>
            <a:r>
              <a:rPr lang="ko-KR" altLang="en-US"/>
              <a:t>균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07702" y="2804374"/>
            <a:ext cx="10246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-1.993%/year</a:t>
            </a:r>
            <a:endParaRPr lang="ko-KR" altLang="en-US" dirty="0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94631" y="0"/>
            <a:ext cx="10972800" cy="817124"/>
          </a:xfrm>
        </p:spPr>
        <p:txBody>
          <a:bodyPr/>
          <a:lstStyle/>
          <a:p>
            <a:pPr algn="l"/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Ray Matching method (1)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655030" y="1316676"/>
            <a:ext cx="3048738" cy="1254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v-SE" altLang="ko-KR" sz="16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MOD021KM(Level 1B) </a:t>
            </a:r>
            <a:r>
              <a:rPr lang="sv-SE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/>
            </a:r>
            <a:br>
              <a:rPr lang="sv-SE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sv-SE" altLang="ko-KR" sz="1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(Terra </a:t>
            </a:r>
            <a:r>
              <a:rPr lang="sv-SE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MODIS </a:t>
            </a:r>
            <a:r>
              <a:rPr lang="sv-SE" altLang="ko-KR" sz="1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endParaRPr lang="sv-SE" altLang="ko-KR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ctr"/>
            <a:r>
              <a:rPr lang="sv-SE" altLang="ko-KR" sz="1400" b="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1km </a:t>
            </a:r>
            <a:r>
              <a:rPr lang="sv-SE" altLang="ko-KR" sz="14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Visible (</a:t>
            </a:r>
            <a:r>
              <a:rPr lang="sv-SE" altLang="ko-KR" sz="1400" b="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Band01, 0.62~0.67μm)</a:t>
            </a:r>
          </a:p>
          <a:p>
            <a:pPr algn="ctr">
              <a:lnSpc>
                <a:spcPct val="150000"/>
              </a:lnSpc>
            </a:pPr>
            <a:r>
              <a:rPr lang="sv-SE" altLang="ko-KR" sz="1400" b="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1km </a:t>
            </a:r>
            <a:r>
              <a:rPr lang="sv-SE" altLang="ko-KR" sz="14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IR (</a:t>
            </a:r>
            <a:r>
              <a:rPr lang="sv-SE" altLang="ko-KR" sz="1400" b="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Band31, 10.78~11.28μm)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20912" y="1276444"/>
            <a:ext cx="2766647" cy="22441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600" dirty="0" err="1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COMS_Level</a:t>
            </a:r>
            <a:r>
              <a:rPr lang="en-US" altLang="ko-KR" sz="16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1B Full Disk </a:t>
            </a:r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/>
            </a:r>
            <a:b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6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</a:t>
            </a:r>
            <a:r>
              <a:rPr lang="en-US" altLang="ko-KR" sz="1600" b="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every 3 hour</a:t>
            </a:r>
            <a:r>
              <a:rPr lang="en-US" altLang="ko-KR" sz="16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  <a:p>
            <a:pPr algn="ctr">
              <a:lnSpc>
                <a:spcPct val="150000"/>
              </a:lnSpc>
            </a:pPr>
            <a:endParaRPr lang="en-US" altLang="ko-KR" sz="1400" b="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20°S~20°N / 108.2°E~148.2°E</a:t>
            </a:r>
            <a:endParaRPr lang="en-US" altLang="ko-KR" sz="1600" b="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순서도: 대체 처리 9"/>
          <p:cNvSpPr/>
          <p:nvPr/>
        </p:nvSpPr>
        <p:spPr>
          <a:xfrm>
            <a:off x="1545254" y="4455295"/>
            <a:ext cx="4073769" cy="1359877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Temporal/spatial collocation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b="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Time difference &lt; 5 minute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b="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Spatial collocation : selection of the </a:t>
            </a:r>
            <a:r>
              <a:rPr lang="en-US" altLang="ko-KR" sz="16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</a:t>
            </a:r>
          </a:p>
          <a:p>
            <a:r>
              <a:rPr lang="en-US" altLang="ko-KR" sz="1600" b="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6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                      closest </a:t>
            </a:r>
            <a:r>
              <a:rPr lang="en-US" altLang="ko-KR" sz="1600" b="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pixels 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3655031" y="2731064"/>
            <a:ext cx="3048737" cy="789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altLang="ko-KR" sz="16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MOD03(Level 1A)</a:t>
            </a:r>
          </a:p>
          <a:p>
            <a:pPr algn="ctr"/>
            <a:r>
              <a:rPr lang="it-IT" altLang="ko-KR" sz="1400" b="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Geolocation Data </a:t>
            </a:r>
            <a:r>
              <a:rPr lang="it-IT" altLang="ko-KR" sz="14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/>
            </a:r>
            <a:br>
              <a:rPr lang="it-IT" altLang="ko-KR" sz="14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it-IT" altLang="ko-KR" sz="12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</a:t>
            </a:r>
            <a:r>
              <a:rPr lang="it-IT" altLang="ko-KR" sz="1200" b="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Latitude, Longitude, SolarZA, SatelliteZA)</a:t>
            </a:r>
          </a:p>
        </p:txBody>
      </p:sp>
      <p:sp>
        <p:nvSpPr>
          <p:cNvPr id="15" name="아래쪽 화살표 14"/>
          <p:cNvSpPr/>
          <p:nvPr/>
        </p:nvSpPr>
        <p:spPr>
          <a:xfrm>
            <a:off x="2708770" y="3734032"/>
            <a:ext cx="1746738" cy="660596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4" descr="coms_mi_le1b_vis_cf_201102140245_th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52" y="1228191"/>
            <a:ext cx="4824536" cy="501168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8658225" y="2919790"/>
            <a:ext cx="1876426" cy="1734272"/>
          </a:xfrm>
          <a:prstGeom prst="rect">
            <a:avLst/>
          </a:prstGeom>
          <a:solidFill>
            <a:schemeClr val="accent2">
              <a:alpha val="69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2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906" y="2082136"/>
            <a:ext cx="5079507" cy="414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오른쪽 화살표 7"/>
          <p:cNvSpPr/>
          <p:nvPr/>
        </p:nvSpPr>
        <p:spPr>
          <a:xfrm>
            <a:off x="5756029" y="3011760"/>
            <a:ext cx="609600" cy="2286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861048"/>
            <a:ext cx="62843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2011.4.1. ~ 2016.12.31.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9403" y="188640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일평</a:t>
            </a:r>
            <a:r>
              <a:rPr lang="ko-KR" altLang="en-US"/>
              <a:t>균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06993" y="2780928"/>
            <a:ext cx="10246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-1.993%/year</a:t>
            </a:r>
            <a:endParaRPr lang="ko-KR" altLang="en-US" dirty="0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94631" y="0"/>
            <a:ext cx="10972800" cy="817124"/>
          </a:xfrm>
        </p:spPr>
        <p:txBody>
          <a:bodyPr/>
          <a:lstStyle/>
          <a:p>
            <a:pPr algn="l"/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Ray Matching method (2)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430" y="1116596"/>
            <a:ext cx="5959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ko-KR" sz="24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Result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Period : April 2011 ~ December 2016</a:t>
            </a:r>
            <a:endParaRPr lang="ko-KR" altLang="en-US" sz="18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7" y="2082136"/>
            <a:ext cx="5092944" cy="414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91756" y="5187274"/>
                <a:ext cx="1523998" cy="4757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𝑴𝑰</m:t>
                          </m:r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_</m:t>
                          </m:r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𝑹𝒆𝒇𝒍</m:t>
                          </m:r>
                        </m:num>
                        <m:den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𝑴𝑶𝑫𝑰𝑺</m:t>
                          </m:r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_</m:t>
                          </m:r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𝑹𝒆𝒇𝒍</m:t>
                          </m:r>
                        </m:den>
                      </m:f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56" y="5187274"/>
                <a:ext cx="1523998" cy="475771"/>
              </a:xfrm>
              <a:prstGeom prst="rect">
                <a:avLst/>
              </a:prstGeom>
              <a:blipFill rotWithShape="1"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577035" y="5256311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= -1.93%/year</a:t>
            </a:r>
            <a:endParaRPr lang="ko-KR" altLang="en-US" sz="14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67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525826"/>
            <a:ext cx="5767755" cy="462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131730" y="0"/>
            <a:ext cx="10972800" cy="817124"/>
          </a:xfrm>
        </p:spPr>
        <p:txBody>
          <a:bodyPr/>
          <a:lstStyle/>
          <a:p>
            <a:pPr algn="l"/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Update of DCC based on NASA algorithm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내용 개체 틀 2"/>
          <p:cNvSpPr>
            <a:spLocks noGrp="1"/>
          </p:cNvSpPr>
          <p:nvPr>
            <p:ph idx="4294967295"/>
          </p:nvPr>
        </p:nvSpPr>
        <p:spPr>
          <a:xfrm>
            <a:off x="315052" y="1497259"/>
            <a:ext cx="2920518" cy="169141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COMS Level 1B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US" altLang="ko-KR" sz="16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COMS Level 1B Full Disk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Enhanced Northern Hemisphere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2015.01~2017.12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20°S~20°N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108.2°E~148.2°E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표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0499867"/>
                  </p:ext>
                </p:extLst>
              </p:nvPr>
            </p:nvGraphicFramePr>
            <p:xfrm>
              <a:off x="953587" y="3468442"/>
              <a:ext cx="4755552" cy="27263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5552"/>
                  </a:tblGrid>
                  <a:tr h="2695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DCC threshold</a:t>
                          </a:r>
                          <a:endParaRPr lang="en-US" sz="1400" b="1" dirty="0">
                            <a:latin typeface="Arial Unicode MS" pitchFamily="50" charset="-127"/>
                            <a:ea typeface="Arial Unicode MS" pitchFamily="50" charset="-127"/>
                            <a:cs typeface="Arial Unicode MS" pitchFamily="50" charset="-127"/>
                          </a:endParaRPr>
                        </a:p>
                      </a:txBody>
                      <a:tcPr marL="121920" marR="121920"/>
                    </a:tc>
                  </a:tr>
                  <a:tr h="2681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20°S~20°N / 108.2°E~148.2°E</a:t>
                          </a:r>
                          <a:endParaRPr lang="en-US" sz="1400" dirty="0">
                            <a:latin typeface="Arial Unicode MS" pitchFamily="50" charset="-127"/>
                            <a:ea typeface="Arial Unicode MS" pitchFamily="50" charset="-127"/>
                            <a:cs typeface="Arial Unicode MS" pitchFamily="50" charset="-127"/>
                          </a:endParaRPr>
                        </a:p>
                      </a:txBody>
                      <a:tcPr marL="121920" marR="121920">
                        <a:solidFill>
                          <a:schemeClr val="bg1"/>
                        </a:solidFill>
                      </a:tcPr>
                    </a:tc>
                  </a:tr>
                  <a:tr h="2681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03:00UTC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  image time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40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 6:00UTC</a:t>
                          </a:r>
                          <a:endParaRPr lang="en-US" sz="1400" dirty="0">
                            <a:latin typeface="Arial Unicode MS" pitchFamily="50" charset="-127"/>
                            <a:ea typeface="Arial Unicode MS" pitchFamily="50" charset="-127"/>
                            <a:cs typeface="Arial Unicode MS" pitchFamily="50" charset="-127"/>
                          </a:endParaRPr>
                        </a:p>
                      </a:txBody>
                      <a:tcPr marL="121920" marR="121920">
                        <a:solidFill>
                          <a:schemeClr val="bg1"/>
                        </a:solidFill>
                      </a:tcPr>
                    </a:tc>
                  </a:tr>
                  <a:tr h="2681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SZA &lt; 40°</a:t>
                          </a:r>
                          <a:endParaRPr lang="en-US" sz="1400" dirty="0">
                            <a:latin typeface="Arial Unicode MS" pitchFamily="50" charset="-127"/>
                            <a:ea typeface="Arial Unicode MS" pitchFamily="50" charset="-127"/>
                            <a:cs typeface="Arial Unicode MS" pitchFamily="50" charset="-127"/>
                          </a:endParaRPr>
                        </a:p>
                      </a:txBody>
                      <a:tcPr marL="121920" marR="121920">
                        <a:solidFill>
                          <a:schemeClr val="bg1"/>
                        </a:solidFill>
                      </a:tcPr>
                    </a:tc>
                  </a:tr>
                  <a:tr h="2681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VZA &lt; 40°</a:t>
                          </a:r>
                          <a:endParaRPr lang="en-US" sz="1400" dirty="0">
                            <a:latin typeface="Arial Unicode MS" pitchFamily="50" charset="-127"/>
                            <a:ea typeface="Arial Unicode MS" pitchFamily="50" charset="-127"/>
                            <a:cs typeface="Arial Unicode MS" pitchFamily="50" charset="-127"/>
                          </a:endParaRPr>
                        </a:p>
                      </a:txBody>
                      <a:tcPr marL="121920" marR="121920">
                        <a:solidFill>
                          <a:schemeClr val="bg1"/>
                        </a:solidFill>
                      </a:tcPr>
                    </a:tc>
                  </a:tr>
                  <a:tr h="2681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BT11μm &lt; 205°K</a:t>
                          </a:r>
                          <a:endParaRPr lang="en-US" sz="1400" dirty="0">
                            <a:latin typeface="Arial Unicode MS" pitchFamily="50" charset="-127"/>
                            <a:ea typeface="Arial Unicode MS" pitchFamily="50" charset="-127"/>
                            <a:cs typeface="Arial Unicode MS" pitchFamily="50" charset="-127"/>
                          </a:endParaRPr>
                        </a:p>
                      </a:txBody>
                      <a:tcPr marL="121920" marR="121920">
                        <a:solidFill>
                          <a:schemeClr val="bg1"/>
                        </a:solidFill>
                      </a:tcPr>
                    </a:tc>
                  </a:tr>
                  <a:tr h="2853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STD of</a:t>
                          </a:r>
                          <a:r>
                            <a:rPr lang="en-US" sz="1400" baseline="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 3x3 pixels </a:t>
                          </a:r>
                          <a:r>
                            <a:rPr lang="en-US" sz="14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BT11μm &lt;</a:t>
                          </a:r>
                          <a:r>
                            <a:rPr lang="en-US" sz="1400" baseline="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 1°K</a:t>
                          </a:r>
                          <a:endParaRPr lang="en-US" sz="1400" dirty="0">
                            <a:latin typeface="Arial Unicode MS" pitchFamily="50" charset="-127"/>
                            <a:ea typeface="Arial Unicode MS" pitchFamily="50" charset="-127"/>
                            <a:cs typeface="Arial Unicode MS" pitchFamily="50" charset="-127"/>
                          </a:endParaRPr>
                        </a:p>
                      </a:txBody>
                      <a:tcPr marL="121920" marR="121920"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</a:tr>
                  <a:tr h="2879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STD of 3x3 pixels visible radiance &lt; 3%</a:t>
                          </a:r>
                          <a:endParaRPr lang="en-US" sz="1400" dirty="0">
                            <a:latin typeface="Arial Unicode MS" pitchFamily="50" charset="-127"/>
                            <a:ea typeface="Arial Unicode MS" pitchFamily="50" charset="-127"/>
                            <a:cs typeface="Arial Unicode MS" pitchFamily="50" charset="-127"/>
                          </a:endParaRPr>
                        </a:p>
                      </a:txBody>
                      <a:tcPr marL="121920" marR="1219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7924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Wingdings" pitchFamily="2" charset="2"/>
                            <a:buChar char="v"/>
                          </a:pPr>
                          <a:r>
                            <a:rPr lang="en-US" sz="12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Ref. : DCC identification based on </a:t>
                          </a:r>
                          <a:r>
                            <a:rPr lang="en-US" sz="1200" dirty="0" err="1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Doelling</a:t>
                          </a:r>
                          <a:r>
                            <a:rPr lang="en-US" sz="12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 et al. (2013)</a:t>
                          </a:r>
                        </a:p>
                      </a:txBody>
                      <a:tcPr marL="121920" marR="1219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표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0499867"/>
                  </p:ext>
                </p:extLst>
              </p:nvPr>
            </p:nvGraphicFramePr>
            <p:xfrm>
              <a:off x="953587" y="3468442"/>
              <a:ext cx="4755552" cy="27263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5552"/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DCC threshold</a:t>
                          </a:r>
                          <a:endParaRPr lang="en-US" sz="1400" b="1" dirty="0">
                            <a:latin typeface="Arial Unicode MS" pitchFamily="50" charset="-127"/>
                            <a:ea typeface="Arial Unicode MS" pitchFamily="50" charset="-127"/>
                            <a:cs typeface="Arial Unicode MS" pitchFamily="50" charset="-127"/>
                          </a:endParaRPr>
                        </a:p>
                      </a:txBody>
                      <a:tcPr marL="121920" marR="121920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20°S~20°N / 108.2°E~148.2°E</a:t>
                          </a:r>
                          <a:endParaRPr lang="en-US" sz="1400" dirty="0">
                            <a:latin typeface="Arial Unicode MS" pitchFamily="50" charset="-127"/>
                            <a:ea typeface="Arial Unicode MS" pitchFamily="50" charset="-127"/>
                            <a:cs typeface="Arial Unicode MS" pitchFamily="50" charset="-127"/>
                          </a:endParaRPr>
                        </a:p>
                      </a:txBody>
                      <a:tcPr marL="121920" marR="121920">
                        <a:solidFill>
                          <a:schemeClr val="bg1"/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21920" marR="121920">
                        <a:blipFill rotWithShape="1">
                          <a:blip r:embed="rId3"/>
                          <a:stretch>
                            <a:fillRect t="-202000" b="-606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SZA &lt; 40°</a:t>
                          </a:r>
                          <a:endParaRPr lang="en-US" sz="1400" dirty="0">
                            <a:latin typeface="Arial Unicode MS" pitchFamily="50" charset="-127"/>
                            <a:ea typeface="Arial Unicode MS" pitchFamily="50" charset="-127"/>
                            <a:cs typeface="Arial Unicode MS" pitchFamily="50" charset="-127"/>
                          </a:endParaRPr>
                        </a:p>
                      </a:txBody>
                      <a:tcPr marL="121920" marR="121920">
                        <a:solidFill>
                          <a:schemeClr val="bg1"/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VZA &lt; 40°</a:t>
                          </a:r>
                          <a:endParaRPr lang="en-US" sz="1400" dirty="0">
                            <a:latin typeface="Arial Unicode MS" pitchFamily="50" charset="-127"/>
                            <a:ea typeface="Arial Unicode MS" pitchFamily="50" charset="-127"/>
                            <a:cs typeface="Arial Unicode MS" pitchFamily="50" charset="-127"/>
                          </a:endParaRPr>
                        </a:p>
                      </a:txBody>
                      <a:tcPr marL="121920" marR="121920">
                        <a:solidFill>
                          <a:schemeClr val="bg1"/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BT11μm &lt; 205°K</a:t>
                          </a:r>
                          <a:endParaRPr lang="en-US" sz="1400" dirty="0">
                            <a:latin typeface="Arial Unicode MS" pitchFamily="50" charset="-127"/>
                            <a:ea typeface="Arial Unicode MS" pitchFamily="50" charset="-127"/>
                            <a:cs typeface="Arial Unicode MS" pitchFamily="50" charset="-127"/>
                          </a:endParaRPr>
                        </a:p>
                      </a:txBody>
                      <a:tcPr marL="121920" marR="121920">
                        <a:solidFill>
                          <a:schemeClr val="bg1"/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STD of</a:t>
                          </a:r>
                          <a:r>
                            <a:rPr lang="en-US" sz="1400" baseline="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 3x3 pixels </a:t>
                          </a:r>
                          <a:r>
                            <a:rPr lang="en-US" sz="14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BT11μm &lt;</a:t>
                          </a:r>
                          <a:r>
                            <a:rPr lang="en-US" sz="1400" baseline="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 1°K</a:t>
                          </a:r>
                          <a:endParaRPr lang="en-US" sz="1400" dirty="0">
                            <a:latin typeface="Arial Unicode MS" pitchFamily="50" charset="-127"/>
                            <a:ea typeface="Arial Unicode MS" pitchFamily="50" charset="-127"/>
                            <a:cs typeface="Arial Unicode MS" pitchFamily="50" charset="-127"/>
                          </a:endParaRPr>
                        </a:p>
                      </a:txBody>
                      <a:tcPr marL="121920" marR="121920"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STD of 3x3 pixels visible radiance &lt; 3%</a:t>
                          </a:r>
                          <a:endParaRPr lang="en-US" sz="1400" dirty="0">
                            <a:latin typeface="Arial Unicode MS" pitchFamily="50" charset="-127"/>
                            <a:ea typeface="Arial Unicode MS" pitchFamily="50" charset="-127"/>
                            <a:cs typeface="Arial Unicode MS" pitchFamily="50" charset="-127"/>
                          </a:endParaRPr>
                        </a:p>
                      </a:txBody>
                      <a:tcPr marL="121920" marR="1219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7924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Wingdings" pitchFamily="2" charset="2"/>
                            <a:buChar char="v"/>
                          </a:pPr>
                          <a:r>
                            <a:rPr lang="en-US" sz="12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Ref. : DCC identification based on </a:t>
                          </a:r>
                          <a:r>
                            <a:rPr lang="en-US" sz="1200" dirty="0" err="1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Doelling</a:t>
                          </a:r>
                          <a:r>
                            <a:rPr lang="en-US" sz="1200" dirty="0" smtClean="0">
                              <a:latin typeface="Arial Unicode MS" pitchFamily="50" charset="-127"/>
                              <a:ea typeface="Arial Unicode MS" pitchFamily="50" charset="-127"/>
                              <a:cs typeface="Arial Unicode MS" pitchFamily="50" charset="-127"/>
                            </a:rPr>
                            <a:t> et al. (2013)</a:t>
                          </a:r>
                        </a:p>
                      </a:txBody>
                      <a:tcPr marL="121920" marR="12192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직사각형 4"/>
          <p:cNvSpPr/>
          <p:nvPr/>
        </p:nvSpPr>
        <p:spPr>
          <a:xfrm>
            <a:off x="3437048" y="1525826"/>
            <a:ext cx="2823075" cy="1639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MOD02SSH(Level 1B) </a:t>
            </a:r>
            <a:b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Terra MODIS </a:t>
            </a:r>
            <a:endParaRPr lang="en-US" altLang="ko-K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200"/>
              </a:spcBef>
            </a:pPr>
            <a:endParaRPr lang="en-US" altLang="ko-K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ko-K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5km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Visible(Band01, 0.62~0.67</a:t>
            </a:r>
            <a:r>
              <a:rPr lang="el-G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m) </a:t>
            </a:r>
            <a:r>
              <a:rPr lang="en-US" altLang="ko-K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5km IR(Band31, 10.78~11.28</a:t>
            </a:r>
            <a:r>
              <a:rPr lang="el-GR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m)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0463064" y="5164691"/>
            <a:ext cx="1458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1800" dirty="0">
                <a:solidFill>
                  <a:srgbClr val="3333FF"/>
                </a:solidFill>
                <a:latin typeface="Calibri" pitchFamily="34" charset="0"/>
              </a:rPr>
              <a:t>- 1.03 %/year</a:t>
            </a:r>
            <a:endParaRPr lang="ko-KR" altLang="en-US" sz="1800" dirty="0">
              <a:solidFill>
                <a:srgbClr val="3333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399" y="0"/>
            <a:ext cx="10836615" cy="817124"/>
          </a:xfrm>
        </p:spPr>
        <p:txBody>
          <a:bodyPr/>
          <a:lstStyle/>
          <a:p>
            <a:pPr algn="l"/>
            <a:r>
              <a:rPr lang="en-US" altLang="ko-K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COMS VIS </a:t>
            </a:r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Degradation Trend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0039" y="976251"/>
            <a:ext cx="10515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 </a:t>
            </a:r>
            <a:r>
              <a:rPr lang="en-US" altLang="ko-K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degradation </a:t>
            </a:r>
            <a:r>
              <a:rPr lang="en-US" altLang="ko-KR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trend using Moon Observation Data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Threshold test : 800, 820, 840 and 860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700405" y="5566584"/>
            <a:ext cx="3162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US" altLang="ko-KR" sz="16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for all data until now 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slope</a:t>
            </a:r>
            <a:r>
              <a:rPr lang="en-US" altLang="ko-KR" sz="16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= </a:t>
            </a: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0.85 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intercept= 0.02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17" y="2168770"/>
            <a:ext cx="4529029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566" y="2168770"/>
            <a:ext cx="4541137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3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9"/>
          <a:stretch/>
        </p:blipFill>
        <p:spPr bwMode="auto">
          <a:xfrm>
            <a:off x="1850096" y="1798391"/>
            <a:ext cx="8955487" cy="472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399" y="0"/>
            <a:ext cx="10836615" cy="817124"/>
          </a:xfrm>
        </p:spPr>
        <p:txBody>
          <a:bodyPr/>
          <a:lstStyle/>
          <a:p>
            <a:pPr algn="l"/>
            <a:r>
              <a:rPr lang="en-US" altLang="ko-K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COMS VIS </a:t>
            </a:r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Degradation Trend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0039" y="976251"/>
            <a:ext cx="10515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 </a:t>
            </a:r>
            <a:r>
              <a:rPr lang="en-US" altLang="ko-K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degradation </a:t>
            </a:r>
            <a:r>
              <a:rPr lang="en-US" altLang="ko-KR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trend using Moon and DCC(RTM)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 : April 2011 ~ December 2017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700405" y="5566584"/>
            <a:ext cx="3162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US" altLang="ko-KR" sz="16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for all data until now 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slope</a:t>
            </a:r>
            <a:r>
              <a:rPr lang="en-US" altLang="ko-KR" sz="16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= </a:t>
            </a: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0.85 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intercept= 0.02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ko-K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73723" y="1031632"/>
            <a:ext cx="10820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200" b="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KMA/NMSC </a:t>
            </a:r>
            <a:r>
              <a:rPr lang="en-US" altLang="ko-KR" sz="2200" b="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has been monitoring COMS visible channel </a:t>
            </a:r>
            <a:r>
              <a:rPr lang="en-US" altLang="ko-KR" sz="2200" b="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performance using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b="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Lunar observation </a:t>
            </a:r>
            <a:r>
              <a:rPr lang="en-US" altLang="ko-KR" sz="1800" b="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data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b="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GSICS </a:t>
            </a:r>
            <a:r>
              <a:rPr lang="en-US" altLang="ko-KR" sz="1800" b="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DCC and Ray Matching Method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b="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Earth Targets (Ocean, Desert, Water Cloud, DCC) with RTM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257464"/>
              </p:ext>
            </p:extLst>
          </p:nvPr>
        </p:nvGraphicFramePr>
        <p:xfrm>
          <a:off x="1431862" y="3134617"/>
          <a:ext cx="9329922" cy="2914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261"/>
                <a:gridCol w="3505200"/>
                <a:gridCol w="3282461"/>
              </a:tblGrid>
              <a:tr h="485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Method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Data period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Degradation Ratio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85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Ray-Matching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April 2011 ~ December 2016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- 1.93 %/year</a:t>
                      </a:r>
                      <a:endParaRPr lang="ko-KR" altLang="en-US" dirty="0" smtClean="0"/>
                    </a:p>
                  </a:txBody>
                  <a:tcPr anchor="ctr"/>
                </a:tc>
              </a:tr>
              <a:tr h="485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GSICS DCC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April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dirty="0" smtClean="0"/>
                        <a:t>2011 ~ December 2017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- 1.03 %/year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85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Lunar</a:t>
                      </a:r>
                      <a:r>
                        <a:rPr lang="en-US" altLang="ko-KR" baseline="0" dirty="0" smtClean="0"/>
                        <a:t> Observation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April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dirty="0" smtClean="0"/>
                        <a:t>2011 ~ December 2017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- 1.35 %/year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85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/>
                        <a:t>DCC (RTM)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April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dirty="0" smtClean="0"/>
                        <a:t>2011 ~ December 2017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- 1.28 %/year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85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/>
                        <a:t>Earth Target (RTM)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April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dirty="0" smtClean="0"/>
                        <a:t>2011 ~ December 2017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- 1.30 %/year</a:t>
                      </a:r>
                      <a:endParaRPr lang="ko-KR" altLang="en-US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3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3441" y="2351002"/>
            <a:ext cx="63385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ko-KR" altLang="en-US" sz="9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3200</TotalTime>
  <Words>363</Words>
  <Application>Microsoft Office PowerPoint</Application>
  <PresentationFormat>사용자 지정</PresentationFormat>
  <Paragraphs>91</Paragraphs>
  <Slides>8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Theme</vt:lpstr>
      <vt:lpstr>Update on Visible calibration</vt:lpstr>
      <vt:lpstr>Ray Matching method (1)</vt:lpstr>
      <vt:lpstr>Ray Matching method (2)</vt:lpstr>
      <vt:lpstr>Update of DCC based on NASA algorithm</vt:lpstr>
      <vt:lpstr> COMS VIS Degradation Trend</vt:lpstr>
      <vt:lpstr> COMS VIS Degradation Trend</vt:lpstr>
      <vt:lpstr>   Summary</vt:lpstr>
      <vt:lpstr>PowerPoint 프레젠테이션</vt:lpstr>
    </vt:vector>
  </TitlesOfParts>
  <Company>Eumetsat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Dohy</cp:lastModifiedBy>
  <cp:revision>1141</cp:revision>
  <cp:lastPrinted>2006-03-06T14:11:17Z</cp:lastPrinted>
  <dcterms:created xsi:type="dcterms:W3CDTF">1997-07-23T08:21:02Z</dcterms:created>
  <dcterms:modified xsi:type="dcterms:W3CDTF">2018-03-15T08:25:45Z</dcterms:modified>
</cp:coreProperties>
</file>