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88" r:id="rId2"/>
    <p:sldId id="260" r:id="rId3"/>
    <p:sldId id="326" r:id="rId4"/>
    <p:sldId id="327" r:id="rId5"/>
    <p:sldId id="328" r:id="rId6"/>
    <p:sldId id="261" r:id="rId7"/>
    <p:sldId id="329" r:id="rId8"/>
    <p:sldId id="330" r:id="rId9"/>
    <p:sldId id="323" r:id="rId10"/>
    <p:sldId id="331" r:id="rId11"/>
    <p:sldId id="294" r:id="rId12"/>
    <p:sldId id="275" r:id="rId13"/>
    <p:sldId id="324" r:id="rId14"/>
    <p:sldId id="270" r:id="rId15"/>
    <p:sldId id="295" r:id="rId16"/>
    <p:sldId id="313" r:id="rId17"/>
    <p:sldId id="321" r:id="rId18"/>
    <p:sldId id="322" r:id="rId19"/>
    <p:sldId id="332" r:id="rId20"/>
    <p:sldId id="305" r:id="rId21"/>
    <p:sldId id="296" r:id="rId22"/>
    <p:sldId id="300" r:id="rId23"/>
    <p:sldId id="333" r:id="rId24"/>
    <p:sldId id="334" r:id="rId25"/>
    <p:sldId id="279" r:id="rId26"/>
    <p:sldId id="316" r:id="rId27"/>
    <p:sldId id="320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5326"/>
    <a:srgbClr val="8FAADC"/>
    <a:srgbClr val="ED7D31"/>
    <a:srgbClr val="5B9BD5"/>
    <a:srgbClr val="FFD966"/>
    <a:srgbClr val="3BBEB4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69" autoAdjust="0"/>
    <p:restoredTop sz="77160" autoAdjust="0"/>
  </p:normalViewPr>
  <p:slideViewPr>
    <p:cSldViewPr snapToGrid="0">
      <p:cViewPr varScale="1">
        <p:scale>
          <a:sx n="85" d="100"/>
          <a:sy n="85" d="100"/>
        </p:scale>
        <p:origin x="12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4CBA3E-63C6-0943-8878-1A830139A192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1FE5EF0-35B0-0B43-BBA1-ED10FE214CEB}">
      <dgm:prSet phldrT="[文本]"/>
      <dgm:spPr/>
      <dgm:t>
        <a:bodyPr/>
        <a:lstStyle/>
        <a:p>
          <a:r>
            <a:rPr lang="en-US" altLang="zh-CN" dirty="0" smtClean="0"/>
            <a:t>NSMC/CMA</a:t>
          </a:r>
          <a:endParaRPr lang="zh-CN" altLang="en-US" dirty="0"/>
        </a:p>
      </dgm:t>
    </dgm:pt>
    <dgm:pt modelId="{D6845F6E-0A3A-3A48-8086-CB6F39DA6AEE}" type="parTrans" cxnId="{F5C87CB4-9044-7943-94FB-E4993F83D575}">
      <dgm:prSet/>
      <dgm:spPr/>
      <dgm:t>
        <a:bodyPr/>
        <a:lstStyle/>
        <a:p>
          <a:endParaRPr lang="zh-CN" altLang="en-US"/>
        </a:p>
      </dgm:t>
    </dgm:pt>
    <dgm:pt modelId="{C2C9C220-1740-C64B-997F-5364D3EAE7EE}" type="sibTrans" cxnId="{F5C87CB4-9044-7943-94FB-E4993F83D575}">
      <dgm:prSet/>
      <dgm:spPr/>
      <dgm:t>
        <a:bodyPr/>
        <a:lstStyle/>
        <a:p>
          <a:endParaRPr lang="zh-CN" altLang="en-US"/>
        </a:p>
      </dgm:t>
    </dgm:pt>
    <dgm:pt modelId="{4ED9D7E6-CE0A-994B-A973-7BCFFFAD344C}">
      <dgm:prSet phldrT="[文本]"/>
      <dgm:spPr/>
      <dgm:t>
        <a:bodyPr/>
        <a:lstStyle/>
        <a:p>
          <a:r>
            <a:rPr lang="en-US" altLang="zh-CN" dirty="0" smtClean="0"/>
            <a:t>CRAS</a:t>
          </a:r>
          <a:endParaRPr lang="zh-CN" altLang="en-US" dirty="0"/>
        </a:p>
      </dgm:t>
    </dgm:pt>
    <dgm:pt modelId="{265D146C-0EE7-3746-962C-9A0CEE0A94D2}" type="parTrans" cxnId="{C7781CA8-2974-7A4E-AA1B-D5494947AA37}">
      <dgm:prSet/>
      <dgm:spPr/>
      <dgm:t>
        <a:bodyPr/>
        <a:lstStyle/>
        <a:p>
          <a:endParaRPr lang="zh-CN" altLang="en-US"/>
        </a:p>
      </dgm:t>
    </dgm:pt>
    <dgm:pt modelId="{0AE00CCC-FEED-1741-92A1-823CEB242F0D}" type="sibTrans" cxnId="{C7781CA8-2974-7A4E-AA1B-D5494947AA37}">
      <dgm:prSet/>
      <dgm:spPr/>
      <dgm:t>
        <a:bodyPr/>
        <a:lstStyle/>
        <a:p>
          <a:endParaRPr lang="zh-CN" altLang="en-US"/>
        </a:p>
      </dgm:t>
    </dgm:pt>
    <dgm:pt modelId="{755C8AC7-5469-7E48-A68D-1F41E08D4414}">
      <dgm:prSet/>
      <dgm:spPr/>
      <dgm:t>
        <a:bodyPr/>
        <a:lstStyle/>
        <a:p>
          <a:r>
            <a:rPr lang="en-US" altLang="zh-CN" dirty="0" smtClean="0"/>
            <a:t>Weather RSA</a:t>
          </a:r>
          <a:endParaRPr lang="zh-CN" altLang="en-US" dirty="0"/>
        </a:p>
      </dgm:t>
    </dgm:pt>
    <dgm:pt modelId="{A3EDBCB8-2A64-A047-B552-B74C5D87CEE7}" type="parTrans" cxnId="{F89F12F7-FF65-1F41-9B38-142FE99D5ABA}">
      <dgm:prSet/>
      <dgm:spPr/>
      <dgm:t>
        <a:bodyPr/>
        <a:lstStyle/>
        <a:p>
          <a:endParaRPr lang="zh-CN" altLang="en-US"/>
        </a:p>
      </dgm:t>
    </dgm:pt>
    <dgm:pt modelId="{F9149FA2-BA41-D640-8690-51CB12D649FE}" type="sibTrans" cxnId="{F89F12F7-FF65-1F41-9B38-142FE99D5ABA}">
      <dgm:prSet/>
      <dgm:spPr/>
      <dgm:t>
        <a:bodyPr/>
        <a:lstStyle/>
        <a:p>
          <a:endParaRPr lang="zh-CN" altLang="en-US"/>
        </a:p>
      </dgm:t>
    </dgm:pt>
    <dgm:pt modelId="{F12C3EA8-F30D-E749-8ADE-44478AEF564C}">
      <dgm:prSet/>
      <dgm:spPr/>
      <dgm:t>
        <a:bodyPr/>
        <a:lstStyle/>
        <a:p>
          <a:r>
            <a:rPr lang="en-US" altLang="zh-CN" dirty="0" smtClean="0"/>
            <a:t>Climate RSA</a:t>
          </a:r>
          <a:endParaRPr lang="zh-CN" altLang="en-US" dirty="0"/>
        </a:p>
      </dgm:t>
    </dgm:pt>
    <dgm:pt modelId="{D864A61A-AE20-2F40-BA8C-E7282E1B7702}" type="parTrans" cxnId="{206E8554-4DFC-E844-9852-CC7474ACC4D7}">
      <dgm:prSet/>
      <dgm:spPr/>
      <dgm:t>
        <a:bodyPr/>
        <a:lstStyle/>
        <a:p>
          <a:endParaRPr lang="zh-CN" altLang="en-US"/>
        </a:p>
      </dgm:t>
    </dgm:pt>
    <dgm:pt modelId="{5239B010-9D55-554E-AE87-CF538ECD8D9B}" type="sibTrans" cxnId="{206E8554-4DFC-E844-9852-CC7474ACC4D7}">
      <dgm:prSet/>
      <dgm:spPr/>
      <dgm:t>
        <a:bodyPr/>
        <a:lstStyle/>
        <a:p>
          <a:endParaRPr lang="zh-CN" altLang="en-US"/>
        </a:p>
      </dgm:t>
    </dgm:pt>
    <dgm:pt modelId="{7B91E56D-F559-944B-B401-5D46DCE53C2D}">
      <dgm:prSet/>
      <dgm:spPr/>
      <dgm:t>
        <a:bodyPr/>
        <a:lstStyle/>
        <a:p>
          <a:r>
            <a:rPr lang="en-US" altLang="zh-CN" dirty="0" smtClean="0"/>
            <a:t>Environment RSA</a:t>
          </a:r>
          <a:endParaRPr lang="zh-CN" altLang="en-US" dirty="0"/>
        </a:p>
      </dgm:t>
    </dgm:pt>
    <dgm:pt modelId="{66D3DEA1-8297-8449-8D0A-A36E00B842B0}" type="parTrans" cxnId="{006B983F-0225-7A4C-A5EF-A2C361410543}">
      <dgm:prSet/>
      <dgm:spPr/>
      <dgm:t>
        <a:bodyPr/>
        <a:lstStyle/>
        <a:p>
          <a:endParaRPr lang="zh-CN" altLang="en-US"/>
        </a:p>
      </dgm:t>
    </dgm:pt>
    <dgm:pt modelId="{9ECB8642-1449-ED48-A6F9-27D90AF23AC6}" type="sibTrans" cxnId="{006B983F-0225-7A4C-A5EF-A2C361410543}">
      <dgm:prSet/>
      <dgm:spPr/>
      <dgm:t>
        <a:bodyPr/>
        <a:lstStyle/>
        <a:p>
          <a:endParaRPr lang="zh-CN" altLang="en-US"/>
        </a:p>
      </dgm:t>
    </dgm:pt>
    <dgm:pt modelId="{4C5FD96A-25AD-FC44-9430-FD503B41C0FB}">
      <dgm:prSet/>
      <dgm:spPr/>
      <dgm:t>
        <a:bodyPr/>
        <a:lstStyle/>
        <a:p>
          <a:r>
            <a:rPr lang="en-US" altLang="zh-CN" dirty="0" smtClean="0"/>
            <a:t>Data Management Dep.</a:t>
          </a:r>
          <a:endParaRPr lang="zh-CN" altLang="en-US" dirty="0"/>
        </a:p>
      </dgm:t>
    </dgm:pt>
    <dgm:pt modelId="{E506708E-CE1E-7E41-96F3-DB0C994A31D7}" type="parTrans" cxnId="{B9A9E891-2314-794C-A9C0-35B9E19F55EA}">
      <dgm:prSet/>
      <dgm:spPr/>
      <dgm:t>
        <a:bodyPr/>
        <a:lstStyle/>
        <a:p>
          <a:endParaRPr lang="zh-CN" altLang="en-US"/>
        </a:p>
      </dgm:t>
    </dgm:pt>
    <dgm:pt modelId="{8E757600-016E-CA43-82B9-1B69E1EAEA9D}" type="sibTrans" cxnId="{B9A9E891-2314-794C-A9C0-35B9E19F55EA}">
      <dgm:prSet/>
      <dgm:spPr/>
      <dgm:t>
        <a:bodyPr/>
        <a:lstStyle/>
        <a:p>
          <a:endParaRPr lang="zh-CN" altLang="en-US"/>
        </a:p>
      </dgm:t>
    </dgm:pt>
    <dgm:pt modelId="{5BC22AB6-B64A-854E-B8C1-A020716DB9BD}">
      <dgm:prSet/>
      <dgm:spPr>
        <a:solidFill>
          <a:srgbClr val="FFC000"/>
        </a:solidFill>
      </dgm:spPr>
      <dgm:t>
        <a:bodyPr/>
        <a:lstStyle/>
        <a:p>
          <a:r>
            <a:rPr lang="en-US" altLang="zh-CN" dirty="0" smtClean="0">
              <a:solidFill>
                <a:schemeClr val="tx1"/>
              </a:solidFill>
            </a:rPr>
            <a:t>Data Services Dep.</a:t>
          </a:r>
          <a:endParaRPr lang="zh-CN" altLang="en-US" dirty="0">
            <a:solidFill>
              <a:schemeClr val="tx1"/>
            </a:solidFill>
          </a:endParaRPr>
        </a:p>
      </dgm:t>
    </dgm:pt>
    <dgm:pt modelId="{FE65C48B-FCFA-E94C-96AA-A259795B2891}" type="parTrans" cxnId="{5C203C7D-340E-ED4A-B978-6EB4485A2CE0}">
      <dgm:prSet/>
      <dgm:spPr/>
      <dgm:t>
        <a:bodyPr/>
        <a:lstStyle/>
        <a:p>
          <a:endParaRPr lang="zh-CN" altLang="en-US"/>
        </a:p>
      </dgm:t>
    </dgm:pt>
    <dgm:pt modelId="{525E7B29-0E4D-934C-9C74-59C0657E9A79}" type="sibTrans" cxnId="{5C203C7D-340E-ED4A-B978-6EB4485A2CE0}">
      <dgm:prSet/>
      <dgm:spPr/>
      <dgm:t>
        <a:bodyPr/>
        <a:lstStyle/>
        <a:p>
          <a:endParaRPr lang="zh-CN" altLang="en-US"/>
        </a:p>
      </dgm:t>
    </dgm:pt>
    <dgm:pt modelId="{0E956C3E-D08C-B345-AB20-892304FEC3A8}" type="pres">
      <dgm:prSet presAssocID="{B34CBA3E-63C6-0943-8878-1A830139A19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FFBE9604-39BA-E647-BDD1-145194F6F281}" type="pres">
      <dgm:prSet presAssocID="{01FE5EF0-35B0-0B43-BBA1-ED10FE214CEB}" presName="hierRoot1" presStyleCnt="0">
        <dgm:presLayoutVars>
          <dgm:hierBranch val="init"/>
        </dgm:presLayoutVars>
      </dgm:prSet>
      <dgm:spPr/>
    </dgm:pt>
    <dgm:pt modelId="{A25C40A0-EC4A-5A42-9627-456E4BA7EA67}" type="pres">
      <dgm:prSet presAssocID="{01FE5EF0-35B0-0B43-BBA1-ED10FE214CEB}" presName="rootComposite1" presStyleCnt="0"/>
      <dgm:spPr/>
    </dgm:pt>
    <dgm:pt modelId="{18C0DCD6-98EA-3344-9681-29B59088C26D}" type="pres">
      <dgm:prSet presAssocID="{01FE5EF0-35B0-0B43-BBA1-ED10FE214CE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E967481-E616-F043-B6C8-661A24AEB93C}" type="pres">
      <dgm:prSet presAssocID="{01FE5EF0-35B0-0B43-BBA1-ED10FE214CEB}" presName="rootConnector1" presStyleLbl="node1" presStyleIdx="0" presStyleCnt="0"/>
      <dgm:spPr/>
      <dgm:t>
        <a:bodyPr/>
        <a:lstStyle/>
        <a:p>
          <a:endParaRPr lang="zh-CN" altLang="en-US"/>
        </a:p>
      </dgm:t>
    </dgm:pt>
    <dgm:pt modelId="{5CF44ACE-7559-164F-8AF3-09D45409AAF8}" type="pres">
      <dgm:prSet presAssocID="{01FE5EF0-35B0-0B43-BBA1-ED10FE214CEB}" presName="hierChild2" presStyleCnt="0"/>
      <dgm:spPr/>
    </dgm:pt>
    <dgm:pt modelId="{E669A4D5-9987-3943-A7FC-141F23FECF71}" type="pres">
      <dgm:prSet presAssocID="{265D146C-0EE7-3746-962C-9A0CEE0A94D2}" presName="Name64" presStyleLbl="parChTrans1D2" presStyleIdx="0" presStyleCnt="1"/>
      <dgm:spPr/>
      <dgm:t>
        <a:bodyPr/>
        <a:lstStyle/>
        <a:p>
          <a:endParaRPr lang="zh-CN" altLang="en-US"/>
        </a:p>
      </dgm:t>
    </dgm:pt>
    <dgm:pt modelId="{8507548A-314D-5142-B12F-8A1B37E2E8CD}" type="pres">
      <dgm:prSet presAssocID="{4ED9D7E6-CE0A-994B-A973-7BCFFFAD344C}" presName="hierRoot2" presStyleCnt="0">
        <dgm:presLayoutVars>
          <dgm:hierBranch val="init"/>
        </dgm:presLayoutVars>
      </dgm:prSet>
      <dgm:spPr/>
    </dgm:pt>
    <dgm:pt modelId="{92FE3DC8-23D9-CA4F-91C2-1096E663CFCB}" type="pres">
      <dgm:prSet presAssocID="{4ED9D7E6-CE0A-994B-A973-7BCFFFAD344C}" presName="rootComposite" presStyleCnt="0"/>
      <dgm:spPr/>
    </dgm:pt>
    <dgm:pt modelId="{3EF36610-2CD9-C94A-BFBC-C919DAC9D06C}" type="pres">
      <dgm:prSet presAssocID="{4ED9D7E6-CE0A-994B-A973-7BCFFFAD344C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54A90BD-5902-CD40-AE89-1DF49C6E56A1}" type="pres">
      <dgm:prSet presAssocID="{4ED9D7E6-CE0A-994B-A973-7BCFFFAD344C}" presName="rootConnector" presStyleLbl="node2" presStyleIdx="0" presStyleCnt="1"/>
      <dgm:spPr/>
      <dgm:t>
        <a:bodyPr/>
        <a:lstStyle/>
        <a:p>
          <a:endParaRPr lang="zh-CN" altLang="en-US"/>
        </a:p>
      </dgm:t>
    </dgm:pt>
    <dgm:pt modelId="{1A11EBAA-E8A2-454A-B549-9EC4B45A74DF}" type="pres">
      <dgm:prSet presAssocID="{4ED9D7E6-CE0A-994B-A973-7BCFFFAD344C}" presName="hierChild4" presStyleCnt="0"/>
      <dgm:spPr/>
    </dgm:pt>
    <dgm:pt modelId="{C4E6AE56-F8B1-9A4C-9672-578963774C13}" type="pres">
      <dgm:prSet presAssocID="{A3EDBCB8-2A64-A047-B552-B74C5D87CEE7}" presName="Name64" presStyleLbl="parChTrans1D3" presStyleIdx="0" presStyleCnt="5"/>
      <dgm:spPr/>
      <dgm:t>
        <a:bodyPr/>
        <a:lstStyle/>
        <a:p>
          <a:endParaRPr lang="zh-CN" altLang="en-US"/>
        </a:p>
      </dgm:t>
    </dgm:pt>
    <dgm:pt modelId="{FAE95A96-ECE3-8644-BFEC-FCF5327544C1}" type="pres">
      <dgm:prSet presAssocID="{755C8AC7-5469-7E48-A68D-1F41E08D4414}" presName="hierRoot2" presStyleCnt="0">
        <dgm:presLayoutVars>
          <dgm:hierBranch val="init"/>
        </dgm:presLayoutVars>
      </dgm:prSet>
      <dgm:spPr/>
    </dgm:pt>
    <dgm:pt modelId="{CE5A0508-5F3F-6C44-AD78-6D86D9D2514C}" type="pres">
      <dgm:prSet presAssocID="{755C8AC7-5469-7E48-A68D-1F41E08D4414}" presName="rootComposite" presStyleCnt="0"/>
      <dgm:spPr/>
    </dgm:pt>
    <dgm:pt modelId="{0027B62D-6E84-B146-886C-EAD306D0129D}" type="pres">
      <dgm:prSet presAssocID="{755C8AC7-5469-7E48-A68D-1F41E08D4414}" presName="rootText" presStyleLbl="node3" presStyleIdx="0" presStyleCnt="5" custScaleX="15127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1515C84-0B96-7844-9A66-D74C1892934E}" type="pres">
      <dgm:prSet presAssocID="{755C8AC7-5469-7E48-A68D-1F41E08D4414}" presName="rootConnector" presStyleLbl="node3" presStyleIdx="0" presStyleCnt="5"/>
      <dgm:spPr/>
      <dgm:t>
        <a:bodyPr/>
        <a:lstStyle/>
        <a:p>
          <a:endParaRPr lang="zh-CN" altLang="en-US"/>
        </a:p>
      </dgm:t>
    </dgm:pt>
    <dgm:pt modelId="{58A37CF9-24CE-E24A-B52F-E6EFB9097EB6}" type="pres">
      <dgm:prSet presAssocID="{755C8AC7-5469-7E48-A68D-1F41E08D4414}" presName="hierChild4" presStyleCnt="0"/>
      <dgm:spPr/>
    </dgm:pt>
    <dgm:pt modelId="{27E1A435-3A02-1546-B032-B7D75490907F}" type="pres">
      <dgm:prSet presAssocID="{755C8AC7-5469-7E48-A68D-1F41E08D4414}" presName="hierChild5" presStyleCnt="0"/>
      <dgm:spPr/>
    </dgm:pt>
    <dgm:pt modelId="{DBF9FCE9-1B9B-4945-8455-6AE3AC95DAC8}" type="pres">
      <dgm:prSet presAssocID="{D864A61A-AE20-2F40-BA8C-E7282E1B7702}" presName="Name64" presStyleLbl="parChTrans1D3" presStyleIdx="1" presStyleCnt="5"/>
      <dgm:spPr/>
      <dgm:t>
        <a:bodyPr/>
        <a:lstStyle/>
        <a:p>
          <a:endParaRPr lang="zh-CN" altLang="en-US"/>
        </a:p>
      </dgm:t>
    </dgm:pt>
    <dgm:pt modelId="{5FAE1A87-1214-864A-908C-D9BF14EE2A0A}" type="pres">
      <dgm:prSet presAssocID="{F12C3EA8-F30D-E749-8ADE-44478AEF564C}" presName="hierRoot2" presStyleCnt="0">
        <dgm:presLayoutVars>
          <dgm:hierBranch val="init"/>
        </dgm:presLayoutVars>
      </dgm:prSet>
      <dgm:spPr/>
    </dgm:pt>
    <dgm:pt modelId="{B3CDBBE5-58C3-E641-8D40-B61159A307B9}" type="pres">
      <dgm:prSet presAssocID="{F12C3EA8-F30D-E749-8ADE-44478AEF564C}" presName="rootComposite" presStyleCnt="0"/>
      <dgm:spPr/>
    </dgm:pt>
    <dgm:pt modelId="{631F6C97-154F-B44F-A1FB-3E075E4E08BF}" type="pres">
      <dgm:prSet presAssocID="{F12C3EA8-F30D-E749-8ADE-44478AEF564C}" presName="rootText" presStyleLbl="node3" presStyleIdx="1" presStyleCnt="5" custScaleX="15127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62E30B2-F36B-2240-8277-1FEF949CB939}" type="pres">
      <dgm:prSet presAssocID="{F12C3EA8-F30D-E749-8ADE-44478AEF564C}" presName="rootConnector" presStyleLbl="node3" presStyleIdx="1" presStyleCnt="5"/>
      <dgm:spPr/>
      <dgm:t>
        <a:bodyPr/>
        <a:lstStyle/>
        <a:p>
          <a:endParaRPr lang="zh-CN" altLang="en-US"/>
        </a:p>
      </dgm:t>
    </dgm:pt>
    <dgm:pt modelId="{26DBF3BC-7B7A-C247-8990-6DFA0466A71C}" type="pres">
      <dgm:prSet presAssocID="{F12C3EA8-F30D-E749-8ADE-44478AEF564C}" presName="hierChild4" presStyleCnt="0"/>
      <dgm:spPr/>
    </dgm:pt>
    <dgm:pt modelId="{C2A6F71D-EA4D-704C-8F20-18A4ED32A250}" type="pres">
      <dgm:prSet presAssocID="{F12C3EA8-F30D-E749-8ADE-44478AEF564C}" presName="hierChild5" presStyleCnt="0"/>
      <dgm:spPr/>
    </dgm:pt>
    <dgm:pt modelId="{0083FF28-6BB4-3940-ABAD-E0E83692D9D6}" type="pres">
      <dgm:prSet presAssocID="{66D3DEA1-8297-8449-8D0A-A36E00B842B0}" presName="Name64" presStyleLbl="parChTrans1D3" presStyleIdx="2" presStyleCnt="5"/>
      <dgm:spPr/>
      <dgm:t>
        <a:bodyPr/>
        <a:lstStyle/>
        <a:p>
          <a:endParaRPr lang="zh-CN" altLang="en-US"/>
        </a:p>
      </dgm:t>
    </dgm:pt>
    <dgm:pt modelId="{24A9141D-831E-2941-9E85-F526572ADDF1}" type="pres">
      <dgm:prSet presAssocID="{7B91E56D-F559-944B-B401-5D46DCE53C2D}" presName="hierRoot2" presStyleCnt="0">
        <dgm:presLayoutVars>
          <dgm:hierBranch val="init"/>
        </dgm:presLayoutVars>
      </dgm:prSet>
      <dgm:spPr/>
    </dgm:pt>
    <dgm:pt modelId="{B5408583-EA2B-7E4C-B1D0-9B564E0F47D2}" type="pres">
      <dgm:prSet presAssocID="{7B91E56D-F559-944B-B401-5D46DCE53C2D}" presName="rootComposite" presStyleCnt="0"/>
      <dgm:spPr/>
    </dgm:pt>
    <dgm:pt modelId="{C412EBF9-E9FC-D14D-B8F6-C1E5D9B9E4AA}" type="pres">
      <dgm:prSet presAssocID="{7B91E56D-F559-944B-B401-5D46DCE53C2D}" presName="rootText" presStyleLbl="node3" presStyleIdx="2" presStyleCnt="5" custScaleX="15127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099824D-CA40-0C44-B9ED-EC21D61B1210}" type="pres">
      <dgm:prSet presAssocID="{7B91E56D-F559-944B-B401-5D46DCE53C2D}" presName="rootConnector" presStyleLbl="node3" presStyleIdx="2" presStyleCnt="5"/>
      <dgm:spPr/>
      <dgm:t>
        <a:bodyPr/>
        <a:lstStyle/>
        <a:p>
          <a:endParaRPr lang="zh-CN" altLang="en-US"/>
        </a:p>
      </dgm:t>
    </dgm:pt>
    <dgm:pt modelId="{29DF4192-F80E-CC4A-A9B2-7CBF52A3369A}" type="pres">
      <dgm:prSet presAssocID="{7B91E56D-F559-944B-B401-5D46DCE53C2D}" presName="hierChild4" presStyleCnt="0"/>
      <dgm:spPr/>
    </dgm:pt>
    <dgm:pt modelId="{543C5903-F662-C242-9227-4C3631C3584F}" type="pres">
      <dgm:prSet presAssocID="{7B91E56D-F559-944B-B401-5D46DCE53C2D}" presName="hierChild5" presStyleCnt="0"/>
      <dgm:spPr/>
    </dgm:pt>
    <dgm:pt modelId="{2E65A1CE-EBA4-9E47-A09B-051C841402BA}" type="pres">
      <dgm:prSet presAssocID="{E506708E-CE1E-7E41-96F3-DB0C994A31D7}" presName="Name64" presStyleLbl="parChTrans1D3" presStyleIdx="3" presStyleCnt="5"/>
      <dgm:spPr/>
      <dgm:t>
        <a:bodyPr/>
        <a:lstStyle/>
        <a:p>
          <a:endParaRPr lang="zh-CN" altLang="en-US"/>
        </a:p>
      </dgm:t>
    </dgm:pt>
    <dgm:pt modelId="{01E9D603-E098-BF44-BABD-E2B1A6CC5A2F}" type="pres">
      <dgm:prSet presAssocID="{4C5FD96A-25AD-FC44-9430-FD503B41C0FB}" presName="hierRoot2" presStyleCnt="0">
        <dgm:presLayoutVars>
          <dgm:hierBranch val="init"/>
        </dgm:presLayoutVars>
      </dgm:prSet>
      <dgm:spPr/>
    </dgm:pt>
    <dgm:pt modelId="{6E98D74C-0368-7242-93E8-16B357600F3D}" type="pres">
      <dgm:prSet presAssocID="{4C5FD96A-25AD-FC44-9430-FD503B41C0FB}" presName="rootComposite" presStyleCnt="0"/>
      <dgm:spPr/>
    </dgm:pt>
    <dgm:pt modelId="{CD193E7C-4D94-6A47-BA59-853E0F425982}" type="pres">
      <dgm:prSet presAssocID="{4C5FD96A-25AD-FC44-9430-FD503B41C0FB}" presName="rootText" presStyleLbl="node3" presStyleIdx="3" presStyleCnt="5" custScaleX="15147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75F9E7E-A3ED-C84D-A284-C0392BE3F04A}" type="pres">
      <dgm:prSet presAssocID="{4C5FD96A-25AD-FC44-9430-FD503B41C0FB}" presName="rootConnector" presStyleLbl="node3" presStyleIdx="3" presStyleCnt="5"/>
      <dgm:spPr/>
      <dgm:t>
        <a:bodyPr/>
        <a:lstStyle/>
        <a:p>
          <a:endParaRPr lang="zh-CN" altLang="en-US"/>
        </a:p>
      </dgm:t>
    </dgm:pt>
    <dgm:pt modelId="{3895B354-9FB1-DD4C-845A-853FE1FE3E8D}" type="pres">
      <dgm:prSet presAssocID="{4C5FD96A-25AD-FC44-9430-FD503B41C0FB}" presName="hierChild4" presStyleCnt="0"/>
      <dgm:spPr/>
    </dgm:pt>
    <dgm:pt modelId="{B261F034-7387-BD44-8694-42AA74D98592}" type="pres">
      <dgm:prSet presAssocID="{4C5FD96A-25AD-FC44-9430-FD503B41C0FB}" presName="hierChild5" presStyleCnt="0"/>
      <dgm:spPr/>
    </dgm:pt>
    <dgm:pt modelId="{E9B5E1C0-D020-2449-8E11-BC8BB2EFE9A5}" type="pres">
      <dgm:prSet presAssocID="{FE65C48B-FCFA-E94C-96AA-A259795B2891}" presName="Name64" presStyleLbl="parChTrans1D3" presStyleIdx="4" presStyleCnt="5"/>
      <dgm:spPr/>
      <dgm:t>
        <a:bodyPr/>
        <a:lstStyle/>
        <a:p>
          <a:endParaRPr lang="zh-CN" altLang="en-US"/>
        </a:p>
      </dgm:t>
    </dgm:pt>
    <dgm:pt modelId="{198F78B0-B2AC-EA45-8841-BE2020263C00}" type="pres">
      <dgm:prSet presAssocID="{5BC22AB6-B64A-854E-B8C1-A020716DB9BD}" presName="hierRoot2" presStyleCnt="0">
        <dgm:presLayoutVars>
          <dgm:hierBranch val="init"/>
        </dgm:presLayoutVars>
      </dgm:prSet>
      <dgm:spPr/>
    </dgm:pt>
    <dgm:pt modelId="{5319DE50-69B6-CC4A-8EBE-1FBCEEFD61CB}" type="pres">
      <dgm:prSet presAssocID="{5BC22AB6-B64A-854E-B8C1-A020716DB9BD}" presName="rootComposite" presStyleCnt="0"/>
      <dgm:spPr/>
    </dgm:pt>
    <dgm:pt modelId="{9C062A9A-4FB0-E644-84AF-E9AAFCFD9308}" type="pres">
      <dgm:prSet presAssocID="{5BC22AB6-B64A-854E-B8C1-A020716DB9BD}" presName="rootText" presStyleLbl="node3" presStyleIdx="4" presStyleCnt="5" custScaleX="15286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082E52B-5487-DF4A-A8D4-121B2B1B5F99}" type="pres">
      <dgm:prSet presAssocID="{5BC22AB6-B64A-854E-B8C1-A020716DB9BD}" presName="rootConnector" presStyleLbl="node3" presStyleIdx="4" presStyleCnt="5"/>
      <dgm:spPr/>
      <dgm:t>
        <a:bodyPr/>
        <a:lstStyle/>
        <a:p>
          <a:endParaRPr lang="zh-CN" altLang="en-US"/>
        </a:p>
      </dgm:t>
    </dgm:pt>
    <dgm:pt modelId="{9545631F-B1CA-5144-840E-B9DA5BB5F046}" type="pres">
      <dgm:prSet presAssocID="{5BC22AB6-B64A-854E-B8C1-A020716DB9BD}" presName="hierChild4" presStyleCnt="0"/>
      <dgm:spPr/>
    </dgm:pt>
    <dgm:pt modelId="{4ABB8725-DF30-044C-8100-4771DD458347}" type="pres">
      <dgm:prSet presAssocID="{5BC22AB6-B64A-854E-B8C1-A020716DB9BD}" presName="hierChild5" presStyleCnt="0"/>
      <dgm:spPr/>
    </dgm:pt>
    <dgm:pt modelId="{46E31807-A9A9-9748-A0D1-A4831B084DC3}" type="pres">
      <dgm:prSet presAssocID="{4ED9D7E6-CE0A-994B-A973-7BCFFFAD344C}" presName="hierChild5" presStyleCnt="0"/>
      <dgm:spPr/>
    </dgm:pt>
    <dgm:pt modelId="{8C4BDF69-CDEC-024A-8AB5-9F05B8BD22E5}" type="pres">
      <dgm:prSet presAssocID="{01FE5EF0-35B0-0B43-BBA1-ED10FE214CEB}" presName="hierChild3" presStyleCnt="0"/>
      <dgm:spPr/>
    </dgm:pt>
  </dgm:ptLst>
  <dgm:cxnLst>
    <dgm:cxn modelId="{62819FA9-2657-8E4C-8897-5D94C58F366C}" type="presOf" srcId="{01FE5EF0-35B0-0B43-BBA1-ED10FE214CEB}" destId="{18C0DCD6-98EA-3344-9681-29B59088C26D}" srcOrd="0" destOrd="0" presId="urn:microsoft.com/office/officeart/2009/3/layout/HorizontalOrganizationChart"/>
    <dgm:cxn modelId="{637E0992-CD52-4C4E-9A24-60C2601E2AA7}" type="presOf" srcId="{E506708E-CE1E-7E41-96F3-DB0C994A31D7}" destId="{2E65A1CE-EBA4-9E47-A09B-051C841402BA}" srcOrd="0" destOrd="0" presId="urn:microsoft.com/office/officeart/2009/3/layout/HorizontalOrganizationChart"/>
    <dgm:cxn modelId="{C34EF79A-9911-7E49-81E6-8B76F9E05BDA}" type="presOf" srcId="{5BC22AB6-B64A-854E-B8C1-A020716DB9BD}" destId="{9C062A9A-4FB0-E644-84AF-E9AAFCFD9308}" srcOrd="0" destOrd="0" presId="urn:microsoft.com/office/officeart/2009/3/layout/HorizontalOrganizationChart"/>
    <dgm:cxn modelId="{1B08258D-7089-D447-B534-81B6D349F1C1}" type="presOf" srcId="{B34CBA3E-63C6-0943-8878-1A830139A192}" destId="{0E956C3E-D08C-B345-AB20-892304FEC3A8}" srcOrd="0" destOrd="0" presId="urn:microsoft.com/office/officeart/2009/3/layout/HorizontalOrganizationChart"/>
    <dgm:cxn modelId="{006B983F-0225-7A4C-A5EF-A2C361410543}" srcId="{4ED9D7E6-CE0A-994B-A973-7BCFFFAD344C}" destId="{7B91E56D-F559-944B-B401-5D46DCE53C2D}" srcOrd="2" destOrd="0" parTransId="{66D3DEA1-8297-8449-8D0A-A36E00B842B0}" sibTransId="{9ECB8642-1449-ED48-A6F9-27D90AF23AC6}"/>
    <dgm:cxn modelId="{206E8554-4DFC-E844-9852-CC7474ACC4D7}" srcId="{4ED9D7E6-CE0A-994B-A973-7BCFFFAD344C}" destId="{F12C3EA8-F30D-E749-8ADE-44478AEF564C}" srcOrd="1" destOrd="0" parTransId="{D864A61A-AE20-2F40-BA8C-E7282E1B7702}" sibTransId="{5239B010-9D55-554E-AE87-CF538ECD8D9B}"/>
    <dgm:cxn modelId="{5C203C7D-340E-ED4A-B978-6EB4485A2CE0}" srcId="{4ED9D7E6-CE0A-994B-A973-7BCFFFAD344C}" destId="{5BC22AB6-B64A-854E-B8C1-A020716DB9BD}" srcOrd="4" destOrd="0" parTransId="{FE65C48B-FCFA-E94C-96AA-A259795B2891}" sibTransId="{525E7B29-0E4D-934C-9C74-59C0657E9A79}"/>
    <dgm:cxn modelId="{2CDAAD54-0F33-6248-97D6-D325860EACE4}" type="presOf" srcId="{FE65C48B-FCFA-E94C-96AA-A259795B2891}" destId="{E9B5E1C0-D020-2449-8E11-BC8BB2EFE9A5}" srcOrd="0" destOrd="0" presId="urn:microsoft.com/office/officeart/2009/3/layout/HorizontalOrganizationChart"/>
    <dgm:cxn modelId="{F5C87CB4-9044-7943-94FB-E4993F83D575}" srcId="{B34CBA3E-63C6-0943-8878-1A830139A192}" destId="{01FE5EF0-35B0-0B43-BBA1-ED10FE214CEB}" srcOrd="0" destOrd="0" parTransId="{D6845F6E-0A3A-3A48-8086-CB6F39DA6AEE}" sibTransId="{C2C9C220-1740-C64B-997F-5364D3EAE7EE}"/>
    <dgm:cxn modelId="{603872DB-823D-4041-9462-BDFAC702E98A}" type="presOf" srcId="{4ED9D7E6-CE0A-994B-A973-7BCFFFAD344C}" destId="{D54A90BD-5902-CD40-AE89-1DF49C6E56A1}" srcOrd="1" destOrd="0" presId="urn:microsoft.com/office/officeart/2009/3/layout/HorizontalOrganizationChart"/>
    <dgm:cxn modelId="{C7781CA8-2974-7A4E-AA1B-D5494947AA37}" srcId="{01FE5EF0-35B0-0B43-BBA1-ED10FE214CEB}" destId="{4ED9D7E6-CE0A-994B-A973-7BCFFFAD344C}" srcOrd="0" destOrd="0" parTransId="{265D146C-0EE7-3746-962C-9A0CEE0A94D2}" sibTransId="{0AE00CCC-FEED-1741-92A1-823CEB242F0D}"/>
    <dgm:cxn modelId="{196A52D4-9227-8D45-8867-3839BE9EF887}" type="presOf" srcId="{755C8AC7-5469-7E48-A68D-1F41E08D4414}" destId="{0027B62D-6E84-B146-886C-EAD306D0129D}" srcOrd="0" destOrd="0" presId="urn:microsoft.com/office/officeart/2009/3/layout/HorizontalOrganizationChart"/>
    <dgm:cxn modelId="{99FCC53A-8F8F-B543-BEAA-4096BDFB31C6}" type="presOf" srcId="{4ED9D7E6-CE0A-994B-A973-7BCFFFAD344C}" destId="{3EF36610-2CD9-C94A-BFBC-C919DAC9D06C}" srcOrd="0" destOrd="0" presId="urn:microsoft.com/office/officeart/2009/3/layout/HorizontalOrganizationChart"/>
    <dgm:cxn modelId="{B9A9E891-2314-794C-A9C0-35B9E19F55EA}" srcId="{4ED9D7E6-CE0A-994B-A973-7BCFFFAD344C}" destId="{4C5FD96A-25AD-FC44-9430-FD503B41C0FB}" srcOrd="3" destOrd="0" parTransId="{E506708E-CE1E-7E41-96F3-DB0C994A31D7}" sibTransId="{8E757600-016E-CA43-82B9-1B69E1EAEA9D}"/>
    <dgm:cxn modelId="{6EEFCA09-F450-3443-B846-CECF819E0A52}" type="presOf" srcId="{F12C3EA8-F30D-E749-8ADE-44478AEF564C}" destId="{631F6C97-154F-B44F-A1FB-3E075E4E08BF}" srcOrd="0" destOrd="0" presId="urn:microsoft.com/office/officeart/2009/3/layout/HorizontalOrganizationChart"/>
    <dgm:cxn modelId="{572C5F83-BFA9-384A-94B1-26C7848E921A}" type="presOf" srcId="{7B91E56D-F559-944B-B401-5D46DCE53C2D}" destId="{B099824D-CA40-0C44-B9ED-EC21D61B1210}" srcOrd="1" destOrd="0" presId="urn:microsoft.com/office/officeart/2009/3/layout/HorizontalOrganizationChart"/>
    <dgm:cxn modelId="{A86E52E2-5EA8-5145-B4DA-67D52FEBD89C}" type="presOf" srcId="{265D146C-0EE7-3746-962C-9A0CEE0A94D2}" destId="{E669A4D5-9987-3943-A7FC-141F23FECF71}" srcOrd="0" destOrd="0" presId="urn:microsoft.com/office/officeart/2009/3/layout/HorizontalOrganizationChart"/>
    <dgm:cxn modelId="{E4EACBE1-06FF-2C45-8F9B-63A68384D50E}" type="presOf" srcId="{7B91E56D-F559-944B-B401-5D46DCE53C2D}" destId="{C412EBF9-E9FC-D14D-B8F6-C1E5D9B9E4AA}" srcOrd="0" destOrd="0" presId="urn:microsoft.com/office/officeart/2009/3/layout/HorizontalOrganizationChart"/>
    <dgm:cxn modelId="{89100994-96A1-124B-87AE-81C4A2C9D446}" type="presOf" srcId="{A3EDBCB8-2A64-A047-B552-B74C5D87CEE7}" destId="{C4E6AE56-F8B1-9A4C-9672-578963774C13}" srcOrd="0" destOrd="0" presId="urn:microsoft.com/office/officeart/2009/3/layout/HorizontalOrganizationChart"/>
    <dgm:cxn modelId="{27833FE2-3978-FD4D-8124-4A678DE0AE19}" type="presOf" srcId="{4C5FD96A-25AD-FC44-9430-FD503B41C0FB}" destId="{A75F9E7E-A3ED-C84D-A284-C0392BE3F04A}" srcOrd="1" destOrd="0" presId="urn:microsoft.com/office/officeart/2009/3/layout/HorizontalOrganizationChart"/>
    <dgm:cxn modelId="{EF85024B-8982-2D47-8052-E098D44AD704}" type="presOf" srcId="{01FE5EF0-35B0-0B43-BBA1-ED10FE214CEB}" destId="{0E967481-E616-F043-B6C8-661A24AEB93C}" srcOrd="1" destOrd="0" presId="urn:microsoft.com/office/officeart/2009/3/layout/HorizontalOrganizationChart"/>
    <dgm:cxn modelId="{85E4121F-478F-B344-ABA0-4BC15F0FC1BC}" type="presOf" srcId="{66D3DEA1-8297-8449-8D0A-A36E00B842B0}" destId="{0083FF28-6BB4-3940-ABAD-E0E83692D9D6}" srcOrd="0" destOrd="0" presId="urn:microsoft.com/office/officeart/2009/3/layout/HorizontalOrganizationChart"/>
    <dgm:cxn modelId="{9C2CA1FE-5DB7-0E45-976A-00B3E2ABC764}" type="presOf" srcId="{5BC22AB6-B64A-854E-B8C1-A020716DB9BD}" destId="{2082E52B-5487-DF4A-A8D4-121B2B1B5F99}" srcOrd="1" destOrd="0" presId="urn:microsoft.com/office/officeart/2009/3/layout/HorizontalOrganizationChart"/>
    <dgm:cxn modelId="{281EE378-2B18-494E-80CA-5D35992DCFE0}" type="presOf" srcId="{755C8AC7-5469-7E48-A68D-1F41E08D4414}" destId="{31515C84-0B96-7844-9A66-D74C1892934E}" srcOrd="1" destOrd="0" presId="urn:microsoft.com/office/officeart/2009/3/layout/HorizontalOrganizationChart"/>
    <dgm:cxn modelId="{6D6D34BE-E3AA-5446-BD42-D366C630F5D4}" type="presOf" srcId="{D864A61A-AE20-2F40-BA8C-E7282E1B7702}" destId="{DBF9FCE9-1B9B-4945-8455-6AE3AC95DAC8}" srcOrd="0" destOrd="0" presId="urn:microsoft.com/office/officeart/2009/3/layout/HorizontalOrganizationChart"/>
    <dgm:cxn modelId="{13F1D2D4-6BC2-6641-91DD-B265E99DE192}" type="presOf" srcId="{4C5FD96A-25AD-FC44-9430-FD503B41C0FB}" destId="{CD193E7C-4D94-6A47-BA59-853E0F425982}" srcOrd="0" destOrd="0" presId="urn:microsoft.com/office/officeart/2009/3/layout/HorizontalOrganizationChart"/>
    <dgm:cxn modelId="{51466FDF-E8EA-AF41-B2DC-907FB3E79CF3}" type="presOf" srcId="{F12C3EA8-F30D-E749-8ADE-44478AEF564C}" destId="{A62E30B2-F36B-2240-8277-1FEF949CB939}" srcOrd="1" destOrd="0" presId="urn:microsoft.com/office/officeart/2009/3/layout/HorizontalOrganizationChart"/>
    <dgm:cxn modelId="{F89F12F7-FF65-1F41-9B38-142FE99D5ABA}" srcId="{4ED9D7E6-CE0A-994B-A973-7BCFFFAD344C}" destId="{755C8AC7-5469-7E48-A68D-1F41E08D4414}" srcOrd="0" destOrd="0" parTransId="{A3EDBCB8-2A64-A047-B552-B74C5D87CEE7}" sibTransId="{F9149FA2-BA41-D640-8690-51CB12D649FE}"/>
    <dgm:cxn modelId="{58E3A5CC-43D3-0A45-BA30-7F2D4E2AE1A1}" type="presParOf" srcId="{0E956C3E-D08C-B345-AB20-892304FEC3A8}" destId="{FFBE9604-39BA-E647-BDD1-145194F6F281}" srcOrd="0" destOrd="0" presId="urn:microsoft.com/office/officeart/2009/3/layout/HorizontalOrganizationChart"/>
    <dgm:cxn modelId="{61E79238-0634-E84D-A10A-11D157854D2A}" type="presParOf" srcId="{FFBE9604-39BA-E647-BDD1-145194F6F281}" destId="{A25C40A0-EC4A-5A42-9627-456E4BA7EA67}" srcOrd="0" destOrd="0" presId="urn:microsoft.com/office/officeart/2009/3/layout/HorizontalOrganizationChart"/>
    <dgm:cxn modelId="{02954A8A-0EAD-574B-95DC-8E161A3D560F}" type="presParOf" srcId="{A25C40A0-EC4A-5A42-9627-456E4BA7EA67}" destId="{18C0DCD6-98EA-3344-9681-29B59088C26D}" srcOrd="0" destOrd="0" presId="urn:microsoft.com/office/officeart/2009/3/layout/HorizontalOrganizationChart"/>
    <dgm:cxn modelId="{53D2BEB0-B90C-E34E-BA80-49D39E3E169A}" type="presParOf" srcId="{A25C40A0-EC4A-5A42-9627-456E4BA7EA67}" destId="{0E967481-E616-F043-B6C8-661A24AEB93C}" srcOrd="1" destOrd="0" presId="urn:microsoft.com/office/officeart/2009/3/layout/HorizontalOrganizationChart"/>
    <dgm:cxn modelId="{319898A1-1F98-544D-B2C9-346CB1BC6675}" type="presParOf" srcId="{FFBE9604-39BA-E647-BDD1-145194F6F281}" destId="{5CF44ACE-7559-164F-8AF3-09D45409AAF8}" srcOrd="1" destOrd="0" presId="urn:microsoft.com/office/officeart/2009/3/layout/HorizontalOrganizationChart"/>
    <dgm:cxn modelId="{A0DC515D-15AA-9B40-858B-F6BA275B288E}" type="presParOf" srcId="{5CF44ACE-7559-164F-8AF3-09D45409AAF8}" destId="{E669A4D5-9987-3943-A7FC-141F23FECF71}" srcOrd="0" destOrd="0" presId="urn:microsoft.com/office/officeart/2009/3/layout/HorizontalOrganizationChart"/>
    <dgm:cxn modelId="{32055AFD-E9AE-5547-B855-3BCE22BEA518}" type="presParOf" srcId="{5CF44ACE-7559-164F-8AF3-09D45409AAF8}" destId="{8507548A-314D-5142-B12F-8A1B37E2E8CD}" srcOrd="1" destOrd="0" presId="urn:microsoft.com/office/officeart/2009/3/layout/HorizontalOrganizationChart"/>
    <dgm:cxn modelId="{AEC1FC5E-E175-784E-93DF-8206DF9C471C}" type="presParOf" srcId="{8507548A-314D-5142-B12F-8A1B37E2E8CD}" destId="{92FE3DC8-23D9-CA4F-91C2-1096E663CFCB}" srcOrd="0" destOrd="0" presId="urn:microsoft.com/office/officeart/2009/3/layout/HorizontalOrganizationChart"/>
    <dgm:cxn modelId="{CA292B50-6D26-374C-8BBF-166AE121E443}" type="presParOf" srcId="{92FE3DC8-23D9-CA4F-91C2-1096E663CFCB}" destId="{3EF36610-2CD9-C94A-BFBC-C919DAC9D06C}" srcOrd="0" destOrd="0" presId="urn:microsoft.com/office/officeart/2009/3/layout/HorizontalOrganizationChart"/>
    <dgm:cxn modelId="{EE58BF5A-32C7-E148-A8E7-AC705B199EDB}" type="presParOf" srcId="{92FE3DC8-23D9-CA4F-91C2-1096E663CFCB}" destId="{D54A90BD-5902-CD40-AE89-1DF49C6E56A1}" srcOrd="1" destOrd="0" presId="urn:microsoft.com/office/officeart/2009/3/layout/HorizontalOrganizationChart"/>
    <dgm:cxn modelId="{EEF200B0-17C8-E24F-AE5B-87176FE4F0D2}" type="presParOf" srcId="{8507548A-314D-5142-B12F-8A1B37E2E8CD}" destId="{1A11EBAA-E8A2-454A-B549-9EC4B45A74DF}" srcOrd="1" destOrd="0" presId="urn:microsoft.com/office/officeart/2009/3/layout/HorizontalOrganizationChart"/>
    <dgm:cxn modelId="{AEE7D9AA-57EC-3C41-9FD6-4D0AEB149F10}" type="presParOf" srcId="{1A11EBAA-E8A2-454A-B549-9EC4B45A74DF}" destId="{C4E6AE56-F8B1-9A4C-9672-578963774C13}" srcOrd="0" destOrd="0" presId="urn:microsoft.com/office/officeart/2009/3/layout/HorizontalOrganizationChart"/>
    <dgm:cxn modelId="{67530C36-A748-024B-BD09-94E1205EF8F2}" type="presParOf" srcId="{1A11EBAA-E8A2-454A-B549-9EC4B45A74DF}" destId="{FAE95A96-ECE3-8644-BFEC-FCF5327544C1}" srcOrd="1" destOrd="0" presId="urn:microsoft.com/office/officeart/2009/3/layout/HorizontalOrganizationChart"/>
    <dgm:cxn modelId="{A0722652-AD7D-9945-8C51-4EE05B9686BC}" type="presParOf" srcId="{FAE95A96-ECE3-8644-BFEC-FCF5327544C1}" destId="{CE5A0508-5F3F-6C44-AD78-6D86D9D2514C}" srcOrd="0" destOrd="0" presId="urn:microsoft.com/office/officeart/2009/3/layout/HorizontalOrganizationChart"/>
    <dgm:cxn modelId="{9E78B849-4559-2E4B-9D02-9EBC5942F21E}" type="presParOf" srcId="{CE5A0508-5F3F-6C44-AD78-6D86D9D2514C}" destId="{0027B62D-6E84-B146-886C-EAD306D0129D}" srcOrd="0" destOrd="0" presId="urn:microsoft.com/office/officeart/2009/3/layout/HorizontalOrganizationChart"/>
    <dgm:cxn modelId="{C63036FB-33AF-1B4A-87AC-EE88F9D54ED1}" type="presParOf" srcId="{CE5A0508-5F3F-6C44-AD78-6D86D9D2514C}" destId="{31515C84-0B96-7844-9A66-D74C1892934E}" srcOrd="1" destOrd="0" presId="urn:microsoft.com/office/officeart/2009/3/layout/HorizontalOrganizationChart"/>
    <dgm:cxn modelId="{6A6889D5-2508-2C41-9157-7E300A7086E5}" type="presParOf" srcId="{FAE95A96-ECE3-8644-BFEC-FCF5327544C1}" destId="{58A37CF9-24CE-E24A-B52F-E6EFB9097EB6}" srcOrd="1" destOrd="0" presId="urn:microsoft.com/office/officeart/2009/3/layout/HorizontalOrganizationChart"/>
    <dgm:cxn modelId="{00EC1121-35FA-4A48-AB49-C638991D2B16}" type="presParOf" srcId="{FAE95A96-ECE3-8644-BFEC-FCF5327544C1}" destId="{27E1A435-3A02-1546-B032-B7D75490907F}" srcOrd="2" destOrd="0" presId="urn:microsoft.com/office/officeart/2009/3/layout/HorizontalOrganizationChart"/>
    <dgm:cxn modelId="{5D6EC14A-9B2A-DF4E-94F5-C64F283C36BB}" type="presParOf" srcId="{1A11EBAA-E8A2-454A-B549-9EC4B45A74DF}" destId="{DBF9FCE9-1B9B-4945-8455-6AE3AC95DAC8}" srcOrd="2" destOrd="0" presId="urn:microsoft.com/office/officeart/2009/3/layout/HorizontalOrganizationChart"/>
    <dgm:cxn modelId="{0403B44E-2B5F-AA42-BC55-62F37CF959B4}" type="presParOf" srcId="{1A11EBAA-E8A2-454A-B549-9EC4B45A74DF}" destId="{5FAE1A87-1214-864A-908C-D9BF14EE2A0A}" srcOrd="3" destOrd="0" presId="urn:microsoft.com/office/officeart/2009/3/layout/HorizontalOrganizationChart"/>
    <dgm:cxn modelId="{A08138E7-B985-3348-B843-203DB8DCE639}" type="presParOf" srcId="{5FAE1A87-1214-864A-908C-D9BF14EE2A0A}" destId="{B3CDBBE5-58C3-E641-8D40-B61159A307B9}" srcOrd="0" destOrd="0" presId="urn:microsoft.com/office/officeart/2009/3/layout/HorizontalOrganizationChart"/>
    <dgm:cxn modelId="{182DA456-0766-D34A-A3DC-8B66AD9FC0F5}" type="presParOf" srcId="{B3CDBBE5-58C3-E641-8D40-B61159A307B9}" destId="{631F6C97-154F-B44F-A1FB-3E075E4E08BF}" srcOrd="0" destOrd="0" presId="urn:microsoft.com/office/officeart/2009/3/layout/HorizontalOrganizationChart"/>
    <dgm:cxn modelId="{F27650BA-E131-3B43-9B22-F9CE0F284AAA}" type="presParOf" srcId="{B3CDBBE5-58C3-E641-8D40-B61159A307B9}" destId="{A62E30B2-F36B-2240-8277-1FEF949CB939}" srcOrd="1" destOrd="0" presId="urn:microsoft.com/office/officeart/2009/3/layout/HorizontalOrganizationChart"/>
    <dgm:cxn modelId="{8ECCF7E4-9141-A640-AD2A-B5FE9568F950}" type="presParOf" srcId="{5FAE1A87-1214-864A-908C-D9BF14EE2A0A}" destId="{26DBF3BC-7B7A-C247-8990-6DFA0466A71C}" srcOrd="1" destOrd="0" presId="urn:microsoft.com/office/officeart/2009/3/layout/HorizontalOrganizationChart"/>
    <dgm:cxn modelId="{1B648F65-02AA-3D44-BC13-607B4896C6EA}" type="presParOf" srcId="{5FAE1A87-1214-864A-908C-D9BF14EE2A0A}" destId="{C2A6F71D-EA4D-704C-8F20-18A4ED32A250}" srcOrd="2" destOrd="0" presId="urn:microsoft.com/office/officeart/2009/3/layout/HorizontalOrganizationChart"/>
    <dgm:cxn modelId="{023D0078-A09E-A543-970F-D1BDB52648AF}" type="presParOf" srcId="{1A11EBAA-E8A2-454A-B549-9EC4B45A74DF}" destId="{0083FF28-6BB4-3940-ABAD-E0E83692D9D6}" srcOrd="4" destOrd="0" presId="urn:microsoft.com/office/officeart/2009/3/layout/HorizontalOrganizationChart"/>
    <dgm:cxn modelId="{BED23430-02B0-5A41-81E3-C22C54233E1B}" type="presParOf" srcId="{1A11EBAA-E8A2-454A-B549-9EC4B45A74DF}" destId="{24A9141D-831E-2941-9E85-F526572ADDF1}" srcOrd="5" destOrd="0" presId="urn:microsoft.com/office/officeart/2009/3/layout/HorizontalOrganizationChart"/>
    <dgm:cxn modelId="{CB750FC4-F7C8-5F48-8003-9C5DD14EDF80}" type="presParOf" srcId="{24A9141D-831E-2941-9E85-F526572ADDF1}" destId="{B5408583-EA2B-7E4C-B1D0-9B564E0F47D2}" srcOrd="0" destOrd="0" presId="urn:microsoft.com/office/officeart/2009/3/layout/HorizontalOrganizationChart"/>
    <dgm:cxn modelId="{DF2E3D39-870C-2241-BD8A-5C4BB2254C39}" type="presParOf" srcId="{B5408583-EA2B-7E4C-B1D0-9B564E0F47D2}" destId="{C412EBF9-E9FC-D14D-B8F6-C1E5D9B9E4AA}" srcOrd="0" destOrd="0" presId="urn:microsoft.com/office/officeart/2009/3/layout/HorizontalOrganizationChart"/>
    <dgm:cxn modelId="{C0EAFB28-605C-A041-B2D7-AD66E9E72AAF}" type="presParOf" srcId="{B5408583-EA2B-7E4C-B1D0-9B564E0F47D2}" destId="{B099824D-CA40-0C44-B9ED-EC21D61B1210}" srcOrd="1" destOrd="0" presId="urn:microsoft.com/office/officeart/2009/3/layout/HorizontalOrganizationChart"/>
    <dgm:cxn modelId="{3197207B-AD08-5F41-B700-2726EED00F22}" type="presParOf" srcId="{24A9141D-831E-2941-9E85-F526572ADDF1}" destId="{29DF4192-F80E-CC4A-A9B2-7CBF52A3369A}" srcOrd="1" destOrd="0" presId="urn:microsoft.com/office/officeart/2009/3/layout/HorizontalOrganizationChart"/>
    <dgm:cxn modelId="{9AFE7EDC-7C5E-E54C-8938-93565B279FAE}" type="presParOf" srcId="{24A9141D-831E-2941-9E85-F526572ADDF1}" destId="{543C5903-F662-C242-9227-4C3631C3584F}" srcOrd="2" destOrd="0" presId="urn:microsoft.com/office/officeart/2009/3/layout/HorizontalOrganizationChart"/>
    <dgm:cxn modelId="{537D5DFB-1DB4-1641-BA1A-1F9D0549D632}" type="presParOf" srcId="{1A11EBAA-E8A2-454A-B549-9EC4B45A74DF}" destId="{2E65A1CE-EBA4-9E47-A09B-051C841402BA}" srcOrd="6" destOrd="0" presId="urn:microsoft.com/office/officeart/2009/3/layout/HorizontalOrganizationChart"/>
    <dgm:cxn modelId="{C802C997-F302-3A42-8F0C-0E445A178932}" type="presParOf" srcId="{1A11EBAA-E8A2-454A-B549-9EC4B45A74DF}" destId="{01E9D603-E098-BF44-BABD-E2B1A6CC5A2F}" srcOrd="7" destOrd="0" presId="urn:microsoft.com/office/officeart/2009/3/layout/HorizontalOrganizationChart"/>
    <dgm:cxn modelId="{007C1365-8DFE-2D4F-83F6-AC2EC31E9549}" type="presParOf" srcId="{01E9D603-E098-BF44-BABD-E2B1A6CC5A2F}" destId="{6E98D74C-0368-7242-93E8-16B357600F3D}" srcOrd="0" destOrd="0" presId="urn:microsoft.com/office/officeart/2009/3/layout/HorizontalOrganizationChart"/>
    <dgm:cxn modelId="{5C3E0102-C44E-A54E-BB56-AFC645A84329}" type="presParOf" srcId="{6E98D74C-0368-7242-93E8-16B357600F3D}" destId="{CD193E7C-4D94-6A47-BA59-853E0F425982}" srcOrd="0" destOrd="0" presId="urn:microsoft.com/office/officeart/2009/3/layout/HorizontalOrganizationChart"/>
    <dgm:cxn modelId="{A2C8AF59-462B-8F4E-BC53-697AE62405F0}" type="presParOf" srcId="{6E98D74C-0368-7242-93E8-16B357600F3D}" destId="{A75F9E7E-A3ED-C84D-A284-C0392BE3F04A}" srcOrd="1" destOrd="0" presId="urn:microsoft.com/office/officeart/2009/3/layout/HorizontalOrganizationChart"/>
    <dgm:cxn modelId="{9E131E99-6125-7045-A5CC-AD13896B8D6A}" type="presParOf" srcId="{01E9D603-E098-BF44-BABD-E2B1A6CC5A2F}" destId="{3895B354-9FB1-DD4C-845A-853FE1FE3E8D}" srcOrd="1" destOrd="0" presId="urn:microsoft.com/office/officeart/2009/3/layout/HorizontalOrganizationChart"/>
    <dgm:cxn modelId="{55D3D074-28BE-EB42-AEF7-442D609EDE4B}" type="presParOf" srcId="{01E9D603-E098-BF44-BABD-E2B1A6CC5A2F}" destId="{B261F034-7387-BD44-8694-42AA74D98592}" srcOrd="2" destOrd="0" presId="urn:microsoft.com/office/officeart/2009/3/layout/HorizontalOrganizationChart"/>
    <dgm:cxn modelId="{17BE45B7-A6B4-9849-B0D9-D9D89C426520}" type="presParOf" srcId="{1A11EBAA-E8A2-454A-B549-9EC4B45A74DF}" destId="{E9B5E1C0-D020-2449-8E11-BC8BB2EFE9A5}" srcOrd="8" destOrd="0" presId="urn:microsoft.com/office/officeart/2009/3/layout/HorizontalOrganizationChart"/>
    <dgm:cxn modelId="{70323E98-5D03-534E-8C60-EEF987AB9847}" type="presParOf" srcId="{1A11EBAA-E8A2-454A-B549-9EC4B45A74DF}" destId="{198F78B0-B2AC-EA45-8841-BE2020263C00}" srcOrd="9" destOrd="0" presId="urn:microsoft.com/office/officeart/2009/3/layout/HorizontalOrganizationChart"/>
    <dgm:cxn modelId="{EF519801-B770-474F-8C24-13B3CF482D9F}" type="presParOf" srcId="{198F78B0-B2AC-EA45-8841-BE2020263C00}" destId="{5319DE50-69B6-CC4A-8EBE-1FBCEEFD61CB}" srcOrd="0" destOrd="0" presId="urn:microsoft.com/office/officeart/2009/3/layout/HorizontalOrganizationChart"/>
    <dgm:cxn modelId="{631397AF-6E6F-2B4B-9943-E90B4E2B0824}" type="presParOf" srcId="{5319DE50-69B6-CC4A-8EBE-1FBCEEFD61CB}" destId="{9C062A9A-4FB0-E644-84AF-E9AAFCFD9308}" srcOrd="0" destOrd="0" presId="urn:microsoft.com/office/officeart/2009/3/layout/HorizontalOrganizationChart"/>
    <dgm:cxn modelId="{DA2921DB-E47A-8648-9D71-7627920BB953}" type="presParOf" srcId="{5319DE50-69B6-CC4A-8EBE-1FBCEEFD61CB}" destId="{2082E52B-5487-DF4A-A8D4-121B2B1B5F99}" srcOrd="1" destOrd="0" presId="urn:microsoft.com/office/officeart/2009/3/layout/HorizontalOrganizationChart"/>
    <dgm:cxn modelId="{45D316A1-9B3D-7041-8027-F1C5F26846BD}" type="presParOf" srcId="{198F78B0-B2AC-EA45-8841-BE2020263C00}" destId="{9545631F-B1CA-5144-840E-B9DA5BB5F046}" srcOrd="1" destOrd="0" presId="urn:microsoft.com/office/officeart/2009/3/layout/HorizontalOrganizationChart"/>
    <dgm:cxn modelId="{998DB5DA-86E2-FB48-A0D9-D6D7567725CF}" type="presParOf" srcId="{198F78B0-B2AC-EA45-8841-BE2020263C00}" destId="{4ABB8725-DF30-044C-8100-4771DD458347}" srcOrd="2" destOrd="0" presId="urn:microsoft.com/office/officeart/2009/3/layout/HorizontalOrganizationChart"/>
    <dgm:cxn modelId="{CDA1226C-4E08-3E44-876C-6CC2A2F652D2}" type="presParOf" srcId="{8507548A-314D-5142-B12F-8A1B37E2E8CD}" destId="{46E31807-A9A9-9748-A0D1-A4831B084DC3}" srcOrd="2" destOrd="0" presId="urn:microsoft.com/office/officeart/2009/3/layout/HorizontalOrganizationChart"/>
    <dgm:cxn modelId="{43448CF0-E283-5D40-A9B3-A0C3FBD5598A}" type="presParOf" srcId="{FFBE9604-39BA-E647-BDD1-145194F6F281}" destId="{8C4BDF69-CDEC-024A-8AB5-9F05B8BD22E5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5E1C0-D020-2449-8E11-BC8BB2EFE9A5}">
      <dsp:nvSpPr>
        <dsp:cNvPr id="0" name=""/>
        <dsp:cNvSpPr/>
      </dsp:nvSpPr>
      <dsp:spPr>
        <a:xfrm>
          <a:off x="5763725" y="2175669"/>
          <a:ext cx="429378" cy="1846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4689" y="0"/>
              </a:lnTo>
              <a:lnTo>
                <a:pt x="214689" y="1846327"/>
              </a:lnTo>
              <a:lnTo>
                <a:pt x="429378" y="1846327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65A1CE-EBA4-9E47-A09B-051C841402BA}">
      <dsp:nvSpPr>
        <dsp:cNvPr id="0" name=""/>
        <dsp:cNvSpPr/>
      </dsp:nvSpPr>
      <dsp:spPr>
        <a:xfrm>
          <a:off x="5763725" y="2175669"/>
          <a:ext cx="429378" cy="9231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4689" y="0"/>
              </a:lnTo>
              <a:lnTo>
                <a:pt x="214689" y="923163"/>
              </a:lnTo>
              <a:lnTo>
                <a:pt x="429378" y="923163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83FF28-6BB4-3940-ABAD-E0E83692D9D6}">
      <dsp:nvSpPr>
        <dsp:cNvPr id="0" name=""/>
        <dsp:cNvSpPr/>
      </dsp:nvSpPr>
      <dsp:spPr>
        <a:xfrm>
          <a:off x="5763725" y="2129948"/>
          <a:ext cx="4293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9378" y="45720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F9FCE9-1B9B-4945-8455-6AE3AC95DAC8}">
      <dsp:nvSpPr>
        <dsp:cNvPr id="0" name=""/>
        <dsp:cNvSpPr/>
      </dsp:nvSpPr>
      <dsp:spPr>
        <a:xfrm>
          <a:off x="5763725" y="1252505"/>
          <a:ext cx="429378" cy="923163"/>
        </a:xfrm>
        <a:custGeom>
          <a:avLst/>
          <a:gdLst/>
          <a:ahLst/>
          <a:cxnLst/>
          <a:rect l="0" t="0" r="0" b="0"/>
          <a:pathLst>
            <a:path>
              <a:moveTo>
                <a:pt x="0" y="923163"/>
              </a:moveTo>
              <a:lnTo>
                <a:pt x="214689" y="923163"/>
              </a:lnTo>
              <a:lnTo>
                <a:pt x="214689" y="0"/>
              </a:lnTo>
              <a:lnTo>
                <a:pt x="429378" y="0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E6AE56-F8B1-9A4C-9672-578963774C13}">
      <dsp:nvSpPr>
        <dsp:cNvPr id="0" name=""/>
        <dsp:cNvSpPr/>
      </dsp:nvSpPr>
      <dsp:spPr>
        <a:xfrm>
          <a:off x="5763725" y="329341"/>
          <a:ext cx="429378" cy="1846327"/>
        </a:xfrm>
        <a:custGeom>
          <a:avLst/>
          <a:gdLst/>
          <a:ahLst/>
          <a:cxnLst/>
          <a:rect l="0" t="0" r="0" b="0"/>
          <a:pathLst>
            <a:path>
              <a:moveTo>
                <a:pt x="0" y="1846327"/>
              </a:moveTo>
              <a:lnTo>
                <a:pt x="214689" y="1846327"/>
              </a:lnTo>
              <a:lnTo>
                <a:pt x="214689" y="0"/>
              </a:lnTo>
              <a:lnTo>
                <a:pt x="429378" y="0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69A4D5-9987-3943-A7FC-141F23FECF71}">
      <dsp:nvSpPr>
        <dsp:cNvPr id="0" name=""/>
        <dsp:cNvSpPr/>
      </dsp:nvSpPr>
      <dsp:spPr>
        <a:xfrm>
          <a:off x="3187455" y="2129948"/>
          <a:ext cx="4293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9378" y="4572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0DCD6-98EA-3344-9681-29B59088C26D}">
      <dsp:nvSpPr>
        <dsp:cNvPr id="0" name=""/>
        <dsp:cNvSpPr/>
      </dsp:nvSpPr>
      <dsp:spPr>
        <a:xfrm>
          <a:off x="1040563" y="1848267"/>
          <a:ext cx="2146892" cy="65480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kern="1200" dirty="0" smtClean="0"/>
            <a:t>NSMC/CMA</a:t>
          </a:r>
          <a:endParaRPr lang="zh-CN" altLang="en-US" sz="2600" kern="1200" dirty="0"/>
        </a:p>
      </dsp:txBody>
      <dsp:txXfrm>
        <a:off x="1040563" y="1848267"/>
        <a:ext cx="2146892" cy="654802"/>
      </dsp:txXfrm>
    </dsp:sp>
    <dsp:sp modelId="{3EF36610-2CD9-C94A-BFBC-C919DAC9D06C}">
      <dsp:nvSpPr>
        <dsp:cNvPr id="0" name=""/>
        <dsp:cNvSpPr/>
      </dsp:nvSpPr>
      <dsp:spPr>
        <a:xfrm>
          <a:off x="3616833" y="1848267"/>
          <a:ext cx="2146892" cy="65480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kern="1200" dirty="0" smtClean="0"/>
            <a:t>CRAS</a:t>
          </a:r>
          <a:endParaRPr lang="zh-CN" altLang="en-US" sz="2600" kern="1200" dirty="0"/>
        </a:p>
      </dsp:txBody>
      <dsp:txXfrm>
        <a:off x="3616833" y="1848267"/>
        <a:ext cx="2146892" cy="654802"/>
      </dsp:txXfrm>
    </dsp:sp>
    <dsp:sp modelId="{0027B62D-6E84-B146-886C-EAD306D0129D}">
      <dsp:nvSpPr>
        <dsp:cNvPr id="0" name=""/>
        <dsp:cNvSpPr/>
      </dsp:nvSpPr>
      <dsp:spPr>
        <a:xfrm>
          <a:off x="6193104" y="1940"/>
          <a:ext cx="3247711" cy="65480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kern="1200" dirty="0" smtClean="0"/>
            <a:t>Weather RSA</a:t>
          </a:r>
          <a:endParaRPr lang="zh-CN" altLang="en-US" sz="2600" kern="1200" dirty="0"/>
        </a:p>
      </dsp:txBody>
      <dsp:txXfrm>
        <a:off x="6193104" y="1940"/>
        <a:ext cx="3247711" cy="654802"/>
      </dsp:txXfrm>
    </dsp:sp>
    <dsp:sp modelId="{631F6C97-154F-B44F-A1FB-3E075E4E08BF}">
      <dsp:nvSpPr>
        <dsp:cNvPr id="0" name=""/>
        <dsp:cNvSpPr/>
      </dsp:nvSpPr>
      <dsp:spPr>
        <a:xfrm>
          <a:off x="6193104" y="925104"/>
          <a:ext cx="3247732" cy="65480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kern="1200" dirty="0" smtClean="0"/>
            <a:t>Climate RSA</a:t>
          </a:r>
          <a:endParaRPr lang="zh-CN" altLang="en-US" sz="2600" kern="1200" dirty="0"/>
        </a:p>
      </dsp:txBody>
      <dsp:txXfrm>
        <a:off x="6193104" y="925104"/>
        <a:ext cx="3247732" cy="654802"/>
      </dsp:txXfrm>
    </dsp:sp>
    <dsp:sp modelId="{C412EBF9-E9FC-D14D-B8F6-C1E5D9B9E4AA}">
      <dsp:nvSpPr>
        <dsp:cNvPr id="0" name=""/>
        <dsp:cNvSpPr/>
      </dsp:nvSpPr>
      <dsp:spPr>
        <a:xfrm>
          <a:off x="6193104" y="1848267"/>
          <a:ext cx="3247732" cy="65480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kern="1200" dirty="0" smtClean="0"/>
            <a:t>Environment RSA</a:t>
          </a:r>
          <a:endParaRPr lang="zh-CN" altLang="en-US" sz="2600" kern="1200" dirty="0"/>
        </a:p>
      </dsp:txBody>
      <dsp:txXfrm>
        <a:off x="6193104" y="1848267"/>
        <a:ext cx="3247732" cy="654802"/>
      </dsp:txXfrm>
    </dsp:sp>
    <dsp:sp modelId="{CD193E7C-4D94-6A47-BA59-853E0F425982}">
      <dsp:nvSpPr>
        <dsp:cNvPr id="0" name=""/>
        <dsp:cNvSpPr/>
      </dsp:nvSpPr>
      <dsp:spPr>
        <a:xfrm>
          <a:off x="6193104" y="2771431"/>
          <a:ext cx="3251940" cy="65480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kern="1200" dirty="0" smtClean="0"/>
            <a:t>Data Management Dep.</a:t>
          </a:r>
          <a:endParaRPr lang="zh-CN" altLang="en-US" sz="2600" kern="1200" dirty="0"/>
        </a:p>
      </dsp:txBody>
      <dsp:txXfrm>
        <a:off x="6193104" y="2771431"/>
        <a:ext cx="3251940" cy="654802"/>
      </dsp:txXfrm>
    </dsp:sp>
    <dsp:sp modelId="{9C062A9A-4FB0-E644-84AF-E9AAFCFD9308}">
      <dsp:nvSpPr>
        <dsp:cNvPr id="0" name=""/>
        <dsp:cNvSpPr/>
      </dsp:nvSpPr>
      <dsp:spPr>
        <a:xfrm>
          <a:off x="6193104" y="3694595"/>
          <a:ext cx="3281932" cy="654802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kern="1200" dirty="0" smtClean="0">
              <a:solidFill>
                <a:schemeClr val="tx1"/>
              </a:solidFill>
            </a:rPr>
            <a:t>Data Services Dep.</a:t>
          </a:r>
          <a:endParaRPr lang="zh-CN" altLang="en-US" sz="2600" kern="1200" dirty="0">
            <a:solidFill>
              <a:schemeClr val="tx1"/>
            </a:solidFill>
          </a:endParaRPr>
        </a:p>
      </dsp:txBody>
      <dsp:txXfrm>
        <a:off x="6193104" y="3694595"/>
        <a:ext cx="3281932" cy="654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F8C61-B9F1-44DB-B6F3-BA60DBA68049}" type="datetimeFigureOut">
              <a:rPr lang="zh-CN" altLang="en-US" smtClean="0"/>
              <a:pPr/>
              <a:t>2018/3/22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4A541-0626-4B2C-A9D4-AE54752674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44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A541-0626-4B2C-A9D4-AE547526747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09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A541-0626-4B2C-A9D4-AE5475267477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86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A541-0626-4B2C-A9D4-AE547526747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967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8113" y="795338"/>
            <a:ext cx="7073901" cy="3979862"/>
          </a:xfrm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53252" name="灯片编号占位符 3"/>
          <p:cNvSpPr txBox="1">
            <a:spLocks noGrp="1"/>
          </p:cNvSpPr>
          <p:nvPr/>
        </p:nvSpPr>
        <p:spPr bwMode="auto">
          <a:xfrm>
            <a:off x="3849689" y="10078478"/>
            <a:ext cx="2946400" cy="53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41" tIns="45571" rIns="91141" bIns="45571" anchor="b"/>
          <a:lstStyle/>
          <a:p>
            <a:pPr algn="r" defTabSz="457137" fontAlgn="auto">
              <a:spcBef>
                <a:spcPts val="0"/>
              </a:spcBef>
              <a:spcAft>
                <a:spcPts val="0"/>
              </a:spcAft>
            </a:pPr>
            <a:fld id="{EC48A5E1-2FA5-4A96-939F-99C457B9267D}" type="slidenum">
              <a:rPr kumimoji="0" lang="zh-CN" altLang="en-US" sz="1200" b="0">
                <a:solidFill>
                  <a:prstClr val="black"/>
                </a:solidFill>
                <a:latin typeface="Calibri" pitchFamily="34" charset="0"/>
                <a:ea typeface="宋体"/>
              </a:rPr>
              <a:pPr algn="r" defTabSz="457137"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kumimoji="0" lang="en-US" altLang="zh-CN" sz="1200" b="0">
              <a:solidFill>
                <a:prstClr val="black"/>
              </a:solidFill>
              <a:latin typeface="Calibri" pitchFamily="34" charset="0"/>
              <a:ea typeface="宋体"/>
            </a:endParaRPr>
          </a:p>
        </p:txBody>
      </p:sp>
      <p:sp>
        <p:nvSpPr>
          <p:cNvPr id="53253" name="灯片编号占位符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E149CF0-ED11-47F2-BDAA-1A6EABE7E85E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59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宋体" panose="02010600030101010101" pitchFamily="2" charset="-122"/>
            </a:endParaRPr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EB0EECC-4A48-4DD1-9EDB-499C61CDD0CE}" type="slidenum">
              <a:rPr lang="en-GB" altLang="zh-CN"/>
              <a:pPr eaLnBrk="1" hangingPunct="1"/>
              <a:t>9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524770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B50E2-EC09-8C4B-889D-EDADAD3AD59C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5260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CMACast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is a newly established DVB-S2 standard satellite data broadcast system of China Meteorological Administration. It is maintained by the National Meteorological Information Centre.</a:t>
            </a:r>
            <a:r>
              <a:rPr lang="en-US" altLang="zh-CN" baseline="0" dirty="0" smtClean="0"/>
              <a:t> Users can receive FY-2 products in minutes, receive FY-3 data in 30 minutes.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A541-0626-4B2C-A9D4-AE547526747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424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A541-0626-4B2C-A9D4-AE5475267477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373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A541-0626-4B2C-A9D4-AE5475267477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A541-0626-4B2C-A9D4-AE5475267477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21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58FF-981E-6344-8200-878661417D6A}" type="datetime1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F48A0-77D1-4983-8289-A393153142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167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BAFAD-7A0F-A246-86B0-F1BA3AC3D8A4}" type="datetime1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F48A0-77D1-4983-8289-A393153142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306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0836C-9ADB-0249-8E04-8292774FB5C8}" type="datetime1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F48A0-77D1-4983-8289-A393153142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 bwMode="auto">
          <a:xfrm>
            <a:off x="1" y="6400425"/>
            <a:ext cx="12192003" cy="457574"/>
          </a:xfrm>
          <a:prstGeom prst="rect">
            <a:avLst/>
          </a:prstGeom>
          <a:gradFill>
            <a:gsLst>
              <a:gs pos="80000">
                <a:srgbClr val="026DCE">
                  <a:alpha val="70000"/>
                </a:srgbClr>
              </a:gs>
              <a:gs pos="26000">
                <a:schemeClr val="tx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anchor="ctr"/>
          <a:lstStyle/>
          <a:p>
            <a:pPr algn="ctr" defTabSz="456804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54" b="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 bwMode="auto">
          <a:xfrm>
            <a:off x="-2" y="-30477"/>
            <a:ext cx="12192003" cy="953600"/>
          </a:xfrm>
          <a:prstGeom prst="rect">
            <a:avLst/>
          </a:prstGeom>
          <a:gradFill flip="none" rotWithShape="1">
            <a:gsLst>
              <a:gs pos="21000">
                <a:schemeClr val="accent2">
                  <a:lumMod val="75000"/>
                  <a:lumOff val="25000"/>
                </a:schemeClr>
              </a:gs>
              <a:gs pos="86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anchor="ctr"/>
          <a:lstStyle/>
          <a:p>
            <a:pPr algn="ctr" defTabSz="456804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54" b="0">
              <a:solidFill>
                <a:prstClr val="white"/>
              </a:solidFill>
            </a:endParaRPr>
          </a:p>
        </p:txBody>
      </p:sp>
      <p:sp>
        <p:nvSpPr>
          <p:cNvPr id="5" name="灯片编号占位符 3"/>
          <p:cNvSpPr txBox="1">
            <a:spLocks/>
          </p:cNvSpPr>
          <p:nvPr userDrawn="1"/>
        </p:nvSpPr>
        <p:spPr>
          <a:xfrm>
            <a:off x="239189" y="6486528"/>
            <a:ext cx="1919816" cy="283844"/>
          </a:xfrm>
          <a:prstGeom prst="rect">
            <a:avLst/>
          </a:prstGeom>
        </p:spPr>
        <p:txBody>
          <a:bodyPr lIns="91360" tIns="45680" rIns="91360" bIns="45680"/>
          <a:lstStyle>
            <a:defPPr>
              <a:defRPr lang="zh-CN"/>
            </a:defPPr>
            <a:lvl1pPr marL="0" algn="l" defTabSz="914400" rtl="0" eaLnBrk="1" latinLnBrk="0" hangingPunct="1">
              <a:defRPr sz="1200" i="0" kern="120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de-DE" altLang="en-US" sz="1097" dirty="0">
                <a:solidFill>
                  <a:prstClr val="white"/>
                </a:solidFill>
              </a:rPr>
              <a:t> </a:t>
            </a:r>
            <a:fld id="{14CF2CCD-3875-46D1-A4AC-DA67AFE42E39}" type="slidenum">
              <a:rPr kumimoji="0" lang="zh-CN" altLang="en-US" sz="1097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sz="1097" dirty="0">
              <a:solidFill>
                <a:prstClr val="white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2176" y="145882"/>
            <a:ext cx="7776633" cy="777240"/>
          </a:xfrm>
        </p:spPr>
        <p:txBody>
          <a:bodyPr/>
          <a:lstStyle>
            <a:lvl1pPr algn="l">
              <a:defRPr sz="256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25691"/>
      </p:ext>
    </p:extLst>
  </p:cSld>
  <p:clrMapOvr>
    <a:masterClrMapping/>
  </p:clrMapOvr>
  <p:transition spd="med" advClick="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24F4-39B0-DE44-97DB-536F8FCCA0CC}" type="datetime1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F48A0-77D1-4983-8289-A393153142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679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9153-D1A0-4040-B03F-A6BB131547C3}" type="datetime1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F48A0-77D1-4983-8289-A393153142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95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8A91-934A-BD49-80A0-B04B1497303C}" type="datetime1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F48A0-77D1-4983-8289-A393153142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315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4F66B-3E8D-0B45-969B-D5F35A53D43A}" type="datetime1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F48A0-77D1-4983-8289-A393153142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17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985E-7281-8648-891D-68CC6A653026}" type="datetime1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F48A0-77D1-4983-8289-A393153142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05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E4ED-67CD-984C-8FC1-87689EC194C7}" type="datetime1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F48A0-77D1-4983-8289-A393153142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16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C5C9-E020-C54D-A541-E88C60D35988}" type="datetime1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F48A0-77D1-4983-8289-A393153142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69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1D85-C8D2-A54F-B0C0-6F5EA5BCEEF7}" type="datetime1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F48A0-77D1-4983-8289-A393153142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029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640D2-5942-EB42-B3CB-75286A394F66}" type="datetime1">
              <a:rPr lang="zh-CN" altLang="en-US" smtClean="0"/>
              <a:t>2018/3/22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F48A0-77D1-4983-8289-A393153142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69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5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Relationship Id="rId3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2.wmf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8"/>
          <p:cNvSpPr>
            <a:spLocks noChangeArrowheads="1"/>
          </p:cNvSpPr>
          <p:nvPr/>
        </p:nvSpPr>
        <p:spPr bwMode="auto">
          <a:xfrm>
            <a:off x="-48684" y="4773085"/>
            <a:ext cx="12272435" cy="2084916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zh-CN" sz="2400">
              <a:latin typeface="Arial" charset="0"/>
              <a:ea typeface="宋体" charset="-122"/>
            </a:endParaRPr>
          </a:p>
        </p:txBody>
      </p:sp>
      <p:pic>
        <p:nvPicPr>
          <p:cNvPr id="3075" name="Picture 5" descr="E:\文档\局徽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638" y="5362796"/>
            <a:ext cx="846667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517"/>
            <a:ext cx="12223751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8" descr="1111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7" y="4965700"/>
            <a:ext cx="1291167" cy="172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F:\logo\国家卫星气象中心标-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195" y="5310720"/>
            <a:ext cx="677333" cy="94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1" y="2821516"/>
            <a:ext cx="12223751" cy="19812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400"/>
          </a:p>
        </p:txBody>
      </p:sp>
      <p:sp>
        <p:nvSpPr>
          <p:cNvPr id="3080" name="标题 15"/>
          <p:cNvSpPr>
            <a:spLocks noGrp="1"/>
          </p:cNvSpPr>
          <p:nvPr>
            <p:ph type="ctrTitle"/>
          </p:nvPr>
        </p:nvSpPr>
        <p:spPr>
          <a:xfrm>
            <a:off x="-273684" y="3129643"/>
            <a:ext cx="12771120" cy="1468967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zh-CN" sz="5400" b="1" dirty="0" smtClean="0"/>
              <a:t>Introduction to the FENGYUN Satellite </a:t>
            </a:r>
            <a:br>
              <a:rPr lang="en-US" altLang="zh-CN" sz="5400" b="1" dirty="0" smtClean="0"/>
            </a:br>
            <a:r>
              <a:rPr lang="en-US" altLang="zh-CN" sz="5400" b="1" dirty="0" smtClean="0"/>
              <a:t>Data Services</a:t>
            </a:r>
            <a:endParaRPr lang="zh-CN" altLang="en-US" sz="5400" b="1" dirty="0"/>
          </a:p>
        </p:txBody>
      </p:sp>
      <p:sp>
        <p:nvSpPr>
          <p:cNvPr id="3081" name="副标题 1"/>
          <p:cNvSpPr>
            <a:spLocks noGrp="1"/>
          </p:cNvSpPr>
          <p:nvPr>
            <p:ph type="subTitle" idx="1"/>
          </p:nvPr>
        </p:nvSpPr>
        <p:spPr>
          <a:xfrm>
            <a:off x="1535571" y="5097004"/>
            <a:ext cx="8534400" cy="1282700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Di Xian, </a:t>
            </a:r>
            <a:r>
              <a:rPr lang="en-US" altLang="zh-CN" dirty="0" err="1" smtClean="0">
                <a:solidFill>
                  <a:schemeClr val="bg1"/>
                </a:solidFill>
              </a:rPr>
              <a:t>Xue</a:t>
            </a:r>
            <a:r>
              <a:rPr lang="en-US" altLang="zh-CN" dirty="0" smtClean="0">
                <a:solidFill>
                  <a:schemeClr val="bg1"/>
                </a:solidFill>
              </a:rPr>
              <a:t> Li, </a:t>
            </a:r>
            <a:r>
              <a:rPr lang="en-US" altLang="zh-CN" dirty="0" err="1" smtClean="0">
                <a:solidFill>
                  <a:schemeClr val="bg1"/>
                </a:solidFill>
              </a:rPr>
              <a:t>Zhe</a:t>
            </a:r>
            <a:r>
              <a:rPr lang="en-US" altLang="zh-CN" dirty="0" smtClean="0">
                <a:solidFill>
                  <a:schemeClr val="bg1"/>
                </a:solidFill>
              </a:rPr>
              <a:t> Xu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N</a:t>
            </a:r>
            <a:r>
              <a:rPr lang="en-US" altLang="zh-CN" dirty="0" smtClean="0">
                <a:solidFill>
                  <a:schemeClr val="bg1"/>
                </a:solidFill>
              </a:rPr>
              <a:t>SMC/CMA</a:t>
            </a:r>
          </a:p>
          <a:p>
            <a:r>
              <a:rPr lang="en-US" altLang="zh-CN" dirty="0" err="1" smtClean="0">
                <a:solidFill>
                  <a:schemeClr val="bg1"/>
                </a:solidFill>
              </a:rPr>
              <a:t>xiandi@cma.gov.cn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88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902524"/>
            <a:ext cx="12192000" cy="627089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7"/>
          <a:stretch/>
        </p:blipFill>
        <p:spPr bwMode="auto">
          <a:xfrm>
            <a:off x="1524000" y="2441380"/>
            <a:ext cx="9144000" cy="5886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椭圆 4"/>
          <p:cNvSpPr/>
          <p:nvPr/>
        </p:nvSpPr>
        <p:spPr>
          <a:xfrm>
            <a:off x="6771623" y="4207379"/>
            <a:ext cx="274320" cy="2743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312054" y="4717474"/>
            <a:ext cx="224790" cy="21869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9" name="直线箭头连接符 8"/>
          <p:cNvCxnSpPr>
            <a:stCxn id="5" idx="3"/>
            <a:endCxn id="6" idx="7"/>
          </p:cNvCxnSpPr>
          <p:nvPr/>
        </p:nvCxnSpPr>
        <p:spPr>
          <a:xfrm flipH="1">
            <a:off x="6503924" y="4441527"/>
            <a:ext cx="307872" cy="307975"/>
          </a:xfrm>
          <a:prstGeom prst="straightConnector1">
            <a:avLst/>
          </a:prstGeom>
          <a:ln w="1905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112745" y="3994643"/>
            <a:ext cx="1313180" cy="584775"/>
          </a:xfrm>
          <a:prstGeom prst="rect">
            <a:avLst/>
          </a:prstGeom>
          <a:solidFill>
            <a:schemeClr val="bg1">
              <a:lumMod val="6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>
                <a:latin typeface="SimHei" charset="-122"/>
                <a:ea typeface="SimHei" charset="-122"/>
                <a:cs typeface="SimHei" charset="-122"/>
              </a:rPr>
              <a:t>Data</a:t>
            </a:r>
            <a:r>
              <a:rPr kumimoji="1" lang="zh-CN" altLang="en-US" sz="1600" dirty="0" smtClean="0"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kumimoji="1" lang="en-US" altLang="zh-CN" sz="1600" dirty="0" smtClean="0">
                <a:latin typeface="SimHei" charset="-122"/>
                <a:ea typeface="SimHei" charset="-122"/>
                <a:cs typeface="SimHei" charset="-122"/>
              </a:rPr>
              <a:t>Center</a:t>
            </a:r>
            <a:endParaRPr kumimoji="1" lang="en-US" altLang="zh-CN" sz="1600" dirty="0">
              <a:latin typeface="SimHei" charset="-122"/>
              <a:ea typeface="SimHei" charset="-122"/>
              <a:cs typeface="SimHei" charset="-122"/>
            </a:endParaRPr>
          </a:p>
          <a:p>
            <a:r>
              <a:rPr kumimoji="1" lang="en-US" altLang="zh-CN" sz="1600" dirty="0" smtClean="0">
                <a:latin typeface="SimHei" charset="-122"/>
                <a:ea typeface="SimHei" charset="-122"/>
                <a:cs typeface="SimHei" charset="-122"/>
              </a:rPr>
              <a:t>(Beijing)</a:t>
            </a:r>
            <a:endParaRPr kumimoji="1" lang="zh-CN" altLang="en-US" sz="1600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52014" y="4997372"/>
            <a:ext cx="1414105" cy="461665"/>
          </a:xfrm>
          <a:prstGeom prst="rect">
            <a:avLst/>
          </a:prstGeom>
          <a:solidFill>
            <a:schemeClr val="bg1">
              <a:lumMod val="6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200" dirty="0" smtClean="0">
                <a:ea typeface="SimHei" charset="-122"/>
                <a:cs typeface="SimHei" charset="-122"/>
              </a:rPr>
              <a:t>Data</a:t>
            </a:r>
            <a:r>
              <a:rPr kumimoji="1" lang="zh-CN" altLang="en-US" sz="1200" dirty="0" smtClean="0">
                <a:ea typeface="SimHei" charset="-122"/>
                <a:cs typeface="SimHei" charset="-122"/>
              </a:rPr>
              <a:t> </a:t>
            </a:r>
            <a:r>
              <a:rPr kumimoji="1" lang="en-US" altLang="zh-CN" sz="1200" dirty="0" smtClean="0">
                <a:ea typeface="SimHei" charset="-122"/>
                <a:cs typeface="SimHei" charset="-122"/>
              </a:rPr>
              <a:t>Backup</a:t>
            </a:r>
            <a:r>
              <a:rPr kumimoji="1" lang="zh-CN" altLang="en-US" sz="1200" dirty="0" smtClean="0">
                <a:ea typeface="SimHei" charset="-122"/>
                <a:cs typeface="SimHei" charset="-122"/>
              </a:rPr>
              <a:t> </a:t>
            </a:r>
            <a:r>
              <a:rPr kumimoji="1" lang="en-US" altLang="zh-CN" sz="1200" dirty="0" smtClean="0">
                <a:ea typeface="SimHei" charset="-122"/>
                <a:cs typeface="SimHei" charset="-122"/>
              </a:rPr>
              <a:t>Center</a:t>
            </a:r>
          </a:p>
          <a:p>
            <a:pPr algn="ctr"/>
            <a:r>
              <a:rPr kumimoji="1" lang="en-US" altLang="zh-CN" sz="1200" dirty="0" smtClean="0">
                <a:ea typeface="SimHei" charset="-122"/>
                <a:cs typeface="SimHei" charset="-122"/>
              </a:rPr>
              <a:t>(Xi</a:t>
            </a:r>
            <a:r>
              <a:rPr kumimoji="1" lang="zh-CN" altLang="en-US" sz="1200" dirty="0" smtClean="0">
                <a:ea typeface="SimHei" charset="-122"/>
                <a:cs typeface="SimHei" charset="-122"/>
              </a:rPr>
              <a:t> </a:t>
            </a:r>
            <a:r>
              <a:rPr kumimoji="1" lang="en-US" altLang="zh-CN" sz="1200" dirty="0" smtClean="0">
                <a:ea typeface="SimHei" charset="-122"/>
                <a:cs typeface="SimHei" charset="-122"/>
              </a:rPr>
              <a:t>An)</a:t>
            </a:r>
            <a:endParaRPr kumimoji="1" lang="zh-CN" altLang="en-US" sz="1200" dirty="0">
              <a:ea typeface="SimHei" charset="-122"/>
              <a:cs typeface="SimHei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033710" y="3805582"/>
            <a:ext cx="247375" cy="2383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312054" y="3941465"/>
            <a:ext cx="253044" cy="2551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2" name="直线箭头连接符 21"/>
          <p:cNvCxnSpPr>
            <a:stCxn id="13" idx="3"/>
            <a:endCxn id="5" idx="0"/>
          </p:cNvCxnSpPr>
          <p:nvPr/>
        </p:nvCxnSpPr>
        <p:spPr>
          <a:xfrm flipH="1">
            <a:off x="6908784" y="4009013"/>
            <a:ext cx="161153" cy="198366"/>
          </a:xfrm>
          <a:prstGeom prst="straightConnector1">
            <a:avLst/>
          </a:prstGeom>
          <a:ln w="25400" cmpd="sng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箭头连接符 23"/>
          <p:cNvCxnSpPr>
            <a:stCxn id="14" idx="5"/>
            <a:endCxn id="5" idx="1"/>
          </p:cNvCxnSpPr>
          <p:nvPr/>
        </p:nvCxnSpPr>
        <p:spPr>
          <a:xfrm>
            <a:off x="6528042" y="4159288"/>
            <a:ext cx="283755" cy="88265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5795305" y="3734117"/>
            <a:ext cx="954428" cy="276999"/>
          </a:xfrm>
          <a:prstGeom prst="rect">
            <a:avLst/>
          </a:prstGeom>
          <a:solidFill>
            <a:schemeClr val="bg2">
              <a:alpha val="42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200" dirty="0" smtClean="0"/>
              <a:t>HY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Satellites</a:t>
            </a:r>
            <a:endParaRPr kumimoji="1" lang="zh-CN" altLang="en-US" sz="1200" dirty="0"/>
          </a:p>
        </p:txBody>
      </p:sp>
      <p:sp>
        <p:nvSpPr>
          <p:cNvPr id="27" name="文本框 26"/>
          <p:cNvSpPr txBox="1"/>
          <p:nvPr/>
        </p:nvSpPr>
        <p:spPr>
          <a:xfrm>
            <a:off x="6675759" y="3554608"/>
            <a:ext cx="1081065" cy="276999"/>
          </a:xfrm>
          <a:prstGeom prst="rect">
            <a:avLst/>
          </a:prstGeom>
          <a:solidFill>
            <a:schemeClr val="bg2">
              <a:alpha val="53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200" dirty="0" smtClean="0"/>
              <a:t>Land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Satellites</a:t>
            </a:r>
            <a:endParaRPr kumimoji="1" lang="zh-CN" altLang="en-US" sz="1200" dirty="0"/>
          </a:p>
        </p:txBody>
      </p:sp>
      <p:sp>
        <p:nvSpPr>
          <p:cNvPr id="29" name="椭圆 28"/>
          <p:cNvSpPr/>
          <p:nvPr/>
        </p:nvSpPr>
        <p:spPr>
          <a:xfrm>
            <a:off x="8396374" y="5011691"/>
            <a:ext cx="274320" cy="27432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8653320" y="5012001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 smtClean="0">
                <a:solidFill>
                  <a:schemeClr val="bg1"/>
                </a:solidFill>
              </a:rPr>
              <a:t>WMO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cxnSp>
        <p:nvCxnSpPr>
          <p:cNvPr id="32" name="直线箭头连接符 31"/>
          <p:cNvCxnSpPr>
            <a:stCxn id="5" idx="5"/>
            <a:endCxn id="29" idx="1"/>
          </p:cNvCxnSpPr>
          <p:nvPr/>
        </p:nvCxnSpPr>
        <p:spPr>
          <a:xfrm>
            <a:off x="7005771" y="4441526"/>
            <a:ext cx="1430777" cy="610338"/>
          </a:xfrm>
          <a:prstGeom prst="straightConnector1">
            <a:avLst/>
          </a:prstGeom>
          <a:ln w="2222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32"/>
          <p:cNvSpPr/>
          <p:nvPr/>
        </p:nvSpPr>
        <p:spPr>
          <a:xfrm>
            <a:off x="7143924" y="5883473"/>
            <a:ext cx="274320" cy="27432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6989360" y="6148120"/>
            <a:ext cx="603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smtClean="0">
                <a:solidFill>
                  <a:schemeClr val="bg1"/>
                </a:solidFill>
              </a:rPr>
              <a:t>GEOSS</a:t>
            </a:r>
            <a:endParaRPr kumimoji="1" lang="zh-CN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35" name="直线箭头连接符 34"/>
          <p:cNvCxnSpPr>
            <a:stCxn id="5" idx="4"/>
            <a:endCxn id="33" idx="0"/>
          </p:cNvCxnSpPr>
          <p:nvPr/>
        </p:nvCxnSpPr>
        <p:spPr>
          <a:xfrm>
            <a:off x="6908784" y="4481699"/>
            <a:ext cx="372301" cy="1401774"/>
          </a:xfrm>
          <a:prstGeom prst="straightConnector1">
            <a:avLst/>
          </a:prstGeom>
          <a:ln w="2222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1921221" y="3480085"/>
            <a:ext cx="1027076" cy="307777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 err="1"/>
              <a:t>EUMETCast</a:t>
            </a:r>
            <a:endParaRPr kumimoji="1" lang="zh-CN" altLang="en-US" sz="1400" dirty="0"/>
          </a:p>
        </p:txBody>
      </p:sp>
      <p:sp>
        <p:nvSpPr>
          <p:cNvPr id="39" name="椭圆 38"/>
          <p:cNvSpPr/>
          <p:nvPr/>
        </p:nvSpPr>
        <p:spPr>
          <a:xfrm>
            <a:off x="5512856" y="4280972"/>
            <a:ext cx="274320" cy="27432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40" name="直线箭头连接符 39"/>
          <p:cNvCxnSpPr>
            <a:stCxn id="5" idx="2"/>
            <a:endCxn id="39" idx="6"/>
          </p:cNvCxnSpPr>
          <p:nvPr/>
        </p:nvCxnSpPr>
        <p:spPr>
          <a:xfrm flipH="1">
            <a:off x="5787177" y="4344540"/>
            <a:ext cx="984447" cy="73593"/>
          </a:xfrm>
          <a:prstGeom prst="straightConnector1">
            <a:avLst/>
          </a:prstGeom>
          <a:ln w="2222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35"/>
          <p:cNvSpPr/>
          <p:nvPr/>
        </p:nvSpPr>
        <p:spPr>
          <a:xfrm>
            <a:off x="3108795" y="3531262"/>
            <a:ext cx="274320" cy="274320"/>
          </a:xfrm>
          <a:prstGeom prst="ellipse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任意形状 42"/>
          <p:cNvSpPr/>
          <p:nvPr/>
        </p:nvSpPr>
        <p:spPr>
          <a:xfrm>
            <a:off x="3375660" y="3211830"/>
            <a:ext cx="3497580" cy="994410"/>
          </a:xfrm>
          <a:custGeom>
            <a:avLst/>
            <a:gdLst>
              <a:gd name="connsiteX0" fmla="*/ 3497580 w 3497580"/>
              <a:gd name="connsiteY0" fmla="*/ 994410 h 994410"/>
              <a:gd name="connsiteX1" fmla="*/ 2708910 w 3497580"/>
              <a:gd name="connsiteY1" fmla="*/ 0 h 994410"/>
              <a:gd name="connsiteX2" fmla="*/ 0 w 3497580"/>
              <a:gd name="connsiteY2" fmla="*/ 434340 h 99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7580" h="994410">
                <a:moveTo>
                  <a:pt x="3497580" y="994410"/>
                </a:moveTo>
                <a:cubicBezTo>
                  <a:pt x="3394710" y="543877"/>
                  <a:pt x="3291840" y="93345"/>
                  <a:pt x="2708910" y="0"/>
                </a:cubicBezTo>
                <a:lnTo>
                  <a:pt x="0" y="434340"/>
                </a:lnTo>
              </a:path>
            </a:pathLst>
          </a:custGeom>
          <a:noFill/>
          <a:ln w="25400">
            <a:solidFill>
              <a:schemeClr val="accent2"/>
            </a:solidFill>
            <a:prstDash val="dash"/>
            <a:headEnd type="stealt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4832789" y="4290863"/>
            <a:ext cx="615874" cy="276999"/>
          </a:xfrm>
          <a:prstGeom prst="rect">
            <a:avLst/>
          </a:prstGeom>
          <a:solidFill>
            <a:schemeClr val="bg1">
              <a:lumMod val="6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ea typeface="SimHei" charset="-122"/>
                <a:cs typeface="SimHei" charset="-122"/>
              </a:rPr>
              <a:t>CIMISS</a:t>
            </a:r>
            <a:endParaRPr kumimoji="1" lang="zh-CN" altLang="en-US" sz="1200" dirty="0">
              <a:ea typeface="SimHei" charset="-122"/>
              <a:cs typeface="SimHei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231947" y="4588060"/>
            <a:ext cx="635110" cy="338554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DCPC</a:t>
            </a:r>
            <a:endParaRPr kumimoji="1" lang="zh-CN" altLang="en-US" sz="1600" dirty="0"/>
          </a:p>
        </p:txBody>
      </p:sp>
      <p:sp>
        <p:nvSpPr>
          <p:cNvPr id="58" name="文本框 57"/>
          <p:cNvSpPr txBox="1"/>
          <p:nvPr/>
        </p:nvSpPr>
        <p:spPr>
          <a:xfrm>
            <a:off x="3537233" y="6216541"/>
            <a:ext cx="2966003" cy="830997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28</a:t>
            </a:r>
            <a:r>
              <a:rPr kumimoji="1" lang="zh-CN" altLang="en-US" sz="1600" dirty="0"/>
              <a:t>   </a:t>
            </a:r>
            <a:r>
              <a:rPr kumimoji="1" lang="en-US" altLang="zh-CN" sz="1600" dirty="0" smtClean="0"/>
              <a:t>FY3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Ground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Stations</a:t>
            </a:r>
            <a:endParaRPr kumimoji="1" lang="en-US" altLang="zh-CN" sz="1600" dirty="0"/>
          </a:p>
          <a:p>
            <a:r>
              <a:rPr kumimoji="1" lang="en-US" altLang="zh-CN" sz="1600" dirty="0"/>
              <a:t>60+ </a:t>
            </a:r>
            <a:r>
              <a:rPr kumimoji="1" lang="en-US" altLang="zh-CN" sz="1600" dirty="0" smtClean="0"/>
              <a:t>FY4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Ground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Stations</a:t>
            </a:r>
            <a:endParaRPr kumimoji="1" lang="en-US" altLang="zh-CN" sz="1600" dirty="0"/>
          </a:p>
          <a:p>
            <a:r>
              <a:rPr kumimoji="1" lang="en-US" altLang="zh-CN" sz="1600" dirty="0"/>
              <a:t>2600+</a:t>
            </a:r>
            <a:r>
              <a:rPr kumimoji="1" lang="zh-CN" altLang="en-US" sz="1600" dirty="0"/>
              <a:t> </a:t>
            </a:r>
            <a:r>
              <a:rPr kumimoji="1" lang="en-US" altLang="zh-CN" sz="1600" dirty="0" err="1"/>
              <a:t>CMACast</a:t>
            </a:r>
            <a:r>
              <a:rPr kumimoji="1" lang="zh-CN" altLang="en-US" sz="1600" dirty="0"/>
              <a:t>  </a:t>
            </a:r>
            <a:r>
              <a:rPr kumimoji="1" lang="en-US" altLang="zh-CN" sz="1600" dirty="0" smtClean="0"/>
              <a:t>Stations</a:t>
            </a:r>
            <a:endParaRPr kumimoji="1" lang="en-US" altLang="zh-CN" sz="1600" dirty="0"/>
          </a:p>
        </p:txBody>
      </p:sp>
      <p:sp>
        <p:nvSpPr>
          <p:cNvPr id="37" name="椭圆 36"/>
          <p:cNvSpPr/>
          <p:nvPr/>
        </p:nvSpPr>
        <p:spPr>
          <a:xfrm>
            <a:off x="8488349" y="6129372"/>
            <a:ext cx="274320" cy="27432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8280106" y="6403692"/>
            <a:ext cx="781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smtClean="0">
                <a:solidFill>
                  <a:schemeClr val="bg1"/>
                </a:solidFill>
              </a:rPr>
              <a:t>CHARTER</a:t>
            </a:r>
            <a:endParaRPr kumimoji="1" lang="zh-CN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42" name="直线箭头连接符 41"/>
          <p:cNvCxnSpPr>
            <a:stCxn id="5" idx="5"/>
            <a:endCxn id="37" idx="1"/>
          </p:cNvCxnSpPr>
          <p:nvPr/>
        </p:nvCxnSpPr>
        <p:spPr>
          <a:xfrm>
            <a:off x="7005770" y="4441527"/>
            <a:ext cx="1522752" cy="1728019"/>
          </a:xfrm>
          <a:prstGeom prst="straightConnector1">
            <a:avLst/>
          </a:prstGeom>
          <a:ln w="2222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op Mask"/>
          <p:cNvSpPr>
            <a:spLocks noChangeArrowheads="1"/>
          </p:cNvSpPr>
          <p:nvPr/>
        </p:nvSpPr>
        <p:spPr bwMode="auto">
          <a:xfrm>
            <a:off x="0" y="1"/>
            <a:ext cx="12192000" cy="105087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lIns="91396" tIns="45699" rIns="91396" bIns="45699" anchor="ctr"/>
          <a:lstStyle/>
          <a:p>
            <a:pPr>
              <a:lnSpc>
                <a:spcPts val="3200"/>
              </a:lnSpc>
            </a:pPr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 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2)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distribution and </a:t>
            </a: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  <a:endParaRPr lang="en-US" altLang="zh-CN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2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流程图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46309"/>
            <a:ext cx="12192000" cy="57689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3653239" y="1779909"/>
            <a:ext cx="1839175" cy="284693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1400" b="1" dirty="0" smtClean="0">
                <a:solidFill>
                  <a:srgbClr val="000000"/>
                </a:solidFill>
                <a:latin typeface="Calibri"/>
                <a:ea typeface="宋体" pitchFamily="2"/>
                <a:cs typeface=""/>
              </a:rPr>
              <a:t>FENGYUN satellites</a:t>
            </a:r>
            <a:endParaRPr lang="en-US" sz="1400" b="1" dirty="0">
              <a:solidFill>
                <a:srgbClr val="000000"/>
              </a:solidFill>
              <a:latin typeface="Calibri"/>
              <a:ea typeface="宋体" pitchFamily="2"/>
              <a:cs typeface="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30145" y="1086795"/>
            <a:ext cx="3897246" cy="22523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7130145" y="3601189"/>
            <a:ext cx="3897246" cy="7140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5418161" y="4691457"/>
            <a:ext cx="3875964" cy="128626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/>
        </p:nvSpPr>
        <p:spPr>
          <a:xfrm>
            <a:off x="161987" y="2439838"/>
            <a:ext cx="1766757" cy="40562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12" name="矩形 11"/>
          <p:cNvSpPr/>
          <p:nvPr/>
        </p:nvSpPr>
        <p:spPr>
          <a:xfrm flipH="1">
            <a:off x="2385355" y="4752629"/>
            <a:ext cx="1411106" cy="97971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13" name="矩形 12"/>
          <p:cNvSpPr/>
          <p:nvPr/>
        </p:nvSpPr>
        <p:spPr>
          <a:xfrm flipH="1">
            <a:off x="3988419" y="4752628"/>
            <a:ext cx="737344" cy="97971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14" name="文本框 13"/>
          <p:cNvSpPr txBox="1"/>
          <p:nvPr/>
        </p:nvSpPr>
        <p:spPr>
          <a:xfrm>
            <a:off x="1869952" y="172974"/>
            <a:ext cx="7747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天地一体化的数据共享服务系统</a:t>
            </a:r>
          </a:p>
        </p:txBody>
      </p:sp>
      <p:sp>
        <p:nvSpPr>
          <p:cNvPr id="16" name="Top Mask"/>
          <p:cNvSpPr>
            <a:spLocks noChangeArrowheads="1"/>
          </p:cNvSpPr>
          <p:nvPr/>
        </p:nvSpPr>
        <p:spPr bwMode="auto">
          <a:xfrm>
            <a:off x="0" y="1"/>
            <a:ext cx="12192000" cy="105087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lIns="91396" tIns="45699" rIns="91396" bIns="45699" anchor="ctr"/>
          <a:lstStyle/>
          <a:p>
            <a:pPr>
              <a:lnSpc>
                <a:spcPts val="3200"/>
              </a:lnSpc>
            </a:pPr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 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2)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distribution and </a:t>
            </a: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  <a:endParaRPr lang="en-US" altLang="zh-CN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60609" y="1337481"/>
            <a:ext cx="212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ED53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CMACast</a:t>
            </a:r>
            <a:endParaRPr lang="zh-CN" altLang="en-US" sz="3200" b="1" dirty="0">
              <a:solidFill>
                <a:srgbClr val="ED53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2359" y="5416045"/>
            <a:ext cx="2239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D53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Broadcast</a:t>
            </a:r>
            <a:endParaRPr lang="zh-CN" altLang="en-US" sz="3200" b="1" dirty="0">
              <a:solidFill>
                <a:srgbClr val="ED53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39709" y="4980875"/>
            <a:ext cx="147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ED53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</a:t>
            </a:r>
            <a:endParaRPr lang="zh-CN" altLang="en-US" sz="2800" b="1" dirty="0">
              <a:solidFill>
                <a:srgbClr val="ED53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41576" y="5419692"/>
            <a:ext cx="222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D53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Push</a:t>
            </a:r>
            <a:endParaRPr lang="zh-CN" altLang="en-US" sz="3200" b="1" dirty="0">
              <a:solidFill>
                <a:srgbClr val="ED53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476294" y="3665836"/>
            <a:ext cx="3423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D53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 Intranet</a:t>
            </a:r>
            <a:endParaRPr lang="zh-CN" altLang="en-US" sz="3200" b="1" dirty="0">
              <a:solidFill>
                <a:srgbClr val="ED53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9" descr="F:\logo\国家卫星气象中心标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84" y="6434667"/>
            <a:ext cx="328083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8"/>
          <p:cNvSpPr txBox="1"/>
          <p:nvPr/>
        </p:nvSpPr>
        <p:spPr>
          <a:xfrm>
            <a:off x="8130117" y="6565901"/>
            <a:ext cx="4165600" cy="21544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National Satellite Meteorological Center ,CMA 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69783" y="4778236"/>
            <a:ext cx="13920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ED53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</a:t>
            </a:r>
          </a:p>
          <a:p>
            <a:r>
              <a:rPr lang="en-US" altLang="zh-CN" sz="2800" b="1" dirty="0">
                <a:solidFill>
                  <a:srgbClr val="ED53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</a:t>
            </a:r>
            <a:endParaRPr lang="zh-CN" altLang="en-US" sz="2800" b="1" dirty="0">
              <a:solidFill>
                <a:srgbClr val="ED53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61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Mask"/>
          <p:cNvSpPr>
            <a:spLocks noChangeArrowheads="1"/>
          </p:cNvSpPr>
          <p:nvPr/>
        </p:nvSpPr>
        <p:spPr bwMode="auto">
          <a:xfrm>
            <a:off x="0" y="1"/>
            <a:ext cx="12192000" cy="105087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lIns="91396" tIns="45699" rIns="91396" bIns="45699" anchor="ctr"/>
          <a:lstStyle/>
          <a:p>
            <a:pPr>
              <a:lnSpc>
                <a:spcPts val="3200"/>
              </a:lnSpc>
            </a:pPr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 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2)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distribution and </a:t>
            </a: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  <a:endParaRPr lang="en-US" altLang="zh-CN" sz="4000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  <p:sp>
        <p:nvSpPr>
          <p:cNvPr id="3" name="AutoShape 2" descr="c:\users\peter xian\appdata\roaming\360se6\User Data\temp\idcplg?IdcService=GET_FILE&amp;dDocName=IMG_GEONETCAST_USERS&amp;RevisionSelectionMethod=LatestReleased&amp;Rendition=Web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00" y="2116133"/>
            <a:ext cx="5845706" cy="34192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962769" y="5535343"/>
            <a:ext cx="5457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http://www.eumetsat.int/website/home/Data/DataDelivery/EUMETCast/GEONETCast/index.html</a:t>
            </a:r>
          </a:p>
        </p:txBody>
      </p:sp>
      <p:pic>
        <p:nvPicPr>
          <p:cNvPr id="10" name="Picture 9" descr="F:\logo\国家卫星气象中心标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350" y="6469363"/>
            <a:ext cx="328083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8"/>
          <p:cNvSpPr txBox="1"/>
          <p:nvPr/>
        </p:nvSpPr>
        <p:spPr>
          <a:xfrm>
            <a:off x="8224983" y="6600597"/>
            <a:ext cx="4165600" cy="21544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charset="0"/>
              </a:rPr>
              <a:t>National Satellite Meteorological Center ,CMA </a:t>
            </a:r>
            <a:endParaRPr lang="zh-CN" altLang="en-US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3757" y="973052"/>
            <a:ext cx="30716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Real-time users</a:t>
            </a:r>
            <a:endParaRPr lang="en-US" altLang="zh-CN" sz="36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1" y="2088139"/>
            <a:ext cx="3749381" cy="40371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03999" y="1625933"/>
            <a:ext cx="2493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Direct Broadcast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867371" y="1619383"/>
            <a:ext cx="2493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solidFill>
                  <a:schemeClr val="bg1"/>
                </a:solidFill>
              </a:rPr>
              <a:t>CMACast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22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op Mask"/>
          <p:cNvSpPr>
            <a:spLocks noChangeArrowheads="1"/>
          </p:cNvSpPr>
          <p:nvPr/>
        </p:nvSpPr>
        <p:spPr bwMode="auto">
          <a:xfrm>
            <a:off x="0" y="1"/>
            <a:ext cx="12192000" cy="105087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lIns="91396" tIns="45699" rIns="91396" bIns="45699" anchor="ctr"/>
          <a:lstStyle/>
          <a:p>
            <a:pPr>
              <a:lnSpc>
                <a:spcPts val="3200"/>
              </a:lnSpc>
            </a:pPr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 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2)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distribution and </a:t>
            </a: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  <a:endParaRPr lang="en-US" altLang="zh-CN" sz="4000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46274" y="1229773"/>
            <a:ext cx="589770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Fengyun Satellite Data  in the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Belt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and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Road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countries</a:t>
            </a:r>
            <a:endParaRPr lang="zh-CN" altLang="en-US" b="1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4D946F7-E77D-4EC5-B1FC-28A02B3441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12" y="1825625"/>
            <a:ext cx="7016841" cy="4810488"/>
          </a:xfrm>
          <a:prstGeom prst="rect">
            <a:avLst/>
          </a:prstGeom>
        </p:spPr>
      </p:pic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908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50425" y="1223237"/>
            <a:ext cx="561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 real time users: NSMC Portal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op Mask"/>
          <p:cNvSpPr>
            <a:spLocks noChangeArrowheads="1"/>
          </p:cNvSpPr>
          <p:nvPr/>
        </p:nvSpPr>
        <p:spPr bwMode="auto">
          <a:xfrm>
            <a:off x="0" y="1"/>
            <a:ext cx="12192000" cy="105087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lIns="91396" tIns="45699" rIns="91396" bIns="45699" anchor="ctr"/>
          <a:lstStyle/>
          <a:p>
            <a:pPr>
              <a:lnSpc>
                <a:spcPts val="3200"/>
              </a:lnSpc>
            </a:pPr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 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2)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distribution and </a:t>
            </a: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 - </a:t>
            </a:r>
            <a:r>
              <a:rPr kumimoji="1" lang="en-US" altLang="zh-C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  <a:endParaRPr lang="en-US" altLang="zh-CN" sz="4000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43215" y="2503592"/>
            <a:ext cx="54636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solidFill>
                  <a:schemeClr val="bg1"/>
                </a:solidFill>
              </a:rPr>
              <a:t>FY Satellites’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solidFill>
                  <a:schemeClr val="bg1"/>
                </a:solidFill>
              </a:rPr>
              <a:t>Operational announcement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solidFill>
                  <a:schemeClr val="bg1"/>
                </a:solidFill>
              </a:rPr>
              <a:t>Space weather information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solidFill>
                  <a:schemeClr val="bg1"/>
                </a:solidFill>
              </a:rPr>
              <a:t>Cloud images and animation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solidFill>
                  <a:schemeClr val="bg1"/>
                </a:solidFill>
              </a:rPr>
              <a:t>Data access entrance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</a:rPr>
              <a:t>News</a:t>
            </a:r>
          </a:p>
          <a:p>
            <a:endParaRPr lang="en-US" altLang="zh-CN" sz="3200" dirty="0" smtClean="0">
              <a:solidFill>
                <a:schemeClr val="bg1"/>
              </a:solidFill>
            </a:endParaRPr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5" y="1777236"/>
            <a:ext cx="5513696" cy="503140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80245" y="1857261"/>
            <a:ext cx="6621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u="sng" dirty="0" smtClean="0">
                <a:solidFill>
                  <a:srgbClr val="FFFF00"/>
                </a:solidFill>
              </a:rPr>
              <a:t>http://www.nsmc.org.cn</a:t>
            </a:r>
            <a:endParaRPr lang="zh-CN" altLang="en-US" sz="3200" b="1" u="sng" dirty="0">
              <a:solidFill>
                <a:srgbClr val="FFFF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57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op Mask"/>
          <p:cNvSpPr>
            <a:spLocks noChangeArrowheads="1"/>
          </p:cNvSpPr>
          <p:nvPr/>
        </p:nvSpPr>
        <p:spPr bwMode="auto">
          <a:xfrm>
            <a:off x="0" y="1"/>
            <a:ext cx="12192000" cy="105087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lIns="91396" tIns="45699" rIns="91396" bIns="45699" anchor="ctr"/>
          <a:lstStyle/>
          <a:p>
            <a:pPr>
              <a:lnSpc>
                <a:spcPts val="3200"/>
              </a:lnSpc>
            </a:pPr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 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2)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distribution and services - </a:t>
            </a:r>
            <a:r>
              <a:rPr kumimoji="1"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  <a:endParaRPr lang="en-US" altLang="zh-CN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4530" y="1263737"/>
            <a:ext cx="4731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Service Center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6484107" y="3961170"/>
            <a:ext cx="5178363" cy="2200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User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freely register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Normal 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500MB/day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Interest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3GB/day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Strong interest    10GB/day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6570260" y="2420428"/>
            <a:ext cx="5821907" cy="154074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All archived data (</a:t>
            </a:r>
            <a:r>
              <a:rPr lang="en-US" altLang="zh-CN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real time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r>
              <a:rPr lang="en-US" altLang="zh-CN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Satellites’information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Daily </a:t>
            </a:r>
            <a:r>
              <a:rPr lang="en-US" altLang="zh-CN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en-US" altLang="zh-CN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loble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browse</a:t>
            </a:r>
          </a:p>
          <a:p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Documents and tools</a:t>
            </a:r>
          </a:p>
          <a:p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7" y="1756458"/>
            <a:ext cx="5891284" cy="498792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03560" y="1484847"/>
            <a:ext cx="553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u="sng" dirty="0" smtClean="0">
                <a:solidFill>
                  <a:srgbClr val="FFFF00"/>
                </a:solidFill>
              </a:rPr>
              <a:t>http://data.nsmc.org.cn</a:t>
            </a:r>
            <a:endParaRPr lang="zh-CN" altLang="en-US" sz="3600" b="1" u="sng" dirty="0">
              <a:solidFill>
                <a:srgbClr val="FFFF00"/>
              </a:solidFill>
            </a:endParaRPr>
          </a:p>
        </p:txBody>
      </p:sp>
      <p:pic>
        <p:nvPicPr>
          <p:cNvPr id="10" name="Picture 9" descr="F:\logo\国家卫星气象中心标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84" y="6434667"/>
            <a:ext cx="328083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8"/>
          <p:cNvSpPr txBox="1"/>
          <p:nvPr/>
        </p:nvSpPr>
        <p:spPr>
          <a:xfrm>
            <a:off x="8130117" y="6565901"/>
            <a:ext cx="4165600" cy="21544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charset="0"/>
              </a:rPr>
              <a:t>National Satellite Meteorological Center ,CMA </a:t>
            </a:r>
            <a:endParaRPr lang="zh-CN" altLang="en-US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44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952" y="1877976"/>
            <a:ext cx="14706213" cy="4980024"/>
          </a:xfrm>
        </p:spPr>
      </p:pic>
      <p:sp>
        <p:nvSpPr>
          <p:cNvPr id="5" name="Top Mask"/>
          <p:cNvSpPr>
            <a:spLocks noChangeArrowheads="1"/>
          </p:cNvSpPr>
          <p:nvPr/>
        </p:nvSpPr>
        <p:spPr bwMode="auto">
          <a:xfrm>
            <a:off x="0" y="1"/>
            <a:ext cx="12192000" cy="105087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lIns="91396" tIns="45699" rIns="91396" bIns="45699" anchor="ctr"/>
          <a:lstStyle/>
          <a:p>
            <a:pPr>
              <a:lnSpc>
                <a:spcPts val="3200"/>
              </a:lnSpc>
            </a:pPr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 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2)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distribution and services - </a:t>
            </a:r>
            <a:r>
              <a:rPr kumimoji="1"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  <a:endParaRPr lang="en-US" altLang="zh-CN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8820" y="1233595"/>
            <a:ext cx="545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FY-3C MERSI daily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globle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browse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12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op Mask"/>
          <p:cNvSpPr>
            <a:spLocks noChangeArrowheads="1"/>
          </p:cNvSpPr>
          <p:nvPr/>
        </p:nvSpPr>
        <p:spPr bwMode="auto">
          <a:xfrm>
            <a:off x="0" y="1"/>
            <a:ext cx="12192000" cy="105087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lIns="91396" tIns="45699" rIns="91396" bIns="45699" anchor="ctr"/>
          <a:lstStyle/>
          <a:p>
            <a:pPr>
              <a:lnSpc>
                <a:spcPts val="3200"/>
              </a:lnSpc>
            </a:pPr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 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2)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distribution and services - </a:t>
            </a:r>
            <a:r>
              <a:rPr kumimoji="1"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  <a:endParaRPr lang="en-US" altLang="zh-CN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04" y="1978425"/>
            <a:ext cx="4583739" cy="413157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191880" y="1090642"/>
            <a:ext cx="7734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FY-3C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MERSI 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daily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globle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browse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51510" y="1574341"/>
            <a:ext cx="1599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North pole</a:t>
            </a:r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8460424" y="1595929"/>
            <a:ext cx="1585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South 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pole</a:t>
            </a:r>
            <a:endParaRPr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1958898" y="6202504"/>
            <a:ext cx="2185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</a:rPr>
              <a:t>1</a:t>
            </a:r>
            <a:r>
              <a:rPr lang="en-US" altLang="zh-CN" sz="2000" baseline="30000" dirty="0" smtClean="0">
                <a:solidFill>
                  <a:schemeClr val="bg1"/>
                </a:solidFill>
              </a:rPr>
              <a:t>st</a:t>
            </a:r>
            <a:r>
              <a:rPr lang="en-US" altLang="zh-CN" sz="2000" dirty="0" smtClean="0">
                <a:solidFill>
                  <a:schemeClr val="bg1"/>
                </a:solidFill>
              </a:rPr>
              <a:t> -</a:t>
            </a:r>
            <a:r>
              <a:rPr lang="en-US" altLang="zh-CN" sz="2000" dirty="0">
                <a:solidFill>
                  <a:schemeClr val="bg1"/>
                </a:solidFill>
              </a:rPr>
              <a:t>15</a:t>
            </a:r>
            <a:r>
              <a:rPr lang="en-US" altLang="zh-CN" sz="2000" baseline="30000" dirty="0">
                <a:solidFill>
                  <a:schemeClr val="bg1"/>
                </a:solidFill>
              </a:rPr>
              <a:t>th </a:t>
            </a:r>
            <a:r>
              <a:rPr lang="en-US" altLang="zh-CN" sz="2000" dirty="0" err="1" smtClean="0">
                <a:solidFill>
                  <a:schemeClr val="bg1"/>
                </a:solidFill>
              </a:rPr>
              <a:t>Augst</a:t>
            </a:r>
            <a:r>
              <a:rPr lang="en-US" altLang="zh-CN" sz="2000" dirty="0" smtClean="0">
                <a:solidFill>
                  <a:schemeClr val="bg1"/>
                </a:solidFill>
              </a:rPr>
              <a:t> 2014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160662" y="6237514"/>
            <a:ext cx="2906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</a:rPr>
              <a:t>10</a:t>
            </a:r>
            <a:r>
              <a:rPr lang="en-US" altLang="zh-CN" sz="2000" baseline="30000" dirty="0" smtClean="0">
                <a:solidFill>
                  <a:schemeClr val="bg1"/>
                </a:solidFill>
              </a:rPr>
              <a:t>th</a:t>
            </a:r>
            <a:r>
              <a:rPr lang="en-US" altLang="zh-CN" sz="2000" dirty="0" smtClean="0">
                <a:solidFill>
                  <a:schemeClr val="bg1"/>
                </a:solidFill>
              </a:rPr>
              <a:t> -16</a:t>
            </a:r>
            <a:r>
              <a:rPr lang="en-US" altLang="zh-CN" sz="2000" baseline="30000" dirty="0" smtClean="0">
                <a:solidFill>
                  <a:schemeClr val="bg1"/>
                </a:solidFill>
              </a:rPr>
              <a:t>th </a:t>
            </a:r>
            <a:r>
              <a:rPr lang="en-US" altLang="zh-CN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</a:rPr>
              <a:t>November 2014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44" y="1940361"/>
            <a:ext cx="4169635" cy="4169635"/>
          </a:xfrm>
          <a:prstGeom prst="rect">
            <a:avLst/>
          </a:prstGeom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80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op Mask"/>
          <p:cNvSpPr>
            <a:spLocks noChangeArrowheads="1"/>
          </p:cNvSpPr>
          <p:nvPr/>
        </p:nvSpPr>
        <p:spPr bwMode="auto">
          <a:xfrm>
            <a:off x="0" y="1"/>
            <a:ext cx="12192000" cy="105087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lIns="91396" tIns="45699" rIns="91396" bIns="45699" anchor="ctr"/>
          <a:lstStyle/>
          <a:p>
            <a:pPr>
              <a:lnSpc>
                <a:spcPts val="3200"/>
              </a:lnSpc>
            </a:pPr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 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2)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distribution and services - </a:t>
            </a:r>
            <a:r>
              <a:rPr kumimoji="1"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  <a:endParaRPr lang="en-US" altLang="zh-CN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1070760"/>
            <a:ext cx="7734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FY-3C 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MWRI daily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globle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browse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37" y="1552307"/>
            <a:ext cx="8495607" cy="4857028"/>
          </a:xfrm>
          <a:prstGeom prst="rect">
            <a:avLst/>
          </a:prstGeom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00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op Mask"/>
          <p:cNvSpPr>
            <a:spLocks noChangeArrowheads="1"/>
          </p:cNvSpPr>
          <p:nvPr/>
        </p:nvSpPr>
        <p:spPr bwMode="auto">
          <a:xfrm>
            <a:off x="0" y="1"/>
            <a:ext cx="12192000" cy="105087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lIns="91396" tIns="45699" rIns="91396" bIns="45699" anchor="ctr"/>
          <a:lstStyle/>
          <a:p>
            <a:pPr>
              <a:lnSpc>
                <a:spcPts val="3200"/>
              </a:lnSpc>
            </a:pPr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 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2)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distribution and services </a:t>
            </a:r>
          </a:p>
          <a:p>
            <a:pPr>
              <a:lnSpc>
                <a:spcPts val="3200"/>
              </a:lnSpc>
            </a:pPr>
            <a:r>
              <a:rPr kumimoji="1" lang="zh-CN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1" lang="en-US" altLang="zh-C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kumimoji="1" lang="zh-CN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Download</a:t>
            </a:r>
            <a:r>
              <a:rPr kumimoji="1" lang="zh-CN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Client</a:t>
            </a:r>
            <a:endParaRPr lang="en-US" altLang="zh-CN" sz="28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  <p:pic>
        <p:nvPicPr>
          <p:cNvPr id="5" name="图片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65" y="1362582"/>
            <a:ext cx="52705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134" y="1362582"/>
            <a:ext cx="3794891" cy="254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224" y="4119157"/>
            <a:ext cx="3929801" cy="265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420765" y="5681272"/>
            <a:ext cx="2601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</a:rPr>
              <a:t>Coming</a:t>
            </a:r>
            <a:r>
              <a:rPr kumimoji="1" lang="zh-CN" altLang="en-US" sz="28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2800" dirty="0" smtClean="0">
                <a:solidFill>
                  <a:schemeClr val="bg1"/>
                </a:solidFill>
              </a:rPr>
              <a:t>Soon</a:t>
            </a:r>
            <a:r>
              <a:rPr kumimoji="1" lang="mr-IN" altLang="zh-CN" sz="2800" dirty="0" smtClean="0">
                <a:solidFill>
                  <a:schemeClr val="bg1"/>
                </a:solidFill>
              </a:rPr>
              <a:t>……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93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3994" y="533400"/>
            <a:ext cx="11152716" cy="609600"/>
          </a:xfrm>
          <a:ln/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zh-CN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105482" name="MASK"/>
          <p:cNvSpPr>
            <a:spLocks noChangeArrowheads="1"/>
          </p:cNvSpPr>
          <p:nvPr/>
        </p:nvSpPr>
        <p:spPr bwMode="auto">
          <a:xfrm>
            <a:off x="11315701" y="1143000"/>
            <a:ext cx="876300" cy="52578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3" tIns="60947" rIns="121893" bIns="60947"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6577" y="1866702"/>
            <a:ext cx="119820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kumimoji="1" lang="en-US" altLang="zh-C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 </a:t>
            </a: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zh-C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rabicPeriod"/>
            </a:pP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and </a:t>
            </a: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</a:p>
          <a:p>
            <a:pPr marL="514350" indent="-514350">
              <a:buFontTx/>
              <a:buAutoNum type="arabicPeriod"/>
            </a:pP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  <a:endParaRPr kumimoji="1" lang="zh-CN" altLang="en-US" sz="4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5" name="Picture 9" descr="F:\logo\国家卫星气象中心标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84" y="6434667"/>
            <a:ext cx="328083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8130117" y="6565901"/>
            <a:ext cx="4165600" cy="21544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charset="0"/>
              </a:rPr>
              <a:t>National Satellite Meteorological Center ,CMA </a:t>
            </a:r>
            <a:endParaRPr lang="zh-CN" altLang="en-US" sz="1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330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18" y="1797052"/>
            <a:ext cx="5734049" cy="383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op Mask"/>
          <p:cNvSpPr>
            <a:spLocks noChangeArrowheads="1"/>
          </p:cNvSpPr>
          <p:nvPr/>
        </p:nvSpPr>
        <p:spPr bwMode="auto">
          <a:xfrm>
            <a:off x="0" y="1"/>
            <a:ext cx="12192000" cy="105087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lIns="91396" tIns="45699" rIns="91396" bIns="45699" anchor="ctr"/>
          <a:lstStyle/>
          <a:p>
            <a:pPr>
              <a:lnSpc>
                <a:spcPts val="3200"/>
              </a:lnSpc>
            </a:pPr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 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2)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distribution and </a:t>
            </a: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  <a:endParaRPr lang="en-US" altLang="zh-CN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  <p:pic>
        <p:nvPicPr>
          <p:cNvPr id="12" name="Picture 9" descr="F:\logo\国家卫星气象中心标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84" y="6434667"/>
            <a:ext cx="328083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/>
          <p:nvPr/>
        </p:nvSpPr>
        <p:spPr>
          <a:xfrm>
            <a:off x="8130117" y="6565901"/>
            <a:ext cx="4165600" cy="21544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charset="0"/>
              </a:rPr>
              <a:t>National Satellite Meteorological Center ,CMA </a:t>
            </a:r>
            <a:endParaRPr lang="zh-CN" altLang="en-US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9258" y="1797052"/>
            <a:ext cx="54032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313" indent="-285750" algn="just">
              <a:lnSpc>
                <a:spcPct val="150000"/>
              </a:lnSpc>
              <a:buFont typeface="Arial" pitchFamily="34" charset="0"/>
              <a:buChar char="•"/>
              <a:tabLst>
                <a:tab pos="182563" algn="l"/>
              </a:tabLst>
            </a:pPr>
            <a:r>
              <a:rPr lang="en-US" altLang="zh-CN" sz="3200" b="1" dirty="0" smtClean="0">
                <a:solidFill>
                  <a:schemeClr val="bg1"/>
                </a:solidFill>
              </a:rPr>
              <a:t>NSMC became a DCPC  </a:t>
            </a:r>
            <a:r>
              <a:rPr lang="en-US" altLang="zh-CN" sz="3200" b="1" dirty="0">
                <a:solidFill>
                  <a:schemeClr val="bg1"/>
                </a:solidFill>
              </a:rPr>
              <a:t>approved by WMO in June 2012</a:t>
            </a:r>
          </a:p>
          <a:p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74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3061" y="208332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altLang="zh-CN" sz="3200" dirty="0" smtClean="0">
                <a:solidFill>
                  <a:srgbClr val="FFFF00"/>
                </a:solidFill>
              </a:rPr>
              <a:t>FENGYUN Toolkit v1.0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CN" dirty="0" smtClean="0">
                <a:solidFill>
                  <a:schemeClr val="bg1"/>
                </a:solidFill>
              </a:rPr>
              <a:t> Support  L1 HDF5.0 </a:t>
            </a:r>
            <a:r>
              <a:rPr lang="en-US" altLang="zh-CN" dirty="0" err="1" smtClean="0">
                <a:solidFill>
                  <a:schemeClr val="bg1"/>
                </a:solidFill>
              </a:rPr>
              <a:t>fromat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CN" dirty="0" smtClean="0">
                <a:solidFill>
                  <a:schemeClr val="bg1"/>
                </a:solidFill>
              </a:rPr>
              <a:t> Lon-</a:t>
            </a:r>
            <a:r>
              <a:rPr lang="en-US" altLang="zh-CN" dirty="0" err="1" smtClean="0">
                <a:solidFill>
                  <a:schemeClr val="bg1"/>
                </a:solidFill>
              </a:rPr>
              <a:t>Lat</a:t>
            </a:r>
            <a:r>
              <a:rPr lang="en-US" altLang="zh-CN" dirty="0" smtClean="0">
                <a:solidFill>
                  <a:schemeClr val="bg1"/>
                </a:solidFill>
              </a:rPr>
              <a:t> Projection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CN" dirty="0" smtClean="0">
                <a:solidFill>
                  <a:schemeClr val="bg1"/>
                </a:solidFill>
              </a:rPr>
              <a:t> Output Raw and JPG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CN" dirty="0" smtClean="0">
                <a:solidFill>
                  <a:schemeClr val="bg1"/>
                </a:solidFill>
              </a:rPr>
              <a:t> Support batch processing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altLang="zh-CN" sz="3200" dirty="0" smtClean="0">
                <a:solidFill>
                  <a:srgbClr val="FFFF00"/>
                </a:solidFill>
              </a:rPr>
              <a:t>FY-3 </a:t>
            </a:r>
            <a:r>
              <a:rPr lang="en-US" altLang="zh-CN" sz="3200" dirty="0">
                <a:solidFill>
                  <a:srgbClr val="FFFF00"/>
                </a:solidFill>
              </a:rPr>
              <a:t>Preprocessing </a:t>
            </a:r>
            <a:r>
              <a:rPr lang="en-US" altLang="zh-CN" sz="3200" dirty="0" smtClean="0">
                <a:solidFill>
                  <a:srgbClr val="FFFF00"/>
                </a:solidFill>
              </a:rPr>
              <a:t>software 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altLang="zh-CN" sz="3200" dirty="0">
                <a:solidFill>
                  <a:srgbClr val="FFFF00"/>
                </a:solidFill>
              </a:rPr>
              <a:t> </a:t>
            </a:r>
            <a:r>
              <a:rPr lang="en-US" altLang="zh-CN" sz="3200" dirty="0" smtClean="0">
                <a:solidFill>
                  <a:srgbClr val="FFFF00"/>
                </a:solidFill>
              </a:rPr>
              <a:t>  packages</a:t>
            </a:r>
            <a:endParaRPr lang="en-US" altLang="zh-CN" sz="3200" dirty="0">
              <a:solidFill>
                <a:srgbClr val="FFFF00"/>
              </a:solidFill>
            </a:endParaRPr>
          </a:p>
          <a:p>
            <a:r>
              <a:rPr lang="en-US" altLang="zh-CN" sz="3200" dirty="0">
                <a:solidFill>
                  <a:srgbClr val="FFFF00"/>
                </a:solidFill>
              </a:rPr>
              <a:t>SMART </a:t>
            </a:r>
          </a:p>
          <a:p>
            <a:r>
              <a:rPr lang="en-US" altLang="zh-CN" sz="3200" dirty="0" smtClean="0">
                <a:solidFill>
                  <a:srgbClr val="FFFF00"/>
                </a:solidFill>
              </a:rPr>
              <a:t>SWAP</a:t>
            </a:r>
            <a:r>
              <a:rPr lang="en-US" altLang="zh-CN" dirty="0" smtClean="0">
                <a:solidFill>
                  <a:schemeClr val="bg1"/>
                </a:solidFill>
              </a:rPr>
              <a:t>   </a:t>
            </a:r>
          </a:p>
          <a:p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Top Mask"/>
          <p:cNvSpPr>
            <a:spLocks noChangeArrowheads="1"/>
          </p:cNvSpPr>
          <p:nvPr/>
        </p:nvSpPr>
        <p:spPr bwMode="auto">
          <a:xfrm>
            <a:off x="0" y="1"/>
            <a:ext cx="12192000" cy="105087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lIns="91396" tIns="45699" rIns="91396" bIns="45699" anchor="ctr"/>
          <a:lstStyle/>
          <a:p>
            <a:pPr>
              <a:lnSpc>
                <a:spcPts val="3200"/>
              </a:lnSpc>
            </a:pPr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 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2)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distribution and </a:t>
            </a: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  <a:endParaRPr lang="en-US" altLang="zh-CN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3061" y="1214651"/>
            <a:ext cx="3671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chemeClr val="bg1"/>
                </a:solidFill>
              </a:rPr>
              <a:t>Softwares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 and tools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050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683" y="1214651"/>
            <a:ext cx="5446207" cy="523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F:\logo\国家卫星气象中心标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84" y="6434667"/>
            <a:ext cx="328083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/>
          <p:cNvSpPr txBox="1"/>
          <p:nvPr/>
        </p:nvSpPr>
        <p:spPr>
          <a:xfrm>
            <a:off x="8130117" y="6565901"/>
            <a:ext cx="4165600" cy="21544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charset="0"/>
              </a:rPr>
              <a:t>National Satellite Meteorological Center ,CMA </a:t>
            </a:r>
            <a:endParaRPr lang="zh-CN" altLang="en-US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39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8299" y="118855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3200" b="1" kern="0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ea typeface="宋体" pitchFamily="2"/>
              </a:rPr>
              <a:t>Website visitor: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3200" b="1" dirty="0" smtClean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ea typeface="宋体" pitchFamily="2"/>
              </a:rPr>
              <a:t>     0.11 </a:t>
            </a:r>
            <a:r>
              <a:rPr lang="en-US" altLang="zh-CN" sz="32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ea typeface="宋体" pitchFamily="2"/>
              </a:rPr>
              <a:t>Million 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ea typeface="宋体" pitchFamily="2"/>
              </a:rPr>
              <a:t>Visitors/y</a:t>
            </a:r>
            <a:endParaRPr lang="en-US" altLang="zh-CN" sz="3200" b="1" dirty="0">
              <a:solidFill>
                <a:srgbClr val="FFFF00"/>
              </a:solidFill>
              <a:effectLst>
                <a:outerShdw dist="38096" dir="2700000">
                  <a:srgbClr val="000000"/>
                </a:outerShdw>
              </a:effectLst>
              <a:ea typeface="宋体" pitchFamily="2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32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ea typeface="宋体" pitchFamily="2"/>
              </a:rPr>
              <a:t>     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ea typeface="宋体" pitchFamily="2"/>
              </a:rPr>
              <a:t>0.19 </a:t>
            </a:r>
            <a:r>
              <a:rPr lang="en-US" altLang="zh-CN" sz="32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ea typeface="宋体" pitchFamily="2"/>
              </a:rPr>
              <a:t>Million Page Views/y      </a:t>
            </a:r>
          </a:p>
        </p:txBody>
      </p:sp>
      <p:sp>
        <p:nvSpPr>
          <p:cNvPr id="4" name="Top Mask"/>
          <p:cNvSpPr>
            <a:spLocks noChangeArrowheads="1"/>
          </p:cNvSpPr>
          <p:nvPr/>
        </p:nvSpPr>
        <p:spPr bwMode="auto">
          <a:xfrm>
            <a:off x="0" y="1"/>
            <a:ext cx="12192000" cy="105087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lIns="91396" tIns="45699" rIns="91396" bIns="45699" anchor="ctr"/>
          <a:lstStyle/>
          <a:p>
            <a:pPr>
              <a:lnSpc>
                <a:spcPts val="3200"/>
              </a:lnSpc>
            </a:pPr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 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2)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distribution and </a:t>
            </a: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  <a:endParaRPr lang="en-US" altLang="zh-CN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58495" y="105087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SzPct val="100000"/>
              <a:buFont typeface="Wingdings" pitchFamily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3200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ea typeface="宋体" pitchFamily="2"/>
              </a:rPr>
              <a:t>Search</a:t>
            </a:r>
            <a:r>
              <a:rPr lang="zh-CN" altLang="zh-CN" sz="3200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ea typeface="宋体" pitchFamily="2"/>
              </a:rPr>
              <a:t>：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ea typeface="宋体" pitchFamily="2"/>
              </a:rPr>
              <a:t>2.86 Million/y</a:t>
            </a:r>
            <a:endParaRPr lang="en-US" altLang="zh-CN" sz="3200" b="1" dirty="0">
              <a:solidFill>
                <a:srgbClr val="FFFF00"/>
              </a:solidFill>
              <a:effectLst>
                <a:outerShdw dist="38096" dir="2700000">
                  <a:srgbClr val="000000"/>
                </a:outerShdw>
              </a:effectLst>
              <a:ea typeface="宋体" pitchFamily="2"/>
            </a:endParaRPr>
          </a:p>
          <a:p>
            <a:pPr lvl="0">
              <a:buSzPct val="100000"/>
              <a:buFont typeface="Wingdings" pitchFamily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3200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ea typeface="宋体" pitchFamily="2"/>
              </a:rPr>
              <a:t>Download</a:t>
            </a:r>
            <a:r>
              <a:rPr lang="zh-CN" altLang="zh-CN" sz="3200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ea typeface="宋体" pitchFamily="2"/>
              </a:rPr>
              <a:t>：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ea typeface="宋体" pitchFamily="2"/>
              </a:rPr>
              <a:t>over 3PB/y</a:t>
            </a:r>
            <a:endParaRPr lang="en-US" altLang="zh-CN" sz="3200" b="1" dirty="0">
              <a:solidFill>
                <a:srgbClr val="FFFF00"/>
              </a:solidFill>
              <a:effectLst>
                <a:outerShdw dist="38096" dir="2700000">
                  <a:srgbClr val="000000"/>
                </a:outerShdw>
              </a:effectLst>
              <a:ea typeface="宋体" pitchFamily="2"/>
            </a:endParaRPr>
          </a:p>
          <a:p>
            <a:pPr lvl="0">
              <a:buSzPct val="100000"/>
              <a:buFont typeface="Wingdings" pitchFamily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3200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ea typeface="宋体" pitchFamily="2"/>
              </a:rPr>
              <a:t>Orders:  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ea typeface="宋体" pitchFamily="2"/>
              </a:rPr>
              <a:t>60000/y</a:t>
            </a:r>
            <a:endParaRPr lang="en-US" altLang="zh-CN" sz="3200" b="1" dirty="0">
              <a:solidFill>
                <a:srgbClr val="FFFF00"/>
              </a:solidFill>
              <a:effectLst>
                <a:outerShdw dist="38096" dir="2700000">
                  <a:srgbClr val="000000"/>
                </a:outerShdw>
              </a:effectLst>
              <a:ea typeface="宋体" pitchFamily="2"/>
            </a:endParaRPr>
          </a:p>
        </p:txBody>
      </p:sp>
      <p:pic>
        <p:nvPicPr>
          <p:cNvPr id="7" name="Picture 9" descr="F:\logo\国家卫星气象中心标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84" y="6434667"/>
            <a:ext cx="328083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/>
          <p:cNvSpPr txBox="1"/>
          <p:nvPr/>
        </p:nvSpPr>
        <p:spPr>
          <a:xfrm>
            <a:off x="8130117" y="6565901"/>
            <a:ext cx="4165600" cy="21544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charset="0"/>
              </a:rPr>
              <a:t>National Satellite Meteorological Center ,CMA </a:t>
            </a:r>
            <a:endParaRPr lang="zh-CN" altLang="en-US" sz="14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1353"/>
            <a:ext cx="5791200" cy="3289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11353"/>
            <a:ext cx="5896131" cy="3307308"/>
          </a:xfrm>
          <a:prstGeom prst="rect">
            <a:avLst/>
          </a:prstGeom>
        </p:spPr>
      </p:pic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18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4" y="1799860"/>
            <a:ext cx="6263807" cy="405394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2805" y="719528"/>
            <a:ext cx="4015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</a:rPr>
              <a:t>Users Analysis </a:t>
            </a:r>
            <a:r>
              <a:rPr kumimoji="1" lang="en-US" altLang="zh-CN" sz="2800" b="1" smtClean="0">
                <a:solidFill>
                  <a:schemeClr val="bg1"/>
                </a:solidFill>
              </a:rPr>
              <a:t>and survey</a:t>
            </a:r>
            <a:endParaRPr kumimoji="1"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301" y="1799859"/>
            <a:ext cx="4569085" cy="40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53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3994" y="533400"/>
            <a:ext cx="11152716" cy="609600"/>
          </a:xfrm>
          <a:ln/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zh-CN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105482" name="MASK"/>
          <p:cNvSpPr>
            <a:spLocks noChangeArrowheads="1"/>
          </p:cNvSpPr>
          <p:nvPr/>
        </p:nvSpPr>
        <p:spPr bwMode="auto">
          <a:xfrm>
            <a:off x="11315701" y="1143000"/>
            <a:ext cx="876300" cy="52578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3" tIns="60947" rIns="121893" bIns="60947"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6577" y="1866702"/>
            <a:ext cx="119820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  <a:r>
              <a:rPr kumimoji="1" lang="en-US" altLang="zh-C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zh-C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rabicPeriod"/>
            </a:pP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and services</a:t>
            </a:r>
          </a:p>
          <a:p>
            <a:pPr marL="514350" indent="-514350">
              <a:buFontTx/>
              <a:buAutoNum type="arabicPeriod"/>
            </a:pPr>
            <a:r>
              <a:rPr kumimoji="1" lang="en-US" altLang="zh-C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</a:t>
            </a:r>
            <a:endParaRPr kumimoji="1" lang="zh-CN" alt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5" name="Picture 9" descr="F:\logo\国家卫星气象中心标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84" y="6434667"/>
            <a:ext cx="328083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8130117" y="6565901"/>
            <a:ext cx="4165600" cy="21544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charset="0"/>
              </a:rPr>
              <a:t>National Satellite Meteorological Center ,CMA </a:t>
            </a:r>
            <a:endParaRPr lang="zh-CN" altLang="en-US" sz="1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5461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9"/>
          <p:cNvSpPr>
            <a:spLocks noChangeArrowheads="1"/>
          </p:cNvSpPr>
          <p:nvPr/>
        </p:nvSpPr>
        <p:spPr bwMode="auto">
          <a:xfrm>
            <a:off x="160867" y="4887687"/>
            <a:ext cx="2844800" cy="164253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182896" rIns="121904" bIns="60952"/>
          <a:lstStyle/>
          <a:p>
            <a:pPr marL="285750" indent="-285750">
              <a:lnSpc>
                <a:spcPct val="90000"/>
              </a:lnSpc>
              <a:spcBef>
                <a:spcPts val="833"/>
              </a:spcBef>
              <a:buClr>
                <a:srgbClr val="15395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" panose="020B0502040204020203" pitchFamily="34" charset="0"/>
              </a:rPr>
              <a:t>New IT architecture and idea</a:t>
            </a:r>
          </a:p>
          <a:p>
            <a:pPr marL="285750" indent="-285750">
              <a:lnSpc>
                <a:spcPct val="90000"/>
              </a:lnSpc>
              <a:spcBef>
                <a:spcPts val="833"/>
              </a:spcBef>
              <a:buClr>
                <a:srgbClr val="15395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" panose="020B0502040204020203" pitchFamily="34" charset="0"/>
              </a:rPr>
              <a:t>High performance computer and storage</a:t>
            </a:r>
          </a:p>
        </p:txBody>
      </p:sp>
      <p:sp>
        <p:nvSpPr>
          <p:cNvPr id="103428" name="Rectangle 11"/>
          <p:cNvSpPr>
            <a:spLocks noChangeArrowheads="1"/>
          </p:cNvSpPr>
          <p:nvPr/>
        </p:nvSpPr>
        <p:spPr bwMode="auto">
          <a:xfrm>
            <a:off x="6212417" y="4887687"/>
            <a:ext cx="2844800" cy="164253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182896" rIns="121904" bIns="60952"/>
          <a:lstStyle/>
          <a:p>
            <a:pPr marL="285750" indent="-285750">
              <a:lnSpc>
                <a:spcPct val="90000"/>
              </a:lnSpc>
              <a:spcBef>
                <a:spcPts val="833"/>
              </a:spcBef>
              <a:buClr>
                <a:srgbClr val="15395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tools</a:t>
            </a:r>
          </a:p>
          <a:p>
            <a:pPr marL="285750" indent="-285750">
              <a:lnSpc>
                <a:spcPct val="90000"/>
              </a:lnSpc>
              <a:spcBef>
                <a:spcPts val="833"/>
              </a:spcBef>
              <a:buClr>
                <a:srgbClr val="15395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Survey and economic statistics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429" name="Rectangle 12"/>
          <p:cNvSpPr>
            <a:spLocks noChangeArrowheads="1"/>
          </p:cNvSpPr>
          <p:nvPr/>
        </p:nvSpPr>
        <p:spPr bwMode="auto">
          <a:xfrm>
            <a:off x="9239251" y="4887687"/>
            <a:ext cx="2844800" cy="165311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182896" rIns="121904" bIns="60952"/>
          <a:lstStyle/>
          <a:p>
            <a:pPr marL="285750" indent="-285750">
              <a:lnSpc>
                <a:spcPct val="90000"/>
              </a:lnSpc>
              <a:spcBef>
                <a:spcPts val="833"/>
              </a:spcBef>
              <a:buClr>
                <a:srgbClr val="15395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V-lab</a:t>
            </a:r>
          </a:p>
          <a:p>
            <a:pPr marL="285750" indent="-285750">
              <a:lnSpc>
                <a:spcPct val="90000"/>
              </a:lnSpc>
              <a:spcBef>
                <a:spcPts val="833"/>
              </a:spcBef>
              <a:buClr>
                <a:srgbClr val="15395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Training course</a:t>
            </a:r>
          </a:p>
          <a:p>
            <a:pPr marL="285750" indent="-285750">
              <a:lnSpc>
                <a:spcPct val="90000"/>
              </a:lnSpc>
              <a:spcBef>
                <a:spcPts val="833"/>
              </a:spcBef>
              <a:buClr>
                <a:srgbClr val="15395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Mobel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devices</a:t>
            </a:r>
          </a:p>
          <a:p>
            <a:pPr>
              <a:lnSpc>
                <a:spcPct val="90000"/>
              </a:lnSpc>
              <a:spcBef>
                <a:spcPts val="833"/>
              </a:spcBef>
              <a:buClr>
                <a:srgbClr val="15395D"/>
              </a:buClr>
              <a:buSzPct val="100000"/>
            </a:pP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430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518585" y="228600"/>
            <a:ext cx="11152716" cy="609600"/>
          </a:xfrm>
          <a:ln/>
        </p:spPr>
        <p:txBody>
          <a:bodyPr>
            <a:normAutofit fontScale="90000"/>
          </a:bodyPr>
          <a:lstStyle/>
          <a:p>
            <a:r>
              <a:rPr lang="zh-CN" altLang="zh-CN"/>
              <a:t>Database Consolidation Appliance</a:t>
            </a:r>
            <a:endParaRPr lang="zh-CN" altLang="zh-CN">
              <a:solidFill>
                <a:schemeClr val="accent2"/>
              </a:solidFill>
            </a:endParaRPr>
          </a:p>
        </p:txBody>
      </p:sp>
      <p:grpSp>
        <p:nvGrpSpPr>
          <p:cNvPr id="103432" name="Group 8"/>
          <p:cNvGrpSpPr>
            <a:grpSpLocks/>
          </p:cNvGrpSpPr>
          <p:nvPr/>
        </p:nvGrpSpPr>
        <p:grpSpPr bwMode="auto">
          <a:xfrm>
            <a:off x="160867" y="1926472"/>
            <a:ext cx="2844800" cy="2840567"/>
            <a:chOff x="0" y="0"/>
            <a:chExt cx="2844059" cy="2840736"/>
          </a:xfrm>
        </p:grpSpPr>
        <p:sp>
          <p:nvSpPr>
            <p:cNvPr id="1034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44059" cy="2840736"/>
            </a:xfrm>
            <a:prstGeom prst="rect">
              <a:avLst/>
            </a:prstGeom>
            <a:solidFill>
              <a:srgbClr val="3BBE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828800" anchor="ctr"/>
            <a:lstStyle/>
            <a:p>
              <a:pPr algn="ctr">
                <a:lnSpc>
                  <a:spcPct val="90000"/>
                </a:lnSpc>
                <a:spcBef>
                  <a:spcPts val="833"/>
                </a:spcBef>
                <a:buClr>
                  <a:srgbClr val="FFFF99"/>
                </a:buClr>
                <a:buSzPct val="120000"/>
              </a:pP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Higher efficiency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3434" name="Group 10"/>
            <p:cNvGrpSpPr>
              <a:grpSpLocks noChangeAspect="1"/>
            </p:cNvGrpSpPr>
            <p:nvPr/>
          </p:nvGrpSpPr>
          <p:grpSpPr bwMode="auto">
            <a:xfrm>
              <a:off x="381996" y="383381"/>
              <a:ext cx="2080066" cy="1097280"/>
              <a:chOff x="0" y="0"/>
              <a:chExt cx="2418136" cy="1275619"/>
            </a:xfrm>
          </p:grpSpPr>
          <p:pic>
            <p:nvPicPr>
              <p:cNvPr id="103435" name="Picture 41" descr="\\MAGNUM\Projects\Microsoft\Cloud Power FY12\Design\Icons\PNGs\Stop_watch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0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75619" cy="1275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36" name="Picture 42" descr="\\MAGNUM\Projects\Microsoft\Cloud Power FY12\Design\Icons\PNGs\Scalable_Elastic_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0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8749" y="3116"/>
                <a:ext cx="1269387" cy="1269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" name="组合 1"/>
          <p:cNvGrpSpPr/>
          <p:nvPr/>
        </p:nvGrpSpPr>
        <p:grpSpPr>
          <a:xfrm>
            <a:off x="3185584" y="1926472"/>
            <a:ext cx="2849034" cy="4603748"/>
            <a:chOff x="3185584" y="1926472"/>
            <a:chExt cx="2849034" cy="4603748"/>
          </a:xfrm>
        </p:grpSpPr>
        <p:sp>
          <p:nvSpPr>
            <p:cNvPr id="103427" name="Rectangle 10"/>
            <p:cNvSpPr>
              <a:spLocks noChangeArrowheads="1"/>
            </p:cNvSpPr>
            <p:nvPr/>
          </p:nvSpPr>
          <p:spPr bwMode="auto">
            <a:xfrm>
              <a:off x="3185585" y="4887687"/>
              <a:ext cx="2849033" cy="16425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182896" rIns="121904" bIns="60952"/>
            <a:lstStyle/>
            <a:p>
              <a:pPr marL="285750" indent="-285750">
                <a:lnSpc>
                  <a:spcPct val="90000"/>
                </a:lnSpc>
                <a:spcBef>
                  <a:spcPts val="833"/>
                </a:spcBef>
                <a:buClr>
                  <a:srgbClr val="15395D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zh-CN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Virtualization</a:t>
              </a:r>
            </a:p>
            <a:p>
              <a:pPr marL="285750" indent="-285750">
                <a:lnSpc>
                  <a:spcPct val="90000"/>
                </a:lnSpc>
                <a:spcBef>
                  <a:spcPts val="833"/>
                </a:spcBef>
                <a:buClr>
                  <a:srgbClr val="15395D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zh-CN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Private cloud </a:t>
              </a:r>
            </a:p>
            <a:p>
              <a:pPr marL="285750" indent="-285750">
                <a:lnSpc>
                  <a:spcPct val="90000"/>
                </a:lnSpc>
                <a:spcBef>
                  <a:spcPts val="833"/>
                </a:spcBef>
                <a:buClr>
                  <a:srgbClr val="15395D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zh-CN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Public cloud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3437" name="Group 13"/>
            <p:cNvGrpSpPr>
              <a:grpSpLocks/>
            </p:cNvGrpSpPr>
            <p:nvPr/>
          </p:nvGrpSpPr>
          <p:grpSpPr bwMode="auto">
            <a:xfrm>
              <a:off x="3185584" y="1926472"/>
              <a:ext cx="2844800" cy="2840567"/>
              <a:chOff x="0" y="0"/>
              <a:chExt cx="2844059" cy="2840736"/>
            </a:xfrm>
          </p:grpSpPr>
          <p:sp>
            <p:nvSpPr>
              <p:cNvPr id="103438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844059" cy="28407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1828800" anchor="ctr"/>
              <a:lstStyle/>
              <a:p>
                <a:pPr algn="ctr">
                  <a:lnSpc>
                    <a:spcPct val="90000"/>
                  </a:lnSpc>
                  <a:spcBef>
                    <a:spcPts val="833"/>
                  </a:spcBef>
                  <a:buClr>
                    <a:srgbClr val="FFFF99"/>
                  </a:buClr>
                  <a:buSzPct val="120000"/>
                </a:pPr>
                <a:r>
                  <a:rPr lang="en-US" altLang="zh-CN" sz="24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Cloud computing</a:t>
                </a:r>
                <a:endParaRPr lang="zh-CN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03439" name="Group 15"/>
              <p:cNvGrpSpPr>
                <a:grpSpLocks noChangeAspect="1"/>
              </p:cNvGrpSpPr>
              <p:nvPr/>
            </p:nvGrpSpPr>
            <p:grpSpPr bwMode="auto">
              <a:xfrm>
                <a:off x="166499" y="109061"/>
                <a:ext cx="2564849" cy="1645920"/>
                <a:chOff x="0" y="0"/>
                <a:chExt cx="2707341" cy="1737360"/>
              </a:xfrm>
            </p:grpSpPr>
            <p:pic>
              <p:nvPicPr>
                <p:cNvPr id="103440" name="Picture 43" descr="\\MAGNUM\Projects\Microsoft\Cloud Power FY12\Design\ICONS_PNG\Private_Cloud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10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737360" cy="1737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3441" name="Picture 44" descr="C:\Users\mitchellg\AppData\Local\Microsoft\Windows\Temporary Internet Files\Content.Outlook\DRES7FCJ\Storage_white (2)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lum bright="10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27181" y="228600"/>
                  <a:ext cx="1280160" cy="1280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03442" name="Group 18"/>
          <p:cNvGrpSpPr>
            <a:grpSpLocks/>
          </p:cNvGrpSpPr>
          <p:nvPr/>
        </p:nvGrpSpPr>
        <p:grpSpPr bwMode="auto">
          <a:xfrm>
            <a:off x="6212417" y="1926472"/>
            <a:ext cx="2844800" cy="2840567"/>
            <a:chOff x="0" y="0"/>
            <a:chExt cx="2844059" cy="2840736"/>
          </a:xfrm>
        </p:grpSpPr>
        <p:sp>
          <p:nvSpPr>
            <p:cNvPr id="10344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844059" cy="28407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828800" anchor="ctr"/>
            <a:lstStyle/>
            <a:p>
              <a:pPr algn="ctr">
                <a:lnSpc>
                  <a:spcPct val="90000"/>
                </a:lnSpc>
                <a:spcBef>
                  <a:spcPts val="833"/>
                </a:spcBef>
                <a:buClr>
                  <a:srgbClr val="FFFF99"/>
                </a:buClr>
                <a:buSzPct val="120000"/>
              </a:pP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Application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3444" name="Group 20"/>
            <p:cNvGrpSpPr>
              <a:grpSpLocks noChangeAspect="1"/>
            </p:cNvGrpSpPr>
            <p:nvPr/>
          </p:nvGrpSpPr>
          <p:grpSpPr bwMode="auto">
            <a:xfrm>
              <a:off x="348333" y="90236"/>
              <a:ext cx="1905346" cy="1691640"/>
              <a:chOff x="0" y="0"/>
              <a:chExt cx="2001115" cy="1776667"/>
            </a:xfrm>
          </p:grpSpPr>
          <p:pic>
            <p:nvPicPr>
              <p:cNvPr id="103445" name="Picture 45" descr="\\MAGNUM\Projects\Microsoft\Cloud Power FY12\Design\Icons\PNGs\Server_2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10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776667" cy="1776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6" name="Picture 46" descr="\\MAGNUM\Projects\Microsoft\Cloud Power FY12\Design\ICONS_PNG\Check_mark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lum bright="10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0887" y="553378"/>
                <a:ext cx="760228" cy="760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3447" name="Group 23"/>
          <p:cNvGrpSpPr>
            <a:grpSpLocks/>
          </p:cNvGrpSpPr>
          <p:nvPr/>
        </p:nvGrpSpPr>
        <p:grpSpPr bwMode="auto">
          <a:xfrm>
            <a:off x="9239251" y="1926472"/>
            <a:ext cx="2844800" cy="2840567"/>
            <a:chOff x="0" y="0"/>
            <a:chExt cx="2844059" cy="2840736"/>
          </a:xfrm>
        </p:grpSpPr>
        <p:sp>
          <p:nvSpPr>
            <p:cNvPr id="103448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844059" cy="2840736"/>
            </a:xfrm>
            <a:prstGeom prst="rect">
              <a:avLst/>
            </a:prstGeom>
            <a:solidFill>
              <a:srgbClr val="ED5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828800" anchor="ctr"/>
            <a:lstStyle/>
            <a:p>
              <a:pPr algn="ctr">
                <a:lnSpc>
                  <a:spcPct val="90000"/>
                </a:lnSpc>
                <a:spcBef>
                  <a:spcPts val="833"/>
                </a:spcBef>
                <a:buClr>
                  <a:srgbClr val="FFFF99"/>
                </a:buClr>
                <a:buSzPct val="120000"/>
              </a:pP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Training and services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3449" name="Picture 47" descr="\\MAGNUM\Projects\Microsoft\Cloud Power FY12\Design\ICONS_PNG\Flexible_Workspace.png"/>
            <p:cNvPicPr>
              <a:picLocks noChangeAspect="1" noChangeArrowheads="1"/>
            </p:cNvPicPr>
            <p:nvPr/>
          </p:nvPicPr>
          <p:blipFill>
            <a:blip r:embed="rId9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635"/>
            <a:stretch>
              <a:fillRect/>
            </a:stretch>
          </p:blipFill>
          <p:spPr bwMode="auto">
            <a:xfrm>
              <a:off x="1089517" y="16217"/>
              <a:ext cx="66502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op Mask"/>
          <p:cNvSpPr>
            <a:spLocks noChangeArrowheads="1"/>
          </p:cNvSpPr>
          <p:nvPr/>
        </p:nvSpPr>
        <p:spPr bwMode="auto">
          <a:xfrm>
            <a:off x="0" y="0"/>
            <a:ext cx="12192000" cy="15155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91396" tIns="45699" rIns="91396" bIns="45699" anchor="ctr"/>
          <a:lstStyle/>
          <a:p>
            <a:r>
              <a:rPr lang="zh-CN" altLang="en-US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4) 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technology </a:t>
            </a: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endParaRPr kumimoji="1"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9" descr="F:\logo\国家卫星气象中心标-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84" y="6434667"/>
            <a:ext cx="328083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8"/>
          <p:cNvSpPr txBox="1"/>
          <p:nvPr/>
        </p:nvSpPr>
        <p:spPr>
          <a:xfrm>
            <a:off x="8130117" y="6565901"/>
            <a:ext cx="4165600" cy="21544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charset="0"/>
              </a:rPr>
              <a:t>National Satellite Meteorological Center ,CMA </a:t>
            </a:r>
            <a:endParaRPr lang="zh-CN" altLang="en-US" sz="1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4485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 animBg="1"/>
      <p:bldP spid="1034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8942" y="365125"/>
            <a:ext cx="10515600" cy="1325563"/>
          </a:xfrm>
        </p:spPr>
        <p:txBody>
          <a:bodyPr/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Summery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8942" y="1762566"/>
            <a:ext cx="5097087" cy="4351338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Fengyun satellite data are open to all the world.</a:t>
            </a:r>
          </a:p>
          <a:p>
            <a:r>
              <a:rPr lang="en-US" altLang="zh-CN" dirty="0" smtClean="0">
                <a:solidFill>
                  <a:schemeClr val="bg1"/>
                </a:solidFill>
              </a:rPr>
              <a:t>Applications of data are still under exploring.</a:t>
            </a:r>
          </a:p>
          <a:p>
            <a:r>
              <a:rPr lang="en-US" altLang="zh-CN" dirty="0" smtClean="0">
                <a:solidFill>
                  <a:schemeClr val="bg1"/>
                </a:solidFill>
              </a:rPr>
              <a:t>Information of Fengyun satellite can be found on website.</a:t>
            </a:r>
          </a:p>
          <a:p>
            <a:endParaRPr lang="en-US" alt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Picture 9" descr="F:\logo\国家卫星气象中心标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84" y="6434667"/>
            <a:ext cx="328083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/>
          <p:nvPr/>
        </p:nvSpPr>
        <p:spPr>
          <a:xfrm>
            <a:off x="8130117" y="6565901"/>
            <a:ext cx="4165600" cy="21544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charset="0"/>
              </a:rPr>
              <a:t>National Satellite Meteorological Center ,CMA </a:t>
            </a:r>
            <a:endParaRPr lang="zh-CN" altLang="en-US" sz="14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5" r="11250"/>
          <a:stretch/>
        </p:blipFill>
        <p:spPr>
          <a:xfrm>
            <a:off x="5935287" y="365125"/>
            <a:ext cx="4189615" cy="50314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r="12322"/>
          <a:stretch/>
        </p:blipFill>
        <p:spPr>
          <a:xfrm>
            <a:off x="7348450" y="1507332"/>
            <a:ext cx="4488873" cy="498792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8942" y="5665857"/>
            <a:ext cx="4801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rgbClr val="FFFF00"/>
                </a:solidFill>
              </a:rPr>
              <a:t>http://www.nsmc.org.cn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4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173574" y="1903751"/>
            <a:ext cx="7375160" cy="2338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25725" y="247182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5400" b="1" dirty="0" smtClean="0">
                <a:solidFill>
                  <a:schemeClr val="bg1"/>
                </a:solidFill>
              </a:rPr>
              <a:t>Thank you for attention</a:t>
            </a:r>
            <a:endParaRPr lang="zh-CN" altLang="en-US" sz="5400" b="1" dirty="0">
              <a:solidFill>
                <a:schemeClr val="bg1"/>
              </a:solidFill>
            </a:endParaRPr>
          </a:p>
        </p:txBody>
      </p:sp>
      <p:pic>
        <p:nvPicPr>
          <p:cNvPr id="4" name="Picture 9" descr="F:\logo\国家卫星气象中心标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84" y="6434667"/>
            <a:ext cx="328083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/>
          <p:nvPr/>
        </p:nvSpPr>
        <p:spPr>
          <a:xfrm>
            <a:off x="8130117" y="6565901"/>
            <a:ext cx="4165600" cy="21544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charset="0"/>
              </a:rPr>
              <a:t>National Satellite Meteorological Center ,CMA </a:t>
            </a:r>
            <a:endParaRPr lang="zh-CN" altLang="en-US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schemeClr val="bg1"/>
                </a:solidFill>
              </a:rPr>
              <a:t>GSICS 2018 Annual Meeting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0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op Mask"/>
          <p:cNvSpPr>
            <a:spLocks noChangeArrowheads="1"/>
          </p:cNvSpPr>
          <p:nvPr/>
        </p:nvSpPr>
        <p:spPr bwMode="auto">
          <a:xfrm>
            <a:off x="0" y="0"/>
            <a:ext cx="12192000" cy="1101807"/>
          </a:xfrm>
          <a:prstGeom prst="rect">
            <a:avLst/>
          </a:prstGeom>
          <a:solidFill>
            <a:srgbClr val="ED5326"/>
          </a:solidFill>
          <a:ln>
            <a:noFill/>
          </a:ln>
        </p:spPr>
        <p:txBody>
          <a:bodyPr lIns="91396" tIns="45699" rIns="91396" bIns="45699" anchor="ctr"/>
          <a:lstStyle/>
          <a:p>
            <a:endParaRPr lang="zh-CN" altLang="zh-CN" sz="2267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3308" y="148849"/>
            <a:ext cx="10515600" cy="804108"/>
          </a:xfrm>
        </p:spPr>
        <p:txBody>
          <a:bodyPr/>
          <a:lstStyle/>
          <a:p>
            <a:r>
              <a:rPr kumimoji="1" lang="en-US" altLang="zh-CN" b="1" dirty="0" smtClean="0">
                <a:solidFill>
                  <a:schemeClr val="bg1"/>
                </a:solidFill>
              </a:rPr>
              <a:t>1</a:t>
            </a:r>
            <a:r>
              <a:rPr kumimoji="1" lang="zh-CN" altLang="en-US" b="1" dirty="0" smtClean="0">
                <a:solidFill>
                  <a:schemeClr val="bg1"/>
                </a:solidFill>
              </a:rPr>
              <a:t>）</a:t>
            </a:r>
            <a:r>
              <a:rPr kumimoji="1" lang="en-US" altLang="zh-CN" b="1" dirty="0" smtClean="0">
                <a:solidFill>
                  <a:schemeClr val="bg1"/>
                </a:solidFill>
              </a:rPr>
              <a:t>Introduction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9281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876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op Mask"/>
          <p:cNvSpPr>
            <a:spLocks noChangeArrowheads="1"/>
          </p:cNvSpPr>
          <p:nvPr/>
        </p:nvSpPr>
        <p:spPr bwMode="auto">
          <a:xfrm>
            <a:off x="0" y="0"/>
            <a:ext cx="12192000" cy="1101807"/>
          </a:xfrm>
          <a:prstGeom prst="rect">
            <a:avLst/>
          </a:prstGeom>
          <a:solidFill>
            <a:srgbClr val="ED5326"/>
          </a:solidFill>
          <a:ln>
            <a:noFill/>
          </a:ln>
        </p:spPr>
        <p:txBody>
          <a:bodyPr lIns="91396" tIns="45699" rIns="91396" bIns="45699" anchor="ctr"/>
          <a:lstStyle/>
          <a:p>
            <a:endParaRPr lang="zh-CN" altLang="zh-CN" sz="2267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3407" y="0"/>
            <a:ext cx="10515600" cy="1163872"/>
          </a:xfrm>
        </p:spPr>
        <p:txBody>
          <a:bodyPr/>
          <a:lstStyle/>
          <a:p>
            <a:r>
              <a:rPr kumimoji="1" lang="en-US" altLang="zh-CN" b="1" dirty="0" smtClean="0">
                <a:solidFill>
                  <a:schemeClr val="bg1"/>
                </a:solidFill>
              </a:rPr>
              <a:t>2</a:t>
            </a:r>
            <a:r>
              <a:rPr kumimoji="1" lang="zh-CN" altLang="en-US" b="1" dirty="0" smtClean="0">
                <a:solidFill>
                  <a:schemeClr val="bg1"/>
                </a:solidFill>
              </a:rPr>
              <a:t>）</a:t>
            </a:r>
            <a:r>
              <a:rPr kumimoji="1" lang="en-US" altLang="zh-CN" b="1" dirty="0" smtClean="0">
                <a:solidFill>
                  <a:schemeClr val="bg1"/>
                </a:solidFill>
              </a:rPr>
              <a:t>Introduction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8879"/>
            <a:ext cx="10515600" cy="4468084"/>
          </a:xfrm>
        </p:spPr>
        <p:txBody>
          <a:bodyPr>
            <a:normAutofit fontScale="850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300" dirty="0" smtClean="0">
                <a:solidFill>
                  <a:schemeClr val="bg1"/>
                </a:solidFill>
              </a:rPr>
              <a:t>Main functions of Data Service Dep.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kumimoji="1" lang="en-US" altLang="zh-CN" sz="3900" dirty="0" smtClean="0">
                <a:solidFill>
                  <a:schemeClr val="bg1"/>
                </a:solidFill>
              </a:rPr>
              <a:t>Data Services of FY satellites, TanSat etc.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kumimoji="1" lang="en-US" altLang="zh-CN" sz="3900" dirty="0" smtClean="0">
                <a:solidFill>
                  <a:schemeClr val="bg1"/>
                </a:solidFill>
              </a:rPr>
              <a:t>Website Management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kumimoji="1" lang="en-US" altLang="zh-CN" sz="3900" dirty="0" smtClean="0">
                <a:solidFill>
                  <a:schemeClr val="bg1"/>
                </a:solidFill>
              </a:rPr>
              <a:t>Remote Sensing Application System Management</a:t>
            </a:r>
            <a:r>
              <a:rPr kumimoji="1" lang="zh-CN" altLang="en-US" sz="39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900" dirty="0" smtClean="0">
                <a:solidFill>
                  <a:schemeClr val="bg1"/>
                </a:solidFill>
              </a:rPr>
              <a:t>and support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kumimoji="1" lang="en-US" altLang="zh-CN" sz="3900" dirty="0" smtClean="0">
                <a:solidFill>
                  <a:schemeClr val="bg1"/>
                </a:solidFill>
              </a:rPr>
              <a:t>Users benefit analysis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28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3994" y="533400"/>
            <a:ext cx="11152716" cy="609600"/>
          </a:xfrm>
          <a:ln/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zh-CN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105482" name="MASK"/>
          <p:cNvSpPr>
            <a:spLocks noChangeArrowheads="1"/>
          </p:cNvSpPr>
          <p:nvPr/>
        </p:nvSpPr>
        <p:spPr bwMode="auto">
          <a:xfrm>
            <a:off x="11315701" y="1143000"/>
            <a:ext cx="876300" cy="52578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3" tIns="60947" rIns="121893" bIns="60947"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6577" y="1866702"/>
            <a:ext cx="119820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  <a:r>
              <a:rPr kumimoji="1" lang="en-US" altLang="zh-C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zh-C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rabicPeriod"/>
            </a:pPr>
            <a:r>
              <a:rPr kumimoji="1" lang="en-US" altLang="zh-C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kumimoji="1"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and services</a:t>
            </a:r>
          </a:p>
          <a:p>
            <a:pPr marL="514350" indent="-514350">
              <a:buFontTx/>
              <a:buAutoNum type="arabicPeriod"/>
            </a:pP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</a:t>
            </a:r>
            <a:endParaRPr kumimoji="1"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5" name="Picture 9" descr="F:\logo\国家卫星气象中心标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84" y="6434667"/>
            <a:ext cx="328083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8130117" y="6565901"/>
            <a:ext cx="4165600" cy="21544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charset="0"/>
              </a:rPr>
              <a:t>National Satellite Meteorological Center ,CMA </a:t>
            </a:r>
            <a:endParaRPr lang="zh-CN" altLang="en-US" sz="1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13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0"/>
          <a:stretch>
            <a:fillRect/>
          </a:stretch>
        </p:blipFill>
        <p:spPr bwMode="auto">
          <a:xfrm>
            <a:off x="2811047" y="5314950"/>
            <a:ext cx="64198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组合 38"/>
          <p:cNvGrpSpPr/>
          <p:nvPr/>
        </p:nvGrpSpPr>
        <p:grpSpPr>
          <a:xfrm>
            <a:off x="372794" y="1761701"/>
            <a:ext cx="3397347" cy="2476500"/>
            <a:chOff x="372794" y="1761701"/>
            <a:chExt cx="3397347" cy="2476500"/>
          </a:xfrm>
        </p:grpSpPr>
        <p:sp>
          <p:nvSpPr>
            <p:cNvPr id="12" name="Freeform 128"/>
            <p:cNvSpPr>
              <a:spLocks noChangeAspect="1" noChangeArrowheads="1"/>
            </p:cNvSpPr>
            <p:nvPr/>
          </p:nvSpPr>
          <p:spPr bwMode="auto">
            <a:xfrm>
              <a:off x="1167846" y="2353324"/>
              <a:ext cx="2000250" cy="1104900"/>
            </a:xfrm>
            <a:custGeom>
              <a:avLst/>
              <a:gdLst>
                <a:gd name="T0" fmla="*/ 396 w 509"/>
                <a:gd name="T1" fmla="*/ 281 h 281"/>
                <a:gd name="T2" fmla="*/ 57 w 509"/>
                <a:gd name="T3" fmla="*/ 281 h 281"/>
                <a:gd name="T4" fmla="*/ 0 w 509"/>
                <a:gd name="T5" fmla="*/ 223 h 281"/>
                <a:gd name="T6" fmla="*/ 43 w 509"/>
                <a:gd name="T7" fmla="*/ 168 h 281"/>
                <a:gd name="T8" fmla="*/ 110 w 509"/>
                <a:gd name="T9" fmla="*/ 116 h 281"/>
                <a:gd name="T10" fmla="*/ 232 w 509"/>
                <a:gd name="T11" fmla="*/ 0 h 281"/>
                <a:gd name="T12" fmla="*/ 343 w 509"/>
                <a:gd name="T13" fmla="*/ 70 h 281"/>
                <a:gd name="T14" fmla="*/ 396 w 509"/>
                <a:gd name="T15" fmla="*/ 56 h 281"/>
                <a:gd name="T16" fmla="*/ 509 w 509"/>
                <a:gd name="T17" fmla="*/ 169 h 281"/>
                <a:gd name="T18" fmla="*/ 396 w 509"/>
                <a:gd name="T19" fmla="*/ 281 h 2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9"/>
                <a:gd name="T31" fmla="*/ 0 h 281"/>
                <a:gd name="T32" fmla="*/ 509 w 509"/>
                <a:gd name="T33" fmla="*/ 281 h 2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9" h="281">
                  <a:moveTo>
                    <a:pt x="396" y="281"/>
                  </a:moveTo>
                  <a:cubicBezTo>
                    <a:pt x="57" y="281"/>
                    <a:pt x="57" y="281"/>
                    <a:pt x="57" y="281"/>
                  </a:cubicBezTo>
                  <a:cubicBezTo>
                    <a:pt x="26" y="281"/>
                    <a:pt x="0" y="255"/>
                    <a:pt x="0" y="223"/>
                  </a:cubicBezTo>
                  <a:cubicBezTo>
                    <a:pt x="0" y="196"/>
                    <a:pt x="18" y="174"/>
                    <a:pt x="43" y="168"/>
                  </a:cubicBezTo>
                  <a:cubicBezTo>
                    <a:pt x="55" y="140"/>
                    <a:pt x="80" y="120"/>
                    <a:pt x="110" y="116"/>
                  </a:cubicBezTo>
                  <a:cubicBezTo>
                    <a:pt x="113" y="52"/>
                    <a:pt x="167" y="0"/>
                    <a:pt x="232" y="0"/>
                  </a:cubicBezTo>
                  <a:cubicBezTo>
                    <a:pt x="280" y="0"/>
                    <a:pt x="323" y="28"/>
                    <a:pt x="343" y="70"/>
                  </a:cubicBezTo>
                  <a:cubicBezTo>
                    <a:pt x="359" y="61"/>
                    <a:pt x="377" y="56"/>
                    <a:pt x="396" y="56"/>
                  </a:cubicBezTo>
                  <a:cubicBezTo>
                    <a:pt x="458" y="56"/>
                    <a:pt x="509" y="107"/>
                    <a:pt x="509" y="169"/>
                  </a:cubicBezTo>
                  <a:cubicBezTo>
                    <a:pt x="509" y="230"/>
                    <a:pt x="458" y="281"/>
                    <a:pt x="396" y="281"/>
                  </a:cubicBezTo>
                  <a:close/>
                </a:path>
              </a:pathLst>
            </a:custGeom>
            <a:solidFill>
              <a:srgbClr val="3BBE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6" tIns="34294" rIns="68586" bIns="34294"/>
            <a:lstStyle/>
            <a:p>
              <a:endParaRPr lang="en-US" altLang="zh-CN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endParaRPr>
            </a:p>
            <a:p>
              <a:r>
                <a:rPr lang="zh-CN" altLang="en-US" sz="24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     </a:t>
              </a:r>
              <a:r>
                <a:rPr lang="en-US" altLang="zh-CN" sz="24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FY data</a:t>
              </a:r>
            </a:p>
            <a:p>
              <a:r>
                <a:rPr lang="en-US" altLang="zh-CN" sz="24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 processing</a:t>
              </a:r>
              <a:endParaRPr lang="zh-CN" altLang="zh-CN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72794" y="2036021"/>
              <a:ext cx="548640" cy="548640"/>
            </a:xfrm>
            <a:prstGeom prst="ellipse">
              <a:avLst/>
            </a:prstGeom>
            <a:noFill/>
            <a:ln w="88900">
              <a:solidFill>
                <a:srgbClr val="3BBE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stCxn id="13" idx="5"/>
              <a:endCxn id="12" idx="3"/>
            </p:cNvCxnSpPr>
            <p:nvPr/>
          </p:nvCxnSpPr>
          <p:spPr>
            <a:xfrm>
              <a:off x="841088" y="2504315"/>
              <a:ext cx="495738" cy="509590"/>
            </a:xfrm>
            <a:prstGeom prst="line">
              <a:avLst/>
            </a:prstGeom>
            <a:ln w="63500">
              <a:solidFill>
                <a:srgbClr val="3BBE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3059889" y="1761701"/>
              <a:ext cx="548640" cy="548640"/>
            </a:xfrm>
            <a:prstGeom prst="ellipse">
              <a:avLst/>
            </a:prstGeom>
            <a:noFill/>
            <a:ln w="88900">
              <a:solidFill>
                <a:srgbClr val="3BBE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连接符 18"/>
            <p:cNvCxnSpPr>
              <a:stCxn id="18" idx="3"/>
              <a:endCxn id="12" idx="7"/>
            </p:cNvCxnSpPr>
            <p:nvPr/>
          </p:nvCxnSpPr>
          <p:spPr>
            <a:xfrm flipH="1">
              <a:off x="2724033" y="2229995"/>
              <a:ext cx="416202" cy="343523"/>
            </a:xfrm>
            <a:prstGeom prst="line">
              <a:avLst/>
            </a:prstGeom>
            <a:ln w="63500">
              <a:solidFill>
                <a:srgbClr val="3BBE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椭圆 24"/>
            <p:cNvSpPr/>
            <p:nvPr/>
          </p:nvSpPr>
          <p:spPr>
            <a:xfrm>
              <a:off x="372794" y="3742006"/>
              <a:ext cx="468294" cy="492018"/>
            </a:xfrm>
            <a:prstGeom prst="ellipse">
              <a:avLst/>
            </a:prstGeom>
            <a:noFill/>
            <a:ln w="88900">
              <a:solidFill>
                <a:srgbClr val="3BBE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连接符 25"/>
            <p:cNvCxnSpPr>
              <a:stCxn id="25" idx="7"/>
            </p:cNvCxnSpPr>
            <p:nvPr/>
          </p:nvCxnSpPr>
          <p:spPr>
            <a:xfrm flipV="1">
              <a:off x="772508" y="3305908"/>
              <a:ext cx="617723" cy="508152"/>
            </a:xfrm>
            <a:prstGeom prst="line">
              <a:avLst/>
            </a:prstGeom>
            <a:ln w="63500">
              <a:solidFill>
                <a:srgbClr val="3BBE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椭圆 31"/>
            <p:cNvSpPr/>
            <p:nvPr/>
          </p:nvSpPr>
          <p:spPr>
            <a:xfrm>
              <a:off x="3221501" y="3689561"/>
              <a:ext cx="548640" cy="548640"/>
            </a:xfrm>
            <a:prstGeom prst="ellipse">
              <a:avLst/>
            </a:prstGeom>
            <a:noFill/>
            <a:ln w="88900">
              <a:solidFill>
                <a:srgbClr val="3BBE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连接符 32"/>
            <p:cNvCxnSpPr>
              <a:stCxn id="32" idx="1"/>
              <a:endCxn id="12" idx="0"/>
            </p:cNvCxnSpPr>
            <p:nvPr/>
          </p:nvCxnSpPr>
          <p:spPr>
            <a:xfrm flipH="1" flipV="1">
              <a:off x="2724033" y="3458224"/>
              <a:ext cx="577814" cy="311683"/>
            </a:xfrm>
            <a:prstGeom prst="line">
              <a:avLst/>
            </a:prstGeom>
            <a:ln w="63500">
              <a:solidFill>
                <a:srgbClr val="3BBE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右箭头 41"/>
          <p:cNvSpPr/>
          <p:nvPr/>
        </p:nvSpPr>
        <p:spPr>
          <a:xfrm rot="1906361">
            <a:off x="2842765" y="4525014"/>
            <a:ext cx="2028626" cy="1109632"/>
          </a:xfrm>
          <a:prstGeom prst="rightArrow">
            <a:avLst/>
          </a:prstGeom>
          <a:solidFill>
            <a:srgbClr val="3BBE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1342189" y="3559984"/>
            <a:ext cx="13708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Fengyun-1</a:t>
            </a:r>
          </a:p>
          <a:p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Fengyun-2</a:t>
            </a:r>
          </a:p>
          <a:p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Fengyun-3</a:t>
            </a:r>
          </a:p>
          <a:p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Fengyun-4</a:t>
            </a:r>
          </a:p>
          <a:p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TanSat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731923" y="2181918"/>
            <a:ext cx="2232739" cy="3231624"/>
            <a:chOff x="4731923" y="2181918"/>
            <a:chExt cx="2232739" cy="3231624"/>
          </a:xfrm>
        </p:grpSpPr>
        <p:sp>
          <p:nvSpPr>
            <p:cNvPr id="40" name="Freeform 128"/>
            <p:cNvSpPr>
              <a:spLocks noChangeAspect="1" noChangeArrowheads="1"/>
            </p:cNvSpPr>
            <p:nvPr/>
          </p:nvSpPr>
          <p:spPr bwMode="auto">
            <a:xfrm>
              <a:off x="4731923" y="2181918"/>
              <a:ext cx="2232739" cy="1233323"/>
            </a:xfrm>
            <a:custGeom>
              <a:avLst/>
              <a:gdLst>
                <a:gd name="T0" fmla="*/ 396 w 509"/>
                <a:gd name="T1" fmla="*/ 281 h 281"/>
                <a:gd name="T2" fmla="*/ 57 w 509"/>
                <a:gd name="T3" fmla="*/ 281 h 281"/>
                <a:gd name="T4" fmla="*/ 0 w 509"/>
                <a:gd name="T5" fmla="*/ 223 h 281"/>
                <a:gd name="T6" fmla="*/ 43 w 509"/>
                <a:gd name="T7" fmla="*/ 168 h 281"/>
                <a:gd name="T8" fmla="*/ 110 w 509"/>
                <a:gd name="T9" fmla="*/ 116 h 281"/>
                <a:gd name="T10" fmla="*/ 232 w 509"/>
                <a:gd name="T11" fmla="*/ 0 h 281"/>
                <a:gd name="T12" fmla="*/ 343 w 509"/>
                <a:gd name="T13" fmla="*/ 70 h 281"/>
                <a:gd name="T14" fmla="*/ 396 w 509"/>
                <a:gd name="T15" fmla="*/ 56 h 281"/>
                <a:gd name="T16" fmla="*/ 509 w 509"/>
                <a:gd name="T17" fmla="*/ 169 h 281"/>
                <a:gd name="T18" fmla="*/ 396 w 509"/>
                <a:gd name="T19" fmla="*/ 281 h 2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9"/>
                <a:gd name="T31" fmla="*/ 0 h 281"/>
                <a:gd name="T32" fmla="*/ 509 w 509"/>
                <a:gd name="T33" fmla="*/ 281 h 2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9" h="281">
                  <a:moveTo>
                    <a:pt x="396" y="281"/>
                  </a:moveTo>
                  <a:cubicBezTo>
                    <a:pt x="57" y="281"/>
                    <a:pt x="57" y="281"/>
                    <a:pt x="57" y="281"/>
                  </a:cubicBezTo>
                  <a:cubicBezTo>
                    <a:pt x="26" y="281"/>
                    <a:pt x="0" y="255"/>
                    <a:pt x="0" y="223"/>
                  </a:cubicBezTo>
                  <a:cubicBezTo>
                    <a:pt x="0" y="196"/>
                    <a:pt x="18" y="174"/>
                    <a:pt x="43" y="168"/>
                  </a:cubicBezTo>
                  <a:cubicBezTo>
                    <a:pt x="55" y="140"/>
                    <a:pt x="80" y="120"/>
                    <a:pt x="110" y="116"/>
                  </a:cubicBezTo>
                  <a:cubicBezTo>
                    <a:pt x="113" y="52"/>
                    <a:pt x="167" y="0"/>
                    <a:pt x="232" y="0"/>
                  </a:cubicBezTo>
                  <a:cubicBezTo>
                    <a:pt x="280" y="0"/>
                    <a:pt x="323" y="28"/>
                    <a:pt x="343" y="70"/>
                  </a:cubicBezTo>
                  <a:cubicBezTo>
                    <a:pt x="359" y="61"/>
                    <a:pt x="377" y="56"/>
                    <a:pt x="396" y="56"/>
                  </a:cubicBezTo>
                  <a:cubicBezTo>
                    <a:pt x="458" y="56"/>
                    <a:pt x="509" y="107"/>
                    <a:pt x="509" y="169"/>
                  </a:cubicBezTo>
                  <a:cubicBezTo>
                    <a:pt x="509" y="230"/>
                    <a:pt x="458" y="281"/>
                    <a:pt x="396" y="28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lIns="68586" tIns="34294" rIns="68586" bIns="34294"/>
            <a:lstStyle/>
            <a:p>
              <a:r>
                <a:rPr lang="en-US" altLang="zh-CN" sz="24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      </a:t>
              </a:r>
            </a:p>
            <a:p>
              <a:r>
                <a:rPr lang="en-US" altLang="zh-CN" sz="2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 </a:t>
              </a:r>
              <a:r>
                <a:rPr lang="en-US" altLang="zh-CN" sz="24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       </a:t>
              </a:r>
              <a:r>
                <a:rPr lang="en-US" altLang="zh-CN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Data</a:t>
              </a:r>
            </a:p>
            <a:p>
              <a:r>
                <a:rPr lang="en-US" altLang="zh-CN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     exchange</a:t>
              </a:r>
              <a:endParaRPr lang="zh-CN" altLang="zh-CN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43" name="右箭头 42"/>
            <p:cNvSpPr/>
            <p:nvPr/>
          </p:nvSpPr>
          <p:spPr>
            <a:xfrm rot="5400000">
              <a:off x="5361495" y="4279366"/>
              <a:ext cx="1158720" cy="1109632"/>
            </a:xfrm>
            <a:prstGeom prst="rightArrow">
              <a:avLst/>
            </a:prstGeom>
            <a:solidFill>
              <a:srgbClr val="8FAA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274161" y="3489479"/>
              <a:ext cx="14353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err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EUMETCast</a:t>
              </a:r>
              <a:endPara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HY-2A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842977" y="2246129"/>
            <a:ext cx="3829798" cy="3398742"/>
            <a:chOff x="6842977" y="2246129"/>
            <a:chExt cx="3829798" cy="3398742"/>
          </a:xfrm>
        </p:grpSpPr>
        <p:sp>
          <p:nvSpPr>
            <p:cNvPr id="41" name="Freeform 128"/>
            <p:cNvSpPr>
              <a:spLocks noChangeAspect="1" noChangeArrowheads="1"/>
            </p:cNvSpPr>
            <p:nvPr/>
          </p:nvSpPr>
          <p:spPr bwMode="auto">
            <a:xfrm>
              <a:off x="8440036" y="2246129"/>
              <a:ext cx="2232739" cy="1233323"/>
            </a:xfrm>
            <a:custGeom>
              <a:avLst/>
              <a:gdLst>
                <a:gd name="T0" fmla="*/ 396 w 509"/>
                <a:gd name="T1" fmla="*/ 281 h 281"/>
                <a:gd name="T2" fmla="*/ 57 w 509"/>
                <a:gd name="T3" fmla="*/ 281 h 281"/>
                <a:gd name="T4" fmla="*/ 0 w 509"/>
                <a:gd name="T5" fmla="*/ 223 h 281"/>
                <a:gd name="T6" fmla="*/ 43 w 509"/>
                <a:gd name="T7" fmla="*/ 168 h 281"/>
                <a:gd name="T8" fmla="*/ 110 w 509"/>
                <a:gd name="T9" fmla="*/ 116 h 281"/>
                <a:gd name="T10" fmla="*/ 232 w 509"/>
                <a:gd name="T11" fmla="*/ 0 h 281"/>
                <a:gd name="T12" fmla="*/ 343 w 509"/>
                <a:gd name="T13" fmla="*/ 70 h 281"/>
                <a:gd name="T14" fmla="*/ 396 w 509"/>
                <a:gd name="T15" fmla="*/ 56 h 281"/>
                <a:gd name="T16" fmla="*/ 509 w 509"/>
                <a:gd name="T17" fmla="*/ 169 h 281"/>
                <a:gd name="T18" fmla="*/ 396 w 509"/>
                <a:gd name="T19" fmla="*/ 281 h 2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9"/>
                <a:gd name="T31" fmla="*/ 0 h 281"/>
                <a:gd name="T32" fmla="*/ 509 w 509"/>
                <a:gd name="T33" fmla="*/ 281 h 2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9" h="281">
                  <a:moveTo>
                    <a:pt x="396" y="281"/>
                  </a:moveTo>
                  <a:cubicBezTo>
                    <a:pt x="57" y="281"/>
                    <a:pt x="57" y="281"/>
                    <a:pt x="57" y="281"/>
                  </a:cubicBezTo>
                  <a:cubicBezTo>
                    <a:pt x="26" y="281"/>
                    <a:pt x="0" y="255"/>
                    <a:pt x="0" y="223"/>
                  </a:cubicBezTo>
                  <a:cubicBezTo>
                    <a:pt x="0" y="196"/>
                    <a:pt x="18" y="174"/>
                    <a:pt x="43" y="168"/>
                  </a:cubicBezTo>
                  <a:cubicBezTo>
                    <a:pt x="55" y="140"/>
                    <a:pt x="80" y="120"/>
                    <a:pt x="110" y="116"/>
                  </a:cubicBezTo>
                  <a:cubicBezTo>
                    <a:pt x="113" y="52"/>
                    <a:pt x="167" y="0"/>
                    <a:pt x="232" y="0"/>
                  </a:cubicBezTo>
                  <a:cubicBezTo>
                    <a:pt x="280" y="0"/>
                    <a:pt x="323" y="28"/>
                    <a:pt x="343" y="70"/>
                  </a:cubicBezTo>
                  <a:cubicBezTo>
                    <a:pt x="359" y="61"/>
                    <a:pt x="377" y="56"/>
                    <a:pt x="396" y="56"/>
                  </a:cubicBezTo>
                  <a:cubicBezTo>
                    <a:pt x="458" y="56"/>
                    <a:pt x="509" y="107"/>
                    <a:pt x="509" y="169"/>
                  </a:cubicBezTo>
                  <a:cubicBezTo>
                    <a:pt x="509" y="230"/>
                    <a:pt x="458" y="281"/>
                    <a:pt x="396" y="28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lIns="68586" tIns="34294" rIns="68586" bIns="34294"/>
            <a:lstStyle/>
            <a:p>
              <a:r>
                <a:rPr lang="en-US" altLang="zh-CN" sz="24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      </a:t>
              </a:r>
            </a:p>
            <a:p>
              <a:pPr algn="ctr"/>
              <a:r>
                <a:rPr lang="en-US" altLang="zh-CN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DB</a:t>
              </a:r>
            </a:p>
            <a:p>
              <a:pPr algn="ctr"/>
              <a:r>
                <a:rPr lang="en-US" altLang="zh-CN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systems</a:t>
              </a:r>
            </a:p>
            <a:p>
              <a:r>
                <a:rPr lang="en-US" altLang="zh-CN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 </a:t>
              </a:r>
              <a:endParaRPr lang="zh-CN" altLang="zh-CN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44" name="右箭头 43"/>
            <p:cNvSpPr/>
            <p:nvPr/>
          </p:nvSpPr>
          <p:spPr>
            <a:xfrm rot="8115519">
              <a:off x="6842977" y="4535239"/>
              <a:ext cx="2080080" cy="1109632"/>
            </a:xfrm>
            <a:prstGeom prst="rightArrow">
              <a:avLst/>
            </a:prstGeom>
            <a:solidFill>
              <a:srgbClr val="FFD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9084286" y="3593432"/>
              <a:ext cx="152157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EOS/MODIS</a:t>
              </a:r>
            </a:p>
            <a:p>
              <a:r>
                <a:rPr lang="en-US" altLang="zh-CN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MTSAT</a:t>
              </a:r>
            </a:p>
            <a:p>
              <a:r>
                <a:rPr lang="en-US" altLang="zh-CN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NOAA</a:t>
              </a: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28187" y="4997399"/>
            <a:ext cx="3879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en-US" altLang="zh-CN" sz="28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satellites</a:t>
            </a:r>
            <a:endParaRPr lang="zh-CN" altLang="en-US" sz="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758515" y="4948996"/>
            <a:ext cx="3253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92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datasets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0" y="1874216"/>
            <a:ext cx="1594309" cy="61540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325" y="1681925"/>
            <a:ext cx="562972" cy="807093"/>
          </a:xfrm>
          <a:prstGeom prst="rect">
            <a:avLst/>
          </a:prstGeom>
        </p:spPr>
      </p:pic>
      <p:pic>
        <p:nvPicPr>
          <p:cNvPr id="35" name="图片 8" descr="11111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152" y="5507063"/>
            <a:ext cx="9683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F:\logo\国家卫星气象中心标-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84" y="6434667"/>
            <a:ext cx="328083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8"/>
          <p:cNvSpPr txBox="1"/>
          <p:nvPr/>
        </p:nvSpPr>
        <p:spPr>
          <a:xfrm>
            <a:off x="8130117" y="6565901"/>
            <a:ext cx="4165600" cy="21544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charset="0"/>
              </a:rPr>
              <a:t>National Satellite Meteorological Center ,CMA </a:t>
            </a:r>
            <a:endParaRPr lang="zh-CN" altLang="en-US" sz="14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53" y="3545023"/>
            <a:ext cx="1040001" cy="888795"/>
          </a:xfrm>
          <a:prstGeom prst="rect">
            <a:avLst/>
          </a:prstGeom>
        </p:spPr>
      </p:pic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  <p:sp>
        <p:nvSpPr>
          <p:cNvPr id="50" name="Top Mask"/>
          <p:cNvSpPr>
            <a:spLocks noChangeArrowheads="1"/>
          </p:cNvSpPr>
          <p:nvPr/>
        </p:nvSpPr>
        <p:spPr bwMode="auto">
          <a:xfrm>
            <a:off x="0" y="1"/>
            <a:ext cx="12192000" cy="105087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lIns="91396" tIns="45699" rIns="91396" bIns="45699" anchor="ctr"/>
          <a:lstStyle/>
          <a:p>
            <a:pPr>
              <a:lnSpc>
                <a:spcPts val="3200"/>
              </a:lnSpc>
            </a:pPr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 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2)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distribution and </a:t>
            </a: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  <a:endParaRPr lang="en-US" altLang="zh-CN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0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5" grpId="0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8658" y="1207350"/>
            <a:ext cx="12295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Archived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NSMC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9.6PB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8TB/day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92 data sets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1000+products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内容占位符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4" y="1970291"/>
            <a:ext cx="11188725" cy="45654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950646" y="2113612"/>
            <a:ext cx="4242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</a:rPr>
              <a:t>Daily</a:t>
            </a:r>
            <a:r>
              <a:rPr kumimoji="1" lang="zh-CN" altLang="en-US" sz="2800" dirty="0" smtClean="0">
                <a:solidFill>
                  <a:schemeClr val="bg1"/>
                </a:solidFill>
              </a:rPr>
              <a:t>  </a:t>
            </a:r>
            <a:r>
              <a:rPr kumimoji="1" lang="en-US" altLang="zh-CN" sz="2800" dirty="0" smtClean="0">
                <a:solidFill>
                  <a:schemeClr val="bg1"/>
                </a:solidFill>
              </a:rPr>
              <a:t>Data</a:t>
            </a:r>
            <a:r>
              <a:rPr kumimoji="1" lang="zh-CN" altLang="en-US" sz="2800" dirty="0" smtClean="0">
                <a:solidFill>
                  <a:schemeClr val="bg1"/>
                </a:solidFill>
              </a:rPr>
              <a:t> </a:t>
            </a:r>
            <a:r>
              <a:rPr kumimoji="1" lang="zh-CN" altLang="en-US" sz="2800" dirty="0">
                <a:solidFill>
                  <a:schemeClr val="bg1"/>
                </a:solidFill>
              </a:rPr>
              <a:t> </a:t>
            </a:r>
            <a:r>
              <a:rPr kumimoji="1" lang="en-US" altLang="zh-CN" sz="2800" dirty="0" smtClean="0">
                <a:solidFill>
                  <a:schemeClr val="bg1"/>
                </a:solidFill>
              </a:rPr>
              <a:t>Volume</a:t>
            </a:r>
            <a:r>
              <a:rPr kumimoji="1" lang="zh-CN" altLang="en-US" sz="2800" dirty="0" smtClean="0">
                <a:solidFill>
                  <a:schemeClr val="bg1"/>
                </a:solidFill>
              </a:rPr>
              <a:t>（</a:t>
            </a:r>
            <a:r>
              <a:rPr kumimoji="1" lang="en-US" altLang="zh-CN" sz="2800" dirty="0" smtClean="0">
                <a:solidFill>
                  <a:schemeClr val="bg1"/>
                </a:solidFill>
              </a:rPr>
              <a:t>MB</a:t>
            </a:r>
            <a:r>
              <a:rPr kumimoji="1" lang="zh-CN" altLang="en-US" sz="2800" dirty="0" smtClean="0">
                <a:solidFill>
                  <a:schemeClr val="bg1"/>
                </a:solidFill>
              </a:rPr>
              <a:t>）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op Mask"/>
          <p:cNvSpPr>
            <a:spLocks noChangeArrowheads="1"/>
          </p:cNvSpPr>
          <p:nvPr/>
        </p:nvSpPr>
        <p:spPr bwMode="auto">
          <a:xfrm>
            <a:off x="0" y="1"/>
            <a:ext cx="12192000" cy="105087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lIns="91396" tIns="45699" rIns="91396" bIns="45699" anchor="ctr"/>
          <a:lstStyle/>
          <a:p>
            <a:pPr>
              <a:lnSpc>
                <a:spcPts val="3200"/>
              </a:lnSpc>
            </a:pPr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 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2)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distribution and </a:t>
            </a: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  <a:endParaRPr lang="en-US" altLang="zh-CN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84415"/>
      </p:ext>
    </p:extLst>
  </p:cSld>
  <p:clrMapOvr>
    <a:masterClrMapping/>
  </p:clrMapOvr>
  <p:transition spd="med" advClick="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064029"/>
            <a:ext cx="10515600" cy="626659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FY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satellite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data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overview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0608"/>
            <a:ext cx="10515600" cy="4828837"/>
          </a:xfr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  <p:sp>
        <p:nvSpPr>
          <p:cNvPr id="8" name="Top Mask"/>
          <p:cNvSpPr>
            <a:spLocks noChangeArrowheads="1"/>
          </p:cNvSpPr>
          <p:nvPr/>
        </p:nvSpPr>
        <p:spPr bwMode="auto">
          <a:xfrm>
            <a:off x="0" y="1"/>
            <a:ext cx="12192000" cy="105087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lIns="91396" tIns="45699" rIns="91396" bIns="45699" anchor="ctr"/>
          <a:lstStyle/>
          <a:p>
            <a:pPr>
              <a:lnSpc>
                <a:spcPts val="3200"/>
              </a:lnSpc>
            </a:pPr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 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2)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distribution and </a:t>
            </a: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  <a:endParaRPr lang="en-US" altLang="zh-CN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89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6250" y="1780548"/>
            <a:ext cx="10283781" cy="45084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941" y="2637271"/>
            <a:ext cx="4324011" cy="22147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951" y="1370765"/>
            <a:ext cx="5832475" cy="3698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zh-CN" sz="1800" b="1" dirty="0" smtClean="0">
                <a:solidFill>
                  <a:schemeClr val="bg1"/>
                </a:solidFill>
              </a:rPr>
              <a:t>Overview - Planning of CMA satellite systems 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by year 2020</a:t>
            </a:r>
            <a:endParaRPr lang="en-GB" altLang="zh-CN" sz="1800" b="1" dirty="0">
              <a:solidFill>
                <a:schemeClr val="bg1"/>
              </a:solidFill>
            </a:endParaRPr>
          </a:p>
        </p:txBody>
      </p:sp>
      <p:cxnSp>
        <p:nvCxnSpPr>
          <p:cNvPr id="14339" name="Straight Connector 95"/>
          <p:cNvCxnSpPr>
            <a:cxnSpLocks noChangeShapeType="1"/>
          </p:cNvCxnSpPr>
          <p:nvPr/>
        </p:nvCxnSpPr>
        <p:spPr bwMode="auto">
          <a:xfrm rot="10800000" flipV="1">
            <a:off x="-720725" y="4722813"/>
            <a:ext cx="228600" cy="1508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14340" name="Oval 2"/>
          <p:cNvSpPr>
            <a:spLocks noChangeArrowheads="1"/>
          </p:cNvSpPr>
          <p:nvPr/>
        </p:nvSpPr>
        <p:spPr bwMode="auto">
          <a:xfrm>
            <a:off x="1927813" y="3278047"/>
            <a:ext cx="1984843" cy="1619159"/>
          </a:xfrm>
          <a:prstGeom prst="ellipse">
            <a:avLst/>
          </a:prstGeom>
          <a:gradFill rotWithShape="0">
            <a:gsLst>
              <a:gs pos="0">
                <a:srgbClr val="00279F"/>
              </a:gs>
              <a:gs pos="100000">
                <a:srgbClr val="4C67B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zh-CN" altLang="zh-CN"/>
          </a:p>
        </p:txBody>
      </p:sp>
      <p:grpSp>
        <p:nvGrpSpPr>
          <p:cNvPr id="14341" name="Group 3"/>
          <p:cNvGrpSpPr>
            <a:grpSpLocks/>
          </p:cNvGrpSpPr>
          <p:nvPr/>
        </p:nvGrpSpPr>
        <p:grpSpPr bwMode="auto">
          <a:xfrm>
            <a:off x="1812371" y="3449450"/>
            <a:ext cx="1996131" cy="1205724"/>
            <a:chOff x="1468" y="1947"/>
            <a:chExt cx="1134" cy="917"/>
          </a:xfrm>
        </p:grpSpPr>
        <p:sp>
          <p:nvSpPr>
            <p:cNvPr id="14381" name="Freeform 4"/>
            <p:cNvSpPr>
              <a:spLocks/>
            </p:cNvSpPr>
            <p:nvPr/>
          </p:nvSpPr>
          <p:spPr bwMode="auto">
            <a:xfrm>
              <a:off x="1468" y="2303"/>
              <a:ext cx="373" cy="486"/>
            </a:xfrm>
            <a:custGeom>
              <a:avLst/>
              <a:gdLst>
                <a:gd name="T0" fmla="*/ 46 w 373"/>
                <a:gd name="T1" fmla="*/ 61 h 486"/>
                <a:gd name="T2" fmla="*/ 26 w 373"/>
                <a:gd name="T3" fmla="*/ 76 h 486"/>
                <a:gd name="T4" fmla="*/ 10 w 373"/>
                <a:gd name="T5" fmla="*/ 109 h 486"/>
                <a:gd name="T6" fmla="*/ 6 w 373"/>
                <a:gd name="T7" fmla="*/ 140 h 486"/>
                <a:gd name="T8" fmla="*/ 15 w 373"/>
                <a:gd name="T9" fmla="*/ 186 h 486"/>
                <a:gd name="T10" fmla="*/ 47 w 373"/>
                <a:gd name="T11" fmla="*/ 229 h 486"/>
                <a:gd name="T12" fmla="*/ 79 w 373"/>
                <a:gd name="T13" fmla="*/ 217 h 486"/>
                <a:gd name="T14" fmla="*/ 142 w 373"/>
                <a:gd name="T15" fmla="*/ 231 h 486"/>
                <a:gd name="T16" fmla="*/ 158 w 373"/>
                <a:gd name="T17" fmla="*/ 305 h 486"/>
                <a:gd name="T18" fmla="*/ 159 w 373"/>
                <a:gd name="T19" fmla="*/ 324 h 486"/>
                <a:gd name="T20" fmla="*/ 153 w 373"/>
                <a:gd name="T21" fmla="*/ 366 h 486"/>
                <a:gd name="T22" fmla="*/ 171 w 373"/>
                <a:gd name="T23" fmla="*/ 414 h 486"/>
                <a:gd name="T24" fmla="*/ 189 w 373"/>
                <a:gd name="T25" fmla="*/ 464 h 486"/>
                <a:gd name="T26" fmla="*/ 216 w 373"/>
                <a:gd name="T27" fmla="*/ 481 h 486"/>
                <a:gd name="T28" fmla="*/ 265 w 373"/>
                <a:gd name="T29" fmla="*/ 442 h 486"/>
                <a:gd name="T30" fmla="*/ 276 w 373"/>
                <a:gd name="T31" fmla="*/ 418 h 486"/>
                <a:gd name="T32" fmla="*/ 282 w 373"/>
                <a:gd name="T33" fmla="*/ 401 h 486"/>
                <a:gd name="T34" fmla="*/ 307 w 373"/>
                <a:gd name="T35" fmla="*/ 357 h 486"/>
                <a:gd name="T36" fmla="*/ 307 w 373"/>
                <a:gd name="T37" fmla="*/ 318 h 486"/>
                <a:gd name="T38" fmla="*/ 303 w 373"/>
                <a:gd name="T39" fmla="*/ 297 h 486"/>
                <a:gd name="T40" fmla="*/ 322 w 373"/>
                <a:gd name="T41" fmla="*/ 256 h 486"/>
                <a:gd name="T42" fmla="*/ 372 w 373"/>
                <a:gd name="T43" fmla="*/ 172 h 486"/>
                <a:gd name="T44" fmla="*/ 321 w 373"/>
                <a:gd name="T45" fmla="*/ 177 h 486"/>
                <a:gd name="T46" fmla="*/ 299 w 373"/>
                <a:gd name="T47" fmla="*/ 146 h 486"/>
                <a:gd name="T48" fmla="*/ 264 w 373"/>
                <a:gd name="T49" fmla="*/ 75 h 486"/>
                <a:gd name="T50" fmla="*/ 265 w 373"/>
                <a:gd name="T51" fmla="*/ 52 h 486"/>
                <a:gd name="T52" fmla="*/ 243 w 373"/>
                <a:gd name="T53" fmla="*/ 56 h 486"/>
                <a:gd name="T54" fmla="*/ 193 w 373"/>
                <a:gd name="T55" fmla="*/ 65 h 486"/>
                <a:gd name="T56" fmla="*/ 174 w 373"/>
                <a:gd name="T57" fmla="*/ 41 h 486"/>
                <a:gd name="T58" fmla="*/ 155 w 373"/>
                <a:gd name="T59" fmla="*/ 12 h 486"/>
                <a:gd name="T60" fmla="*/ 90 w 373"/>
                <a:gd name="T61" fmla="*/ 0 h 486"/>
                <a:gd name="T62" fmla="*/ 68 w 373"/>
                <a:gd name="T63" fmla="*/ 26 h 4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3"/>
                <a:gd name="T97" fmla="*/ 0 h 486"/>
                <a:gd name="T98" fmla="*/ 373 w 373"/>
                <a:gd name="T99" fmla="*/ 486 h 4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3" h="486">
                  <a:moveTo>
                    <a:pt x="53" y="38"/>
                  </a:moveTo>
                  <a:lnTo>
                    <a:pt x="46" y="61"/>
                  </a:lnTo>
                  <a:lnTo>
                    <a:pt x="38" y="69"/>
                  </a:lnTo>
                  <a:lnTo>
                    <a:pt x="26" y="76"/>
                  </a:lnTo>
                  <a:lnTo>
                    <a:pt x="20" y="89"/>
                  </a:lnTo>
                  <a:lnTo>
                    <a:pt x="10" y="109"/>
                  </a:lnTo>
                  <a:lnTo>
                    <a:pt x="10" y="122"/>
                  </a:lnTo>
                  <a:lnTo>
                    <a:pt x="6" y="140"/>
                  </a:lnTo>
                  <a:lnTo>
                    <a:pt x="0" y="164"/>
                  </a:lnTo>
                  <a:lnTo>
                    <a:pt x="15" y="186"/>
                  </a:lnTo>
                  <a:lnTo>
                    <a:pt x="31" y="207"/>
                  </a:lnTo>
                  <a:lnTo>
                    <a:pt x="47" y="229"/>
                  </a:lnTo>
                  <a:lnTo>
                    <a:pt x="56" y="217"/>
                  </a:lnTo>
                  <a:lnTo>
                    <a:pt x="79" y="217"/>
                  </a:lnTo>
                  <a:lnTo>
                    <a:pt x="113" y="217"/>
                  </a:lnTo>
                  <a:lnTo>
                    <a:pt x="142" y="231"/>
                  </a:lnTo>
                  <a:lnTo>
                    <a:pt x="140" y="261"/>
                  </a:lnTo>
                  <a:lnTo>
                    <a:pt x="158" y="305"/>
                  </a:lnTo>
                  <a:lnTo>
                    <a:pt x="161" y="312"/>
                  </a:lnTo>
                  <a:lnTo>
                    <a:pt x="159" y="324"/>
                  </a:lnTo>
                  <a:lnTo>
                    <a:pt x="165" y="336"/>
                  </a:lnTo>
                  <a:lnTo>
                    <a:pt x="153" y="366"/>
                  </a:lnTo>
                  <a:lnTo>
                    <a:pt x="163" y="391"/>
                  </a:lnTo>
                  <a:lnTo>
                    <a:pt x="171" y="414"/>
                  </a:lnTo>
                  <a:lnTo>
                    <a:pt x="178" y="439"/>
                  </a:lnTo>
                  <a:lnTo>
                    <a:pt x="189" y="464"/>
                  </a:lnTo>
                  <a:lnTo>
                    <a:pt x="197" y="485"/>
                  </a:lnTo>
                  <a:lnTo>
                    <a:pt x="216" y="481"/>
                  </a:lnTo>
                  <a:lnTo>
                    <a:pt x="250" y="463"/>
                  </a:lnTo>
                  <a:lnTo>
                    <a:pt x="265" y="442"/>
                  </a:lnTo>
                  <a:lnTo>
                    <a:pt x="265" y="427"/>
                  </a:lnTo>
                  <a:lnTo>
                    <a:pt x="276" y="418"/>
                  </a:lnTo>
                  <a:lnTo>
                    <a:pt x="284" y="412"/>
                  </a:lnTo>
                  <a:lnTo>
                    <a:pt x="282" y="401"/>
                  </a:lnTo>
                  <a:lnTo>
                    <a:pt x="280" y="391"/>
                  </a:lnTo>
                  <a:lnTo>
                    <a:pt x="307" y="357"/>
                  </a:lnTo>
                  <a:lnTo>
                    <a:pt x="313" y="327"/>
                  </a:lnTo>
                  <a:lnTo>
                    <a:pt x="307" y="318"/>
                  </a:lnTo>
                  <a:lnTo>
                    <a:pt x="308" y="310"/>
                  </a:lnTo>
                  <a:lnTo>
                    <a:pt x="303" y="297"/>
                  </a:lnTo>
                  <a:lnTo>
                    <a:pt x="323" y="270"/>
                  </a:lnTo>
                  <a:lnTo>
                    <a:pt x="322" y="256"/>
                  </a:lnTo>
                  <a:lnTo>
                    <a:pt x="355" y="234"/>
                  </a:lnTo>
                  <a:lnTo>
                    <a:pt x="372" y="172"/>
                  </a:lnTo>
                  <a:lnTo>
                    <a:pt x="343" y="186"/>
                  </a:lnTo>
                  <a:lnTo>
                    <a:pt x="321" y="177"/>
                  </a:lnTo>
                  <a:lnTo>
                    <a:pt x="323" y="163"/>
                  </a:lnTo>
                  <a:lnTo>
                    <a:pt x="299" y="146"/>
                  </a:lnTo>
                  <a:lnTo>
                    <a:pt x="289" y="110"/>
                  </a:lnTo>
                  <a:lnTo>
                    <a:pt x="264" y="75"/>
                  </a:lnTo>
                  <a:lnTo>
                    <a:pt x="265" y="56"/>
                  </a:lnTo>
                  <a:lnTo>
                    <a:pt x="265" y="52"/>
                  </a:lnTo>
                  <a:lnTo>
                    <a:pt x="253" y="53"/>
                  </a:lnTo>
                  <a:lnTo>
                    <a:pt x="243" y="56"/>
                  </a:lnTo>
                  <a:lnTo>
                    <a:pt x="210" y="43"/>
                  </a:lnTo>
                  <a:lnTo>
                    <a:pt x="193" y="65"/>
                  </a:lnTo>
                  <a:lnTo>
                    <a:pt x="180" y="48"/>
                  </a:lnTo>
                  <a:lnTo>
                    <a:pt x="174" y="41"/>
                  </a:lnTo>
                  <a:lnTo>
                    <a:pt x="157" y="38"/>
                  </a:lnTo>
                  <a:lnTo>
                    <a:pt x="155" y="12"/>
                  </a:lnTo>
                  <a:lnTo>
                    <a:pt x="129" y="16"/>
                  </a:lnTo>
                  <a:lnTo>
                    <a:pt x="90" y="0"/>
                  </a:lnTo>
                  <a:lnTo>
                    <a:pt x="82" y="14"/>
                  </a:lnTo>
                  <a:lnTo>
                    <a:pt x="68" y="26"/>
                  </a:lnTo>
                  <a:lnTo>
                    <a:pt x="53" y="38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2" name="Freeform 5"/>
            <p:cNvSpPr>
              <a:spLocks/>
            </p:cNvSpPr>
            <p:nvPr/>
          </p:nvSpPr>
          <p:spPr bwMode="auto">
            <a:xfrm>
              <a:off x="2538" y="2712"/>
              <a:ext cx="64" cy="89"/>
            </a:xfrm>
            <a:custGeom>
              <a:avLst/>
              <a:gdLst>
                <a:gd name="T0" fmla="*/ 41 w 64"/>
                <a:gd name="T1" fmla="*/ 0 h 89"/>
                <a:gd name="T2" fmla="*/ 40 w 64"/>
                <a:gd name="T3" fmla="*/ 30 h 89"/>
                <a:gd name="T4" fmla="*/ 18 w 64"/>
                <a:gd name="T5" fmla="*/ 51 h 89"/>
                <a:gd name="T6" fmla="*/ 5 w 64"/>
                <a:gd name="T7" fmla="*/ 67 h 89"/>
                <a:gd name="T8" fmla="*/ 0 w 64"/>
                <a:gd name="T9" fmla="*/ 74 h 89"/>
                <a:gd name="T10" fmla="*/ 5 w 64"/>
                <a:gd name="T11" fmla="*/ 80 h 89"/>
                <a:gd name="T12" fmla="*/ 18 w 64"/>
                <a:gd name="T13" fmla="*/ 88 h 89"/>
                <a:gd name="T14" fmla="*/ 30 w 64"/>
                <a:gd name="T15" fmla="*/ 69 h 89"/>
                <a:gd name="T16" fmla="*/ 48 w 64"/>
                <a:gd name="T17" fmla="*/ 51 h 89"/>
                <a:gd name="T18" fmla="*/ 57 w 64"/>
                <a:gd name="T19" fmla="*/ 35 h 89"/>
                <a:gd name="T20" fmla="*/ 63 w 64"/>
                <a:gd name="T21" fmla="*/ 22 h 89"/>
                <a:gd name="T22" fmla="*/ 59 w 64"/>
                <a:gd name="T23" fmla="*/ 14 h 89"/>
                <a:gd name="T24" fmla="*/ 41 w 64"/>
                <a:gd name="T25" fmla="*/ 0 h 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89"/>
                <a:gd name="T41" fmla="*/ 64 w 64"/>
                <a:gd name="T42" fmla="*/ 89 h 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89">
                  <a:moveTo>
                    <a:pt x="41" y="0"/>
                  </a:moveTo>
                  <a:lnTo>
                    <a:pt x="40" y="30"/>
                  </a:lnTo>
                  <a:lnTo>
                    <a:pt x="18" y="51"/>
                  </a:lnTo>
                  <a:lnTo>
                    <a:pt x="5" y="67"/>
                  </a:lnTo>
                  <a:lnTo>
                    <a:pt x="0" y="74"/>
                  </a:lnTo>
                  <a:lnTo>
                    <a:pt x="5" y="80"/>
                  </a:lnTo>
                  <a:lnTo>
                    <a:pt x="18" y="88"/>
                  </a:lnTo>
                  <a:lnTo>
                    <a:pt x="30" y="69"/>
                  </a:lnTo>
                  <a:lnTo>
                    <a:pt x="48" y="51"/>
                  </a:lnTo>
                  <a:lnTo>
                    <a:pt x="57" y="35"/>
                  </a:lnTo>
                  <a:lnTo>
                    <a:pt x="63" y="22"/>
                  </a:lnTo>
                  <a:lnTo>
                    <a:pt x="59" y="14"/>
                  </a:lnTo>
                  <a:lnTo>
                    <a:pt x="41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3" name="Freeform 6"/>
            <p:cNvSpPr>
              <a:spLocks/>
            </p:cNvSpPr>
            <p:nvPr/>
          </p:nvSpPr>
          <p:spPr bwMode="auto">
            <a:xfrm>
              <a:off x="2304" y="2644"/>
              <a:ext cx="199" cy="186"/>
            </a:xfrm>
            <a:custGeom>
              <a:avLst/>
              <a:gdLst>
                <a:gd name="T0" fmla="*/ 137 w 199"/>
                <a:gd name="T1" fmla="*/ 11 h 186"/>
                <a:gd name="T2" fmla="*/ 138 w 199"/>
                <a:gd name="T3" fmla="*/ 18 h 186"/>
                <a:gd name="T4" fmla="*/ 136 w 199"/>
                <a:gd name="T5" fmla="*/ 32 h 186"/>
                <a:gd name="T6" fmla="*/ 123 w 199"/>
                <a:gd name="T7" fmla="*/ 30 h 186"/>
                <a:gd name="T8" fmla="*/ 115 w 199"/>
                <a:gd name="T9" fmla="*/ 3 h 186"/>
                <a:gd name="T10" fmla="*/ 92 w 199"/>
                <a:gd name="T11" fmla="*/ 0 h 186"/>
                <a:gd name="T12" fmla="*/ 87 w 199"/>
                <a:gd name="T13" fmla="*/ 8 h 186"/>
                <a:gd name="T14" fmla="*/ 74 w 199"/>
                <a:gd name="T15" fmla="*/ 20 h 186"/>
                <a:gd name="T16" fmla="*/ 62 w 199"/>
                <a:gd name="T17" fmla="*/ 18 h 186"/>
                <a:gd name="T18" fmla="*/ 48 w 199"/>
                <a:gd name="T19" fmla="*/ 34 h 186"/>
                <a:gd name="T20" fmla="*/ 43 w 199"/>
                <a:gd name="T21" fmla="*/ 36 h 186"/>
                <a:gd name="T22" fmla="*/ 37 w 199"/>
                <a:gd name="T23" fmla="*/ 49 h 186"/>
                <a:gd name="T24" fmla="*/ 13 w 199"/>
                <a:gd name="T25" fmla="*/ 56 h 186"/>
                <a:gd name="T26" fmla="*/ 0 w 199"/>
                <a:gd name="T27" fmla="*/ 79 h 186"/>
                <a:gd name="T28" fmla="*/ 7 w 199"/>
                <a:gd name="T29" fmla="*/ 101 h 186"/>
                <a:gd name="T30" fmla="*/ 4 w 199"/>
                <a:gd name="T31" fmla="*/ 107 h 186"/>
                <a:gd name="T32" fmla="*/ 11 w 199"/>
                <a:gd name="T33" fmla="*/ 132 h 186"/>
                <a:gd name="T34" fmla="*/ 24 w 199"/>
                <a:gd name="T35" fmla="*/ 149 h 186"/>
                <a:gd name="T36" fmla="*/ 54 w 199"/>
                <a:gd name="T37" fmla="*/ 142 h 186"/>
                <a:gd name="T38" fmla="*/ 69 w 199"/>
                <a:gd name="T39" fmla="*/ 132 h 186"/>
                <a:gd name="T40" fmla="*/ 74 w 199"/>
                <a:gd name="T41" fmla="*/ 130 h 186"/>
                <a:gd name="T42" fmla="*/ 95 w 199"/>
                <a:gd name="T43" fmla="*/ 132 h 186"/>
                <a:gd name="T44" fmla="*/ 104 w 199"/>
                <a:gd name="T45" fmla="*/ 144 h 186"/>
                <a:gd name="T46" fmla="*/ 110 w 199"/>
                <a:gd name="T47" fmla="*/ 153 h 186"/>
                <a:gd name="T48" fmla="*/ 130 w 199"/>
                <a:gd name="T49" fmla="*/ 160 h 186"/>
                <a:gd name="T50" fmla="*/ 149 w 199"/>
                <a:gd name="T51" fmla="*/ 178 h 186"/>
                <a:gd name="T52" fmla="*/ 158 w 199"/>
                <a:gd name="T53" fmla="*/ 184 h 186"/>
                <a:gd name="T54" fmla="*/ 174 w 199"/>
                <a:gd name="T55" fmla="*/ 172 h 186"/>
                <a:gd name="T56" fmla="*/ 183 w 199"/>
                <a:gd name="T57" fmla="*/ 154 h 186"/>
                <a:gd name="T58" fmla="*/ 194 w 199"/>
                <a:gd name="T59" fmla="*/ 131 h 186"/>
                <a:gd name="T60" fmla="*/ 196 w 199"/>
                <a:gd name="T61" fmla="*/ 97 h 186"/>
                <a:gd name="T62" fmla="*/ 183 w 199"/>
                <a:gd name="T63" fmla="*/ 75 h 186"/>
                <a:gd name="T64" fmla="*/ 178 w 199"/>
                <a:gd name="T65" fmla="*/ 61 h 186"/>
                <a:gd name="T66" fmla="*/ 164 w 199"/>
                <a:gd name="T67" fmla="*/ 50 h 186"/>
                <a:gd name="T68" fmla="*/ 157 w 199"/>
                <a:gd name="T69" fmla="*/ 25 h 186"/>
                <a:gd name="T70" fmla="*/ 143 w 199"/>
                <a:gd name="T71" fmla="*/ 0 h 1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9"/>
                <a:gd name="T109" fmla="*/ 0 h 186"/>
                <a:gd name="T110" fmla="*/ 199 w 199"/>
                <a:gd name="T111" fmla="*/ 186 h 1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9" h="186">
                  <a:moveTo>
                    <a:pt x="139" y="2"/>
                  </a:moveTo>
                  <a:lnTo>
                    <a:pt x="137" y="11"/>
                  </a:lnTo>
                  <a:lnTo>
                    <a:pt x="136" y="14"/>
                  </a:lnTo>
                  <a:lnTo>
                    <a:pt x="138" y="18"/>
                  </a:lnTo>
                  <a:lnTo>
                    <a:pt x="138" y="28"/>
                  </a:lnTo>
                  <a:lnTo>
                    <a:pt x="136" y="32"/>
                  </a:lnTo>
                  <a:lnTo>
                    <a:pt x="130" y="34"/>
                  </a:lnTo>
                  <a:lnTo>
                    <a:pt x="123" y="30"/>
                  </a:lnTo>
                  <a:lnTo>
                    <a:pt x="122" y="19"/>
                  </a:lnTo>
                  <a:lnTo>
                    <a:pt x="115" y="3"/>
                  </a:lnTo>
                  <a:lnTo>
                    <a:pt x="104" y="4"/>
                  </a:lnTo>
                  <a:lnTo>
                    <a:pt x="92" y="0"/>
                  </a:lnTo>
                  <a:lnTo>
                    <a:pt x="92" y="8"/>
                  </a:lnTo>
                  <a:lnTo>
                    <a:pt x="87" y="8"/>
                  </a:lnTo>
                  <a:lnTo>
                    <a:pt x="82" y="19"/>
                  </a:lnTo>
                  <a:lnTo>
                    <a:pt x="74" y="20"/>
                  </a:lnTo>
                  <a:lnTo>
                    <a:pt x="69" y="21"/>
                  </a:lnTo>
                  <a:lnTo>
                    <a:pt x="62" y="18"/>
                  </a:lnTo>
                  <a:lnTo>
                    <a:pt x="49" y="30"/>
                  </a:lnTo>
                  <a:lnTo>
                    <a:pt x="48" y="34"/>
                  </a:lnTo>
                  <a:lnTo>
                    <a:pt x="44" y="31"/>
                  </a:lnTo>
                  <a:lnTo>
                    <a:pt x="43" y="36"/>
                  </a:lnTo>
                  <a:lnTo>
                    <a:pt x="43" y="40"/>
                  </a:lnTo>
                  <a:lnTo>
                    <a:pt x="37" y="49"/>
                  </a:lnTo>
                  <a:lnTo>
                    <a:pt x="26" y="53"/>
                  </a:lnTo>
                  <a:lnTo>
                    <a:pt x="13" y="56"/>
                  </a:lnTo>
                  <a:lnTo>
                    <a:pt x="4" y="63"/>
                  </a:lnTo>
                  <a:lnTo>
                    <a:pt x="0" y="79"/>
                  </a:lnTo>
                  <a:lnTo>
                    <a:pt x="3" y="100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4" y="107"/>
                  </a:lnTo>
                  <a:lnTo>
                    <a:pt x="10" y="124"/>
                  </a:lnTo>
                  <a:lnTo>
                    <a:pt x="11" y="132"/>
                  </a:lnTo>
                  <a:lnTo>
                    <a:pt x="10" y="142"/>
                  </a:lnTo>
                  <a:lnTo>
                    <a:pt x="24" y="149"/>
                  </a:lnTo>
                  <a:lnTo>
                    <a:pt x="34" y="142"/>
                  </a:lnTo>
                  <a:lnTo>
                    <a:pt x="54" y="142"/>
                  </a:lnTo>
                  <a:lnTo>
                    <a:pt x="52" y="139"/>
                  </a:lnTo>
                  <a:lnTo>
                    <a:pt x="69" y="132"/>
                  </a:lnTo>
                  <a:lnTo>
                    <a:pt x="74" y="132"/>
                  </a:lnTo>
                  <a:lnTo>
                    <a:pt x="74" y="130"/>
                  </a:lnTo>
                  <a:lnTo>
                    <a:pt x="82" y="128"/>
                  </a:lnTo>
                  <a:lnTo>
                    <a:pt x="95" y="132"/>
                  </a:lnTo>
                  <a:lnTo>
                    <a:pt x="102" y="132"/>
                  </a:lnTo>
                  <a:lnTo>
                    <a:pt x="104" y="144"/>
                  </a:lnTo>
                  <a:lnTo>
                    <a:pt x="110" y="144"/>
                  </a:lnTo>
                  <a:lnTo>
                    <a:pt x="110" y="153"/>
                  </a:lnTo>
                  <a:lnTo>
                    <a:pt x="124" y="155"/>
                  </a:lnTo>
                  <a:lnTo>
                    <a:pt x="130" y="160"/>
                  </a:lnTo>
                  <a:lnTo>
                    <a:pt x="131" y="171"/>
                  </a:lnTo>
                  <a:lnTo>
                    <a:pt x="149" y="178"/>
                  </a:lnTo>
                  <a:lnTo>
                    <a:pt x="153" y="185"/>
                  </a:lnTo>
                  <a:lnTo>
                    <a:pt x="158" y="184"/>
                  </a:lnTo>
                  <a:lnTo>
                    <a:pt x="168" y="177"/>
                  </a:lnTo>
                  <a:lnTo>
                    <a:pt x="174" y="172"/>
                  </a:lnTo>
                  <a:lnTo>
                    <a:pt x="181" y="172"/>
                  </a:lnTo>
                  <a:lnTo>
                    <a:pt x="183" y="154"/>
                  </a:lnTo>
                  <a:lnTo>
                    <a:pt x="186" y="140"/>
                  </a:lnTo>
                  <a:lnTo>
                    <a:pt x="194" y="131"/>
                  </a:lnTo>
                  <a:lnTo>
                    <a:pt x="198" y="118"/>
                  </a:lnTo>
                  <a:lnTo>
                    <a:pt x="196" y="97"/>
                  </a:lnTo>
                  <a:lnTo>
                    <a:pt x="194" y="84"/>
                  </a:lnTo>
                  <a:lnTo>
                    <a:pt x="183" y="75"/>
                  </a:lnTo>
                  <a:lnTo>
                    <a:pt x="182" y="68"/>
                  </a:lnTo>
                  <a:lnTo>
                    <a:pt x="178" y="61"/>
                  </a:lnTo>
                  <a:lnTo>
                    <a:pt x="174" y="56"/>
                  </a:lnTo>
                  <a:lnTo>
                    <a:pt x="164" y="50"/>
                  </a:lnTo>
                  <a:lnTo>
                    <a:pt x="161" y="40"/>
                  </a:lnTo>
                  <a:lnTo>
                    <a:pt x="157" y="25"/>
                  </a:lnTo>
                  <a:lnTo>
                    <a:pt x="151" y="14"/>
                  </a:lnTo>
                  <a:lnTo>
                    <a:pt x="143" y="0"/>
                  </a:lnTo>
                  <a:lnTo>
                    <a:pt x="139" y="2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4" name="Freeform 7"/>
            <p:cNvSpPr>
              <a:spLocks/>
            </p:cNvSpPr>
            <p:nvPr/>
          </p:nvSpPr>
          <p:spPr bwMode="auto">
            <a:xfrm>
              <a:off x="2355" y="2552"/>
              <a:ext cx="105" cy="87"/>
            </a:xfrm>
            <a:custGeom>
              <a:avLst/>
              <a:gdLst>
                <a:gd name="T0" fmla="*/ 0 w 105"/>
                <a:gd name="T1" fmla="*/ 0 h 87"/>
                <a:gd name="T2" fmla="*/ 7 w 105"/>
                <a:gd name="T3" fmla="*/ 22 h 87"/>
                <a:gd name="T4" fmla="*/ 42 w 105"/>
                <a:gd name="T5" fmla="*/ 51 h 87"/>
                <a:gd name="T6" fmla="*/ 62 w 105"/>
                <a:gd name="T7" fmla="*/ 46 h 87"/>
                <a:gd name="T8" fmla="*/ 104 w 105"/>
                <a:gd name="T9" fmla="*/ 86 h 87"/>
                <a:gd name="T10" fmla="*/ 81 w 105"/>
                <a:gd name="T11" fmla="*/ 45 h 87"/>
                <a:gd name="T12" fmla="*/ 81 w 105"/>
                <a:gd name="T13" fmla="*/ 36 h 87"/>
                <a:gd name="T14" fmla="*/ 85 w 105"/>
                <a:gd name="T15" fmla="*/ 27 h 87"/>
                <a:gd name="T16" fmla="*/ 40 w 105"/>
                <a:gd name="T17" fmla="*/ 9 h 87"/>
                <a:gd name="T18" fmla="*/ 0 w 105"/>
                <a:gd name="T19" fmla="*/ 0 h 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5"/>
                <a:gd name="T31" fmla="*/ 0 h 87"/>
                <a:gd name="T32" fmla="*/ 105 w 105"/>
                <a:gd name="T33" fmla="*/ 87 h 8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5" h="87">
                  <a:moveTo>
                    <a:pt x="0" y="0"/>
                  </a:moveTo>
                  <a:lnTo>
                    <a:pt x="7" y="22"/>
                  </a:lnTo>
                  <a:lnTo>
                    <a:pt x="42" y="51"/>
                  </a:lnTo>
                  <a:lnTo>
                    <a:pt x="62" y="46"/>
                  </a:lnTo>
                  <a:lnTo>
                    <a:pt x="104" y="86"/>
                  </a:lnTo>
                  <a:lnTo>
                    <a:pt x="81" y="45"/>
                  </a:lnTo>
                  <a:lnTo>
                    <a:pt x="81" y="36"/>
                  </a:lnTo>
                  <a:lnTo>
                    <a:pt x="85" y="27"/>
                  </a:lnTo>
                  <a:lnTo>
                    <a:pt x="40" y="9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5" name="Freeform 8"/>
            <p:cNvSpPr>
              <a:spLocks/>
            </p:cNvSpPr>
            <p:nvPr/>
          </p:nvSpPr>
          <p:spPr bwMode="auto">
            <a:xfrm>
              <a:off x="2245" y="2522"/>
              <a:ext cx="64" cy="84"/>
            </a:xfrm>
            <a:custGeom>
              <a:avLst/>
              <a:gdLst>
                <a:gd name="T0" fmla="*/ 47 w 64"/>
                <a:gd name="T1" fmla="*/ 0 h 84"/>
                <a:gd name="T2" fmla="*/ 22 w 64"/>
                <a:gd name="T3" fmla="*/ 43 h 84"/>
                <a:gd name="T4" fmla="*/ 0 w 64"/>
                <a:gd name="T5" fmla="*/ 44 h 84"/>
                <a:gd name="T6" fmla="*/ 7 w 64"/>
                <a:gd name="T7" fmla="*/ 74 h 84"/>
                <a:gd name="T8" fmla="*/ 52 w 64"/>
                <a:gd name="T9" fmla="*/ 83 h 84"/>
                <a:gd name="T10" fmla="*/ 63 w 64"/>
                <a:gd name="T11" fmla="*/ 24 h 84"/>
                <a:gd name="T12" fmla="*/ 47 w 64"/>
                <a:gd name="T13" fmla="*/ 0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84"/>
                <a:gd name="T23" fmla="*/ 64 w 64"/>
                <a:gd name="T24" fmla="*/ 84 h 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84">
                  <a:moveTo>
                    <a:pt x="47" y="0"/>
                  </a:moveTo>
                  <a:lnTo>
                    <a:pt x="22" y="43"/>
                  </a:lnTo>
                  <a:lnTo>
                    <a:pt x="0" y="44"/>
                  </a:lnTo>
                  <a:lnTo>
                    <a:pt x="7" y="74"/>
                  </a:lnTo>
                  <a:lnTo>
                    <a:pt x="52" y="83"/>
                  </a:lnTo>
                  <a:lnTo>
                    <a:pt x="63" y="24"/>
                  </a:lnTo>
                  <a:lnTo>
                    <a:pt x="47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6" name="Freeform 9"/>
            <p:cNvSpPr>
              <a:spLocks/>
            </p:cNvSpPr>
            <p:nvPr/>
          </p:nvSpPr>
          <p:spPr bwMode="auto">
            <a:xfrm>
              <a:off x="2162" y="2578"/>
              <a:ext cx="68" cy="52"/>
            </a:xfrm>
            <a:custGeom>
              <a:avLst/>
              <a:gdLst>
                <a:gd name="T0" fmla="*/ 0 w 68"/>
                <a:gd name="T1" fmla="*/ 0 h 52"/>
                <a:gd name="T2" fmla="*/ 39 w 68"/>
                <a:gd name="T3" fmla="*/ 50 h 52"/>
                <a:gd name="T4" fmla="*/ 60 w 68"/>
                <a:gd name="T5" fmla="*/ 51 h 52"/>
                <a:gd name="T6" fmla="*/ 67 w 68"/>
                <a:gd name="T7" fmla="*/ 35 h 52"/>
                <a:gd name="T8" fmla="*/ 28 w 68"/>
                <a:gd name="T9" fmla="*/ 7 h 52"/>
                <a:gd name="T10" fmla="*/ 0 w 68"/>
                <a:gd name="T11" fmla="*/ 0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52"/>
                <a:gd name="T20" fmla="*/ 68 w 68"/>
                <a:gd name="T21" fmla="*/ 52 h 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52">
                  <a:moveTo>
                    <a:pt x="0" y="0"/>
                  </a:moveTo>
                  <a:lnTo>
                    <a:pt x="39" y="50"/>
                  </a:lnTo>
                  <a:lnTo>
                    <a:pt x="60" y="51"/>
                  </a:lnTo>
                  <a:lnTo>
                    <a:pt x="67" y="35"/>
                  </a:lnTo>
                  <a:lnTo>
                    <a:pt x="28" y="7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7" name="Freeform 10"/>
            <p:cNvSpPr>
              <a:spLocks/>
            </p:cNvSpPr>
            <p:nvPr/>
          </p:nvSpPr>
          <p:spPr bwMode="auto">
            <a:xfrm>
              <a:off x="2225" y="2631"/>
              <a:ext cx="118" cy="34"/>
            </a:xfrm>
            <a:custGeom>
              <a:avLst/>
              <a:gdLst>
                <a:gd name="T0" fmla="*/ 0 w 118"/>
                <a:gd name="T1" fmla="*/ 0 h 34"/>
                <a:gd name="T2" fmla="*/ 25 w 118"/>
                <a:gd name="T3" fmla="*/ 33 h 34"/>
                <a:gd name="T4" fmla="*/ 117 w 118"/>
                <a:gd name="T5" fmla="*/ 13 h 34"/>
                <a:gd name="T6" fmla="*/ 28 w 118"/>
                <a:gd name="T7" fmla="*/ 17 h 34"/>
                <a:gd name="T8" fmla="*/ 0 w 118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34"/>
                <a:gd name="T17" fmla="*/ 118 w 11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34">
                  <a:moveTo>
                    <a:pt x="0" y="0"/>
                  </a:moveTo>
                  <a:lnTo>
                    <a:pt x="25" y="33"/>
                  </a:lnTo>
                  <a:lnTo>
                    <a:pt x="117" y="13"/>
                  </a:lnTo>
                  <a:lnTo>
                    <a:pt x="28" y="17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8" name="Freeform 11"/>
            <p:cNvSpPr>
              <a:spLocks/>
            </p:cNvSpPr>
            <p:nvPr/>
          </p:nvSpPr>
          <p:spPr bwMode="auto">
            <a:xfrm>
              <a:off x="2457" y="2833"/>
              <a:ext cx="21" cy="31"/>
            </a:xfrm>
            <a:custGeom>
              <a:avLst/>
              <a:gdLst>
                <a:gd name="T0" fmla="*/ 6 w 21"/>
                <a:gd name="T1" fmla="*/ 0 h 31"/>
                <a:gd name="T2" fmla="*/ 0 w 21"/>
                <a:gd name="T3" fmla="*/ 0 h 31"/>
                <a:gd name="T4" fmla="*/ 1 w 21"/>
                <a:gd name="T5" fmla="*/ 7 h 31"/>
                <a:gd name="T6" fmla="*/ 6 w 21"/>
                <a:gd name="T7" fmla="*/ 12 h 31"/>
                <a:gd name="T8" fmla="*/ 6 w 21"/>
                <a:gd name="T9" fmla="*/ 23 h 31"/>
                <a:gd name="T10" fmla="*/ 14 w 21"/>
                <a:gd name="T11" fmla="*/ 30 h 31"/>
                <a:gd name="T12" fmla="*/ 17 w 21"/>
                <a:gd name="T13" fmla="*/ 24 h 31"/>
                <a:gd name="T14" fmla="*/ 17 w 21"/>
                <a:gd name="T15" fmla="*/ 19 h 31"/>
                <a:gd name="T16" fmla="*/ 19 w 21"/>
                <a:gd name="T17" fmla="*/ 15 h 31"/>
                <a:gd name="T18" fmla="*/ 20 w 21"/>
                <a:gd name="T19" fmla="*/ 2 h 31"/>
                <a:gd name="T20" fmla="*/ 11 w 21"/>
                <a:gd name="T21" fmla="*/ 5 h 31"/>
                <a:gd name="T22" fmla="*/ 6 w 21"/>
                <a:gd name="T23" fmla="*/ 0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31"/>
                <a:gd name="T38" fmla="*/ 21 w 21"/>
                <a:gd name="T39" fmla="*/ 31 h 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31">
                  <a:moveTo>
                    <a:pt x="6" y="0"/>
                  </a:moveTo>
                  <a:lnTo>
                    <a:pt x="0" y="0"/>
                  </a:lnTo>
                  <a:lnTo>
                    <a:pt x="1" y="7"/>
                  </a:lnTo>
                  <a:lnTo>
                    <a:pt x="6" y="12"/>
                  </a:lnTo>
                  <a:lnTo>
                    <a:pt x="6" y="23"/>
                  </a:lnTo>
                  <a:lnTo>
                    <a:pt x="14" y="30"/>
                  </a:lnTo>
                  <a:lnTo>
                    <a:pt x="17" y="24"/>
                  </a:lnTo>
                  <a:lnTo>
                    <a:pt x="17" y="19"/>
                  </a:lnTo>
                  <a:lnTo>
                    <a:pt x="19" y="15"/>
                  </a:lnTo>
                  <a:lnTo>
                    <a:pt x="20" y="2"/>
                  </a:lnTo>
                  <a:lnTo>
                    <a:pt x="11" y="5"/>
                  </a:lnTo>
                  <a:lnTo>
                    <a:pt x="6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9" name="Freeform 12"/>
            <p:cNvSpPr>
              <a:spLocks/>
            </p:cNvSpPr>
            <p:nvPr/>
          </p:nvSpPr>
          <p:spPr bwMode="auto">
            <a:xfrm>
              <a:off x="2333" y="2204"/>
              <a:ext cx="83" cy="135"/>
            </a:xfrm>
            <a:custGeom>
              <a:avLst/>
              <a:gdLst>
                <a:gd name="T0" fmla="*/ 54 w 83"/>
                <a:gd name="T1" fmla="*/ 0 h 135"/>
                <a:gd name="T2" fmla="*/ 54 w 83"/>
                <a:gd name="T3" fmla="*/ 18 h 135"/>
                <a:gd name="T4" fmla="*/ 47 w 83"/>
                <a:gd name="T5" fmla="*/ 28 h 135"/>
                <a:gd name="T6" fmla="*/ 49 w 83"/>
                <a:gd name="T7" fmla="*/ 47 h 135"/>
                <a:gd name="T8" fmla="*/ 41 w 83"/>
                <a:gd name="T9" fmla="*/ 70 h 135"/>
                <a:gd name="T10" fmla="*/ 28 w 83"/>
                <a:gd name="T11" fmla="*/ 90 h 135"/>
                <a:gd name="T12" fmla="*/ 4 w 83"/>
                <a:gd name="T13" fmla="*/ 109 h 135"/>
                <a:gd name="T14" fmla="*/ 0 w 83"/>
                <a:gd name="T15" fmla="*/ 134 h 135"/>
                <a:gd name="T16" fmla="*/ 9 w 83"/>
                <a:gd name="T17" fmla="*/ 134 h 135"/>
                <a:gd name="T18" fmla="*/ 11 w 83"/>
                <a:gd name="T19" fmla="*/ 111 h 135"/>
                <a:gd name="T20" fmla="*/ 39 w 83"/>
                <a:gd name="T21" fmla="*/ 109 h 135"/>
                <a:gd name="T22" fmla="*/ 62 w 83"/>
                <a:gd name="T23" fmla="*/ 93 h 135"/>
                <a:gd name="T24" fmla="*/ 61 w 83"/>
                <a:gd name="T25" fmla="*/ 60 h 135"/>
                <a:gd name="T26" fmla="*/ 67 w 83"/>
                <a:gd name="T27" fmla="*/ 48 h 135"/>
                <a:gd name="T28" fmla="*/ 57 w 83"/>
                <a:gd name="T29" fmla="*/ 31 h 135"/>
                <a:gd name="T30" fmla="*/ 72 w 83"/>
                <a:gd name="T31" fmla="*/ 23 h 135"/>
                <a:gd name="T32" fmla="*/ 82 w 83"/>
                <a:gd name="T33" fmla="*/ 5 h 135"/>
                <a:gd name="T34" fmla="*/ 61 w 83"/>
                <a:gd name="T35" fmla="*/ 9 h 135"/>
                <a:gd name="T36" fmla="*/ 54 w 83"/>
                <a:gd name="T37" fmla="*/ 0 h 1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3"/>
                <a:gd name="T58" fmla="*/ 0 h 135"/>
                <a:gd name="T59" fmla="*/ 83 w 83"/>
                <a:gd name="T60" fmla="*/ 135 h 13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3" h="135">
                  <a:moveTo>
                    <a:pt x="54" y="0"/>
                  </a:moveTo>
                  <a:lnTo>
                    <a:pt x="54" y="18"/>
                  </a:lnTo>
                  <a:lnTo>
                    <a:pt x="47" y="28"/>
                  </a:lnTo>
                  <a:lnTo>
                    <a:pt x="49" y="47"/>
                  </a:lnTo>
                  <a:lnTo>
                    <a:pt x="41" y="70"/>
                  </a:lnTo>
                  <a:lnTo>
                    <a:pt x="28" y="90"/>
                  </a:lnTo>
                  <a:lnTo>
                    <a:pt x="4" y="109"/>
                  </a:lnTo>
                  <a:lnTo>
                    <a:pt x="0" y="134"/>
                  </a:lnTo>
                  <a:lnTo>
                    <a:pt x="9" y="134"/>
                  </a:lnTo>
                  <a:lnTo>
                    <a:pt x="11" y="111"/>
                  </a:lnTo>
                  <a:lnTo>
                    <a:pt x="39" y="109"/>
                  </a:lnTo>
                  <a:lnTo>
                    <a:pt x="62" y="93"/>
                  </a:lnTo>
                  <a:lnTo>
                    <a:pt x="61" y="60"/>
                  </a:lnTo>
                  <a:lnTo>
                    <a:pt x="67" y="48"/>
                  </a:lnTo>
                  <a:lnTo>
                    <a:pt x="57" y="31"/>
                  </a:lnTo>
                  <a:lnTo>
                    <a:pt x="72" y="23"/>
                  </a:lnTo>
                  <a:lnTo>
                    <a:pt x="82" y="5"/>
                  </a:lnTo>
                  <a:lnTo>
                    <a:pt x="61" y="9"/>
                  </a:lnTo>
                  <a:lnTo>
                    <a:pt x="54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90" name="Freeform 13"/>
            <p:cNvSpPr>
              <a:spLocks/>
            </p:cNvSpPr>
            <p:nvPr/>
          </p:nvSpPr>
          <p:spPr bwMode="auto">
            <a:xfrm>
              <a:off x="2301" y="2395"/>
              <a:ext cx="17" cy="20"/>
            </a:xfrm>
            <a:custGeom>
              <a:avLst/>
              <a:gdLst>
                <a:gd name="T0" fmla="*/ 9 w 17"/>
                <a:gd name="T1" fmla="*/ 0 h 20"/>
                <a:gd name="T2" fmla="*/ 16 w 17"/>
                <a:gd name="T3" fmla="*/ 8 h 20"/>
                <a:gd name="T4" fmla="*/ 6 w 17"/>
                <a:gd name="T5" fmla="*/ 18 h 20"/>
                <a:gd name="T6" fmla="*/ 0 w 17"/>
                <a:gd name="T7" fmla="*/ 19 h 20"/>
                <a:gd name="T8" fmla="*/ 2 w 17"/>
                <a:gd name="T9" fmla="*/ 9 h 20"/>
                <a:gd name="T10" fmla="*/ 9 w 17"/>
                <a:gd name="T11" fmla="*/ 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0"/>
                <a:gd name="T20" fmla="*/ 17 w 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0">
                  <a:moveTo>
                    <a:pt x="9" y="0"/>
                  </a:moveTo>
                  <a:lnTo>
                    <a:pt x="16" y="8"/>
                  </a:lnTo>
                  <a:lnTo>
                    <a:pt x="6" y="18"/>
                  </a:lnTo>
                  <a:lnTo>
                    <a:pt x="0" y="19"/>
                  </a:lnTo>
                  <a:lnTo>
                    <a:pt x="2" y="9"/>
                  </a:lnTo>
                  <a:lnTo>
                    <a:pt x="9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91" name="Freeform 14"/>
            <p:cNvSpPr>
              <a:spLocks/>
            </p:cNvSpPr>
            <p:nvPr/>
          </p:nvSpPr>
          <p:spPr bwMode="auto">
            <a:xfrm>
              <a:off x="2314" y="2423"/>
              <a:ext cx="20" cy="30"/>
            </a:xfrm>
            <a:custGeom>
              <a:avLst/>
              <a:gdLst>
                <a:gd name="T0" fmla="*/ 8 w 20"/>
                <a:gd name="T1" fmla="*/ 0 h 30"/>
                <a:gd name="T2" fmla="*/ 12 w 20"/>
                <a:gd name="T3" fmla="*/ 9 h 30"/>
                <a:gd name="T4" fmla="*/ 7 w 20"/>
                <a:gd name="T5" fmla="*/ 15 h 30"/>
                <a:gd name="T6" fmla="*/ 8 w 20"/>
                <a:gd name="T7" fmla="*/ 18 h 30"/>
                <a:gd name="T8" fmla="*/ 19 w 20"/>
                <a:gd name="T9" fmla="*/ 23 h 30"/>
                <a:gd name="T10" fmla="*/ 18 w 20"/>
                <a:gd name="T11" fmla="*/ 28 h 30"/>
                <a:gd name="T12" fmla="*/ 11 w 20"/>
                <a:gd name="T13" fmla="*/ 24 h 30"/>
                <a:gd name="T14" fmla="*/ 3 w 20"/>
                <a:gd name="T15" fmla="*/ 29 h 30"/>
                <a:gd name="T16" fmla="*/ 0 w 20"/>
                <a:gd name="T17" fmla="*/ 22 h 30"/>
                <a:gd name="T18" fmla="*/ 4 w 20"/>
                <a:gd name="T19" fmla="*/ 19 h 30"/>
                <a:gd name="T20" fmla="*/ 1 w 20"/>
                <a:gd name="T21" fmla="*/ 14 h 30"/>
                <a:gd name="T22" fmla="*/ 8 w 20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"/>
                <a:gd name="T37" fmla="*/ 0 h 30"/>
                <a:gd name="T38" fmla="*/ 20 w 2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" h="30">
                  <a:moveTo>
                    <a:pt x="8" y="0"/>
                  </a:moveTo>
                  <a:lnTo>
                    <a:pt x="12" y="9"/>
                  </a:lnTo>
                  <a:lnTo>
                    <a:pt x="7" y="15"/>
                  </a:lnTo>
                  <a:lnTo>
                    <a:pt x="8" y="18"/>
                  </a:lnTo>
                  <a:lnTo>
                    <a:pt x="19" y="23"/>
                  </a:lnTo>
                  <a:lnTo>
                    <a:pt x="18" y="28"/>
                  </a:lnTo>
                  <a:lnTo>
                    <a:pt x="11" y="24"/>
                  </a:lnTo>
                  <a:lnTo>
                    <a:pt x="3" y="29"/>
                  </a:lnTo>
                  <a:lnTo>
                    <a:pt x="0" y="22"/>
                  </a:lnTo>
                  <a:lnTo>
                    <a:pt x="4" y="19"/>
                  </a:lnTo>
                  <a:lnTo>
                    <a:pt x="1" y="14"/>
                  </a:lnTo>
                  <a:lnTo>
                    <a:pt x="8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92" name="Freeform 15"/>
            <p:cNvSpPr>
              <a:spLocks/>
            </p:cNvSpPr>
            <p:nvPr/>
          </p:nvSpPr>
          <p:spPr bwMode="auto">
            <a:xfrm>
              <a:off x="2332" y="2455"/>
              <a:ext cx="17" cy="17"/>
            </a:xfrm>
            <a:custGeom>
              <a:avLst/>
              <a:gdLst>
                <a:gd name="T0" fmla="*/ 7 w 17"/>
                <a:gd name="T1" fmla="*/ 0 h 17"/>
                <a:gd name="T2" fmla="*/ 0 w 17"/>
                <a:gd name="T3" fmla="*/ 6 h 17"/>
                <a:gd name="T4" fmla="*/ 12 w 17"/>
                <a:gd name="T5" fmla="*/ 16 h 17"/>
                <a:gd name="T6" fmla="*/ 16 w 17"/>
                <a:gd name="T7" fmla="*/ 13 h 17"/>
                <a:gd name="T8" fmla="*/ 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7" y="0"/>
                  </a:moveTo>
                  <a:lnTo>
                    <a:pt x="0" y="6"/>
                  </a:lnTo>
                  <a:lnTo>
                    <a:pt x="12" y="16"/>
                  </a:lnTo>
                  <a:lnTo>
                    <a:pt x="16" y="13"/>
                  </a:lnTo>
                  <a:lnTo>
                    <a:pt x="7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93" name="Freeform 16"/>
            <p:cNvSpPr>
              <a:spLocks/>
            </p:cNvSpPr>
            <p:nvPr/>
          </p:nvSpPr>
          <p:spPr bwMode="auto">
            <a:xfrm>
              <a:off x="2318" y="245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2 w 17"/>
                <a:gd name="T3" fmla="*/ 16 h 17"/>
                <a:gd name="T4" fmla="*/ 0 w 17"/>
                <a:gd name="T5" fmla="*/ 10 h 17"/>
                <a:gd name="T6" fmla="*/ 16 w 1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16" y="0"/>
                  </a:moveTo>
                  <a:lnTo>
                    <a:pt x="12" y="16"/>
                  </a:lnTo>
                  <a:lnTo>
                    <a:pt x="0" y="10"/>
                  </a:lnTo>
                  <a:lnTo>
                    <a:pt x="16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94" name="Freeform 17"/>
            <p:cNvSpPr>
              <a:spLocks/>
            </p:cNvSpPr>
            <p:nvPr/>
          </p:nvSpPr>
          <p:spPr bwMode="auto">
            <a:xfrm>
              <a:off x="2044" y="2545"/>
              <a:ext cx="21" cy="38"/>
            </a:xfrm>
            <a:custGeom>
              <a:avLst/>
              <a:gdLst>
                <a:gd name="T0" fmla="*/ 9 w 21"/>
                <a:gd name="T1" fmla="*/ 0 h 38"/>
                <a:gd name="T2" fmla="*/ 0 w 21"/>
                <a:gd name="T3" fmla="*/ 18 h 38"/>
                <a:gd name="T4" fmla="*/ 8 w 21"/>
                <a:gd name="T5" fmla="*/ 37 h 38"/>
                <a:gd name="T6" fmla="*/ 20 w 21"/>
                <a:gd name="T7" fmla="*/ 22 h 38"/>
                <a:gd name="T8" fmla="*/ 9 w 21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8"/>
                <a:gd name="T17" fmla="*/ 21 w 21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8">
                  <a:moveTo>
                    <a:pt x="9" y="0"/>
                  </a:moveTo>
                  <a:lnTo>
                    <a:pt x="0" y="18"/>
                  </a:lnTo>
                  <a:lnTo>
                    <a:pt x="8" y="37"/>
                  </a:lnTo>
                  <a:lnTo>
                    <a:pt x="20" y="22"/>
                  </a:lnTo>
                  <a:lnTo>
                    <a:pt x="9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95" name="Freeform 18"/>
            <p:cNvSpPr>
              <a:spLocks/>
            </p:cNvSpPr>
            <p:nvPr/>
          </p:nvSpPr>
          <p:spPr bwMode="auto">
            <a:xfrm>
              <a:off x="1583" y="2149"/>
              <a:ext cx="37" cy="57"/>
            </a:xfrm>
            <a:custGeom>
              <a:avLst/>
              <a:gdLst>
                <a:gd name="T0" fmla="*/ 29 w 37"/>
                <a:gd name="T1" fmla="*/ 0 h 57"/>
                <a:gd name="T2" fmla="*/ 21 w 37"/>
                <a:gd name="T3" fmla="*/ 0 h 57"/>
                <a:gd name="T4" fmla="*/ 17 w 37"/>
                <a:gd name="T5" fmla="*/ 4 h 57"/>
                <a:gd name="T6" fmla="*/ 13 w 37"/>
                <a:gd name="T7" fmla="*/ 8 h 57"/>
                <a:gd name="T8" fmla="*/ 13 w 37"/>
                <a:gd name="T9" fmla="*/ 24 h 57"/>
                <a:gd name="T10" fmla="*/ 18 w 37"/>
                <a:gd name="T11" fmla="*/ 27 h 57"/>
                <a:gd name="T12" fmla="*/ 18 w 37"/>
                <a:gd name="T13" fmla="*/ 34 h 57"/>
                <a:gd name="T14" fmla="*/ 14 w 37"/>
                <a:gd name="T15" fmla="*/ 34 h 57"/>
                <a:gd name="T16" fmla="*/ 9 w 37"/>
                <a:gd name="T17" fmla="*/ 40 h 57"/>
                <a:gd name="T18" fmla="*/ 9 w 37"/>
                <a:gd name="T19" fmla="*/ 47 h 57"/>
                <a:gd name="T20" fmla="*/ 0 w 37"/>
                <a:gd name="T21" fmla="*/ 56 h 57"/>
                <a:gd name="T22" fmla="*/ 27 w 37"/>
                <a:gd name="T23" fmla="*/ 56 h 57"/>
                <a:gd name="T24" fmla="*/ 36 w 37"/>
                <a:gd name="T25" fmla="*/ 45 h 57"/>
                <a:gd name="T26" fmla="*/ 27 w 37"/>
                <a:gd name="T27" fmla="*/ 37 h 57"/>
                <a:gd name="T28" fmla="*/ 27 w 37"/>
                <a:gd name="T29" fmla="*/ 12 h 57"/>
                <a:gd name="T30" fmla="*/ 32 w 37"/>
                <a:gd name="T31" fmla="*/ 7 h 57"/>
                <a:gd name="T32" fmla="*/ 23 w 37"/>
                <a:gd name="T33" fmla="*/ 7 h 57"/>
                <a:gd name="T34" fmla="*/ 29 w 37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7"/>
                <a:gd name="T55" fmla="*/ 0 h 57"/>
                <a:gd name="T56" fmla="*/ 37 w 37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7" h="57">
                  <a:moveTo>
                    <a:pt x="29" y="0"/>
                  </a:moveTo>
                  <a:lnTo>
                    <a:pt x="21" y="0"/>
                  </a:lnTo>
                  <a:lnTo>
                    <a:pt x="17" y="4"/>
                  </a:lnTo>
                  <a:lnTo>
                    <a:pt x="13" y="8"/>
                  </a:lnTo>
                  <a:lnTo>
                    <a:pt x="13" y="24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14" y="34"/>
                  </a:lnTo>
                  <a:lnTo>
                    <a:pt x="9" y="40"/>
                  </a:lnTo>
                  <a:lnTo>
                    <a:pt x="9" y="47"/>
                  </a:lnTo>
                  <a:lnTo>
                    <a:pt x="0" y="56"/>
                  </a:lnTo>
                  <a:lnTo>
                    <a:pt x="27" y="56"/>
                  </a:lnTo>
                  <a:lnTo>
                    <a:pt x="36" y="45"/>
                  </a:lnTo>
                  <a:lnTo>
                    <a:pt x="27" y="37"/>
                  </a:lnTo>
                  <a:lnTo>
                    <a:pt x="27" y="12"/>
                  </a:lnTo>
                  <a:lnTo>
                    <a:pt x="32" y="7"/>
                  </a:lnTo>
                  <a:lnTo>
                    <a:pt x="23" y="7"/>
                  </a:lnTo>
                  <a:lnTo>
                    <a:pt x="29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96" name="Freeform 19"/>
            <p:cNvSpPr>
              <a:spLocks/>
            </p:cNvSpPr>
            <p:nvPr/>
          </p:nvSpPr>
          <p:spPr bwMode="auto">
            <a:xfrm>
              <a:off x="1572" y="2166"/>
              <a:ext cx="20" cy="23"/>
            </a:xfrm>
            <a:custGeom>
              <a:avLst/>
              <a:gdLst>
                <a:gd name="T0" fmla="*/ 19 w 20"/>
                <a:gd name="T1" fmla="*/ 1 h 23"/>
                <a:gd name="T2" fmla="*/ 14 w 20"/>
                <a:gd name="T3" fmla="*/ 0 h 23"/>
                <a:gd name="T4" fmla="*/ 8 w 20"/>
                <a:gd name="T5" fmla="*/ 7 h 23"/>
                <a:gd name="T6" fmla="*/ 0 w 20"/>
                <a:gd name="T7" fmla="*/ 16 h 23"/>
                <a:gd name="T8" fmla="*/ 0 w 20"/>
                <a:gd name="T9" fmla="*/ 22 h 23"/>
                <a:gd name="T10" fmla="*/ 11 w 20"/>
                <a:gd name="T11" fmla="*/ 22 h 23"/>
                <a:gd name="T12" fmla="*/ 17 w 20"/>
                <a:gd name="T13" fmla="*/ 17 h 23"/>
                <a:gd name="T14" fmla="*/ 16 w 20"/>
                <a:gd name="T15" fmla="*/ 8 h 23"/>
                <a:gd name="T16" fmla="*/ 19 w 20"/>
                <a:gd name="T17" fmla="*/ 7 h 23"/>
                <a:gd name="T18" fmla="*/ 19 w 20"/>
                <a:gd name="T19" fmla="*/ 1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23"/>
                <a:gd name="T32" fmla="*/ 20 w 20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23">
                  <a:moveTo>
                    <a:pt x="19" y="1"/>
                  </a:moveTo>
                  <a:lnTo>
                    <a:pt x="14" y="0"/>
                  </a:lnTo>
                  <a:lnTo>
                    <a:pt x="8" y="7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11" y="22"/>
                  </a:lnTo>
                  <a:lnTo>
                    <a:pt x="17" y="17"/>
                  </a:lnTo>
                  <a:lnTo>
                    <a:pt x="16" y="8"/>
                  </a:lnTo>
                  <a:lnTo>
                    <a:pt x="19" y="7"/>
                  </a:lnTo>
                  <a:lnTo>
                    <a:pt x="19" y="1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97" name="Freeform 20"/>
            <p:cNvSpPr>
              <a:spLocks/>
            </p:cNvSpPr>
            <p:nvPr/>
          </p:nvSpPr>
          <p:spPr bwMode="auto">
            <a:xfrm>
              <a:off x="1788" y="2628"/>
              <a:ext cx="26" cy="89"/>
            </a:xfrm>
            <a:custGeom>
              <a:avLst/>
              <a:gdLst>
                <a:gd name="T0" fmla="*/ 19 w 26"/>
                <a:gd name="T1" fmla="*/ 0 h 89"/>
                <a:gd name="T2" fmla="*/ 13 w 26"/>
                <a:gd name="T3" fmla="*/ 22 h 89"/>
                <a:gd name="T4" fmla="*/ 0 w 26"/>
                <a:gd name="T5" fmla="*/ 30 h 89"/>
                <a:gd name="T6" fmla="*/ 4 w 26"/>
                <a:gd name="T7" fmla="*/ 42 h 89"/>
                <a:gd name="T8" fmla="*/ 5 w 26"/>
                <a:gd name="T9" fmla="*/ 52 h 89"/>
                <a:gd name="T10" fmla="*/ 0 w 26"/>
                <a:gd name="T11" fmla="*/ 65 h 89"/>
                <a:gd name="T12" fmla="*/ 1 w 26"/>
                <a:gd name="T13" fmla="*/ 88 h 89"/>
                <a:gd name="T14" fmla="*/ 18 w 26"/>
                <a:gd name="T15" fmla="*/ 78 h 89"/>
                <a:gd name="T16" fmla="*/ 22 w 26"/>
                <a:gd name="T17" fmla="*/ 50 h 89"/>
                <a:gd name="T18" fmla="*/ 25 w 26"/>
                <a:gd name="T19" fmla="*/ 34 h 89"/>
                <a:gd name="T20" fmla="*/ 19 w 26"/>
                <a:gd name="T21" fmla="*/ 0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89"/>
                <a:gd name="T35" fmla="*/ 26 w 26"/>
                <a:gd name="T36" fmla="*/ 89 h 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89">
                  <a:moveTo>
                    <a:pt x="19" y="0"/>
                  </a:moveTo>
                  <a:lnTo>
                    <a:pt x="13" y="22"/>
                  </a:lnTo>
                  <a:lnTo>
                    <a:pt x="0" y="30"/>
                  </a:lnTo>
                  <a:lnTo>
                    <a:pt x="4" y="42"/>
                  </a:lnTo>
                  <a:lnTo>
                    <a:pt x="5" y="52"/>
                  </a:lnTo>
                  <a:lnTo>
                    <a:pt x="0" y="65"/>
                  </a:lnTo>
                  <a:lnTo>
                    <a:pt x="1" y="88"/>
                  </a:lnTo>
                  <a:lnTo>
                    <a:pt x="18" y="78"/>
                  </a:lnTo>
                  <a:lnTo>
                    <a:pt x="22" y="50"/>
                  </a:lnTo>
                  <a:lnTo>
                    <a:pt x="25" y="34"/>
                  </a:lnTo>
                  <a:lnTo>
                    <a:pt x="19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98" name="Freeform 21"/>
            <p:cNvSpPr>
              <a:spLocks/>
            </p:cNvSpPr>
            <p:nvPr/>
          </p:nvSpPr>
          <p:spPr bwMode="auto">
            <a:xfrm>
              <a:off x="1628" y="2269"/>
              <a:ext cx="17" cy="17"/>
            </a:xfrm>
            <a:custGeom>
              <a:avLst/>
              <a:gdLst>
                <a:gd name="T0" fmla="*/ 0 w 17"/>
                <a:gd name="T1" fmla="*/ 2 h 17"/>
                <a:gd name="T2" fmla="*/ 0 w 17"/>
                <a:gd name="T3" fmla="*/ 16 h 17"/>
                <a:gd name="T4" fmla="*/ 16 w 17"/>
                <a:gd name="T5" fmla="*/ 8 h 17"/>
                <a:gd name="T6" fmla="*/ 16 w 17"/>
                <a:gd name="T7" fmla="*/ 0 h 17"/>
                <a:gd name="T8" fmla="*/ 0 w 17"/>
                <a:gd name="T9" fmla="*/ 2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2"/>
                  </a:moveTo>
                  <a:lnTo>
                    <a:pt x="0" y="16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0" y="2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99" name="Freeform 22"/>
            <p:cNvSpPr>
              <a:spLocks/>
            </p:cNvSpPr>
            <p:nvPr/>
          </p:nvSpPr>
          <p:spPr bwMode="auto">
            <a:xfrm>
              <a:off x="1628" y="2279"/>
              <a:ext cx="17" cy="18"/>
            </a:xfrm>
            <a:custGeom>
              <a:avLst/>
              <a:gdLst>
                <a:gd name="T0" fmla="*/ 12 w 17"/>
                <a:gd name="T1" fmla="*/ 0 h 18"/>
                <a:gd name="T2" fmla="*/ 0 w 17"/>
                <a:gd name="T3" fmla="*/ 7 h 18"/>
                <a:gd name="T4" fmla="*/ 0 w 17"/>
                <a:gd name="T5" fmla="*/ 17 h 18"/>
                <a:gd name="T6" fmla="*/ 16 w 17"/>
                <a:gd name="T7" fmla="*/ 16 h 18"/>
                <a:gd name="T8" fmla="*/ 12 w 1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2" y="0"/>
                  </a:moveTo>
                  <a:lnTo>
                    <a:pt x="0" y="7"/>
                  </a:lnTo>
                  <a:lnTo>
                    <a:pt x="0" y="17"/>
                  </a:lnTo>
                  <a:lnTo>
                    <a:pt x="16" y="16"/>
                  </a:lnTo>
                  <a:lnTo>
                    <a:pt x="12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400" name="Freeform 23"/>
            <p:cNvSpPr>
              <a:spLocks/>
            </p:cNvSpPr>
            <p:nvPr/>
          </p:nvSpPr>
          <p:spPr bwMode="auto">
            <a:xfrm>
              <a:off x="1648" y="2304"/>
              <a:ext cx="17" cy="17"/>
            </a:xfrm>
            <a:custGeom>
              <a:avLst/>
              <a:gdLst>
                <a:gd name="T0" fmla="*/ 0 w 17"/>
                <a:gd name="T1" fmla="*/ 0 h 17"/>
                <a:gd name="T2" fmla="*/ 14 w 17"/>
                <a:gd name="T3" fmla="*/ 0 h 17"/>
                <a:gd name="T4" fmla="*/ 16 w 17"/>
                <a:gd name="T5" fmla="*/ 16 h 17"/>
                <a:gd name="T6" fmla="*/ 0 w 1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0" y="0"/>
                  </a:moveTo>
                  <a:lnTo>
                    <a:pt x="14" y="0"/>
                  </a:ln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401" name="Freeform 24"/>
            <p:cNvSpPr>
              <a:spLocks/>
            </p:cNvSpPr>
            <p:nvPr/>
          </p:nvSpPr>
          <p:spPr bwMode="auto">
            <a:xfrm>
              <a:off x="1547" y="1947"/>
              <a:ext cx="978" cy="636"/>
            </a:xfrm>
            <a:custGeom>
              <a:avLst/>
              <a:gdLst>
                <a:gd name="T0" fmla="*/ 464 w 978"/>
                <a:gd name="T1" fmla="*/ 14 h 636"/>
                <a:gd name="T2" fmla="*/ 650 w 978"/>
                <a:gd name="T3" fmla="*/ 6 h 636"/>
                <a:gd name="T4" fmla="*/ 768 w 978"/>
                <a:gd name="T5" fmla="*/ 61 h 636"/>
                <a:gd name="T6" fmla="*/ 910 w 978"/>
                <a:gd name="T7" fmla="*/ 76 h 636"/>
                <a:gd name="T8" fmla="*/ 973 w 978"/>
                <a:gd name="T9" fmla="*/ 129 h 636"/>
                <a:gd name="T10" fmla="*/ 896 w 978"/>
                <a:gd name="T11" fmla="*/ 182 h 636"/>
                <a:gd name="T12" fmla="*/ 863 w 978"/>
                <a:gd name="T13" fmla="*/ 232 h 636"/>
                <a:gd name="T14" fmla="*/ 848 w 978"/>
                <a:gd name="T15" fmla="*/ 182 h 636"/>
                <a:gd name="T16" fmla="*/ 799 w 978"/>
                <a:gd name="T17" fmla="*/ 226 h 636"/>
                <a:gd name="T18" fmla="*/ 791 w 978"/>
                <a:gd name="T19" fmla="*/ 302 h 636"/>
                <a:gd name="T20" fmla="*/ 789 w 978"/>
                <a:gd name="T21" fmla="*/ 343 h 636"/>
                <a:gd name="T22" fmla="*/ 774 w 978"/>
                <a:gd name="T23" fmla="*/ 342 h 636"/>
                <a:gd name="T24" fmla="*/ 764 w 978"/>
                <a:gd name="T25" fmla="*/ 405 h 636"/>
                <a:gd name="T26" fmla="*/ 698 w 978"/>
                <a:gd name="T27" fmla="*/ 486 h 636"/>
                <a:gd name="T28" fmla="*/ 664 w 978"/>
                <a:gd name="T29" fmla="*/ 585 h 636"/>
                <a:gd name="T30" fmla="*/ 670 w 978"/>
                <a:gd name="T31" fmla="*/ 635 h 636"/>
                <a:gd name="T32" fmla="*/ 536 w 978"/>
                <a:gd name="T33" fmla="*/ 492 h 636"/>
                <a:gd name="T34" fmla="*/ 474 w 978"/>
                <a:gd name="T35" fmla="*/ 611 h 636"/>
                <a:gd name="T36" fmla="*/ 390 w 978"/>
                <a:gd name="T37" fmla="*/ 503 h 636"/>
                <a:gd name="T38" fmla="*/ 271 w 978"/>
                <a:gd name="T39" fmla="*/ 424 h 636"/>
                <a:gd name="T40" fmla="*/ 318 w 978"/>
                <a:gd name="T41" fmla="*/ 477 h 636"/>
                <a:gd name="T42" fmla="*/ 245 w 978"/>
                <a:gd name="T43" fmla="*/ 500 h 636"/>
                <a:gd name="T44" fmla="*/ 186 w 978"/>
                <a:gd name="T45" fmla="*/ 415 h 636"/>
                <a:gd name="T46" fmla="*/ 211 w 978"/>
                <a:gd name="T47" fmla="*/ 357 h 636"/>
                <a:gd name="T48" fmla="*/ 167 w 978"/>
                <a:gd name="T49" fmla="*/ 343 h 636"/>
                <a:gd name="T50" fmla="*/ 195 w 978"/>
                <a:gd name="T51" fmla="*/ 326 h 636"/>
                <a:gd name="T52" fmla="*/ 208 w 978"/>
                <a:gd name="T53" fmla="*/ 304 h 636"/>
                <a:gd name="T54" fmla="*/ 205 w 978"/>
                <a:gd name="T55" fmla="*/ 300 h 636"/>
                <a:gd name="T56" fmla="*/ 189 w 978"/>
                <a:gd name="T57" fmla="*/ 302 h 636"/>
                <a:gd name="T58" fmla="*/ 173 w 978"/>
                <a:gd name="T59" fmla="*/ 304 h 636"/>
                <a:gd name="T60" fmla="*/ 171 w 978"/>
                <a:gd name="T61" fmla="*/ 337 h 636"/>
                <a:gd name="T62" fmla="*/ 158 w 978"/>
                <a:gd name="T63" fmla="*/ 357 h 636"/>
                <a:gd name="T64" fmla="*/ 134 w 978"/>
                <a:gd name="T65" fmla="*/ 347 h 636"/>
                <a:gd name="T66" fmla="*/ 109 w 978"/>
                <a:gd name="T67" fmla="*/ 305 h 636"/>
                <a:gd name="T68" fmla="*/ 126 w 978"/>
                <a:gd name="T69" fmla="*/ 346 h 636"/>
                <a:gd name="T70" fmla="*/ 121 w 978"/>
                <a:gd name="T71" fmla="*/ 352 h 636"/>
                <a:gd name="T72" fmla="*/ 92 w 978"/>
                <a:gd name="T73" fmla="*/ 323 h 636"/>
                <a:gd name="T74" fmla="*/ 59 w 978"/>
                <a:gd name="T75" fmla="*/ 315 h 636"/>
                <a:gd name="T76" fmla="*/ 0 w 978"/>
                <a:gd name="T77" fmla="*/ 319 h 636"/>
                <a:gd name="T78" fmla="*/ 35 w 978"/>
                <a:gd name="T79" fmla="*/ 308 h 636"/>
                <a:gd name="T80" fmla="*/ 61 w 978"/>
                <a:gd name="T81" fmla="*/ 266 h 636"/>
                <a:gd name="T82" fmla="*/ 94 w 978"/>
                <a:gd name="T83" fmla="*/ 245 h 636"/>
                <a:gd name="T84" fmla="*/ 109 w 978"/>
                <a:gd name="T85" fmla="*/ 234 h 636"/>
                <a:gd name="T86" fmla="*/ 116 w 978"/>
                <a:gd name="T87" fmla="*/ 248 h 636"/>
                <a:gd name="T88" fmla="*/ 142 w 978"/>
                <a:gd name="T89" fmla="*/ 236 h 636"/>
                <a:gd name="T90" fmla="*/ 165 w 978"/>
                <a:gd name="T91" fmla="*/ 211 h 636"/>
                <a:gd name="T92" fmla="*/ 139 w 978"/>
                <a:gd name="T93" fmla="*/ 187 h 636"/>
                <a:gd name="T94" fmla="*/ 144 w 978"/>
                <a:gd name="T95" fmla="*/ 163 h 636"/>
                <a:gd name="T96" fmla="*/ 131 w 978"/>
                <a:gd name="T97" fmla="*/ 207 h 636"/>
                <a:gd name="T98" fmla="*/ 110 w 978"/>
                <a:gd name="T99" fmla="*/ 237 h 636"/>
                <a:gd name="T100" fmla="*/ 89 w 978"/>
                <a:gd name="T101" fmla="*/ 214 h 636"/>
                <a:gd name="T102" fmla="*/ 127 w 978"/>
                <a:gd name="T103" fmla="*/ 143 h 636"/>
                <a:gd name="T104" fmla="*/ 205 w 978"/>
                <a:gd name="T105" fmla="*/ 148 h 636"/>
                <a:gd name="T106" fmla="*/ 237 w 978"/>
                <a:gd name="T107" fmla="*/ 153 h 636"/>
                <a:gd name="T108" fmla="*/ 303 w 978"/>
                <a:gd name="T109" fmla="*/ 91 h 636"/>
                <a:gd name="T110" fmla="*/ 270 w 978"/>
                <a:gd name="T111" fmla="*/ 142 h 6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78"/>
                <a:gd name="T169" fmla="*/ 0 h 636"/>
                <a:gd name="T170" fmla="*/ 978 w 978"/>
                <a:gd name="T171" fmla="*/ 636 h 6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78" h="636">
                  <a:moveTo>
                    <a:pt x="336" y="111"/>
                  </a:moveTo>
                  <a:lnTo>
                    <a:pt x="388" y="86"/>
                  </a:lnTo>
                  <a:lnTo>
                    <a:pt x="465" y="52"/>
                  </a:lnTo>
                  <a:lnTo>
                    <a:pt x="464" y="14"/>
                  </a:lnTo>
                  <a:lnTo>
                    <a:pt x="526" y="6"/>
                  </a:lnTo>
                  <a:lnTo>
                    <a:pt x="561" y="24"/>
                  </a:lnTo>
                  <a:lnTo>
                    <a:pt x="632" y="0"/>
                  </a:lnTo>
                  <a:lnTo>
                    <a:pt x="650" y="6"/>
                  </a:lnTo>
                  <a:lnTo>
                    <a:pt x="663" y="14"/>
                  </a:lnTo>
                  <a:lnTo>
                    <a:pt x="695" y="47"/>
                  </a:lnTo>
                  <a:lnTo>
                    <a:pt x="712" y="68"/>
                  </a:lnTo>
                  <a:lnTo>
                    <a:pt x="768" y="61"/>
                  </a:lnTo>
                  <a:lnTo>
                    <a:pt x="781" y="60"/>
                  </a:lnTo>
                  <a:lnTo>
                    <a:pt x="815" y="78"/>
                  </a:lnTo>
                  <a:lnTo>
                    <a:pt x="854" y="77"/>
                  </a:lnTo>
                  <a:lnTo>
                    <a:pt x="910" y="76"/>
                  </a:lnTo>
                  <a:lnTo>
                    <a:pt x="967" y="91"/>
                  </a:lnTo>
                  <a:lnTo>
                    <a:pt x="977" y="98"/>
                  </a:lnTo>
                  <a:lnTo>
                    <a:pt x="977" y="111"/>
                  </a:lnTo>
                  <a:lnTo>
                    <a:pt x="973" y="129"/>
                  </a:lnTo>
                  <a:lnTo>
                    <a:pt x="937" y="142"/>
                  </a:lnTo>
                  <a:lnTo>
                    <a:pt x="914" y="152"/>
                  </a:lnTo>
                  <a:lnTo>
                    <a:pt x="921" y="170"/>
                  </a:lnTo>
                  <a:lnTo>
                    <a:pt x="896" y="182"/>
                  </a:lnTo>
                  <a:lnTo>
                    <a:pt x="894" y="207"/>
                  </a:lnTo>
                  <a:lnTo>
                    <a:pt x="896" y="221"/>
                  </a:lnTo>
                  <a:lnTo>
                    <a:pt x="871" y="253"/>
                  </a:lnTo>
                  <a:lnTo>
                    <a:pt x="863" y="232"/>
                  </a:lnTo>
                  <a:lnTo>
                    <a:pt x="863" y="222"/>
                  </a:lnTo>
                  <a:lnTo>
                    <a:pt x="875" y="202"/>
                  </a:lnTo>
                  <a:lnTo>
                    <a:pt x="873" y="154"/>
                  </a:lnTo>
                  <a:lnTo>
                    <a:pt x="848" y="182"/>
                  </a:lnTo>
                  <a:lnTo>
                    <a:pt x="828" y="195"/>
                  </a:lnTo>
                  <a:lnTo>
                    <a:pt x="815" y="174"/>
                  </a:lnTo>
                  <a:lnTo>
                    <a:pt x="802" y="202"/>
                  </a:lnTo>
                  <a:lnTo>
                    <a:pt x="799" y="226"/>
                  </a:lnTo>
                  <a:lnTo>
                    <a:pt x="813" y="226"/>
                  </a:lnTo>
                  <a:lnTo>
                    <a:pt x="810" y="253"/>
                  </a:lnTo>
                  <a:lnTo>
                    <a:pt x="799" y="291"/>
                  </a:lnTo>
                  <a:lnTo>
                    <a:pt x="791" y="302"/>
                  </a:lnTo>
                  <a:lnTo>
                    <a:pt x="780" y="314"/>
                  </a:lnTo>
                  <a:lnTo>
                    <a:pt x="774" y="322"/>
                  </a:lnTo>
                  <a:lnTo>
                    <a:pt x="785" y="335"/>
                  </a:lnTo>
                  <a:lnTo>
                    <a:pt x="789" y="343"/>
                  </a:lnTo>
                  <a:lnTo>
                    <a:pt x="783" y="358"/>
                  </a:lnTo>
                  <a:lnTo>
                    <a:pt x="777" y="364"/>
                  </a:lnTo>
                  <a:lnTo>
                    <a:pt x="776" y="353"/>
                  </a:lnTo>
                  <a:lnTo>
                    <a:pt x="774" y="342"/>
                  </a:lnTo>
                  <a:lnTo>
                    <a:pt x="762" y="332"/>
                  </a:lnTo>
                  <a:lnTo>
                    <a:pt x="740" y="343"/>
                  </a:lnTo>
                  <a:lnTo>
                    <a:pt x="760" y="388"/>
                  </a:lnTo>
                  <a:lnTo>
                    <a:pt x="764" y="405"/>
                  </a:lnTo>
                  <a:lnTo>
                    <a:pt x="760" y="430"/>
                  </a:lnTo>
                  <a:lnTo>
                    <a:pt x="741" y="471"/>
                  </a:lnTo>
                  <a:lnTo>
                    <a:pt x="707" y="484"/>
                  </a:lnTo>
                  <a:lnTo>
                    <a:pt x="698" y="486"/>
                  </a:lnTo>
                  <a:lnTo>
                    <a:pt x="671" y="484"/>
                  </a:lnTo>
                  <a:lnTo>
                    <a:pt x="685" y="508"/>
                  </a:lnTo>
                  <a:lnTo>
                    <a:pt x="688" y="544"/>
                  </a:lnTo>
                  <a:lnTo>
                    <a:pt x="664" y="585"/>
                  </a:lnTo>
                  <a:lnTo>
                    <a:pt x="637" y="561"/>
                  </a:lnTo>
                  <a:lnTo>
                    <a:pt x="632" y="585"/>
                  </a:lnTo>
                  <a:lnTo>
                    <a:pt x="653" y="606"/>
                  </a:lnTo>
                  <a:lnTo>
                    <a:pt x="670" y="635"/>
                  </a:lnTo>
                  <a:lnTo>
                    <a:pt x="641" y="618"/>
                  </a:lnTo>
                  <a:lnTo>
                    <a:pt x="608" y="516"/>
                  </a:lnTo>
                  <a:lnTo>
                    <a:pt x="563" y="490"/>
                  </a:lnTo>
                  <a:lnTo>
                    <a:pt x="536" y="492"/>
                  </a:lnTo>
                  <a:lnTo>
                    <a:pt x="496" y="550"/>
                  </a:lnTo>
                  <a:lnTo>
                    <a:pt x="501" y="572"/>
                  </a:lnTo>
                  <a:lnTo>
                    <a:pt x="488" y="611"/>
                  </a:lnTo>
                  <a:lnTo>
                    <a:pt x="474" y="611"/>
                  </a:lnTo>
                  <a:lnTo>
                    <a:pt x="429" y="527"/>
                  </a:lnTo>
                  <a:lnTo>
                    <a:pt x="428" y="491"/>
                  </a:lnTo>
                  <a:lnTo>
                    <a:pt x="419" y="503"/>
                  </a:lnTo>
                  <a:lnTo>
                    <a:pt x="390" y="503"/>
                  </a:lnTo>
                  <a:lnTo>
                    <a:pt x="404" y="480"/>
                  </a:lnTo>
                  <a:lnTo>
                    <a:pt x="361" y="454"/>
                  </a:lnTo>
                  <a:lnTo>
                    <a:pt x="315" y="452"/>
                  </a:lnTo>
                  <a:lnTo>
                    <a:pt x="271" y="424"/>
                  </a:lnTo>
                  <a:lnTo>
                    <a:pt x="269" y="452"/>
                  </a:lnTo>
                  <a:lnTo>
                    <a:pt x="287" y="465"/>
                  </a:lnTo>
                  <a:lnTo>
                    <a:pt x="305" y="478"/>
                  </a:lnTo>
                  <a:lnTo>
                    <a:pt x="318" y="477"/>
                  </a:lnTo>
                  <a:lnTo>
                    <a:pt x="281" y="511"/>
                  </a:lnTo>
                  <a:lnTo>
                    <a:pt x="261" y="517"/>
                  </a:lnTo>
                  <a:lnTo>
                    <a:pt x="245" y="521"/>
                  </a:lnTo>
                  <a:lnTo>
                    <a:pt x="245" y="500"/>
                  </a:lnTo>
                  <a:lnTo>
                    <a:pt x="219" y="463"/>
                  </a:lnTo>
                  <a:lnTo>
                    <a:pt x="198" y="436"/>
                  </a:lnTo>
                  <a:lnTo>
                    <a:pt x="189" y="421"/>
                  </a:lnTo>
                  <a:lnTo>
                    <a:pt x="186" y="415"/>
                  </a:lnTo>
                  <a:lnTo>
                    <a:pt x="185" y="409"/>
                  </a:lnTo>
                  <a:lnTo>
                    <a:pt x="201" y="397"/>
                  </a:lnTo>
                  <a:lnTo>
                    <a:pt x="215" y="387"/>
                  </a:lnTo>
                  <a:lnTo>
                    <a:pt x="211" y="357"/>
                  </a:lnTo>
                  <a:lnTo>
                    <a:pt x="202" y="368"/>
                  </a:lnTo>
                  <a:lnTo>
                    <a:pt x="178" y="368"/>
                  </a:lnTo>
                  <a:lnTo>
                    <a:pt x="167" y="356"/>
                  </a:lnTo>
                  <a:lnTo>
                    <a:pt x="167" y="343"/>
                  </a:lnTo>
                  <a:lnTo>
                    <a:pt x="173" y="343"/>
                  </a:lnTo>
                  <a:lnTo>
                    <a:pt x="179" y="336"/>
                  </a:lnTo>
                  <a:lnTo>
                    <a:pt x="185" y="336"/>
                  </a:lnTo>
                  <a:lnTo>
                    <a:pt x="195" y="326"/>
                  </a:lnTo>
                  <a:lnTo>
                    <a:pt x="210" y="326"/>
                  </a:lnTo>
                  <a:lnTo>
                    <a:pt x="224" y="318"/>
                  </a:lnTo>
                  <a:lnTo>
                    <a:pt x="210" y="304"/>
                  </a:lnTo>
                  <a:lnTo>
                    <a:pt x="208" y="304"/>
                  </a:lnTo>
                  <a:lnTo>
                    <a:pt x="208" y="283"/>
                  </a:lnTo>
                  <a:lnTo>
                    <a:pt x="198" y="296"/>
                  </a:lnTo>
                  <a:lnTo>
                    <a:pt x="201" y="300"/>
                  </a:lnTo>
                  <a:lnTo>
                    <a:pt x="205" y="300"/>
                  </a:lnTo>
                  <a:lnTo>
                    <a:pt x="204" y="303"/>
                  </a:lnTo>
                  <a:lnTo>
                    <a:pt x="200" y="303"/>
                  </a:lnTo>
                  <a:lnTo>
                    <a:pt x="194" y="309"/>
                  </a:lnTo>
                  <a:lnTo>
                    <a:pt x="189" y="302"/>
                  </a:lnTo>
                  <a:lnTo>
                    <a:pt x="192" y="298"/>
                  </a:lnTo>
                  <a:lnTo>
                    <a:pt x="185" y="297"/>
                  </a:lnTo>
                  <a:lnTo>
                    <a:pt x="181" y="295"/>
                  </a:lnTo>
                  <a:lnTo>
                    <a:pt x="173" y="304"/>
                  </a:lnTo>
                  <a:lnTo>
                    <a:pt x="173" y="321"/>
                  </a:lnTo>
                  <a:lnTo>
                    <a:pt x="169" y="326"/>
                  </a:lnTo>
                  <a:lnTo>
                    <a:pt x="177" y="337"/>
                  </a:lnTo>
                  <a:lnTo>
                    <a:pt x="171" y="337"/>
                  </a:lnTo>
                  <a:lnTo>
                    <a:pt x="167" y="340"/>
                  </a:lnTo>
                  <a:lnTo>
                    <a:pt x="158" y="340"/>
                  </a:lnTo>
                  <a:lnTo>
                    <a:pt x="151" y="349"/>
                  </a:lnTo>
                  <a:lnTo>
                    <a:pt x="158" y="357"/>
                  </a:lnTo>
                  <a:lnTo>
                    <a:pt x="148" y="369"/>
                  </a:lnTo>
                  <a:lnTo>
                    <a:pt x="139" y="361"/>
                  </a:lnTo>
                  <a:lnTo>
                    <a:pt x="142" y="358"/>
                  </a:lnTo>
                  <a:lnTo>
                    <a:pt x="134" y="347"/>
                  </a:lnTo>
                  <a:lnTo>
                    <a:pt x="134" y="338"/>
                  </a:lnTo>
                  <a:lnTo>
                    <a:pt x="125" y="327"/>
                  </a:lnTo>
                  <a:lnTo>
                    <a:pt x="109" y="310"/>
                  </a:lnTo>
                  <a:lnTo>
                    <a:pt x="109" y="305"/>
                  </a:lnTo>
                  <a:lnTo>
                    <a:pt x="102" y="305"/>
                  </a:lnTo>
                  <a:lnTo>
                    <a:pt x="102" y="314"/>
                  </a:lnTo>
                  <a:lnTo>
                    <a:pt x="114" y="331"/>
                  </a:lnTo>
                  <a:lnTo>
                    <a:pt x="126" y="346"/>
                  </a:lnTo>
                  <a:lnTo>
                    <a:pt x="124" y="348"/>
                  </a:lnTo>
                  <a:lnTo>
                    <a:pt x="121" y="344"/>
                  </a:lnTo>
                  <a:lnTo>
                    <a:pt x="117" y="347"/>
                  </a:lnTo>
                  <a:lnTo>
                    <a:pt x="121" y="352"/>
                  </a:lnTo>
                  <a:lnTo>
                    <a:pt x="116" y="358"/>
                  </a:lnTo>
                  <a:lnTo>
                    <a:pt x="116" y="348"/>
                  </a:lnTo>
                  <a:lnTo>
                    <a:pt x="103" y="335"/>
                  </a:lnTo>
                  <a:lnTo>
                    <a:pt x="92" y="323"/>
                  </a:lnTo>
                  <a:lnTo>
                    <a:pt x="93" y="317"/>
                  </a:lnTo>
                  <a:lnTo>
                    <a:pt x="87" y="310"/>
                  </a:lnTo>
                  <a:lnTo>
                    <a:pt x="83" y="315"/>
                  </a:lnTo>
                  <a:lnTo>
                    <a:pt x="59" y="315"/>
                  </a:lnTo>
                  <a:lnTo>
                    <a:pt x="31" y="350"/>
                  </a:lnTo>
                  <a:lnTo>
                    <a:pt x="12" y="351"/>
                  </a:lnTo>
                  <a:lnTo>
                    <a:pt x="1" y="338"/>
                  </a:lnTo>
                  <a:lnTo>
                    <a:pt x="0" y="319"/>
                  </a:lnTo>
                  <a:lnTo>
                    <a:pt x="6" y="310"/>
                  </a:lnTo>
                  <a:lnTo>
                    <a:pt x="6" y="296"/>
                  </a:lnTo>
                  <a:lnTo>
                    <a:pt x="25" y="296"/>
                  </a:lnTo>
                  <a:lnTo>
                    <a:pt x="35" y="308"/>
                  </a:lnTo>
                  <a:lnTo>
                    <a:pt x="44" y="297"/>
                  </a:lnTo>
                  <a:lnTo>
                    <a:pt x="44" y="278"/>
                  </a:lnTo>
                  <a:lnTo>
                    <a:pt x="35" y="266"/>
                  </a:lnTo>
                  <a:lnTo>
                    <a:pt x="61" y="266"/>
                  </a:lnTo>
                  <a:lnTo>
                    <a:pt x="67" y="258"/>
                  </a:lnTo>
                  <a:lnTo>
                    <a:pt x="72" y="257"/>
                  </a:lnTo>
                  <a:lnTo>
                    <a:pt x="84" y="245"/>
                  </a:lnTo>
                  <a:lnTo>
                    <a:pt x="94" y="245"/>
                  </a:lnTo>
                  <a:lnTo>
                    <a:pt x="95" y="226"/>
                  </a:lnTo>
                  <a:lnTo>
                    <a:pt x="102" y="218"/>
                  </a:lnTo>
                  <a:lnTo>
                    <a:pt x="102" y="226"/>
                  </a:lnTo>
                  <a:lnTo>
                    <a:pt x="109" y="234"/>
                  </a:lnTo>
                  <a:lnTo>
                    <a:pt x="109" y="238"/>
                  </a:lnTo>
                  <a:lnTo>
                    <a:pt x="102" y="245"/>
                  </a:lnTo>
                  <a:lnTo>
                    <a:pt x="114" y="245"/>
                  </a:lnTo>
                  <a:lnTo>
                    <a:pt x="116" y="248"/>
                  </a:lnTo>
                  <a:lnTo>
                    <a:pt x="126" y="239"/>
                  </a:lnTo>
                  <a:lnTo>
                    <a:pt x="133" y="246"/>
                  </a:lnTo>
                  <a:lnTo>
                    <a:pt x="137" y="240"/>
                  </a:lnTo>
                  <a:lnTo>
                    <a:pt x="142" y="236"/>
                  </a:lnTo>
                  <a:lnTo>
                    <a:pt x="142" y="221"/>
                  </a:lnTo>
                  <a:lnTo>
                    <a:pt x="150" y="230"/>
                  </a:lnTo>
                  <a:lnTo>
                    <a:pt x="150" y="211"/>
                  </a:lnTo>
                  <a:lnTo>
                    <a:pt x="165" y="211"/>
                  </a:lnTo>
                  <a:lnTo>
                    <a:pt x="166" y="205"/>
                  </a:lnTo>
                  <a:lnTo>
                    <a:pt x="143" y="205"/>
                  </a:lnTo>
                  <a:lnTo>
                    <a:pt x="139" y="199"/>
                  </a:lnTo>
                  <a:lnTo>
                    <a:pt x="139" y="187"/>
                  </a:lnTo>
                  <a:lnTo>
                    <a:pt x="149" y="173"/>
                  </a:lnTo>
                  <a:lnTo>
                    <a:pt x="159" y="160"/>
                  </a:lnTo>
                  <a:lnTo>
                    <a:pt x="157" y="151"/>
                  </a:lnTo>
                  <a:lnTo>
                    <a:pt x="144" y="163"/>
                  </a:lnTo>
                  <a:lnTo>
                    <a:pt x="134" y="174"/>
                  </a:lnTo>
                  <a:lnTo>
                    <a:pt x="125" y="186"/>
                  </a:lnTo>
                  <a:lnTo>
                    <a:pt x="126" y="201"/>
                  </a:lnTo>
                  <a:lnTo>
                    <a:pt x="131" y="207"/>
                  </a:lnTo>
                  <a:lnTo>
                    <a:pt x="124" y="216"/>
                  </a:lnTo>
                  <a:lnTo>
                    <a:pt x="123" y="227"/>
                  </a:lnTo>
                  <a:lnTo>
                    <a:pt x="116" y="236"/>
                  </a:lnTo>
                  <a:lnTo>
                    <a:pt x="110" y="237"/>
                  </a:lnTo>
                  <a:lnTo>
                    <a:pt x="110" y="214"/>
                  </a:lnTo>
                  <a:lnTo>
                    <a:pt x="103" y="209"/>
                  </a:lnTo>
                  <a:lnTo>
                    <a:pt x="97" y="214"/>
                  </a:lnTo>
                  <a:lnTo>
                    <a:pt x="89" y="214"/>
                  </a:lnTo>
                  <a:lnTo>
                    <a:pt x="90" y="186"/>
                  </a:lnTo>
                  <a:lnTo>
                    <a:pt x="95" y="179"/>
                  </a:lnTo>
                  <a:lnTo>
                    <a:pt x="109" y="163"/>
                  </a:lnTo>
                  <a:lnTo>
                    <a:pt x="127" y="143"/>
                  </a:lnTo>
                  <a:lnTo>
                    <a:pt x="139" y="129"/>
                  </a:lnTo>
                  <a:lnTo>
                    <a:pt x="171" y="110"/>
                  </a:lnTo>
                  <a:lnTo>
                    <a:pt x="201" y="132"/>
                  </a:lnTo>
                  <a:lnTo>
                    <a:pt x="205" y="148"/>
                  </a:lnTo>
                  <a:lnTo>
                    <a:pt x="199" y="150"/>
                  </a:lnTo>
                  <a:lnTo>
                    <a:pt x="186" y="147"/>
                  </a:lnTo>
                  <a:lnTo>
                    <a:pt x="201" y="167"/>
                  </a:lnTo>
                  <a:lnTo>
                    <a:pt x="237" y="153"/>
                  </a:lnTo>
                  <a:lnTo>
                    <a:pt x="267" y="142"/>
                  </a:lnTo>
                  <a:lnTo>
                    <a:pt x="258" y="122"/>
                  </a:lnTo>
                  <a:lnTo>
                    <a:pt x="285" y="91"/>
                  </a:lnTo>
                  <a:lnTo>
                    <a:pt x="303" y="91"/>
                  </a:lnTo>
                  <a:lnTo>
                    <a:pt x="286" y="102"/>
                  </a:lnTo>
                  <a:lnTo>
                    <a:pt x="274" y="121"/>
                  </a:lnTo>
                  <a:lnTo>
                    <a:pt x="270" y="131"/>
                  </a:lnTo>
                  <a:lnTo>
                    <a:pt x="270" y="142"/>
                  </a:lnTo>
                  <a:lnTo>
                    <a:pt x="282" y="149"/>
                  </a:lnTo>
                  <a:lnTo>
                    <a:pt x="298" y="160"/>
                  </a:lnTo>
                  <a:lnTo>
                    <a:pt x="336" y="111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342" name="Group 25"/>
          <p:cNvGrpSpPr>
            <a:grpSpLocks/>
          </p:cNvGrpSpPr>
          <p:nvPr/>
        </p:nvGrpSpPr>
        <p:grpSpPr bwMode="auto">
          <a:xfrm>
            <a:off x="1541463" y="2465389"/>
            <a:ext cx="8126412" cy="3059111"/>
            <a:chOff x="1321" y="1184"/>
            <a:chExt cx="4287" cy="2335"/>
          </a:xfrm>
        </p:grpSpPr>
        <p:sp>
          <p:nvSpPr>
            <p:cNvPr id="14374" name="Arc 26"/>
            <p:cNvSpPr>
              <a:spLocks/>
            </p:cNvSpPr>
            <p:nvPr/>
          </p:nvSpPr>
          <p:spPr bwMode="auto">
            <a:xfrm>
              <a:off x="1321" y="2057"/>
              <a:ext cx="408" cy="34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375" name="Arc 27"/>
            <p:cNvSpPr>
              <a:spLocks/>
            </p:cNvSpPr>
            <p:nvPr/>
          </p:nvSpPr>
          <p:spPr bwMode="auto">
            <a:xfrm>
              <a:off x="1323" y="1716"/>
              <a:ext cx="427" cy="334"/>
            </a:xfrm>
            <a:custGeom>
              <a:avLst/>
              <a:gdLst>
                <a:gd name="T0" fmla="*/ 0 w 21600"/>
                <a:gd name="T1" fmla="*/ 0 h 17031"/>
                <a:gd name="T2" fmla="*/ 0 w 21600"/>
                <a:gd name="T3" fmla="*/ 0 h 17031"/>
                <a:gd name="T4" fmla="*/ 0 w 21600"/>
                <a:gd name="T5" fmla="*/ 0 h 170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031"/>
                <a:gd name="T11" fmla="*/ 21600 w 21600"/>
                <a:gd name="T12" fmla="*/ 17031 h 170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031" fill="none" extrusionOk="0">
                  <a:moveTo>
                    <a:pt x="0" y="17031"/>
                  </a:moveTo>
                  <a:cubicBezTo>
                    <a:pt x="0" y="10376"/>
                    <a:pt x="3067" y="4092"/>
                    <a:pt x="8314" y="-1"/>
                  </a:cubicBezTo>
                </a:path>
                <a:path w="21600" h="17031" stroke="0" extrusionOk="0">
                  <a:moveTo>
                    <a:pt x="0" y="17031"/>
                  </a:moveTo>
                  <a:cubicBezTo>
                    <a:pt x="0" y="10376"/>
                    <a:pt x="3067" y="4092"/>
                    <a:pt x="8314" y="-1"/>
                  </a:cubicBezTo>
                  <a:lnTo>
                    <a:pt x="21600" y="17031"/>
                  </a:lnTo>
                  <a:lnTo>
                    <a:pt x="0" y="17031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376" name="Arc 28"/>
            <p:cNvSpPr>
              <a:spLocks/>
            </p:cNvSpPr>
            <p:nvPr/>
          </p:nvSpPr>
          <p:spPr bwMode="auto">
            <a:xfrm>
              <a:off x="1489" y="1184"/>
              <a:ext cx="2583" cy="789"/>
            </a:xfrm>
            <a:custGeom>
              <a:avLst/>
              <a:gdLst>
                <a:gd name="T0" fmla="*/ 0 w 20423"/>
                <a:gd name="T1" fmla="*/ 0 h 21517"/>
                <a:gd name="T2" fmla="*/ 0 w 20423"/>
                <a:gd name="T3" fmla="*/ 0 h 21517"/>
                <a:gd name="T4" fmla="*/ 0 w 20423"/>
                <a:gd name="T5" fmla="*/ 0 h 21517"/>
                <a:gd name="T6" fmla="*/ 0 60000 65536"/>
                <a:gd name="T7" fmla="*/ 0 60000 65536"/>
                <a:gd name="T8" fmla="*/ 0 60000 65536"/>
                <a:gd name="T9" fmla="*/ 0 w 20423"/>
                <a:gd name="T10" fmla="*/ 0 h 21517"/>
                <a:gd name="T11" fmla="*/ 20423 w 20423"/>
                <a:gd name="T12" fmla="*/ 21517 h 215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23" h="21517" fill="none" extrusionOk="0">
                  <a:moveTo>
                    <a:pt x="0" y="14484"/>
                  </a:moveTo>
                  <a:cubicBezTo>
                    <a:pt x="2776" y="6420"/>
                    <a:pt x="10037" y="746"/>
                    <a:pt x="18532" y="-1"/>
                  </a:cubicBezTo>
                </a:path>
                <a:path w="20423" h="21517" stroke="0" extrusionOk="0">
                  <a:moveTo>
                    <a:pt x="0" y="14484"/>
                  </a:moveTo>
                  <a:cubicBezTo>
                    <a:pt x="2776" y="6420"/>
                    <a:pt x="10037" y="746"/>
                    <a:pt x="18532" y="-1"/>
                  </a:cubicBezTo>
                  <a:lnTo>
                    <a:pt x="20423" y="21517"/>
                  </a:lnTo>
                  <a:lnTo>
                    <a:pt x="0" y="14484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377" name="Arc 29"/>
            <p:cNvSpPr>
              <a:spLocks/>
            </p:cNvSpPr>
            <p:nvPr/>
          </p:nvSpPr>
          <p:spPr bwMode="auto">
            <a:xfrm>
              <a:off x="3826" y="1186"/>
              <a:ext cx="1782" cy="841"/>
            </a:xfrm>
            <a:custGeom>
              <a:avLst/>
              <a:gdLst>
                <a:gd name="T0" fmla="*/ 0 w 21609"/>
                <a:gd name="T1" fmla="*/ 0 h 21600"/>
                <a:gd name="T2" fmla="*/ 0 w 21609"/>
                <a:gd name="T3" fmla="*/ 0 h 21600"/>
                <a:gd name="T4" fmla="*/ 0 w 21609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9"/>
                <a:gd name="T10" fmla="*/ 0 h 21600"/>
                <a:gd name="T11" fmla="*/ 21609 w 2160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9" h="21600" fill="none" extrusionOk="0">
                  <a:moveTo>
                    <a:pt x="0" y="0"/>
                  </a:moveTo>
                  <a:cubicBezTo>
                    <a:pt x="4" y="0"/>
                    <a:pt x="8" y="-1"/>
                    <a:pt x="12" y="0"/>
                  </a:cubicBezTo>
                  <a:cubicBezTo>
                    <a:pt x="11791" y="0"/>
                    <a:pt x="21398" y="9437"/>
                    <a:pt x="21608" y="21215"/>
                  </a:cubicBezTo>
                </a:path>
                <a:path w="21609" h="21600" stroke="0" extrusionOk="0">
                  <a:moveTo>
                    <a:pt x="0" y="0"/>
                  </a:moveTo>
                  <a:cubicBezTo>
                    <a:pt x="4" y="0"/>
                    <a:pt x="8" y="-1"/>
                    <a:pt x="12" y="0"/>
                  </a:cubicBezTo>
                  <a:cubicBezTo>
                    <a:pt x="11791" y="0"/>
                    <a:pt x="21398" y="9437"/>
                    <a:pt x="21608" y="21215"/>
                  </a:cubicBezTo>
                  <a:lnTo>
                    <a:pt x="12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378" name="Arc 30"/>
            <p:cNvSpPr>
              <a:spLocks/>
            </p:cNvSpPr>
            <p:nvPr/>
          </p:nvSpPr>
          <p:spPr bwMode="auto">
            <a:xfrm>
              <a:off x="2678" y="2236"/>
              <a:ext cx="2160" cy="1144"/>
            </a:xfrm>
            <a:custGeom>
              <a:avLst/>
              <a:gdLst>
                <a:gd name="T0" fmla="*/ 0 w 15801"/>
                <a:gd name="T1" fmla="*/ 0 h 20656"/>
                <a:gd name="T2" fmla="*/ 0 w 15801"/>
                <a:gd name="T3" fmla="*/ 0 h 20656"/>
                <a:gd name="T4" fmla="*/ 0 w 15801"/>
                <a:gd name="T5" fmla="*/ 0 h 20656"/>
                <a:gd name="T6" fmla="*/ 0 60000 65536"/>
                <a:gd name="T7" fmla="*/ 0 60000 65536"/>
                <a:gd name="T8" fmla="*/ 0 60000 65536"/>
                <a:gd name="T9" fmla="*/ 0 w 15801"/>
                <a:gd name="T10" fmla="*/ 0 h 20656"/>
                <a:gd name="T11" fmla="*/ 15801 w 15801"/>
                <a:gd name="T12" fmla="*/ 20656 h 206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01" h="20656" fill="none" extrusionOk="0">
                  <a:moveTo>
                    <a:pt x="15801" y="14727"/>
                  </a:moveTo>
                  <a:cubicBezTo>
                    <a:pt x="13214" y="17501"/>
                    <a:pt x="9943" y="19546"/>
                    <a:pt x="6315" y="20655"/>
                  </a:cubicBezTo>
                </a:path>
                <a:path w="15801" h="20656" stroke="0" extrusionOk="0">
                  <a:moveTo>
                    <a:pt x="15801" y="14727"/>
                  </a:moveTo>
                  <a:cubicBezTo>
                    <a:pt x="13214" y="17501"/>
                    <a:pt x="9943" y="19546"/>
                    <a:pt x="6315" y="20655"/>
                  </a:cubicBezTo>
                  <a:lnTo>
                    <a:pt x="0" y="0"/>
                  </a:lnTo>
                  <a:lnTo>
                    <a:pt x="15801" y="14727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379" name="Arc 31"/>
            <p:cNvSpPr>
              <a:spLocks/>
            </p:cNvSpPr>
            <p:nvPr/>
          </p:nvSpPr>
          <p:spPr bwMode="auto">
            <a:xfrm>
              <a:off x="3819" y="2008"/>
              <a:ext cx="1788" cy="1043"/>
            </a:xfrm>
            <a:custGeom>
              <a:avLst/>
              <a:gdLst>
                <a:gd name="T0" fmla="*/ 0 w 21600"/>
                <a:gd name="T1" fmla="*/ 0 h 18089"/>
                <a:gd name="T2" fmla="*/ 0 w 21600"/>
                <a:gd name="T3" fmla="*/ 0 h 18089"/>
                <a:gd name="T4" fmla="*/ 0 w 21600"/>
                <a:gd name="T5" fmla="*/ 0 h 180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8089"/>
                <a:gd name="T11" fmla="*/ 21600 w 21600"/>
                <a:gd name="T12" fmla="*/ 18089 h 180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8089" fill="none" extrusionOk="0">
                  <a:moveTo>
                    <a:pt x="21596" y="-1"/>
                  </a:moveTo>
                  <a:cubicBezTo>
                    <a:pt x="21598" y="132"/>
                    <a:pt x="21600" y="265"/>
                    <a:pt x="21600" y="399"/>
                  </a:cubicBezTo>
                  <a:cubicBezTo>
                    <a:pt x="21600" y="7443"/>
                    <a:pt x="18164" y="14046"/>
                    <a:pt x="12394" y="18088"/>
                  </a:cubicBezTo>
                </a:path>
                <a:path w="21600" h="18089" stroke="0" extrusionOk="0">
                  <a:moveTo>
                    <a:pt x="21596" y="-1"/>
                  </a:moveTo>
                  <a:cubicBezTo>
                    <a:pt x="21598" y="132"/>
                    <a:pt x="21600" y="265"/>
                    <a:pt x="21600" y="399"/>
                  </a:cubicBezTo>
                  <a:cubicBezTo>
                    <a:pt x="21600" y="7443"/>
                    <a:pt x="18164" y="14046"/>
                    <a:pt x="12394" y="18088"/>
                  </a:cubicBezTo>
                  <a:lnTo>
                    <a:pt x="0" y="399"/>
                  </a:lnTo>
                  <a:lnTo>
                    <a:pt x="21596" y="-1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380" name="Arc 32"/>
            <p:cNvSpPr>
              <a:spLocks/>
            </p:cNvSpPr>
            <p:nvPr/>
          </p:nvSpPr>
          <p:spPr bwMode="auto">
            <a:xfrm>
              <a:off x="1771" y="2808"/>
              <a:ext cx="1793" cy="711"/>
            </a:xfrm>
            <a:custGeom>
              <a:avLst/>
              <a:gdLst>
                <a:gd name="T0" fmla="*/ 0 w 13011"/>
                <a:gd name="T1" fmla="*/ 0 h 21600"/>
                <a:gd name="T2" fmla="*/ 0 w 13011"/>
                <a:gd name="T3" fmla="*/ 0 h 21600"/>
                <a:gd name="T4" fmla="*/ 0 w 13011"/>
                <a:gd name="T5" fmla="*/ 0 h 21600"/>
                <a:gd name="T6" fmla="*/ 0 60000 65536"/>
                <a:gd name="T7" fmla="*/ 0 60000 65536"/>
                <a:gd name="T8" fmla="*/ 0 60000 65536"/>
                <a:gd name="T9" fmla="*/ 0 w 13011"/>
                <a:gd name="T10" fmla="*/ 0 h 21600"/>
                <a:gd name="T11" fmla="*/ 13011 w 130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11" h="21600" fill="none" extrusionOk="0">
                  <a:moveTo>
                    <a:pt x="13011" y="17241"/>
                  </a:moveTo>
                  <a:cubicBezTo>
                    <a:pt x="9263" y="20069"/>
                    <a:pt x="4695" y="21599"/>
                    <a:pt x="0" y="21600"/>
                  </a:cubicBezTo>
                </a:path>
                <a:path w="13011" h="21600" stroke="0" extrusionOk="0">
                  <a:moveTo>
                    <a:pt x="13011" y="17241"/>
                  </a:moveTo>
                  <a:cubicBezTo>
                    <a:pt x="9263" y="20069"/>
                    <a:pt x="4695" y="21599"/>
                    <a:pt x="0" y="21600"/>
                  </a:cubicBezTo>
                  <a:lnTo>
                    <a:pt x="0" y="0"/>
                  </a:lnTo>
                  <a:lnTo>
                    <a:pt x="13011" y="17241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4343" name="Arc 33"/>
          <p:cNvSpPr>
            <a:spLocks/>
          </p:cNvSpPr>
          <p:nvPr/>
        </p:nvSpPr>
        <p:spPr bwMode="auto">
          <a:xfrm>
            <a:off x="2755901" y="3821113"/>
            <a:ext cx="880361" cy="157200"/>
          </a:xfrm>
          <a:custGeom>
            <a:avLst/>
            <a:gdLst>
              <a:gd name="T0" fmla="*/ 2147483647 w 19307"/>
              <a:gd name="T1" fmla="*/ 2147483647 h 21600"/>
              <a:gd name="T2" fmla="*/ 0 w 19307"/>
              <a:gd name="T3" fmla="*/ 2147483647 h 21600"/>
              <a:gd name="T4" fmla="*/ 0 w 19307"/>
              <a:gd name="T5" fmla="*/ 0 h 21600"/>
              <a:gd name="T6" fmla="*/ 0 60000 65536"/>
              <a:gd name="T7" fmla="*/ 0 60000 65536"/>
              <a:gd name="T8" fmla="*/ 0 60000 65536"/>
              <a:gd name="T9" fmla="*/ 0 w 19307"/>
              <a:gd name="T10" fmla="*/ 0 h 21600"/>
              <a:gd name="T11" fmla="*/ 19307 w 1930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307" h="21600" fill="none" extrusionOk="0">
                <a:moveTo>
                  <a:pt x="19307" y="9685"/>
                </a:moveTo>
                <a:cubicBezTo>
                  <a:pt x="15643" y="16988"/>
                  <a:pt x="8171" y="21599"/>
                  <a:pt x="0" y="21600"/>
                </a:cubicBezTo>
              </a:path>
              <a:path w="19307" h="21600" stroke="0" extrusionOk="0">
                <a:moveTo>
                  <a:pt x="19307" y="9685"/>
                </a:moveTo>
                <a:cubicBezTo>
                  <a:pt x="15643" y="16988"/>
                  <a:pt x="8171" y="21599"/>
                  <a:pt x="0" y="21600"/>
                </a:cubicBezTo>
                <a:lnTo>
                  <a:pt x="0" y="0"/>
                </a:lnTo>
                <a:lnTo>
                  <a:pt x="19307" y="9685"/>
                </a:lnTo>
                <a:close/>
              </a:path>
            </a:pathLst>
          </a:custGeom>
          <a:noFill/>
          <a:ln w="25400" cap="rnd">
            <a:solidFill>
              <a:srgbClr val="7679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aphicFrame>
        <p:nvGraphicFramePr>
          <p:cNvPr id="14344" name="Object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1074518"/>
              </p:ext>
            </p:extLst>
          </p:nvPr>
        </p:nvGraphicFramePr>
        <p:xfrm>
          <a:off x="6796087" y="4999040"/>
          <a:ext cx="495001" cy="367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클립" r:id="rId5" imgW="6702552" imgH="5474513" progId="">
                  <p:embed/>
                </p:oleObj>
              </mc:Choice>
              <mc:Fallback>
                <p:oleObj name="클립" r:id="rId5" imgW="6702552" imgH="5474513" progId="">
                  <p:embed/>
                  <p:pic>
                    <p:nvPicPr>
                      <p:cNvPr id="0" name="Picture 1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6087" y="4999040"/>
                        <a:ext cx="495001" cy="3678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Rectangle 37"/>
          <p:cNvSpPr>
            <a:spLocks noChangeArrowheads="1"/>
          </p:cNvSpPr>
          <p:nvPr/>
        </p:nvSpPr>
        <p:spPr bwMode="auto">
          <a:xfrm>
            <a:off x="1500189" y="4262438"/>
            <a:ext cx="1183489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0033CC"/>
                </a:solidFill>
              </a:rPr>
              <a:t>2008FY-3A (R&amp;D)  </a:t>
            </a:r>
            <a:endParaRPr kumimoji="1" lang="en-US" altLang="ko-KR" sz="1000" b="1">
              <a:solidFill>
                <a:srgbClr val="0033CC"/>
              </a:solidFill>
            </a:endParaRPr>
          </a:p>
        </p:txBody>
      </p:sp>
      <p:sp>
        <p:nvSpPr>
          <p:cNvPr id="14346" name="Rectangle 38"/>
          <p:cNvSpPr>
            <a:spLocks noChangeArrowheads="1"/>
          </p:cNvSpPr>
          <p:nvPr/>
        </p:nvSpPr>
        <p:spPr bwMode="auto">
          <a:xfrm>
            <a:off x="2368551" y="2109788"/>
            <a:ext cx="990003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latinLnBrk="1" hangingPunct="1"/>
            <a:r>
              <a:rPr kumimoji="1" lang="en-US" altLang="zh-CN" sz="1000" b="1" dirty="0">
                <a:solidFill>
                  <a:srgbClr val="0033CC"/>
                </a:solidFill>
              </a:rPr>
              <a:t>2012FY-2F(Op)</a:t>
            </a:r>
            <a:endParaRPr kumimoji="1" lang="en-US" altLang="ko-KR" sz="1000" b="1" dirty="0">
              <a:solidFill>
                <a:srgbClr val="0033CC"/>
              </a:solidFill>
              <a:latin typeface="GulimChe" pitchFamily="49" charset="-122"/>
              <a:ea typeface="GulimChe" pitchFamily="49" charset="-122"/>
            </a:endParaRPr>
          </a:p>
        </p:txBody>
      </p:sp>
      <p:pic>
        <p:nvPicPr>
          <p:cNvPr id="14347" name="Picture 4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9" y="3406775"/>
            <a:ext cx="557885" cy="59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4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14" y="2398714"/>
            <a:ext cx="557885" cy="59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Rectangle 43"/>
          <p:cNvSpPr>
            <a:spLocks noChangeArrowheads="1"/>
          </p:cNvSpPr>
          <p:nvPr/>
        </p:nvSpPr>
        <p:spPr bwMode="auto">
          <a:xfrm>
            <a:off x="857251" y="2614613"/>
            <a:ext cx="1120607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0033CC"/>
                </a:solidFill>
              </a:rPr>
              <a:t>2010FY-3B (R&amp;D)</a:t>
            </a:r>
            <a:endParaRPr kumimoji="1" lang="en-US" altLang="ko-KR" sz="1000" b="1">
              <a:solidFill>
                <a:srgbClr val="0033CC"/>
              </a:solidFill>
            </a:endParaRPr>
          </a:p>
        </p:txBody>
      </p:sp>
      <p:sp>
        <p:nvSpPr>
          <p:cNvPr id="14350" name="Rectangle 44"/>
          <p:cNvSpPr>
            <a:spLocks noChangeArrowheads="1"/>
          </p:cNvSpPr>
          <p:nvPr/>
        </p:nvSpPr>
        <p:spPr bwMode="auto">
          <a:xfrm>
            <a:off x="3594101" y="1966913"/>
            <a:ext cx="998066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0033CC"/>
                </a:solidFill>
              </a:rPr>
              <a:t>2013FY-3C(Op)</a:t>
            </a:r>
          </a:p>
        </p:txBody>
      </p:sp>
      <p:sp>
        <p:nvSpPr>
          <p:cNvPr id="14351" name="Rectangle 45"/>
          <p:cNvSpPr>
            <a:spLocks noChangeArrowheads="1"/>
          </p:cNvSpPr>
          <p:nvPr/>
        </p:nvSpPr>
        <p:spPr bwMode="auto">
          <a:xfrm>
            <a:off x="6400801" y="1954214"/>
            <a:ext cx="1011068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latinLnBrk="1" hangingPunct="1"/>
            <a:r>
              <a:rPr kumimoji="1" lang="en-US" altLang="zh-CN" sz="1000" b="1" dirty="0" smtClean="0">
                <a:solidFill>
                  <a:srgbClr val="FF0000"/>
                </a:solidFill>
              </a:rPr>
              <a:t>2016FY-3</a:t>
            </a:r>
            <a:r>
              <a:rPr kumimoji="1" lang="en-US" altLang="zh-CN" sz="10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D(Op</a:t>
            </a:r>
            <a:r>
              <a:rPr kumimoji="1" lang="en-US" altLang="zh-CN" sz="1000" b="1" dirty="0">
                <a:solidFill>
                  <a:srgbClr val="FF0000"/>
                </a:solidFill>
                <a:ea typeface="宋体" panose="02010600030101010101" pitchFamily="2" charset="-122"/>
              </a:rPr>
              <a:t>)</a:t>
            </a:r>
            <a:endParaRPr kumimoji="1" lang="en-US" altLang="zh-CN" sz="1000" b="1" dirty="0">
              <a:solidFill>
                <a:srgbClr val="FF0000"/>
              </a:solidFill>
              <a:latin typeface="GulimChe" pitchFamily="49" charset="-122"/>
              <a:ea typeface="宋体" panose="02010600030101010101" pitchFamily="2" charset="-122"/>
            </a:endParaRPr>
          </a:p>
        </p:txBody>
      </p:sp>
      <p:sp>
        <p:nvSpPr>
          <p:cNvPr id="14352" name="Rectangle 46"/>
          <p:cNvSpPr>
            <a:spLocks noChangeArrowheads="1"/>
          </p:cNvSpPr>
          <p:nvPr/>
        </p:nvSpPr>
        <p:spPr bwMode="auto">
          <a:xfrm>
            <a:off x="5195887" y="1893888"/>
            <a:ext cx="1012577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latinLnBrk="1" hangingPunct="1"/>
            <a:r>
              <a:rPr kumimoji="1" lang="en-US" altLang="zh-CN" sz="1000" b="1" dirty="0">
                <a:solidFill>
                  <a:srgbClr val="0033CC"/>
                </a:solidFill>
              </a:rPr>
              <a:t>2014FY-2G(Op)</a:t>
            </a:r>
            <a:endParaRPr kumimoji="1" lang="en-US" altLang="ko-KR" sz="1000" b="1" dirty="0">
              <a:solidFill>
                <a:srgbClr val="0033CC"/>
              </a:solidFill>
            </a:endParaRPr>
          </a:p>
        </p:txBody>
      </p:sp>
      <p:sp>
        <p:nvSpPr>
          <p:cNvPr id="14353" name="Rectangle 47"/>
          <p:cNvSpPr>
            <a:spLocks noChangeArrowheads="1"/>
          </p:cNvSpPr>
          <p:nvPr/>
        </p:nvSpPr>
        <p:spPr bwMode="auto">
          <a:xfrm>
            <a:off x="9006979" y="2675382"/>
            <a:ext cx="1011068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latinLnBrk="1" hangingPunct="1"/>
            <a:r>
              <a:rPr kumimoji="1" lang="en-US" altLang="zh-CN" sz="1000" b="1" dirty="0">
                <a:solidFill>
                  <a:srgbClr val="FF0000"/>
                </a:solidFill>
              </a:rPr>
              <a:t>2017FY-2H(Op)</a:t>
            </a:r>
            <a:endParaRPr kumimoji="1" lang="en-US" altLang="ko-KR" sz="1000" b="1" dirty="0">
              <a:solidFill>
                <a:srgbClr val="FF0000"/>
              </a:solidFill>
              <a:latin typeface="GulimChe" pitchFamily="49" charset="-122"/>
              <a:ea typeface="GulimChe" pitchFamily="49" charset="-122"/>
            </a:endParaRPr>
          </a:p>
        </p:txBody>
      </p:sp>
      <p:sp>
        <p:nvSpPr>
          <p:cNvPr id="14354" name="Rectangle 50"/>
          <p:cNvSpPr>
            <a:spLocks noChangeArrowheads="1"/>
          </p:cNvSpPr>
          <p:nvPr/>
        </p:nvSpPr>
        <p:spPr bwMode="auto">
          <a:xfrm>
            <a:off x="8616951" y="3865563"/>
            <a:ext cx="1022251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latinLnBrk="1" hangingPunct="1"/>
            <a:r>
              <a:rPr kumimoji="1" lang="en-US" altLang="zh-CN" sz="1000" b="1" dirty="0" smtClean="0">
                <a:solidFill>
                  <a:srgbClr val="FF0000"/>
                </a:solidFill>
              </a:rPr>
              <a:t>2018 </a:t>
            </a:r>
            <a:r>
              <a:rPr kumimoji="1" lang="en-US" altLang="zh-CN" sz="1000" b="1" dirty="0">
                <a:solidFill>
                  <a:srgbClr val="FF0000"/>
                </a:solidFill>
              </a:rPr>
              <a:t>FY-3E(Op)</a:t>
            </a:r>
            <a:endParaRPr kumimoji="1" lang="en-US" altLang="ko-KR" sz="1000" b="1" dirty="0">
              <a:solidFill>
                <a:srgbClr val="FF0000"/>
              </a:solidFill>
              <a:latin typeface="GulimChe" pitchFamily="49" charset="-122"/>
              <a:ea typeface="GulimChe" pitchFamily="49" charset="-122"/>
            </a:endParaRPr>
          </a:p>
        </p:txBody>
      </p:sp>
      <p:sp>
        <p:nvSpPr>
          <p:cNvPr id="14355" name="Rectangle 53"/>
          <p:cNvSpPr>
            <a:spLocks noChangeArrowheads="1"/>
          </p:cNvSpPr>
          <p:nvPr/>
        </p:nvSpPr>
        <p:spPr bwMode="auto">
          <a:xfrm>
            <a:off x="6288089" y="4751388"/>
            <a:ext cx="1138343" cy="24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FF0000"/>
                </a:solidFill>
              </a:rPr>
              <a:t>2019FY-RM(R&amp;D)</a:t>
            </a:r>
            <a:endParaRPr kumimoji="1" lang="en-US" altLang="ko-KR" sz="1000" b="1">
              <a:solidFill>
                <a:srgbClr val="FF0000"/>
              </a:solidFill>
              <a:latin typeface="GulimChe" pitchFamily="49" charset="-122"/>
              <a:ea typeface="GulimChe" pitchFamily="49" charset="-122"/>
            </a:endParaRPr>
          </a:p>
        </p:txBody>
      </p:sp>
      <p:pic>
        <p:nvPicPr>
          <p:cNvPr id="14356" name="Picture 5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4" y="3622676"/>
            <a:ext cx="1491455" cy="87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5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572" y="2374742"/>
            <a:ext cx="1599484" cy="68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5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4" y="2759076"/>
            <a:ext cx="1491454" cy="87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5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4" y="2182813"/>
            <a:ext cx="1491455" cy="87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5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4" y="2109789"/>
            <a:ext cx="557885" cy="59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6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4" y="3992563"/>
            <a:ext cx="1491455" cy="87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Picture 66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6" y="4656139"/>
            <a:ext cx="1514028" cy="76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3" name="Rectangle 67"/>
          <p:cNvSpPr>
            <a:spLocks noChangeArrowheads="1"/>
          </p:cNvSpPr>
          <p:nvPr/>
        </p:nvSpPr>
        <p:spPr bwMode="auto">
          <a:xfrm>
            <a:off x="7910850" y="5149404"/>
            <a:ext cx="1031925" cy="24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FF0000"/>
                </a:solidFill>
              </a:rPr>
              <a:t>2018FY-4B (Op)</a:t>
            </a:r>
            <a:endParaRPr kumimoji="1" lang="en-US" altLang="ko-KR" sz="1000" b="1">
              <a:solidFill>
                <a:srgbClr val="FF0000"/>
              </a:solidFill>
              <a:latin typeface="GulimChe" pitchFamily="49" charset="-122"/>
              <a:ea typeface="GulimChe" pitchFamily="49" charset="-122"/>
            </a:endParaRPr>
          </a:p>
        </p:txBody>
      </p:sp>
      <p:pic>
        <p:nvPicPr>
          <p:cNvPr id="14364" name="Picture 6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4" y="4953001"/>
            <a:ext cx="1491455" cy="87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5" name="Rectangle 69"/>
          <p:cNvSpPr>
            <a:spLocks noChangeArrowheads="1"/>
          </p:cNvSpPr>
          <p:nvPr/>
        </p:nvSpPr>
        <p:spPr bwMode="auto">
          <a:xfrm>
            <a:off x="5248276" y="4837113"/>
            <a:ext cx="1209288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FF0000"/>
                </a:solidFill>
              </a:rPr>
              <a:t>2019FY-3F(Op)</a:t>
            </a:r>
            <a:endParaRPr kumimoji="1" lang="en-US" altLang="ko-KR" sz="1000" b="1">
              <a:solidFill>
                <a:srgbClr val="FF0000"/>
              </a:solidFill>
              <a:latin typeface="GulimChe" pitchFamily="49" charset="-122"/>
              <a:ea typeface="GulimChe" pitchFamily="49" charset="-122"/>
            </a:endParaRPr>
          </a:p>
        </p:txBody>
      </p:sp>
      <p:sp>
        <p:nvSpPr>
          <p:cNvPr id="14366" name="Rectangle 75"/>
          <p:cNvSpPr>
            <a:spLocks noChangeArrowheads="1"/>
          </p:cNvSpPr>
          <p:nvPr/>
        </p:nvSpPr>
        <p:spPr bwMode="auto">
          <a:xfrm>
            <a:off x="3394076" y="4981575"/>
            <a:ext cx="1501129" cy="24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latinLnBrk="1" hangingPunct="1"/>
            <a:r>
              <a:rPr kumimoji="1" lang="en-US" altLang="zh-CN" sz="1000" b="1">
                <a:solidFill>
                  <a:srgbClr val="FF0000"/>
                </a:solidFill>
              </a:rPr>
              <a:t>2020FY-4C(Op)</a:t>
            </a:r>
            <a:endParaRPr kumimoji="1" lang="en-US" altLang="ko-KR" sz="1000" b="1">
              <a:solidFill>
                <a:srgbClr val="FF0000"/>
              </a:solidFill>
            </a:endParaRPr>
          </a:p>
        </p:txBody>
      </p:sp>
      <p:pic>
        <p:nvPicPr>
          <p:cNvPr id="14367" name="Picture 7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5103814"/>
            <a:ext cx="1599484" cy="68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5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600" y="2879725"/>
            <a:ext cx="559498" cy="59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9" name="Rectangle 46"/>
          <p:cNvSpPr>
            <a:spLocks noChangeArrowheads="1"/>
          </p:cNvSpPr>
          <p:nvPr/>
        </p:nvSpPr>
        <p:spPr bwMode="auto">
          <a:xfrm>
            <a:off x="7731126" y="2120901"/>
            <a:ext cx="1125038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latinLnBrk="1" hangingPunct="1"/>
            <a:r>
              <a:rPr kumimoji="1" lang="en-US" altLang="zh-CN" sz="1000" b="1" dirty="0">
                <a:solidFill>
                  <a:srgbClr val="FF0000"/>
                </a:solidFill>
              </a:rPr>
              <a:t>2016FY-4A (R&amp;D</a:t>
            </a:r>
            <a:r>
              <a:rPr kumimoji="1" lang="en-US" altLang="zh-CN" sz="1000" b="1" dirty="0" smtClean="0">
                <a:solidFill>
                  <a:srgbClr val="FF0000"/>
                </a:solidFill>
              </a:rPr>
              <a:t>)</a:t>
            </a:r>
            <a:endParaRPr kumimoji="1" lang="en-US" altLang="ko-KR" sz="1000" b="1" dirty="0">
              <a:solidFill>
                <a:srgbClr val="FF0000"/>
              </a:solidFill>
              <a:latin typeface="GulimChe" pitchFamily="49" charset="-122"/>
              <a:ea typeface="GulimChe" pitchFamily="49" charset="-122"/>
            </a:endParaRPr>
          </a:p>
        </p:txBody>
      </p:sp>
      <p:sp>
        <p:nvSpPr>
          <p:cNvPr id="14370" name="Rectangle 37"/>
          <p:cNvSpPr>
            <a:spLocks noChangeArrowheads="1"/>
          </p:cNvSpPr>
          <p:nvPr/>
        </p:nvSpPr>
        <p:spPr bwMode="auto">
          <a:xfrm>
            <a:off x="773114" y="3340100"/>
            <a:ext cx="1080297" cy="24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0033CC"/>
                </a:solidFill>
              </a:rPr>
              <a:t>2008FY-2E (Op)  </a:t>
            </a:r>
            <a:endParaRPr kumimoji="1" lang="en-US" altLang="ko-KR" sz="1000" b="1">
              <a:solidFill>
                <a:srgbClr val="0033CC"/>
              </a:solidFill>
            </a:endParaRPr>
          </a:p>
        </p:txBody>
      </p:sp>
      <p:pic>
        <p:nvPicPr>
          <p:cNvPr id="14371" name="Picture 6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4" y="2112963"/>
            <a:ext cx="1491455" cy="87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72" name="Rectangle 69"/>
          <p:cNvSpPr>
            <a:spLocks noChangeArrowheads="1"/>
          </p:cNvSpPr>
          <p:nvPr/>
        </p:nvSpPr>
        <p:spPr bwMode="auto">
          <a:xfrm>
            <a:off x="2214564" y="5068888"/>
            <a:ext cx="1209288" cy="24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FF0000"/>
                </a:solidFill>
              </a:rPr>
              <a:t>2021 FY-3G(Op)</a:t>
            </a:r>
            <a:endParaRPr kumimoji="1" lang="en-US" altLang="ko-KR" sz="1000" b="1">
              <a:solidFill>
                <a:srgbClr val="FF0000"/>
              </a:solidFill>
              <a:latin typeface="GulimChe" pitchFamily="49" charset="-122"/>
              <a:ea typeface="GulimChe" pitchFamily="49" charset="-122"/>
            </a:endParaRPr>
          </a:p>
        </p:txBody>
      </p:sp>
      <p:pic>
        <p:nvPicPr>
          <p:cNvPr id="14373" name="Picture 6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49" y="5175251"/>
            <a:ext cx="1491455" cy="87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GSICS 2018 Annual Meeting</a:t>
            </a:r>
            <a:endParaRPr lang="zh-CN" altLang="en-US"/>
          </a:p>
        </p:txBody>
      </p:sp>
      <p:sp>
        <p:nvSpPr>
          <p:cNvPr id="71" name="Top Mask"/>
          <p:cNvSpPr>
            <a:spLocks noChangeArrowheads="1"/>
          </p:cNvSpPr>
          <p:nvPr/>
        </p:nvSpPr>
        <p:spPr bwMode="auto">
          <a:xfrm>
            <a:off x="0" y="1"/>
            <a:ext cx="12192000" cy="105087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lIns="91396" tIns="45699" rIns="91396" bIns="45699" anchor="ctr"/>
          <a:lstStyle/>
          <a:p>
            <a:pPr>
              <a:lnSpc>
                <a:spcPts val="3200"/>
              </a:lnSpc>
            </a:pPr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  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2)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distribution and </a:t>
            </a:r>
            <a:r>
              <a:rPr kumimoji="1"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  <a:endParaRPr lang="en-US" altLang="zh-CN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106855"/>
      </p:ext>
    </p:extLst>
  </p:cSld>
  <p:clrMapOvr>
    <a:masterClrMapping/>
  </p:clrMapOvr>
  <p:transition spd="slow" advTm="176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18479</TotalTime>
  <Words>861</Words>
  <Application>Microsoft Macintosh PowerPoint</Application>
  <PresentationFormat>宽屏</PresentationFormat>
  <Paragraphs>236</Paragraphs>
  <Slides>27</Slides>
  <Notes>10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Calibri</vt:lpstr>
      <vt:lpstr>Calibri Light</vt:lpstr>
      <vt:lpstr>GulimChe</vt:lpstr>
      <vt:lpstr>Mangal</vt:lpstr>
      <vt:lpstr>MS PGothic</vt:lpstr>
      <vt:lpstr>Segoe UI</vt:lpstr>
      <vt:lpstr>Segoe UI Light</vt:lpstr>
      <vt:lpstr>SimHei</vt:lpstr>
      <vt:lpstr>Times New Roman</vt:lpstr>
      <vt:lpstr>Wingdings</vt:lpstr>
      <vt:lpstr>宋体</vt:lpstr>
      <vt:lpstr>微软雅黑</vt:lpstr>
      <vt:lpstr>Arial</vt:lpstr>
      <vt:lpstr>Office 主题</vt:lpstr>
      <vt:lpstr>클립</vt:lpstr>
      <vt:lpstr>Introduction to the FENGYUN Satellite  Data Services</vt:lpstr>
      <vt:lpstr>Outline</vt:lpstr>
      <vt:lpstr>1）Introduction</vt:lpstr>
      <vt:lpstr>2）Introduction</vt:lpstr>
      <vt:lpstr>Outline</vt:lpstr>
      <vt:lpstr>PowerPoint 演示文稿</vt:lpstr>
      <vt:lpstr>PowerPoint 演示文稿</vt:lpstr>
      <vt:lpstr>FY satellite data overview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Database Consolidation Appliance</vt:lpstr>
      <vt:lpstr>Summery</vt:lpstr>
      <vt:lpstr>Thank you for attention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咸迪</dc:creator>
  <cp:lastModifiedBy>xdbird xdbird</cp:lastModifiedBy>
  <cp:revision>281</cp:revision>
  <dcterms:created xsi:type="dcterms:W3CDTF">2014-03-06T12:10:42Z</dcterms:created>
  <dcterms:modified xsi:type="dcterms:W3CDTF">2018-03-22T02:57:36Z</dcterms:modified>
</cp:coreProperties>
</file>