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714" r:id="rId2"/>
    <p:sldId id="726" r:id="rId3"/>
    <p:sldId id="729" r:id="rId4"/>
    <p:sldId id="715" r:id="rId5"/>
    <p:sldId id="723" r:id="rId6"/>
    <p:sldId id="727" r:id="rId7"/>
    <p:sldId id="728" r:id="rId8"/>
    <p:sldId id="718" r:id="rId9"/>
    <p:sldId id="678" r:id="rId10"/>
    <p:sldId id="717" r:id="rId11"/>
    <p:sldId id="725" r:id="rId1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5F5F5F"/>
    <a:srgbClr val="333333"/>
    <a:srgbClr val="FF3300"/>
    <a:srgbClr val="CC3300"/>
    <a:srgbClr val="80008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29" autoAdjust="0"/>
    <p:restoredTop sz="91694" autoAdjust="0"/>
  </p:normalViewPr>
  <p:slideViewPr>
    <p:cSldViewPr snapToGrid="0">
      <p:cViewPr varScale="1">
        <p:scale>
          <a:sx n="80" d="100"/>
          <a:sy n="80" d="100"/>
        </p:scale>
        <p:origin x="4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2874" y="-108"/>
      </p:cViewPr>
      <p:guideLst>
        <p:guide orient="horz" pos="3126"/>
        <p:guide pos="2142"/>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270339"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70340"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270341"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5D828D66-AEB5-4DE2-AE3C-788B6F5E35E5}" type="slidenum">
              <a:rPr lang="en-US"/>
              <a:pPr>
                <a:defRPr/>
              </a:pPr>
              <a:t>‹#›</a:t>
            </a:fld>
            <a:endParaRPr lang="en-US"/>
          </a:p>
        </p:txBody>
      </p:sp>
    </p:spTree>
    <p:extLst>
      <p:ext uri="{BB962C8B-B14F-4D97-AF65-F5344CB8AC3E}">
        <p14:creationId xmlns:p14="http://schemas.microsoft.com/office/powerpoint/2010/main" val="2698478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993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917575" y="746125"/>
            <a:ext cx="4962525" cy="37226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79450" y="4716463"/>
            <a:ext cx="5438775" cy="446405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3994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D2E840EC-3661-47EA-B292-7ED791E1B58E}" type="slidenum">
              <a:rPr lang="en-US"/>
              <a:pPr>
                <a:defRPr/>
              </a:pPr>
              <a:t>‹#›</a:t>
            </a:fld>
            <a:endParaRPr lang="en-US"/>
          </a:p>
        </p:txBody>
      </p:sp>
    </p:spTree>
    <p:extLst>
      <p:ext uri="{BB962C8B-B14F-4D97-AF65-F5344CB8AC3E}">
        <p14:creationId xmlns:p14="http://schemas.microsoft.com/office/powerpoint/2010/main" val="2030707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79AD4F94-4851-4065-BA9C-947A644B85B9}" type="slidenum">
              <a:rPr lang="en-US" smtClean="0"/>
              <a:pPr/>
              <a:t>1</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GB" smtClean="0"/>
          </a:p>
        </p:txBody>
      </p:sp>
    </p:spTree>
    <p:extLst>
      <p:ext uri="{BB962C8B-B14F-4D97-AF65-F5344CB8AC3E}">
        <p14:creationId xmlns:p14="http://schemas.microsoft.com/office/powerpoint/2010/main" val="440133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74D71204-F0DC-47E2-8618-279602C9CCBE}" type="slidenum">
              <a:rPr lang="en-US" smtClean="0"/>
              <a:pPr/>
              <a:t>5</a:t>
            </a:fld>
            <a:endParaRPr 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38592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74D71204-F0DC-47E2-8618-279602C9CCBE}" type="slidenum">
              <a:rPr lang="en-US" smtClean="0"/>
              <a:pPr/>
              <a:t>6</a:t>
            </a:fld>
            <a:endParaRPr 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66049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C616E1F4-C91A-4F44-BD9C-370F412BC276}" type="slidenum">
              <a:rPr lang="en-US" smtClean="0"/>
              <a:pPr/>
              <a:t>9</a:t>
            </a:fld>
            <a:endParaRPr 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77633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A2780AE4-B808-40B8-8B52-9FB2F9AFA708}" type="slidenum">
              <a:rPr lang="en-US" smtClean="0"/>
              <a:pPr/>
              <a:t>11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71628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AF0C06C-A120-4CEF-A9AD-F4118C12BC7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4157037-F5AB-4234-8B75-84F7F4C5E2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1C6CA05-B660-4EEB-890E-A679DF02DE3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90206" y="274638"/>
            <a:ext cx="5396593" cy="794883"/>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DA28AC38-E0E8-49D7-B2FE-71FD7C42C09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2C94469-C24B-4485-9554-864CA5BFE27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4866AD1-022E-4E0E-AE7E-C7A6C4DD8D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D0EA962-5ACB-4E0A-B99B-F2A901C157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D24831DE-8CB6-4B98-B2F1-D4EBA8FF18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3F3BB8C-0C0C-4EAB-9830-DC513CDAB6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28B3AD7-A00B-4A91-9B8B-0BA01B14E5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65D3E82-9912-4669-9E99-524028854B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629400" y="64008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47E33C82-C2A6-478E-8FB2-E20C8DB41475}" type="slidenum">
              <a:rPr lang="en-US"/>
              <a:pPr>
                <a:defRPr/>
              </a:pPr>
              <a:t>‹#›</a:t>
            </a:fld>
            <a:endParaRPr lang="en-US"/>
          </a:p>
        </p:txBody>
      </p:sp>
      <p:sp>
        <p:nvSpPr>
          <p:cNvPr id="1031" name="Rectangle 7"/>
          <p:cNvSpPr>
            <a:spLocks noChangeArrowheads="1"/>
          </p:cNvSpPr>
          <p:nvPr/>
        </p:nvSpPr>
        <p:spPr bwMode="auto">
          <a:xfrm>
            <a:off x="457200" y="1600200"/>
            <a:ext cx="8229600" cy="4724400"/>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a:p>
        </p:txBody>
      </p:sp>
      <p:sp>
        <p:nvSpPr>
          <p:cNvPr id="1032" name="Rectangle 8"/>
          <p:cNvSpPr>
            <a:spLocks noChangeArrowheads="1"/>
          </p:cNvSpPr>
          <p:nvPr/>
        </p:nvSpPr>
        <p:spPr bwMode="auto">
          <a:xfrm>
            <a:off x="457200" y="6400800"/>
            <a:ext cx="5646738" cy="244475"/>
          </a:xfrm>
          <a:prstGeom prst="rect">
            <a:avLst/>
          </a:prstGeom>
          <a:noFill/>
          <a:ln w="9525">
            <a:noFill/>
            <a:miter lim="800000"/>
            <a:headEnd/>
            <a:tailEnd/>
          </a:ln>
          <a:effectLst/>
        </p:spPr>
        <p:txBody>
          <a:bodyPr/>
          <a:lstStyle/>
          <a:p>
            <a:pPr>
              <a:defRPr/>
            </a:pPr>
            <a:r>
              <a:rPr lang="it-IT" sz="1000" b="1" dirty="0"/>
              <a:t>GSICS </a:t>
            </a:r>
            <a:r>
              <a:rPr lang="en-GB" sz="1000" b="1" dirty="0" smtClean="0"/>
              <a:t>2018</a:t>
            </a:r>
            <a:r>
              <a:rPr lang="en-GB" sz="1000" b="1" baseline="0" dirty="0" smtClean="0"/>
              <a:t> – 8g DOI Overview and Usage – Lessons Learned</a:t>
            </a:r>
            <a:endParaRPr lang="en-US" sz="1000" b="1" dirty="0"/>
          </a:p>
        </p:txBody>
      </p:sp>
      <p:sp>
        <p:nvSpPr>
          <p:cNvPr id="1035" name="Line 11"/>
          <p:cNvSpPr>
            <a:spLocks noChangeShapeType="1"/>
          </p:cNvSpPr>
          <p:nvPr/>
        </p:nvSpPr>
        <p:spPr bwMode="auto">
          <a:xfrm flipV="1">
            <a:off x="457200" y="6324600"/>
            <a:ext cx="8229600" cy="0"/>
          </a:xfrm>
          <a:prstGeom prst="line">
            <a:avLst/>
          </a:prstGeom>
          <a:noFill/>
          <a:ln w="38100">
            <a:solidFill>
              <a:srgbClr val="0000FF"/>
            </a:solidFill>
            <a:round/>
            <a:headEnd/>
            <a:tailEnd/>
          </a:ln>
          <a:effectLst/>
        </p:spPr>
        <p:txBody>
          <a:bodyPr/>
          <a:lstStyle/>
          <a:p>
            <a:pPr>
              <a:defRPr/>
            </a:pPr>
            <a:endParaRPr lang="en-GB"/>
          </a:p>
        </p:txBody>
      </p:sp>
      <p:sp>
        <p:nvSpPr>
          <p:cNvPr id="1037" name="Rectangle 13"/>
          <p:cNvSpPr>
            <a:spLocks noChangeArrowheads="1"/>
          </p:cNvSpPr>
          <p:nvPr/>
        </p:nvSpPr>
        <p:spPr bwMode="auto">
          <a:xfrm>
            <a:off x="6553200" y="6477000"/>
            <a:ext cx="2133600" cy="244475"/>
          </a:xfrm>
          <a:prstGeom prst="rect">
            <a:avLst/>
          </a:prstGeom>
          <a:noFill/>
          <a:ln w="9525">
            <a:noFill/>
            <a:miter lim="800000"/>
            <a:headEnd/>
            <a:tailEnd/>
          </a:ln>
          <a:effectLst/>
        </p:spPr>
        <p:txBody>
          <a:bodyPr/>
          <a:lstStyle/>
          <a:p>
            <a:pPr algn="r">
              <a:defRPr/>
            </a:pPr>
            <a:endParaRPr lang="en-GB" sz="1400"/>
          </a:p>
        </p:txBody>
      </p:sp>
      <p:pic>
        <p:nvPicPr>
          <p:cNvPr id="2" name="Picture 18" descr="GLOGO_small"/>
          <p:cNvPicPr>
            <a:picLocks noChangeAspect="1" noChangeArrowheads="1"/>
          </p:cNvPicPr>
          <p:nvPr/>
        </p:nvPicPr>
        <p:blipFill>
          <a:blip r:embed="rId13" cstate="print"/>
          <a:srcRect/>
          <a:stretch>
            <a:fillRect/>
          </a:stretch>
        </p:blipFill>
        <p:spPr bwMode="auto">
          <a:xfrm>
            <a:off x="37971413" y="854075"/>
            <a:ext cx="4102100" cy="4102100"/>
          </a:xfrm>
          <a:prstGeom prst="rect">
            <a:avLst/>
          </a:prstGeom>
          <a:noFill/>
          <a:ln w="9525">
            <a:noFill/>
            <a:miter lim="800000"/>
            <a:headEnd/>
            <a:tailEnd/>
          </a:ln>
        </p:spPr>
      </p:pic>
      <p:pic>
        <p:nvPicPr>
          <p:cNvPr id="1033" name="Picture 19" descr="GLOGO_small"/>
          <p:cNvPicPr>
            <a:picLocks noChangeAspect="1" noChangeArrowheads="1"/>
          </p:cNvPicPr>
          <p:nvPr/>
        </p:nvPicPr>
        <p:blipFill>
          <a:blip r:embed="rId13" cstate="print"/>
          <a:srcRect/>
          <a:stretch>
            <a:fillRect/>
          </a:stretch>
        </p:blipFill>
        <p:spPr bwMode="auto">
          <a:xfrm>
            <a:off x="38123813" y="1006475"/>
            <a:ext cx="4102100" cy="4102100"/>
          </a:xfrm>
          <a:prstGeom prst="rect">
            <a:avLst/>
          </a:prstGeom>
          <a:noFill/>
          <a:ln w="9525">
            <a:noFill/>
            <a:miter lim="800000"/>
            <a:headEnd/>
            <a:tailEnd/>
          </a:ln>
        </p:spPr>
      </p:pic>
      <p:pic>
        <p:nvPicPr>
          <p:cNvPr id="1034" name="Picture 20" descr="GLOGO_small"/>
          <p:cNvPicPr>
            <a:picLocks noChangeAspect="1" noChangeArrowheads="1"/>
          </p:cNvPicPr>
          <p:nvPr/>
        </p:nvPicPr>
        <p:blipFill>
          <a:blip r:embed="rId13" cstate="print"/>
          <a:srcRect/>
          <a:stretch>
            <a:fillRect/>
          </a:stretch>
        </p:blipFill>
        <p:spPr bwMode="auto">
          <a:xfrm>
            <a:off x="37866638" y="815975"/>
            <a:ext cx="4102100" cy="4102100"/>
          </a:xfrm>
          <a:prstGeom prst="rect">
            <a:avLst/>
          </a:prstGeom>
          <a:noFill/>
          <a:ln w="9525">
            <a:noFill/>
            <a:miter lim="800000"/>
            <a:headEnd/>
            <a:tailEnd/>
          </a:ln>
        </p:spPr>
      </p:pic>
      <p:pic>
        <p:nvPicPr>
          <p:cNvPr id="3" name="Picture 2" descr="C:\Users\miu\Dropbox\gsics_WG_logo.jpg"/>
          <p:cNvPicPr>
            <a:picLocks noChangeAspect="1" noChangeArrowheads="1"/>
          </p:cNvPicPr>
          <p:nvPr userDrawn="1"/>
        </p:nvPicPr>
        <p:blipFill>
          <a:blip r:embed="rId14" cstate="print"/>
          <a:srcRect/>
          <a:stretch>
            <a:fillRect/>
          </a:stretch>
        </p:blipFill>
        <p:spPr bwMode="auto">
          <a:xfrm>
            <a:off x="366183" y="330201"/>
            <a:ext cx="2815396" cy="71966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dx.doi.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doi.org/10.15770/1001.803179" TargetMode="Externa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http://doi.org/10.15770/1002.RAC-M10-MA-IASI" TargetMode="External"/><Relationship Id="rId5" Type="http://schemas.openxmlformats.org/officeDocument/2006/relationships/hyperlink" Target="http://doi.org/10.15770/1002.RAC-M9-MA-IASI" TargetMode="External"/><Relationship Id="rId4" Type="http://schemas.openxmlformats.org/officeDocument/2006/relationships/hyperlink" Target="http://doi.org/10.15770/1002.RAC-M8-MA-IASI"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p:spPr>
        <p:txBody>
          <a:bodyPr/>
          <a:lstStyle/>
          <a:p>
            <a:fld id="{7C66A421-960F-40DF-BDE6-CED4FB09D906}" type="slidenum">
              <a:rPr lang="en-US" smtClean="0"/>
              <a:pPr/>
              <a:t>1</a:t>
            </a:fld>
            <a:endParaRPr lang="en-US" smtClean="0"/>
          </a:p>
        </p:txBody>
      </p:sp>
      <p:sp>
        <p:nvSpPr>
          <p:cNvPr id="2051" name="Rectangle 2"/>
          <p:cNvSpPr>
            <a:spLocks noGrp="1" noChangeArrowheads="1"/>
          </p:cNvSpPr>
          <p:nvPr>
            <p:ph type="ctrTitle"/>
          </p:nvPr>
        </p:nvSpPr>
        <p:spPr bwMode="auto">
          <a:xfrm>
            <a:off x="668338" y="1727200"/>
            <a:ext cx="7772400" cy="165981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IE" sz="3200" dirty="0" smtClean="0">
                <a:solidFill>
                  <a:srgbClr val="0000FF"/>
                </a:solidFill>
              </a:rPr>
              <a:t>DOI Overview and its Usage for EUMETSAT GSICS Objects</a:t>
            </a:r>
            <a:endParaRPr lang="en-US" sz="3200" dirty="0" smtClean="0">
              <a:solidFill>
                <a:srgbClr val="0000FF"/>
              </a:solidFill>
            </a:endParaRPr>
          </a:p>
        </p:txBody>
      </p:sp>
      <p:sp>
        <p:nvSpPr>
          <p:cNvPr id="2052" name="Rectangle 3"/>
          <p:cNvSpPr>
            <a:spLocks noGrp="1" noChangeArrowheads="1"/>
          </p:cNvSpPr>
          <p:nvPr>
            <p:ph type="subTitle" idx="1"/>
          </p:nvPr>
        </p:nvSpPr>
        <p:spPr>
          <a:xfrm>
            <a:off x="914400" y="2914650"/>
            <a:ext cx="7315200" cy="2876550"/>
          </a:xfrm>
        </p:spPr>
        <p:txBody>
          <a:bodyPr/>
          <a:lstStyle/>
          <a:p>
            <a:pPr eaLnBrk="1" hangingPunct="1">
              <a:lnSpc>
                <a:spcPct val="80000"/>
              </a:lnSpc>
              <a:spcBef>
                <a:spcPct val="100000"/>
              </a:spcBef>
              <a:spcAft>
                <a:spcPct val="100000"/>
              </a:spcAft>
            </a:pPr>
            <a:endParaRPr lang="en-US" sz="2800" b="1" dirty="0" smtClean="0">
              <a:solidFill>
                <a:schemeClr val="accent2"/>
              </a:solidFill>
              <a:latin typeface="Times New Roman" pitchFamily="18" charset="0"/>
            </a:endParaRPr>
          </a:p>
          <a:p>
            <a:pPr eaLnBrk="1" hangingPunct="1">
              <a:lnSpc>
                <a:spcPct val="80000"/>
              </a:lnSpc>
            </a:pPr>
            <a:r>
              <a:rPr lang="en-US" altLang="zh-CN" sz="2000" b="1" dirty="0" smtClean="0">
                <a:latin typeface="Times New Roman" pitchFamily="18" charset="0"/>
                <a:ea typeface="宋体" pitchFamily="2" charset="-122"/>
              </a:rPr>
              <a:t>Peter Miu EUMETSAT</a:t>
            </a:r>
          </a:p>
          <a:p>
            <a:pPr eaLnBrk="1" hangingPunct="1">
              <a:lnSpc>
                <a:spcPct val="80000"/>
              </a:lnSpc>
            </a:pPr>
            <a:endParaRPr lang="en-US" altLang="zh-CN" sz="2000" dirty="0" smtClean="0">
              <a:latin typeface="Times New Roman" pitchFamily="18" charset="0"/>
              <a:ea typeface="宋体" pitchFamily="2" charset="-122"/>
            </a:endParaRPr>
          </a:p>
          <a:p>
            <a:pPr eaLnBrk="1" hangingPunct="1">
              <a:lnSpc>
                <a:spcPct val="80000"/>
              </a:lnSpc>
            </a:pPr>
            <a:r>
              <a:rPr lang="en-US" altLang="zh-CN" sz="2000" b="1" dirty="0" smtClean="0">
                <a:latin typeface="Times New Roman" pitchFamily="18" charset="0"/>
                <a:ea typeface="宋体" pitchFamily="2" charset="-122"/>
              </a:rPr>
              <a:t>CMA, CNES, EUMETSAT, ISRO, IMD, JMA, KMA, NASA, NIST, NOAA, </a:t>
            </a:r>
            <a:r>
              <a:rPr lang="en-GB" altLang="zh-CN" sz="2000" b="1" dirty="0" smtClean="0">
                <a:latin typeface="Times New Roman" pitchFamily="18" charset="0"/>
                <a:ea typeface="宋体" pitchFamily="2" charset="-122"/>
              </a:rPr>
              <a:t>ROSHYDROMET, USGS, </a:t>
            </a:r>
            <a:r>
              <a:rPr lang="en-US" altLang="zh-CN" sz="2000" b="1" dirty="0" smtClean="0">
                <a:latin typeface="Times New Roman" pitchFamily="18" charset="0"/>
                <a:ea typeface="宋体" pitchFamily="2" charset="-122"/>
              </a:rPr>
              <a:t>WMO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0827" y="381456"/>
            <a:ext cx="5511831" cy="581425"/>
          </a:xfrm>
        </p:spPr>
        <p:txBody>
          <a:bodyPr/>
          <a:lstStyle/>
          <a:p>
            <a:r>
              <a:rPr lang="en-GB" sz="3600" dirty="0" smtClean="0"/>
              <a:t>Managing DOIs</a:t>
            </a:r>
            <a:endParaRPr lang="en-GB" sz="3600" dirty="0"/>
          </a:p>
        </p:txBody>
      </p:sp>
      <p:sp>
        <p:nvSpPr>
          <p:cNvPr id="3" name="Content Placeholder 2"/>
          <p:cNvSpPr>
            <a:spLocks noGrp="1"/>
          </p:cNvSpPr>
          <p:nvPr>
            <p:ph idx="1"/>
          </p:nvPr>
        </p:nvSpPr>
        <p:spPr>
          <a:xfrm>
            <a:off x="322729" y="1102659"/>
            <a:ext cx="8471647" cy="5122117"/>
          </a:xfrm>
        </p:spPr>
        <p:txBody>
          <a:bodyPr/>
          <a:lstStyle/>
          <a:p>
            <a:r>
              <a:rPr lang="en-GB" sz="1400" dirty="0" smtClean="0"/>
              <a:t>EUMETSAT’s Data Centre Experience:</a:t>
            </a:r>
          </a:p>
          <a:p>
            <a:endParaRPr lang="en-GB" sz="1400" dirty="0" smtClean="0"/>
          </a:p>
          <a:p>
            <a:r>
              <a:rPr lang="en-GB" sz="1400" dirty="0" smtClean="0"/>
              <a:t>Find a DOI “Management Agent” who can refer you to the most appropriate DOI member for your region to work with.</a:t>
            </a:r>
          </a:p>
          <a:p>
            <a:endParaRPr lang="en-GB" sz="1400" dirty="0" smtClean="0"/>
          </a:p>
          <a:p>
            <a:r>
              <a:rPr lang="en-GB" sz="1400" dirty="0" smtClean="0"/>
              <a:t>Once a DOI member has been found, a contract needs to be signed to agree to work as the member’s Data Centre (DC) for managing DOIs.  </a:t>
            </a:r>
            <a:r>
              <a:rPr lang="de-DE" sz="1400" dirty="0" smtClean="0"/>
              <a:t>The main requirements to become a DC:</a:t>
            </a:r>
          </a:p>
          <a:p>
            <a:pPr marL="428625" indent="-323850">
              <a:spcBef>
                <a:spcPts val="900"/>
              </a:spcBef>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de-DE" sz="1400" dirty="0" smtClean="0"/>
              <a:t>Digital preservation and access of tagged objects (i.e. CDRs) must be guaranteed for at least 10 years.</a:t>
            </a:r>
            <a:endParaRPr lang="de-DE" sz="1400" dirty="0" smtClean="0">
              <a:solidFill>
                <a:srgbClr val="00B050"/>
              </a:solidFill>
            </a:endParaRPr>
          </a:p>
          <a:p>
            <a:pPr marL="428625" indent="-323850">
              <a:spcBef>
                <a:spcPts val="900"/>
              </a:spcBef>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de-DE" sz="1400" dirty="0" smtClean="0"/>
              <a:t>Objects have to be worthy of citation and publication =&gt; peer review process of papers/research using the objects; </a:t>
            </a:r>
          </a:p>
          <a:p>
            <a:pPr marL="428625" indent="-323850">
              <a:spcBef>
                <a:spcPts val="900"/>
              </a:spcBef>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de-DE" sz="1400" dirty="0" smtClean="0"/>
              <a:t>DOI name has to point to an available and maintained landing page containing meta-data information on the object.</a:t>
            </a:r>
          </a:p>
          <a:p>
            <a:pPr marL="428625" indent="-323850">
              <a:spcBef>
                <a:spcPts val="900"/>
              </a:spcBef>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de-DE" sz="1400" dirty="0" smtClean="0"/>
              <a:t>Cost associated with becoming a DC:  </a:t>
            </a:r>
          </a:p>
          <a:p>
            <a:pPr marL="828675" lvl="1" indent="-323850">
              <a:spcBef>
                <a:spcPts val="900"/>
              </a:spcBef>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de-DE" sz="1400" dirty="0" smtClean="0"/>
              <a:t>150 € / year DOI admin fee; no cost for each DOI names; there a limits on the amount.</a:t>
            </a:r>
          </a:p>
          <a:p>
            <a:pPr marL="828675" lvl="1" indent="-323850">
              <a:spcBef>
                <a:spcPts val="900"/>
              </a:spcBef>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de-DE" sz="1400" dirty="0" smtClean="0"/>
              <a:t>Resource needed to define the procedure for assigning and minting DOIs; can be manual or automated.</a:t>
            </a:r>
          </a:p>
          <a:p>
            <a:pPr marL="828675" lvl="1" indent="-323850">
              <a:spcBef>
                <a:spcPts val="900"/>
              </a:spcBef>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de-DE" sz="1400" dirty="0" smtClean="0"/>
              <a:t>Resource needed to define the procedure for managing DOIs; can be manual or automated.</a:t>
            </a:r>
            <a:br>
              <a:rPr lang="de-DE" sz="1400" dirty="0" smtClean="0"/>
            </a:br>
            <a:endParaRPr lang="en-GB" sz="1400"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52D245F9-5D66-4A36-854B-D23B7FBC70B4}" type="slidenum">
              <a:rPr lang="en-US" smtClean="0"/>
              <a:pPr/>
              <a:t>11</a:t>
            </a:fld>
            <a:endParaRPr lang="en-US" smtClean="0"/>
          </a:p>
        </p:txBody>
      </p:sp>
      <p:sp>
        <p:nvSpPr>
          <p:cNvPr id="5123" name="Rectangle 2"/>
          <p:cNvSpPr>
            <a:spLocks noGrp="1" noChangeArrowheads="1"/>
          </p:cNvSpPr>
          <p:nvPr>
            <p:ph type="title"/>
          </p:nvPr>
        </p:nvSpPr>
        <p:spPr bwMode="auto">
          <a:xfrm>
            <a:off x="3254188" y="392394"/>
            <a:ext cx="5766454" cy="573088"/>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GB" sz="3200" b="1" dirty="0" smtClean="0">
                <a:solidFill>
                  <a:schemeClr val="tx1"/>
                </a:solidFill>
              </a:rPr>
              <a:t>Minting DOIs (registering)</a:t>
            </a:r>
            <a:endParaRPr lang="en-US" sz="3200" b="1" dirty="0" smtClean="0">
              <a:solidFill>
                <a:schemeClr val="tx1"/>
              </a:solidFill>
            </a:endParaRPr>
          </a:p>
        </p:txBody>
      </p:sp>
      <p:sp>
        <p:nvSpPr>
          <p:cNvPr id="5124" name="Rectangle 6"/>
          <p:cNvSpPr>
            <a:spLocks noGrp="1" noChangeArrowheads="1"/>
          </p:cNvSpPr>
          <p:nvPr>
            <p:ph type="body" idx="1"/>
          </p:nvPr>
        </p:nvSpPr>
        <p:spPr>
          <a:xfrm>
            <a:off x="174625" y="1084077"/>
            <a:ext cx="8828088" cy="5379476"/>
          </a:xfrm>
        </p:spPr>
        <p:txBody>
          <a:bodyPr/>
          <a:lstStyle/>
          <a:p>
            <a:r>
              <a:rPr lang="en-GB" sz="1400" dirty="0" smtClean="0"/>
              <a:t>A DOI Name is composed of a prefix, then a “/” followed by a suffix i.e.</a:t>
            </a:r>
          </a:p>
          <a:p>
            <a:pPr>
              <a:buFont typeface="Wingdings" pitchFamily="2" charset="2"/>
              <a:buNone/>
            </a:pPr>
            <a:endParaRPr lang="en-GB" sz="1400" dirty="0" smtClean="0"/>
          </a:p>
          <a:p>
            <a:pPr algn="ctr">
              <a:buFont typeface="Wingdings" pitchFamily="2" charset="2"/>
              <a:buNone/>
            </a:pPr>
            <a:r>
              <a:rPr lang="en-GB" sz="1400" dirty="0" smtClean="0"/>
              <a:t>prefix/suffix</a:t>
            </a:r>
          </a:p>
          <a:p>
            <a:pPr>
              <a:buFont typeface="Wingdings" pitchFamily="2" charset="2"/>
              <a:buNone/>
            </a:pPr>
            <a:endParaRPr lang="en-GB" sz="1400" dirty="0" smtClean="0"/>
          </a:p>
          <a:p>
            <a:r>
              <a:rPr lang="en-GB" sz="1400" dirty="0" smtClean="0"/>
              <a:t>The prefix is fixed as this is issued by the DOI member working with the Data Centre. The DOI prefix for the </a:t>
            </a:r>
            <a:r>
              <a:rPr lang="en-GB" sz="1400" b="1" u="sng" dirty="0" smtClean="0"/>
              <a:t>EUMETSAT CDRs</a:t>
            </a:r>
            <a:r>
              <a:rPr lang="en-GB" sz="1400" dirty="0" smtClean="0"/>
              <a:t> is:</a:t>
            </a:r>
          </a:p>
          <a:p>
            <a:pPr>
              <a:buFont typeface="Wingdings" pitchFamily="2" charset="2"/>
              <a:buNone/>
            </a:pPr>
            <a:r>
              <a:rPr lang="en-GB" sz="1400" dirty="0" smtClean="0"/>
              <a:t> </a:t>
            </a:r>
          </a:p>
          <a:p>
            <a:pPr algn="ctr">
              <a:buFont typeface="Wingdings" pitchFamily="2" charset="2"/>
              <a:buNone/>
            </a:pPr>
            <a:r>
              <a:rPr lang="en-GB" sz="1400" dirty="0" smtClean="0"/>
              <a:t>10.15770</a:t>
            </a:r>
          </a:p>
          <a:p>
            <a:pPr>
              <a:buFont typeface="Wingdings" pitchFamily="2" charset="2"/>
              <a:buNone/>
            </a:pPr>
            <a:endParaRPr lang="en-GB" sz="1400" dirty="0" smtClean="0"/>
          </a:p>
          <a:p>
            <a:r>
              <a:rPr lang="en-GB" sz="1400" dirty="0" smtClean="0"/>
              <a:t>There are no strict rules for defining how to construct the suffix although it is recommended by the DOI members that this part should be opaque i.e. does not contain ‘metadata like human-readable’ text.</a:t>
            </a:r>
          </a:p>
          <a:p>
            <a:endParaRPr lang="en-GB" sz="1400" dirty="0" smtClean="0"/>
          </a:p>
          <a:p>
            <a:r>
              <a:rPr lang="en-GB" sz="1400" dirty="0" smtClean="0"/>
              <a:t>EUMETSAT CDRs do not following this recommendation as the product developers have agreed to clearly promote them as EUMETSAT products.  The naming convention used is:</a:t>
            </a:r>
          </a:p>
          <a:p>
            <a:endParaRPr lang="en-GB" sz="1400" dirty="0" smtClean="0"/>
          </a:p>
          <a:p>
            <a:pPr algn="ctr">
              <a:buFont typeface="Wingdings" pitchFamily="2" charset="2"/>
              <a:buNone/>
            </a:pPr>
            <a:r>
              <a:rPr lang="en-GB" sz="1400" b="1" dirty="0" smtClean="0"/>
              <a:t>&lt;DOI Prefix&gt;/&lt;OWNER&gt;_&lt;GROUP&gt;_&lt;ENTITY&gt;_&lt;NUMBER&gt;</a:t>
            </a:r>
            <a:endParaRPr lang="en-GB" sz="1400" dirty="0" smtClean="0"/>
          </a:p>
          <a:p>
            <a:r>
              <a:rPr lang="en-GB" sz="1400" dirty="0" smtClean="0"/>
              <a:t>Example DOI:</a:t>
            </a:r>
          </a:p>
          <a:p>
            <a:pPr algn="ctr">
              <a:buFont typeface="Wingdings" pitchFamily="2" charset="2"/>
              <a:buNone/>
            </a:pPr>
            <a:r>
              <a:rPr lang="en-GB" sz="1400" b="1" dirty="0" smtClean="0"/>
              <a:t>10.1234/EUM_SEC_CLM_0005</a:t>
            </a:r>
          </a:p>
          <a:p>
            <a:endParaRPr lang="en-GB" sz="1000" dirty="0" smtClean="0"/>
          </a:p>
          <a:p>
            <a:r>
              <a:rPr lang="en-GB" sz="1400" dirty="0" smtClean="0"/>
              <a:t>To mint this DOI, some mandatory meta-data is required to be defined into a XML file and the creation of a landing page containing use....  A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460" y="274638"/>
            <a:ext cx="5391339" cy="730297"/>
          </a:xfrm>
        </p:spPr>
        <p:txBody>
          <a:bodyPr/>
          <a:lstStyle/>
          <a:p>
            <a:r>
              <a:rPr lang="en-GB" sz="4000" dirty="0" smtClean="0"/>
              <a:t>Overview</a:t>
            </a:r>
            <a:endParaRPr lang="en-GB" sz="4000" dirty="0"/>
          </a:p>
        </p:txBody>
      </p:sp>
      <p:sp>
        <p:nvSpPr>
          <p:cNvPr id="3" name="Content Placeholder 2"/>
          <p:cNvSpPr>
            <a:spLocks noGrp="1"/>
          </p:cNvSpPr>
          <p:nvPr>
            <p:ph idx="1"/>
          </p:nvPr>
        </p:nvSpPr>
        <p:spPr>
          <a:xfrm>
            <a:off x="199176" y="1287597"/>
            <a:ext cx="6430224" cy="4622185"/>
          </a:xfrm>
        </p:spPr>
        <p:txBody>
          <a:bodyPr/>
          <a:lstStyle/>
          <a:p>
            <a:r>
              <a:rPr lang="en-GB" dirty="0" smtClean="0"/>
              <a:t>Digital Object Identifiers (DOIs)</a:t>
            </a:r>
          </a:p>
          <a:p>
            <a:endParaRPr lang="en-GB" dirty="0" smtClean="0"/>
          </a:p>
          <a:p>
            <a:r>
              <a:rPr lang="en-GB" dirty="0" smtClean="0"/>
              <a:t>Usage in the EUMETSAT</a:t>
            </a:r>
          </a:p>
          <a:p>
            <a:endParaRPr lang="en-GB" dirty="0" smtClean="0"/>
          </a:p>
          <a:p>
            <a:r>
              <a:rPr lang="en-GB" dirty="0" smtClean="0"/>
              <a:t>GSICS usage</a:t>
            </a:r>
          </a:p>
          <a:p>
            <a:endParaRPr lang="en-US" dirty="0"/>
          </a:p>
          <a:p>
            <a:r>
              <a:rPr lang="en-US" dirty="0" smtClean="0"/>
              <a:t>Proposal for the EP</a:t>
            </a:r>
            <a:endParaRPr lang="en-GB"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2</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9199" y="3147532"/>
            <a:ext cx="3657600" cy="28575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0206" y="400050"/>
            <a:ext cx="5396593" cy="669471"/>
          </a:xfrm>
        </p:spPr>
        <p:txBody>
          <a:bodyPr/>
          <a:lstStyle/>
          <a:p>
            <a:r>
              <a:rPr lang="en-US" sz="3600" dirty="0" smtClean="0"/>
              <a:t>OID – Object Identifiers</a:t>
            </a:r>
            <a:endParaRPr lang="en-GB" sz="3600" dirty="0"/>
          </a:p>
        </p:txBody>
      </p:sp>
      <p:sp>
        <p:nvSpPr>
          <p:cNvPr id="3" name="Content Placeholder 2"/>
          <p:cNvSpPr>
            <a:spLocks noGrp="1"/>
          </p:cNvSpPr>
          <p:nvPr>
            <p:ph idx="1"/>
          </p:nvPr>
        </p:nvSpPr>
        <p:spPr>
          <a:xfrm>
            <a:off x="457199" y="1162050"/>
            <a:ext cx="8229600" cy="4964113"/>
          </a:xfrm>
        </p:spPr>
        <p:txBody>
          <a:bodyPr/>
          <a:lstStyle/>
          <a:p>
            <a:r>
              <a:rPr lang="en-US" dirty="0" smtClean="0"/>
              <a:t>Use in EUMETSAT to tag some Meteorological Products</a:t>
            </a:r>
          </a:p>
          <a:p>
            <a:endParaRPr lang="en-US" dirty="0"/>
          </a:p>
          <a:p>
            <a:endParaRPr lang="en-US" dirty="0" smtClean="0"/>
          </a:p>
          <a:p>
            <a:r>
              <a:rPr lang="en-US" dirty="0" smtClean="0"/>
              <a:t>Another method for uniquely identifying objects</a:t>
            </a:r>
          </a:p>
          <a:p>
            <a:endParaRPr lang="en-US" dirty="0"/>
          </a:p>
          <a:p>
            <a:endParaRPr lang="en-US" dirty="0" smtClean="0"/>
          </a:p>
          <a:p>
            <a:r>
              <a:rPr lang="en-US" dirty="0" smtClean="0"/>
              <a:t>User community preference is to use DOIs</a:t>
            </a:r>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3</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8502" y="3971490"/>
            <a:ext cx="2703600" cy="179113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72323" y="1344158"/>
            <a:ext cx="1917127" cy="2045154"/>
          </a:xfrm>
          <a:prstGeom prst="rect">
            <a:avLst/>
          </a:prstGeom>
        </p:spPr>
      </p:pic>
    </p:spTree>
    <p:extLst>
      <p:ext uri="{BB962C8B-B14F-4D97-AF65-F5344CB8AC3E}">
        <p14:creationId xmlns:p14="http://schemas.microsoft.com/office/powerpoint/2010/main" val="1896453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0095" y="403413"/>
            <a:ext cx="5673013" cy="457200"/>
          </a:xfrm>
        </p:spPr>
        <p:txBody>
          <a:bodyPr/>
          <a:lstStyle/>
          <a:p>
            <a:r>
              <a:rPr lang="en-GB" sz="3200" dirty="0" smtClean="0"/>
              <a:t>Purpose of this Presentation</a:t>
            </a:r>
            <a:endParaRPr lang="en-GB" sz="3200" dirty="0"/>
          </a:p>
        </p:txBody>
      </p:sp>
      <p:sp>
        <p:nvSpPr>
          <p:cNvPr id="3" name="Content Placeholder 2"/>
          <p:cNvSpPr>
            <a:spLocks noGrp="1"/>
          </p:cNvSpPr>
          <p:nvPr>
            <p:ph idx="1"/>
          </p:nvPr>
        </p:nvSpPr>
        <p:spPr>
          <a:xfrm>
            <a:off x="289711" y="1167897"/>
            <a:ext cx="8627952" cy="2245259"/>
          </a:xfrm>
        </p:spPr>
        <p:txBody>
          <a:bodyPr/>
          <a:lstStyle/>
          <a:p>
            <a:r>
              <a:rPr lang="en-GB" sz="1800" dirty="0" smtClean="0"/>
              <a:t>For information.</a:t>
            </a:r>
          </a:p>
          <a:p>
            <a:pPr>
              <a:buNone/>
            </a:pPr>
            <a:endParaRPr lang="en-GB" sz="1800" dirty="0" smtClean="0"/>
          </a:p>
          <a:p>
            <a:r>
              <a:rPr lang="en-GB" sz="1800" dirty="0" smtClean="0"/>
              <a:t>For discussion to support partner agencies to implement their own DOIs.</a:t>
            </a:r>
          </a:p>
          <a:p>
            <a:endParaRPr lang="en-GB" sz="1800"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4</a:t>
            </a:fld>
            <a:endParaRPr lang="en-US"/>
          </a:p>
        </p:txBody>
      </p:sp>
      <p:pic>
        <p:nvPicPr>
          <p:cNvPr id="2050" name="Picture 2" descr="C:\Users\miu\Dropbox\Work\Purpose.jpg"/>
          <p:cNvPicPr>
            <a:picLocks noChangeAspect="1" noChangeArrowheads="1"/>
          </p:cNvPicPr>
          <p:nvPr/>
        </p:nvPicPr>
        <p:blipFill>
          <a:blip r:embed="rId2" cstate="print"/>
          <a:srcRect/>
          <a:stretch>
            <a:fillRect/>
          </a:stretch>
        </p:blipFill>
        <p:spPr bwMode="auto">
          <a:xfrm>
            <a:off x="1442347" y="3156696"/>
            <a:ext cx="6096000" cy="314747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p:spPr>
        <p:txBody>
          <a:bodyPr/>
          <a:lstStyle/>
          <a:p>
            <a:fld id="{72FF9764-11FD-40A9-AFB3-70D71A739CB4}" type="slidenum">
              <a:rPr lang="en-US" smtClean="0"/>
              <a:pPr/>
              <a:t>5</a:t>
            </a:fld>
            <a:endParaRPr lang="en-US" smtClean="0"/>
          </a:p>
        </p:txBody>
      </p:sp>
      <p:sp>
        <p:nvSpPr>
          <p:cNvPr id="3075" name="Rectangle 2"/>
          <p:cNvSpPr>
            <a:spLocks noGrp="1" noChangeArrowheads="1"/>
          </p:cNvSpPr>
          <p:nvPr>
            <p:ph type="title"/>
          </p:nvPr>
        </p:nvSpPr>
        <p:spPr bwMode="auto">
          <a:xfrm>
            <a:off x="3675530" y="356536"/>
            <a:ext cx="4518211" cy="573088"/>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GB" sz="4000" b="1" dirty="0" smtClean="0">
                <a:solidFill>
                  <a:schemeClr val="tx1"/>
                </a:solidFill>
              </a:rPr>
              <a:t>What are DOIs ?</a:t>
            </a:r>
            <a:endParaRPr lang="en-US" sz="4000" b="1" dirty="0" smtClean="0">
              <a:solidFill>
                <a:schemeClr val="tx1"/>
              </a:solidFill>
            </a:endParaRPr>
          </a:p>
        </p:txBody>
      </p:sp>
      <p:sp>
        <p:nvSpPr>
          <p:cNvPr id="3076" name="Rectangle 6"/>
          <p:cNvSpPr>
            <a:spLocks noGrp="1" noChangeArrowheads="1"/>
          </p:cNvSpPr>
          <p:nvPr>
            <p:ph type="body" idx="1"/>
          </p:nvPr>
        </p:nvSpPr>
        <p:spPr>
          <a:xfrm>
            <a:off x="166221" y="1104523"/>
            <a:ext cx="5338286" cy="4988459"/>
          </a:xfrm>
        </p:spPr>
        <p:txBody>
          <a:bodyPr/>
          <a:lstStyle/>
          <a:p>
            <a:r>
              <a:rPr lang="en-GB" sz="2000" dirty="0" smtClean="0"/>
              <a:t>Mechanism to uniquely identify an object.  </a:t>
            </a:r>
          </a:p>
          <a:p>
            <a:pPr>
              <a:buNone/>
            </a:pPr>
            <a:endParaRPr lang="en-GB" sz="1800" dirty="0" smtClean="0"/>
          </a:p>
          <a:p>
            <a:r>
              <a:rPr lang="en-GB" sz="2000" dirty="0" smtClean="0"/>
              <a:t>DOIs have Metadata about the object is </a:t>
            </a:r>
            <a:r>
              <a:rPr lang="en-GB" sz="2000" i="1" dirty="0" smtClean="0"/>
              <a:t>persistently</a:t>
            </a:r>
            <a:r>
              <a:rPr lang="en-GB" sz="2000" dirty="0" smtClean="0"/>
              <a:t> stored in association with the identifier in another location such as a web page URL describing the object. </a:t>
            </a:r>
          </a:p>
          <a:p>
            <a:pPr>
              <a:buFont typeface="Wingdings" pitchFamily="2" charset="2"/>
              <a:buNone/>
            </a:pPr>
            <a:endParaRPr lang="en-GB" sz="1800" dirty="0" smtClean="0"/>
          </a:p>
          <a:p>
            <a:pPr eaLnBrk="1" hangingPunct="1">
              <a:lnSpc>
                <a:spcPct val="80000"/>
              </a:lnSpc>
            </a:pPr>
            <a:r>
              <a:rPr lang="en-GB" sz="2000" dirty="0" smtClean="0"/>
              <a:t>DOIs and their existing objects must be maintained for a minimum agreed period; 10 years.</a:t>
            </a:r>
          </a:p>
          <a:p>
            <a:pPr eaLnBrk="1" hangingPunct="1">
              <a:lnSpc>
                <a:spcPct val="80000"/>
              </a:lnSpc>
              <a:buFont typeface="Wingdings" pitchFamily="2" charset="2"/>
              <a:buNone/>
            </a:pPr>
            <a:endParaRPr lang="en-GB" sz="1800" dirty="0" smtClean="0"/>
          </a:p>
          <a:p>
            <a:pPr eaLnBrk="1" hangingPunct="1">
              <a:lnSpc>
                <a:spcPct val="80000"/>
              </a:lnSpc>
            </a:pPr>
            <a:r>
              <a:rPr lang="en-GB" sz="2000" dirty="0" smtClean="0"/>
              <a:t>Stable reference for Citation.</a:t>
            </a:r>
          </a:p>
          <a:p>
            <a:pPr eaLnBrk="1" hangingPunct="1">
              <a:lnSpc>
                <a:spcPct val="80000"/>
              </a:lnSpc>
              <a:buFont typeface="Wingdings" pitchFamily="2" charset="2"/>
              <a:buNone/>
            </a:pPr>
            <a:endParaRPr lang="en-GB" sz="1800" dirty="0" smtClean="0"/>
          </a:p>
          <a:p>
            <a:pPr eaLnBrk="1" hangingPunct="1">
              <a:lnSpc>
                <a:spcPct val="80000"/>
              </a:lnSpc>
            </a:pPr>
            <a:r>
              <a:rPr lang="en-GB" sz="2000" dirty="0" smtClean="0"/>
              <a:t>Simplifies the validation of objects used for research, etc.</a:t>
            </a:r>
          </a:p>
          <a:p>
            <a:pPr eaLnBrk="1" hangingPunct="1">
              <a:lnSpc>
                <a:spcPct val="80000"/>
              </a:lnSpc>
              <a:buFont typeface="Wingdings" pitchFamily="2" charset="2"/>
              <a:buNone/>
            </a:pPr>
            <a:endParaRPr lang="en-GB" sz="1000" dirty="0" smtClean="0"/>
          </a:p>
        </p:txBody>
      </p:sp>
      <p:pic>
        <p:nvPicPr>
          <p:cNvPr id="2" name="Picture 2" descr="C:\Users\miu\Dropbox\Work\DOIs.jpg"/>
          <p:cNvPicPr>
            <a:picLocks noChangeAspect="1" noChangeArrowheads="1"/>
          </p:cNvPicPr>
          <p:nvPr/>
        </p:nvPicPr>
        <p:blipFill>
          <a:blip r:embed="rId3" cstate="print"/>
          <a:srcRect/>
          <a:stretch>
            <a:fillRect/>
          </a:stretch>
        </p:blipFill>
        <p:spPr bwMode="auto">
          <a:xfrm>
            <a:off x="5484660" y="2227436"/>
            <a:ext cx="3461538" cy="306884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p:spPr>
        <p:txBody>
          <a:bodyPr/>
          <a:lstStyle/>
          <a:p>
            <a:fld id="{72FF9764-11FD-40A9-AFB3-70D71A739CB4}" type="slidenum">
              <a:rPr lang="en-US" smtClean="0"/>
              <a:pPr/>
              <a:t>6</a:t>
            </a:fld>
            <a:endParaRPr lang="en-US" smtClean="0"/>
          </a:p>
        </p:txBody>
      </p:sp>
      <p:sp>
        <p:nvSpPr>
          <p:cNvPr id="3075" name="Rectangle 2"/>
          <p:cNvSpPr>
            <a:spLocks noGrp="1" noChangeArrowheads="1"/>
          </p:cNvSpPr>
          <p:nvPr>
            <p:ph type="title"/>
          </p:nvPr>
        </p:nvSpPr>
        <p:spPr bwMode="auto">
          <a:xfrm>
            <a:off x="3404103" y="356535"/>
            <a:ext cx="5395865" cy="702719"/>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GB" sz="4000" b="1" dirty="0" smtClean="0">
                <a:solidFill>
                  <a:schemeClr val="tx1"/>
                </a:solidFill>
              </a:rPr>
              <a:t>What a DOI looks like</a:t>
            </a:r>
            <a:endParaRPr lang="en-US" sz="4000" b="1" dirty="0" smtClean="0">
              <a:solidFill>
                <a:schemeClr val="tx1"/>
              </a:solidFill>
            </a:endParaRPr>
          </a:p>
        </p:txBody>
      </p:sp>
      <p:sp>
        <p:nvSpPr>
          <p:cNvPr id="3076" name="Rectangle 6"/>
          <p:cNvSpPr>
            <a:spLocks noGrp="1" noChangeArrowheads="1"/>
          </p:cNvSpPr>
          <p:nvPr>
            <p:ph type="body" idx="1"/>
          </p:nvPr>
        </p:nvSpPr>
        <p:spPr>
          <a:xfrm>
            <a:off x="265814" y="1140737"/>
            <a:ext cx="8606582" cy="1430448"/>
          </a:xfrm>
        </p:spPr>
        <p:txBody>
          <a:bodyPr/>
          <a:lstStyle/>
          <a:p>
            <a:r>
              <a:rPr lang="en-GB" sz="1600" dirty="0" smtClean="0"/>
              <a:t>A DOI Name consists of a Prefix/Suffix.</a:t>
            </a:r>
          </a:p>
          <a:p>
            <a:r>
              <a:rPr lang="en-GB" sz="1600" dirty="0" smtClean="0"/>
              <a:t>Prefix is provided by a DOI management agency; this is free under certain conditions.  </a:t>
            </a:r>
          </a:p>
          <a:p>
            <a:r>
              <a:rPr lang="en-GB" sz="1600" dirty="0" smtClean="0"/>
              <a:t>Suffix is an opaque string specified by the owner of the DOI prefix.</a:t>
            </a:r>
          </a:p>
          <a:p>
            <a:endParaRPr lang="en-GB" sz="800" dirty="0" smtClean="0"/>
          </a:p>
          <a:p>
            <a:pPr>
              <a:buNone/>
            </a:pPr>
            <a:r>
              <a:rPr lang="en-GB" sz="1800" dirty="0" smtClean="0"/>
              <a:t>Here is EUMETSAT’s DOI Naming format:</a:t>
            </a:r>
          </a:p>
          <a:p>
            <a:pPr>
              <a:buNone/>
            </a:pPr>
            <a:endParaRPr lang="en-GB" sz="1800" dirty="0" smtClean="0"/>
          </a:p>
          <a:p>
            <a:pPr>
              <a:buFont typeface="Wingdings" pitchFamily="2" charset="2"/>
              <a:buNone/>
            </a:pPr>
            <a:endParaRPr lang="en-GB" sz="1800" dirty="0" smtClean="0"/>
          </a:p>
          <a:p>
            <a:pPr eaLnBrk="1" hangingPunct="1">
              <a:lnSpc>
                <a:spcPct val="80000"/>
              </a:lnSpc>
              <a:buFont typeface="Wingdings" pitchFamily="2" charset="2"/>
              <a:buNone/>
            </a:pPr>
            <a:endParaRPr lang="en-GB" sz="1000" dirty="0" smtClean="0"/>
          </a:p>
        </p:txBody>
      </p:sp>
      <p:pic>
        <p:nvPicPr>
          <p:cNvPr id="4098" name="Picture 2" descr="C:\Users\miu\Dropbox\Work\DOI1.png"/>
          <p:cNvPicPr>
            <a:picLocks noChangeAspect="1" noChangeArrowheads="1"/>
          </p:cNvPicPr>
          <p:nvPr/>
        </p:nvPicPr>
        <p:blipFill>
          <a:blip r:embed="rId3" cstate="print"/>
          <a:srcRect/>
          <a:stretch>
            <a:fillRect/>
          </a:stretch>
        </p:blipFill>
        <p:spPr bwMode="auto">
          <a:xfrm>
            <a:off x="1518917" y="2490239"/>
            <a:ext cx="5931151" cy="932007"/>
          </a:xfrm>
          <a:prstGeom prst="rect">
            <a:avLst/>
          </a:prstGeom>
          <a:noFill/>
        </p:spPr>
      </p:pic>
      <p:sp>
        <p:nvSpPr>
          <p:cNvPr id="8" name="Rectangle 6"/>
          <p:cNvSpPr txBox="1">
            <a:spLocks noChangeArrowheads="1"/>
          </p:cNvSpPr>
          <p:nvPr/>
        </p:nvSpPr>
        <p:spPr bwMode="auto">
          <a:xfrm>
            <a:off x="264313" y="3431322"/>
            <a:ext cx="8606582" cy="28879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FF0000"/>
              </a:buClr>
              <a:buSzTx/>
              <a:buFont typeface="Wingdings" pitchFamily="2" charset="2"/>
              <a:buChar char="v"/>
              <a:tabLst/>
              <a:defRPr/>
            </a:pPr>
            <a:r>
              <a:rPr kumimoji="0" lang="en-GB" sz="1600" b="0" i="0" u="none" strike="noStrike" kern="0" cap="none" spc="0" normalizeH="0" baseline="0" noProof="0" dirty="0" smtClean="0">
                <a:ln>
                  <a:noFill/>
                </a:ln>
                <a:solidFill>
                  <a:schemeClr val="tx1"/>
                </a:solidFill>
                <a:effectLst/>
                <a:uLnTx/>
                <a:uFillTx/>
                <a:latin typeface="+mn-lt"/>
                <a:ea typeface="+mn-ea"/>
                <a:cs typeface="+mn-cs"/>
              </a:rPr>
              <a:t>For example, for the GEOLEOIR ATBD, we’ve specified the following DOI:</a:t>
            </a:r>
          </a:p>
          <a:p>
            <a:pPr marL="342900" marR="0" lvl="0" indent="-342900" algn="ctr" defTabSz="914400" rtl="0" eaLnBrk="0" fontAlgn="base" latinLnBrk="0" hangingPunct="0">
              <a:lnSpc>
                <a:spcPct val="100000"/>
              </a:lnSpc>
              <a:spcBef>
                <a:spcPct val="20000"/>
              </a:spcBef>
              <a:spcAft>
                <a:spcPct val="0"/>
              </a:spcAft>
              <a:buClr>
                <a:srgbClr val="FF0000"/>
              </a:buClr>
              <a:buSzTx/>
              <a:tabLst/>
              <a:defRPr/>
            </a:pPr>
            <a:r>
              <a:rPr lang="en-GB" sz="1600" kern="0" dirty="0" smtClean="0">
                <a:solidFill>
                  <a:srgbClr val="FF0000"/>
                </a:solidFill>
                <a:latin typeface="+mn-lt"/>
              </a:rPr>
              <a:t>10.15770/1001.803179</a:t>
            </a:r>
            <a:endParaRPr kumimoji="0" lang="en-GB"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FF0000"/>
              </a:buClr>
              <a:buSzTx/>
              <a:buFont typeface="Wingdings" pitchFamily="2" charset="2"/>
              <a:buChar char="v"/>
              <a:tabLst/>
              <a:defRPr/>
            </a:pPr>
            <a:endParaRPr kumimoji="0" lang="en-GB"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FF0000"/>
              </a:buClr>
              <a:buSzTx/>
              <a:buFont typeface="Wingdings" pitchFamily="2" charset="2"/>
              <a:buChar char="v"/>
              <a:tabLst/>
              <a:defRPr/>
            </a:pPr>
            <a:r>
              <a:rPr kumimoji="0" lang="en-GB" sz="1600" b="0" i="0" u="none" strike="noStrike" kern="0" cap="none" spc="0" normalizeH="0" baseline="0" noProof="0" dirty="0" smtClean="0">
                <a:ln>
                  <a:noFill/>
                </a:ln>
                <a:solidFill>
                  <a:schemeClr val="tx1"/>
                </a:solidFill>
                <a:effectLst/>
                <a:uLnTx/>
                <a:uFillTx/>
                <a:latin typeface="+mn-lt"/>
                <a:ea typeface="+mn-ea"/>
                <a:cs typeface="+mn-cs"/>
              </a:rPr>
              <a:t>This DOI unique</a:t>
            </a:r>
            <a:r>
              <a:rPr lang="en-GB" sz="1600" kern="0" noProof="0" dirty="0" smtClean="0">
                <a:latin typeface="+mn-lt"/>
              </a:rPr>
              <a:t>ly</a:t>
            </a:r>
            <a:r>
              <a:rPr lang="en-GB" sz="1600" kern="0" dirty="0" smtClean="0">
                <a:latin typeface="+mn-lt"/>
              </a:rPr>
              <a:t> identify </a:t>
            </a:r>
            <a:r>
              <a:rPr kumimoji="0" lang="en-GB" sz="1600" b="0" i="0" u="none" strike="noStrike" kern="0" cap="none" spc="0" normalizeH="0" noProof="0" dirty="0" smtClean="0">
                <a:ln>
                  <a:noFill/>
                </a:ln>
                <a:solidFill>
                  <a:schemeClr val="tx1"/>
                </a:solidFill>
                <a:effectLst/>
                <a:uLnTx/>
                <a:uFillTx/>
                <a:latin typeface="+mn-lt"/>
                <a:ea typeface="+mn-ea"/>
                <a:cs typeface="+mn-cs"/>
              </a:rPr>
              <a:t>the ATBD.</a:t>
            </a:r>
          </a:p>
          <a:p>
            <a:pPr marL="342900" marR="0" lvl="0" indent="-342900" algn="l" defTabSz="914400" rtl="0" eaLnBrk="0" fontAlgn="base" latinLnBrk="0" hangingPunct="0">
              <a:lnSpc>
                <a:spcPct val="100000"/>
              </a:lnSpc>
              <a:spcBef>
                <a:spcPct val="20000"/>
              </a:spcBef>
              <a:spcAft>
                <a:spcPct val="0"/>
              </a:spcAft>
              <a:buClr>
                <a:srgbClr val="FF0000"/>
              </a:buClr>
              <a:buSzTx/>
              <a:buFont typeface="Wingdings" pitchFamily="2" charset="2"/>
              <a:buChar char="v"/>
              <a:tabLst/>
              <a:defRPr/>
            </a:pPr>
            <a:r>
              <a:rPr kumimoji="0" lang="en-GB" sz="1600" b="0" i="0" u="none" strike="noStrike" kern="0" cap="none" spc="0" normalizeH="0" noProof="0" dirty="0" smtClean="0">
                <a:ln>
                  <a:noFill/>
                </a:ln>
                <a:solidFill>
                  <a:schemeClr val="tx1"/>
                </a:solidFill>
                <a:effectLst/>
                <a:uLnTx/>
                <a:uFillTx/>
                <a:latin typeface="+mn-lt"/>
                <a:ea typeface="+mn-ea"/>
                <a:cs typeface="+mn-cs"/>
              </a:rPr>
              <a:t>GSICS producer implementing a product as specified in the ATBD shall provide this DOI in their product.</a:t>
            </a:r>
          </a:p>
          <a:p>
            <a:pPr marL="342900" marR="0" lvl="0" indent="-342900" algn="l" defTabSz="914400" rtl="0" eaLnBrk="0" fontAlgn="base" latinLnBrk="0" hangingPunct="0">
              <a:lnSpc>
                <a:spcPct val="100000"/>
              </a:lnSpc>
              <a:spcBef>
                <a:spcPct val="20000"/>
              </a:spcBef>
              <a:spcAft>
                <a:spcPct val="0"/>
              </a:spcAft>
              <a:buClr>
                <a:srgbClr val="FF0000"/>
              </a:buClr>
              <a:buSzTx/>
              <a:buFont typeface="Wingdings" pitchFamily="2" charset="2"/>
              <a:buChar char="v"/>
              <a:tabLst/>
              <a:defRPr/>
            </a:pPr>
            <a:r>
              <a:rPr lang="en-GB" sz="1600" kern="0" dirty="0" smtClean="0">
                <a:latin typeface="+mn-lt"/>
              </a:rPr>
              <a:t>A user of this product can cite this DOI in their work and/or papers.</a:t>
            </a:r>
          </a:p>
          <a:p>
            <a:pPr marL="342900" lvl="0" indent="-342900" eaLnBrk="0" hangingPunct="0">
              <a:spcBef>
                <a:spcPct val="20000"/>
              </a:spcBef>
              <a:buClr>
                <a:srgbClr val="FF0000"/>
              </a:buClr>
              <a:buFont typeface="Wingdings" pitchFamily="2" charset="2"/>
              <a:buChar char="v"/>
            </a:pPr>
            <a:r>
              <a:rPr lang="en-GB" sz="1600" kern="0" dirty="0" smtClean="0">
                <a:latin typeface="+mn-lt"/>
              </a:rPr>
              <a:t>Users of this work and/or paper can validate it by </a:t>
            </a:r>
            <a:r>
              <a:rPr lang="en-GB" kern="0" dirty="0" smtClean="0">
                <a:latin typeface="+mn-lt"/>
              </a:rPr>
              <a:t>the URL: </a:t>
            </a:r>
          </a:p>
          <a:p>
            <a:pPr marL="342900" lvl="0" indent="-342900" algn="ctr" eaLnBrk="0" hangingPunct="0">
              <a:spcBef>
                <a:spcPct val="20000"/>
              </a:spcBef>
              <a:buClr>
                <a:srgbClr val="FF0000"/>
              </a:buClr>
            </a:pPr>
            <a:r>
              <a:rPr lang="en-GB" u="sng" dirty="0" smtClean="0">
                <a:hlinkClick r:id="rId4"/>
              </a:rPr>
              <a:t>http://dx.doi.org/</a:t>
            </a:r>
            <a:r>
              <a:rPr lang="en-GB" kern="0" dirty="0" smtClean="0">
                <a:solidFill>
                  <a:srgbClr val="FF0000"/>
                </a:solidFill>
              </a:rPr>
              <a:t>10.15770/1001.803179</a:t>
            </a:r>
            <a:endParaRPr kumimoji="0" lang="en-GB" b="0" i="0" u="none" strike="noStrike" kern="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FF0000"/>
              </a:buClr>
              <a:buSzTx/>
              <a:buFont typeface="Wingdings" pitchFamily="2" charset="2"/>
              <a:buChar char="v"/>
              <a:tabLst/>
              <a:defRPr/>
            </a:pPr>
            <a:endParaRPr kumimoji="0" lang="en-GB"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FF0000"/>
              </a:buClr>
              <a:buSzTx/>
              <a:buFont typeface="Wingdings" pitchFamily="2" charset="2"/>
              <a:buNone/>
              <a:tabLst/>
              <a:defRPr/>
            </a:pPr>
            <a:endParaRPr kumimoji="0" lang="en-GB"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F0000"/>
              </a:buClr>
              <a:buSzTx/>
              <a:buFont typeface="Wingdings" pitchFamily="2" charset="2"/>
              <a:buNone/>
              <a:tabLst/>
              <a:defRPr/>
            </a:pPr>
            <a:endParaRPr kumimoji="0" lang="en-GB" sz="1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miu\Dropbox\Work\jpg_020692.jpg"/>
          <p:cNvPicPr>
            <a:picLocks noChangeAspect="1" noChangeArrowheads="1"/>
          </p:cNvPicPr>
          <p:nvPr/>
        </p:nvPicPr>
        <p:blipFill>
          <a:blip r:embed="rId2" cstate="print"/>
          <a:srcRect/>
          <a:stretch>
            <a:fillRect/>
          </a:stretch>
        </p:blipFill>
        <p:spPr bwMode="auto">
          <a:xfrm>
            <a:off x="5450564" y="1221871"/>
            <a:ext cx="3258870" cy="2870295"/>
          </a:xfrm>
          <a:prstGeom prst="rect">
            <a:avLst/>
          </a:prstGeom>
          <a:noFill/>
        </p:spPr>
      </p:pic>
      <p:sp>
        <p:nvSpPr>
          <p:cNvPr id="2" name="Title 1"/>
          <p:cNvSpPr>
            <a:spLocks noGrp="1"/>
          </p:cNvSpPr>
          <p:nvPr>
            <p:ph type="title"/>
          </p:nvPr>
        </p:nvSpPr>
        <p:spPr>
          <a:xfrm>
            <a:off x="3290206" y="356120"/>
            <a:ext cx="5396593" cy="794883"/>
          </a:xfrm>
        </p:spPr>
        <p:txBody>
          <a:bodyPr/>
          <a:lstStyle/>
          <a:p>
            <a:r>
              <a:rPr lang="en-GB" sz="3600" dirty="0" smtClean="0"/>
              <a:t>EUMETSAT Use of DOIs</a:t>
            </a:r>
            <a:endParaRPr lang="en-GB" sz="3600" dirty="0"/>
          </a:p>
        </p:txBody>
      </p:sp>
      <p:sp>
        <p:nvSpPr>
          <p:cNvPr id="3" name="Content Placeholder 2"/>
          <p:cNvSpPr>
            <a:spLocks noGrp="1"/>
          </p:cNvSpPr>
          <p:nvPr>
            <p:ph idx="1"/>
          </p:nvPr>
        </p:nvSpPr>
        <p:spPr>
          <a:xfrm>
            <a:off x="457199" y="1086416"/>
            <a:ext cx="8134540" cy="5106153"/>
          </a:xfrm>
        </p:spPr>
        <p:txBody>
          <a:bodyPr/>
          <a:lstStyle/>
          <a:p>
            <a:r>
              <a:rPr lang="en-GB" sz="2400" dirty="0" smtClean="0"/>
              <a:t>DataCite</a:t>
            </a:r>
          </a:p>
          <a:p>
            <a:endParaRPr lang="en-GB" sz="2400" dirty="0" smtClean="0"/>
          </a:p>
          <a:p>
            <a:r>
              <a:rPr lang="en-GB" sz="2400" dirty="0" smtClean="0"/>
              <a:t>GSICS ATBD</a:t>
            </a:r>
          </a:p>
          <a:p>
            <a:pPr marL="533400" lvl="1" indent="-193675"/>
            <a:endParaRPr lang="en-GB" sz="1800" u="sng" dirty="0" smtClean="0">
              <a:hlinkClick r:id="rId3"/>
            </a:endParaRPr>
          </a:p>
          <a:p>
            <a:pPr marL="533400" lvl="1" indent="-193675"/>
            <a:r>
              <a:rPr lang="en-GB" sz="1800" u="sng" dirty="0" smtClean="0">
                <a:hlinkClick r:id="rId3"/>
              </a:rPr>
              <a:t>http://doi.org/10.15770/1001.803179</a:t>
            </a:r>
            <a:endParaRPr lang="en-GB" sz="1800" u="sng" dirty="0" smtClean="0"/>
          </a:p>
          <a:p>
            <a:pPr marL="533400" lvl="1" indent="-193675"/>
            <a:endParaRPr lang="en-GB" sz="1800" dirty="0" smtClean="0"/>
          </a:p>
          <a:p>
            <a:pPr marL="361950" indent="-361950"/>
            <a:r>
              <a:rPr lang="en-GB" sz="2400" dirty="0" smtClean="0"/>
              <a:t>GSICS RAC Products</a:t>
            </a:r>
          </a:p>
          <a:p>
            <a:pPr marL="533400" lvl="1" indent="-193675"/>
            <a:endParaRPr lang="en-GB" sz="1800" u="sng" dirty="0" smtClean="0">
              <a:hlinkClick r:id="rId4"/>
            </a:endParaRPr>
          </a:p>
          <a:p>
            <a:pPr marL="533400" lvl="1" indent="-193675"/>
            <a:r>
              <a:rPr lang="en-GB" sz="1800" u="sng" dirty="0" smtClean="0">
                <a:hlinkClick r:id="rId4"/>
              </a:rPr>
              <a:t>http://doi.org/10.15770/1002.RAC-M8-MA-IASI</a:t>
            </a:r>
            <a:endParaRPr lang="en-GB" sz="1800" u="sng" dirty="0" smtClean="0">
              <a:hlinkClick r:id="rId3"/>
            </a:endParaRPr>
          </a:p>
          <a:p>
            <a:pPr marL="533400" lvl="1" indent="-193675"/>
            <a:r>
              <a:rPr lang="en-GB" sz="1800" u="sng" dirty="0" smtClean="0">
                <a:hlinkClick r:id="rId5"/>
              </a:rPr>
              <a:t>http://doi.org/10.15770/1002.RAC-M9-MA-IASI</a:t>
            </a:r>
            <a:endParaRPr lang="en-GB" sz="1800" u="sng" dirty="0" smtClean="0">
              <a:hlinkClick r:id="rId3"/>
            </a:endParaRPr>
          </a:p>
          <a:p>
            <a:pPr marL="533400" lvl="1" indent="-193675"/>
            <a:r>
              <a:rPr lang="en-GB" sz="1800" u="sng" dirty="0" smtClean="0">
                <a:hlinkClick r:id="rId6"/>
              </a:rPr>
              <a:t>http://doi.org/10.15770/1002.RAC-M10-MA-IASI</a:t>
            </a:r>
            <a:endParaRPr lang="en-GB" sz="1800" u="sng" dirty="0" smtClean="0">
              <a:hlinkClick r:id="rId3"/>
            </a:endParaRPr>
          </a:p>
          <a:p>
            <a:pPr lvl="1">
              <a:buNone/>
            </a:pPr>
            <a:endParaRPr lang="en-GB" sz="2400" dirty="0" smtClean="0"/>
          </a:p>
          <a:p>
            <a:r>
              <a:rPr lang="en-GB" sz="2400" dirty="0" smtClean="0"/>
              <a:t>No DOIs for NRTC Products (GSICS EP decision) </a:t>
            </a:r>
            <a:endParaRPr lang="en-GB" sz="24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385482"/>
            <a:ext cx="5738327" cy="627529"/>
          </a:xfrm>
        </p:spPr>
        <p:txBody>
          <a:bodyPr/>
          <a:lstStyle/>
          <a:p>
            <a:r>
              <a:rPr lang="en-GB" sz="3200" dirty="0" smtClean="0"/>
              <a:t>Collaboration GSICS Usage?</a:t>
            </a:r>
            <a:endParaRPr lang="en-GB" sz="3200" dirty="0"/>
          </a:p>
        </p:txBody>
      </p:sp>
      <p:sp>
        <p:nvSpPr>
          <p:cNvPr id="3" name="Content Placeholder 2"/>
          <p:cNvSpPr>
            <a:spLocks noGrp="1"/>
          </p:cNvSpPr>
          <p:nvPr>
            <p:ph idx="1"/>
          </p:nvPr>
        </p:nvSpPr>
        <p:spPr>
          <a:xfrm>
            <a:off x="382555" y="1147666"/>
            <a:ext cx="8304245" cy="4978498"/>
          </a:xfrm>
        </p:spPr>
        <p:txBody>
          <a:bodyPr/>
          <a:lstStyle/>
          <a:p>
            <a:endParaRPr lang="en-GB" sz="1800" dirty="0" smtClean="0"/>
          </a:p>
          <a:p>
            <a:r>
              <a:rPr lang="de-DE" sz="1800" dirty="0" smtClean="0"/>
              <a:t>Do other GSICS Producer want to use DOIs for their objects</a:t>
            </a:r>
          </a:p>
          <a:p>
            <a:endParaRPr lang="en-GB" sz="1800" dirty="0" smtClean="0"/>
          </a:p>
          <a:p>
            <a:r>
              <a:rPr lang="en-GB" sz="1800" dirty="0" smtClean="0"/>
              <a:t>If so, then</a:t>
            </a:r>
          </a:p>
          <a:p>
            <a:endParaRPr lang="en-GB" sz="1800" dirty="0" smtClean="0"/>
          </a:p>
          <a:p>
            <a:pPr lvl="1"/>
            <a:r>
              <a:rPr lang="en-GB" sz="1400" dirty="0" smtClean="0"/>
              <a:t>Who support the management of DOIs for GSICS i.e. </a:t>
            </a:r>
          </a:p>
          <a:p>
            <a:pPr marL="896938" lvl="2" indent="-179388"/>
            <a:r>
              <a:rPr lang="en-GB" sz="1400" dirty="0" smtClean="0"/>
              <a:t>Legal aspects; act as the Data Centre managing the assigning and minting of DOIs.</a:t>
            </a:r>
          </a:p>
          <a:p>
            <a:pPr marL="896938" lvl="2" indent="-179388"/>
            <a:r>
              <a:rPr lang="en-GB" sz="1400" dirty="0" smtClean="0"/>
              <a:t>This also include </a:t>
            </a:r>
          </a:p>
          <a:p>
            <a:pPr marL="896938" lvl="2" indent="-179388"/>
            <a:endParaRPr lang="en-GB" sz="1400" dirty="0" smtClean="0"/>
          </a:p>
          <a:p>
            <a:pPr marL="896938" lvl="2" indent="-179388"/>
            <a:r>
              <a:rPr lang="en-GB" sz="1400" dirty="0" smtClean="0"/>
              <a:t>Legal aspects of using DOIs, GSICS specific DOI name, specification of guidelines for the format of DOIs, where DOI landing pages are to be hosted.</a:t>
            </a:r>
          </a:p>
          <a:p>
            <a:pPr lvl="1">
              <a:buNone/>
            </a:pPr>
            <a:endParaRPr lang="en-GB" sz="1400" dirty="0" smtClean="0"/>
          </a:p>
          <a:p>
            <a:pPr lvl="1"/>
            <a:r>
              <a:rPr lang="en-GB" sz="1400" dirty="0" smtClean="0"/>
              <a:t>Who operates DOIs for GSICS; coordinate the acquisition of DOI meta-data, coordinate the generation of a web accessible landing page, minting of the DOI, coordinating the maintenance of products with DOIs for the agreed period.</a:t>
            </a:r>
          </a:p>
          <a:p>
            <a:pPr lvl="1"/>
            <a:endParaRPr lang="en-GB" sz="1400" dirty="0" smtClean="0"/>
          </a:p>
          <a:p>
            <a:pPr lvl="1"/>
            <a:r>
              <a:rPr lang="en-GB" sz="1400" dirty="0" smtClean="0"/>
              <a:t>Specify guideline, conventions and standards across the members?</a:t>
            </a:r>
          </a:p>
          <a:p>
            <a:pPr>
              <a:buNone/>
            </a:pPr>
            <a:endParaRPr lang="en-GB" sz="1800" dirty="0" smtClean="0"/>
          </a:p>
          <a:p>
            <a:pPr lvl="1"/>
            <a:endParaRPr lang="en-GB" sz="1400" dirty="0" smtClean="0"/>
          </a:p>
          <a:p>
            <a:pPr lvl="1">
              <a:buNone/>
            </a:pPr>
            <a:endParaRPr lang="en-GB" sz="1400" dirty="0" smtClean="0"/>
          </a:p>
          <a:p>
            <a:pPr lvl="1"/>
            <a:endParaRPr lang="en-GB" sz="14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8</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2312" y="1795463"/>
            <a:ext cx="1614488" cy="100268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p>
            <a:fld id="{0BB25FD9-27DC-4523-A484-31120BF8BAAC}" type="slidenum">
              <a:rPr lang="en-US" smtClean="0"/>
              <a:pPr/>
              <a:t>9</a:t>
            </a:fld>
            <a:endParaRPr lang="en-US" smtClean="0"/>
          </a:p>
        </p:txBody>
      </p:sp>
      <p:sp>
        <p:nvSpPr>
          <p:cNvPr id="6147" name="Rectangle 2"/>
          <p:cNvSpPr>
            <a:spLocks noGrp="1" noChangeArrowheads="1"/>
          </p:cNvSpPr>
          <p:nvPr>
            <p:ph type="title"/>
          </p:nvPr>
        </p:nvSpPr>
        <p:spPr bwMode="auto">
          <a:xfrm>
            <a:off x="3181739" y="439510"/>
            <a:ext cx="5962261"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2000" dirty="0" smtClean="0">
                <a:solidFill>
                  <a:srgbClr val="FF3300"/>
                </a:solidFill>
              </a:rPr>
              <a:t>End of Presentation: Thank you for your attention</a:t>
            </a:r>
          </a:p>
        </p:txBody>
      </p:sp>
      <p:sp>
        <p:nvSpPr>
          <p:cNvPr id="12292" name="Rectangle 6"/>
          <p:cNvSpPr>
            <a:spLocks noGrp="1" noChangeArrowheads="1"/>
          </p:cNvSpPr>
          <p:nvPr>
            <p:ph type="body" idx="1"/>
          </p:nvPr>
        </p:nvSpPr>
        <p:spPr>
          <a:xfrm>
            <a:off x="421341" y="1207528"/>
            <a:ext cx="8229600" cy="5247060"/>
          </a:xfrm>
        </p:spPr>
        <p:txBody>
          <a:bodyPr/>
          <a:lstStyle/>
          <a:p>
            <a:pPr algn="ctr" eaLnBrk="1" hangingPunct="1">
              <a:buFont typeface="Wingdings" pitchFamily="2" charset="2"/>
              <a:buNone/>
            </a:pPr>
            <a:endParaRPr lang="en-GB" sz="2400" b="1" dirty="0" smtClean="0">
              <a:solidFill>
                <a:schemeClr val="accent2"/>
              </a:solidFill>
            </a:endParaRPr>
          </a:p>
          <a:p>
            <a:pPr algn="ctr" eaLnBrk="1" hangingPunct="1">
              <a:buFont typeface="Wingdings" pitchFamily="2" charset="2"/>
              <a:buNone/>
            </a:pPr>
            <a:endParaRPr lang="en-GB" sz="2400" b="1" dirty="0" smtClean="0">
              <a:solidFill>
                <a:schemeClr val="accent2"/>
              </a:solidFill>
            </a:endParaRPr>
          </a:p>
          <a:p>
            <a:pPr algn="ctr" eaLnBrk="1" hangingPunct="1">
              <a:buFont typeface="Wingdings" pitchFamily="2" charset="2"/>
              <a:buNone/>
            </a:pPr>
            <a:endParaRPr lang="en-GB" sz="5400" b="1" dirty="0" smtClean="0">
              <a:solidFill>
                <a:schemeClr val="accent2"/>
              </a:solidFill>
            </a:endParaRPr>
          </a:p>
        </p:txBody>
      </p:sp>
      <p:pic>
        <p:nvPicPr>
          <p:cNvPr id="8193" name="Picture 1" descr="C:\Users\miu\Dropbox\Work\ask-question-1-ff9bc6fa5eaa0d7667ae7a5a4c61330c.jpg"/>
          <p:cNvPicPr>
            <a:picLocks noChangeAspect="1" noChangeArrowheads="1"/>
          </p:cNvPicPr>
          <p:nvPr/>
        </p:nvPicPr>
        <p:blipFill>
          <a:blip r:embed="rId3" cstate="print"/>
          <a:srcRect/>
          <a:stretch>
            <a:fillRect/>
          </a:stretch>
        </p:blipFill>
        <p:spPr bwMode="auto">
          <a:xfrm>
            <a:off x="1400457" y="1202098"/>
            <a:ext cx="6539431" cy="494544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nodePh="1">
                                  <p:stCondLst>
                                    <p:cond delay="0"/>
                                  </p:stCondLst>
                                  <p:endCondLst>
                                    <p:cond evt="begin" delay="0">
                                      <p:tn val="5"/>
                                    </p:cond>
                                  </p:end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fade">
                                      <p:cBhvr>
                                        <p:cTn id="7" dur="1000"/>
                                        <p:tgtEl>
                                          <p:spTgt spid="12292">
                                            <p:txEl>
                                              <p:pRg st="0" end="0"/>
                                            </p:txEl>
                                          </p:spTgt>
                                        </p:tgtEl>
                                      </p:cBhvr>
                                    </p:animEffect>
                                    <p:anim calcmode="lin" valueType="num">
                                      <p:cBhvr>
                                        <p:cTn id="8" dur="10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35090</TotalTime>
  <Words>716</Words>
  <Application>Microsoft Office PowerPoint</Application>
  <PresentationFormat>On-screen Show (4:3)</PresentationFormat>
  <Paragraphs>131</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宋体</vt:lpstr>
      <vt:lpstr>Arial</vt:lpstr>
      <vt:lpstr>Times New Roman</vt:lpstr>
      <vt:lpstr>Wingdings</vt:lpstr>
      <vt:lpstr>Default Design</vt:lpstr>
      <vt:lpstr>DOI Overview and its Usage for EUMETSAT GSICS Objects</vt:lpstr>
      <vt:lpstr>Overview</vt:lpstr>
      <vt:lpstr>OID – Object Identifiers</vt:lpstr>
      <vt:lpstr>Purpose of this Presentation</vt:lpstr>
      <vt:lpstr>What are DOIs ?</vt:lpstr>
      <vt:lpstr>What a DOI looks like</vt:lpstr>
      <vt:lpstr>EUMETSAT Use of DOIs</vt:lpstr>
      <vt:lpstr>Collaboration GSICS Usage?</vt:lpstr>
      <vt:lpstr>End of Presentation: Thank you for your attention</vt:lpstr>
      <vt:lpstr>Managing DOIs</vt:lpstr>
      <vt:lpstr>Minting DOIs (registering)</vt:lpstr>
    </vt:vector>
  </TitlesOfParts>
  <Company>NOAA / NESDIS / ORA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Peter Miu</cp:lastModifiedBy>
  <cp:revision>874</cp:revision>
  <dcterms:created xsi:type="dcterms:W3CDTF">2004-06-10T15:46:18Z</dcterms:created>
  <dcterms:modified xsi:type="dcterms:W3CDTF">2018-03-20T06:16:27Z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M_DOCNUM">
    <vt:lpwstr>971945</vt:lpwstr>
  </property>
  <property fmtid="{D5CDD505-2E9C-101B-9397-08002B2CF9AE}" pid="3" name="DM_DOCNAME">
    <vt:lpwstr>8g_2018_Pete_DOI_Usage_Experience</vt:lpwstr>
  </property>
  <property fmtid="{D5CDD505-2E9C-101B-9397-08002B2CF9AE}" pid="4" name="DM_AUTHOR">
    <vt:lpwstr>Miu</vt:lpwstr>
  </property>
  <property fmtid="{D5CDD505-2E9C-101B-9397-08002B2CF9AE}" pid="5" name="DM_E_DOC_NO">
    <vt:lpwstr>EUM/OPS/VWG/18/971945</vt:lpwstr>
  </property>
  <property fmtid="{D5CDD505-2E9C-101B-9397-08002B2CF9AE}" pid="6" name="DM_E_VER_NO">
    <vt:lpwstr>1 Draft</vt:lpwstr>
  </property>
  <property fmtid="{D5CDD505-2E9C-101B-9397-08002B2CF9AE}" pid="7" name="DM_E_ISS_DATE">
    <vt:lpwstr>29 January 2018</vt:lpwstr>
  </property>
  <property fmtid="{D5CDD505-2E9C-101B-9397-08002B2CF9AE}" pid="8" name="DM_E_FROM_PERS2">
    <vt:lpwstr/>
  </property>
  <property fmtid="{D5CDD505-2E9C-101B-9397-08002B2CF9AE}" pid="9" name="DM_E_CONFID">
    <vt:lpwstr/>
  </property>
  <property fmtid="{D5CDD505-2E9C-101B-9397-08002B2CF9AE}" pid="10" name="DM_E_WBS_CODE">
    <vt:lpwstr/>
  </property>
  <property fmtid="{D5CDD505-2E9C-101B-9397-08002B2CF9AE}" pid="11" name="DM_E_DISTRIB">
    <vt:lpwstr/>
  </property>
</Properties>
</file>