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36"/>
  </p:notesMasterIdLst>
  <p:handoutMasterIdLst>
    <p:handoutMasterId r:id="rId37"/>
  </p:handoutMasterIdLst>
  <p:sldIdLst>
    <p:sldId id="551" r:id="rId2"/>
    <p:sldId id="986" r:id="rId3"/>
    <p:sldId id="992" r:id="rId4"/>
    <p:sldId id="1011" r:id="rId5"/>
    <p:sldId id="1020" r:id="rId6"/>
    <p:sldId id="1022" r:id="rId7"/>
    <p:sldId id="1021" r:id="rId8"/>
    <p:sldId id="1028" r:id="rId9"/>
    <p:sldId id="1029" r:id="rId10"/>
    <p:sldId id="1023" r:id="rId11"/>
    <p:sldId id="1030" r:id="rId12"/>
    <p:sldId id="1026" r:id="rId13"/>
    <p:sldId id="1031" r:id="rId14"/>
    <p:sldId id="1027" r:id="rId15"/>
    <p:sldId id="1032" r:id="rId16"/>
    <p:sldId id="1013" r:id="rId17"/>
    <p:sldId id="993" r:id="rId18"/>
    <p:sldId id="970" r:id="rId19"/>
    <p:sldId id="971" r:id="rId20"/>
    <p:sldId id="994" r:id="rId21"/>
    <p:sldId id="995" r:id="rId22"/>
    <p:sldId id="1015" r:id="rId23"/>
    <p:sldId id="1000" r:id="rId24"/>
    <p:sldId id="1017" r:id="rId25"/>
    <p:sldId id="1018" r:id="rId26"/>
    <p:sldId id="996" r:id="rId27"/>
    <p:sldId id="960" r:id="rId28"/>
    <p:sldId id="991" r:id="rId29"/>
    <p:sldId id="982" r:id="rId30"/>
    <p:sldId id="1008" r:id="rId31"/>
    <p:sldId id="999" r:id="rId32"/>
    <p:sldId id="1003" r:id="rId33"/>
    <p:sldId id="1004" r:id="rId34"/>
    <p:sldId id="1001" r:id="rId35"/>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6732" algn="l" rtl="0" fontAlgn="base">
      <a:spcBef>
        <a:spcPct val="0"/>
      </a:spcBef>
      <a:spcAft>
        <a:spcPct val="0"/>
      </a:spcAft>
      <a:defRPr sz="900" b="1" kern="1200">
        <a:solidFill>
          <a:schemeClr val="bg1"/>
        </a:solidFill>
        <a:latin typeface="Tahoma" pitchFamily="34" charset="0"/>
        <a:ea typeface="+mn-ea"/>
        <a:cs typeface="+mn-cs"/>
      </a:defRPr>
    </a:lvl2pPr>
    <a:lvl3pPr marL="913466" algn="l" rtl="0" fontAlgn="base">
      <a:spcBef>
        <a:spcPct val="0"/>
      </a:spcBef>
      <a:spcAft>
        <a:spcPct val="0"/>
      </a:spcAft>
      <a:defRPr sz="900" b="1" kern="1200">
        <a:solidFill>
          <a:schemeClr val="bg1"/>
        </a:solidFill>
        <a:latin typeface="Tahoma" pitchFamily="34" charset="0"/>
        <a:ea typeface="+mn-ea"/>
        <a:cs typeface="+mn-cs"/>
      </a:defRPr>
    </a:lvl3pPr>
    <a:lvl4pPr marL="1370196" algn="l" rtl="0" fontAlgn="base">
      <a:spcBef>
        <a:spcPct val="0"/>
      </a:spcBef>
      <a:spcAft>
        <a:spcPct val="0"/>
      </a:spcAft>
      <a:defRPr sz="900" b="1" kern="1200">
        <a:solidFill>
          <a:schemeClr val="bg1"/>
        </a:solidFill>
        <a:latin typeface="Tahoma" pitchFamily="34" charset="0"/>
        <a:ea typeface="+mn-ea"/>
        <a:cs typeface="+mn-cs"/>
      </a:defRPr>
    </a:lvl4pPr>
    <a:lvl5pPr marL="1826930" algn="l" rtl="0" fontAlgn="base">
      <a:spcBef>
        <a:spcPct val="0"/>
      </a:spcBef>
      <a:spcAft>
        <a:spcPct val="0"/>
      </a:spcAft>
      <a:defRPr sz="900" b="1" kern="1200">
        <a:solidFill>
          <a:schemeClr val="bg1"/>
        </a:solidFill>
        <a:latin typeface="Tahoma" pitchFamily="34" charset="0"/>
        <a:ea typeface="+mn-ea"/>
        <a:cs typeface="+mn-cs"/>
      </a:defRPr>
    </a:lvl5pPr>
    <a:lvl6pPr marL="2283661" algn="l" defTabSz="913466" rtl="0" eaLnBrk="1" latinLnBrk="0" hangingPunct="1">
      <a:defRPr sz="900" b="1" kern="1200">
        <a:solidFill>
          <a:schemeClr val="bg1"/>
        </a:solidFill>
        <a:latin typeface="Tahoma" pitchFamily="34" charset="0"/>
        <a:ea typeface="+mn-ea"/>
        <a:cs typeface="+mn-cs"/>
      </a:defRPr>
    </a:lvl6pPr>
    <a:lvl7pPr marL="2740396" algn="l" defTabSz="913466" rtl="0" eaLnBrk="1" latinLnBrk="0" hangingPunct="1">
      <a:defRPr sz="900" b="1" kern="1200">
        <a:solidFill>
          <a:schemeClr val="bg1"/>
        </a:solidFill>
        <a:latin typeface="Tahoma" pitchFamily="34" charset="0"/>
        <a:ea typeface="+mn-ea"/>
        <a:cs typeface="+mn-cs"/>
      </a:defRPr>
    </a:lvl7pPr>
    <a:lvl8pPr marL="3197125" algn="l" defTabSz="913466" rtl="0" eaLnBrk="1" latinLnBrk="0" hangingPunct="1">
      <a:defRPr sz="900" b="1" kern="1200">
        <a:solidFill>
          <a:schemeClr val="bg1"/>
        </a:solidFill>
        <a:latin typeface="Tahoma" pitchFamily="34" charset="0"/>
        <a:ea typeface="+mn-ea"/>
        <a:cs typeface="+mn-cs"/>
      </a:defRPr>
    </a:lvl8pPr>
    <a:lvl9pPr marL="3653857" algn="l" defTabSz="913466"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1">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9">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33FF"/>
    <a:srgbClr val="A2DADE"/>
    <a:srgbClr val="4E0B55"/>
    <a:srgbClr val="EE2D24"/>
    <a:srgbClr val="FF9900"/>
    <a:srgbClr val="009900"/>
    <a:srgbClr val="C7A775"/>
    <a:srgbClr val="00B5EF"/>
    <a:srgbClr val="CDE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90" autoAdjust="0"/>
    <p:restoredTop sz="95912" autoAdjust="0"/>
  </p:normalViewPr>
  <p:slideViewPr>
    <p:cSldViewPr snapToGrid="0">
      <p:cViewPr varScale="1">
        <p:scale>
          <a:sx n="75" d="100"/>
          <a:sy n="75" d="100"/>
        </p:scale>
        <p:origin x="816" y="66"/>
      </p:cViewPr>
      <p:guideLst>
        <p:guide orient="horz" pos="1164"/>
        <p:guide orient="horz" pos="1411"/>
        <p:guide orient="horz" pos="2715"/>
        <p:guide orient="horz" pos="2389"/>
        <p:guide orient="horz" pos="2064"/>
        <p:guide orient="horz" pos="1735"/>
        <p:guide orient="horz" pos="3369"/>
        <p:guide orient="horz" pos="3699"/>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8" d="100"/>
          <a:sy n="58" d="100"/>
        </p:scale>
        <p:origin x="-1506" y="-78"/>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98EC2-60A7-4AEC-B648-A8D88FED5CFE}"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A856A8A0-AF80-4492-9E43-648D943AD0AA}">
      <dgm:prSet phldrT="[Text]" phldr="1"/>
      <dgm:spPr/>
      <dgm:t>
        <a:bodyPr/>
        <a:lstStyle/>
        <a:p>
          <a:endParaRPr lang="en-US"/>
        </a:p>
      </dgm:t>
    </dgm:pt>
    <dgm:pt modelId="{468C86C1-8F73-4EF5-B1D2-9C9CE2B8C8A6}" type="parTrans" cxnId="{8C31BCF4-3F44-49C6-93B4-B82F2BBFF760}">
      <dgm:prSet/>
      <dgm:spPr/>
      <dgm:t>
        <a:bodyPr/>
        <a:lstStyle/>
        <a:p>
          <a:endParaRPr lang="en-US"/>
        </a:p>
      </dgm:t>
    </dgm:pt>
    <dgm:pt modelId="{C9351ECD-56DF-4268-AB49-90AD6DF99E60}" type="sibTrans" cxnId="{8C31BCF4-3F44-49C6-93B4-B82F2BBFF760}">
      <dgm:prSet/>
      <dgm:spPr/>
      <dgm:t>
        <a:bodyPr/>
        <a:lstStyle/>
        <a:p>
          <a:endParaRPr lang="en-US"/>
        </a:p>
      </dgm:t>
    </dgm:pt>
    <dgm:pt modelId="{9F3654D2-CB0F-4863-B948-AA04E119655E}">
      <dgm:prSet phldrT="[Text]"/>
      <dgm:spPr/>
      <dgm:t>
        <a:bodyPr/>
        <a:lstStyle/>
        <a:p>
          <a:r>
            <a:rPr lang="en-US" dirty="0" smtClean="0"/>
            <a:t>Determine Mission and Calibration Requirements</a:t>
          </a:r>
          <a:endParaRPr lang="en-US" dirty="0"/>
        </a:p>
      </dgm:t>
    </dgm:pt>
    <dgm:pt modelId="{FDBF79CA-3739-4FCE-90A1-59624BBE7E22}" type="parTrans" cxnId="{1E7285BD-D454-4C81-AFBA-9DD3FC0CBE67}">
      <dgm:prSet/>
      <dgm:spPr/>
      <dgm:t>
        <a:bodyPr/>
        <a:lstStyle/>
        <a:p>
          <a:endParaRPr lang="en-US"/>
        </a:p>
      </dgm:t>
    </dgm:pt>
    <dgm:pt modelId="{79F65510-E4CB-403C-A480-B86280719D29}" type="sibTrans" cxnId="{1E7285BD-D454-4C81-AFBA-9DD3FC0CBE67}">
      <dgm:prSet/>
      <dgm:spPr/>
      <dgm:t>
        <a:bodyPr/>
        <a:lstStyle/>
        <a:p>
          <a:endParaRPr lang="en-US"/>
        </a:p>
      </dgm:t>
    </dgm:pt>
    <dgm:pt modelId="{90F7E577-920A-498F-9349-A24EDA5AA9B5}">
      <dgm:prSet phldrT="[Text]"/>
      <dgm:spPr/>
      <dgm:t>
        <a:bodyPr/>
        <a:lstStyle/>
        <a:p>
          <a:r>
            <a:rPr lang="en-US" b="1" dirty="0" smtClean="0"/>
            <a:t>Step-2</a:t>
          </a:r>
          <a:endParaRPr lang="en-US" b="1" dirty="0"/>
        </a:p>
      </dgm:t>
    </dgm:pt>
    <dgm:pt modelId="{2357753B-92A2-494A-BCA7-90981EFFEF90}" type="parTrans" cxnId="{539DF9A4-9B3A-4BA8-9C0C-F32B612679D9}">
      <dgm:prSet/>
      <dgm:spPr/>
      <dgm:t>
        <a:bodyPr/>
        <a:lstStyle/>
        <a:p>
          <a:endParaRPr lang="en-US"/>
        </a:p>
      </dgm:t>
    </dgm:pt>
    <dgm:pt modelId="{2227B353-E966-45F9-B11F-B38BEB0C6EDE}" type="sibTrans" cxnId="{539DF9A4-9B3A-4BA8-9C0C-F32B612679D9}">
      <dgm:prSet/>
      <dgm:spPr/>
      <dgm:t>
        <a:bodyPr/>
        <a:lstStyle/>
        <a:p>
          <a:endParaRPr lang="en-US"/>
        </a:p>
      </dgm:t>
    </dgm:pt>
    <dgm:pt modelId="{61FB6549-BD09-4D86-A5AD-753716C6DB05}">
      <dgm:prSet phldrT="[Text]"/>
      <dgm:spPr/>
      <dgm:t>
        <a:bodyPr/>
        <a:lstStyle/>
        <a:p>
          <a:r>
            <a:rPr lang="en-US" dirty="0" smtClean="0"/>
            <a:t>The component and subsystem characterization and modeling the sensor performance is the</a:t>
          </a:r>
          <a:endParaRPr lang="en-US" dirty="0"/>
        </a:p>
      </dgm:t>
    </dgm:pt>
    <dgm:pt modelId="{91AEDE44-26BF-474F-B913-EB012637DC02}" type="parTrans" cxnId="{524427BA-B04C-4765-9CB7-23232062D04F}">
      <dgm:prSet/>
      <dgm:spPr/>
      <dgm:t>
        <a:bodyPr/>
        <a:lstStyle/>
        <a:p>
          <a:endParaRPr lang="en-US"/>
        </a:p>
      </dgm:t>
    </dgm:pt>
    <dgm:pt modelId="{21FFD81C-0A98-40B0-9CE9-3F4112D7EE57}" type="sibTrans" cxnId="{524427BA-B04C-4765-9CB7-23232062D04F}">
      <dgm:prSet/>
      <dgm:spPr/>
      <dgm:t>
        <a:bodyPr/>
        <a:lstStyle/>
        <a:p>
          <a:endParaRPr lang="en-US"/>
        </a:p>
      </dgm:t>
    </dgm:pt>
    <dgm:pt modelId="{821618B2-0961-49B4-A9DB-ADD2C2ABC3CF}">
      <dgm:prSet phldrT="[Text]"/>
      <dgm:spPr/>
      <dgm:t>
        <a:bodyPr/>
        <a:lstStyle/>
        <a:p>
          <a:r>
            <a:rPr lang="en-US" b="1" dirty="0" smtClean="0"/>
            <a:t>Step-3</a:t>
          </a:r>
          <a:endParaRPr lang="en-US" b="1" dirty="0"/>
        </a:p>
      </dgm:t>
    </dgm:pt>
    <dgm:pt modelId="{F2F0E025-698D-483E-A4A2-A9ED648B4437}" type="parTrans" cxnId="{D9608B74-08BB-4501-AB94-947825F65425}">
      <dgm:prSet/>
      <dgm:spPr/>
      <dgm:t>
        <a:bodyPr/>
        <a:lstStyle/>
        <a:p>
          <a:endParaRPr lang="en-US"/>
        </a:p>
      </dgm:t>
    </dgm:pt>
    <dgm:pt modelId="{8ACCEF64-E646-4245-BFF3-CBC55D4F1199}" type="sibTrans" cxnId="{D9608B74-08BB-4501-AB94-947825F65425}">
      <dgm:prSet/>
      <dgm:spPr/>
      <dgm:t>
        <a:bodyPr/>
        <a:lstStyle/>
        <a:p>
          <a:endParaRPr lang="en-US"/>
        </a:p>
      </dgm:t>
    </dgm:pt>
    <dgm:pt modelId="{8B0AFE07-689A-4BDE-8D53-331D407708AD}">
      <dgm:prSet phldrT="[Text]"/>
      <dgm:spPr/>
      <dgm:t>
        <a:bodyPr/>
        <a:lstStyle/>
        <a:p>
          <a:r>
            <a:rPr lang="en-US" dirty="0" smtClean="0"/>
            <a:t>Validate System Level Measurements</a:t>
          </a:r>
          <a:endParaRPr lang="en-US" dirty="0"/>
        </a:p>
      </dgm:t>
    </dgm:pt>
    <dgm:pt modelId="{AB135FD6-094F-440D-8A6D-4D1022252624}" type="parTrans" cxnId="{C34FDA46-D9D8-413B-8A93-741A83B90C3E}">
      <dgm:prSet/>
      <dgm:spPr/>
      <dgm:t>
        <a:bodyPr/>
        <a:lstStyle/>
        <a:p>
          <a:endParaRPr lang="en-US"/>
        </a:p>
      </dgm:t>
    </dgm:pt>
    <dgm:pt modelId="{D7D218D3-19A0-4165-A602-BAAAFD216C3B}" type="sibTrans" cxnId="{C34FDA46-D9D8-413B-8A93-741A83B90C3E}">
      <dgm:prSet/>
      <dgm:spPr/>
      <dgm:t>
        <a:bodyPr/>
        <a:lstStyle/>
        <a:p>
          <a:endParaRPr lang="en-US"/>
        </a:p>
      </dgm:t>
    </dgm:pt>
    <dgm:pt modelId="{52AA1320-86E1-4DF4-BB0D-40ABE317A590}">
      <dgm:prSet phldrT="[Text]"/>
      <dgm:spPr/>
      <dgm:t>
        <a:bodyPr/>
        <a:lstStyle/>
        <a:p>
          <a:r>
            <a:rPr lang="en-US" b="1" dirty="0" smtClean="0"/>
            <a:t>Step-1</a:t>
          </a:r>
          <a:endParaRPr lang="en-US" b="1" dirty="0"/>
        </a:p>
      </dgm:t>
    </dgm:pt>
    <dgm:pt modelId="{CC1883CE-B1BD-4A9D-AF0B-58A6BE41D5EE}" type="parTrans" cxnId="{A88D93F7-CAB9-4187-9075-D120A94D6D8E}">
      <dgm:prSet/>
      <dgm:spPr/>
      <dgm:t>
        <a:bodyPr/>
        <a:lstStyle/>
        <a:p>
          <a:endParaRPr lang="en-US"/>
        </a:p>
      </dgm:t>
    </dgm:pt>
    <dgm:pt modelId="{25CECBDE-A179-4796-A117-36DC1CF4CA24}" type="sibTrans" cxnId="{A88D93F7-CAB9-4187-9075-D120A94D6D8E}">
      <dgm:prSet/>
      <dgm:spPr/>
      <dgm:t>
        <a:bodyPr/>
        <a:lstStyle/>
        <a:p>
          <a:endParaRPr lang="en-US"/>
        </a:p>
      </dgm:t>
    </dgm:pt>
    <dgm:pt modelId="{11965D24-B173-4B70-B192-6C951FCE8F97}" type="pres">
      <dgm:prSet presAssocID="{78198EC2-60A7-4AEC-B648-A8D88FED5CFE}" presName="Name0" presStyleCnt="0">
        <dgm:presLayoutVars>
          <dgm:chMax/>
          <dgm:chPref/>
          <dgm:dir/>
        </dgm:presLayoutVars>
      </dgm:prSet>
      <dgm:spPr/>
      <dgm:t>
        <a:bodyPr/>
        <a:lstStyle/>
        <a:p>
          <a:endParaRPr lang="en-US"/>
        </a:p>
      </dgm:t>
    </dgm:pt>
    <dgm:pt modelId="{1C5E590F-7CB2-494F-BC63-C50DE0757D4B}" type="pres">
      <dgm:prSet presAssocID="{A856A8A0-AF80-4492-9E43-648D943AD0AA}" presName="parenttextcomposite" presStyleCnt="0"/>
      <dgm:spPr/>
    </dgm:pt>
    <dgm:pt modelId="{986254D9-718D-4690-A695-6D2CE776765E}" type="pres">
      <dgm:prSet presAssocID="{A856A8A0-AF80-4492-9E43-648D943AD0AA}" presName="parenttext" presStyleLbl="revTx" presStyleIdx="0" presStyleCnt="4" custLinFactY="32773" custLinFactNeighborX="1485" custLinFactNeighborY="100000">
        <dgm:presLayoutVars>
          <dgm:chMax/>
          <dgm:chPref val="2"/>
          <dgm:bulletEnabled val="1"/>
        </dgm:presLayoutVars>
      </dgm:prSet>
      <dgm:spPr/>
      <dgm:t>
        <a:bodyPr/>
        <a:lstStyle/>
        <a:p>
          <a:endParaRPr lang="en-US"/>
        </a:p>
      </dgm:t>
    </dgm:pt>
    <dgm:pt modelId="{6883CC6B-8BCC-4CAE-88ED-8E963FCE8DB8}" type="pres">
      <dgm:prSet presAssocID="{A856A8A0-AF80-4492-9E43-648D943AD0AA}" presName="composite" presStyleCnt="0"/>
      <dgm:spPr/>
    </dgm:pt>
    <dgm:pt modelId="{A418E624-D73B-46B0-91A7-E88AF2FE0CF5}" type="pres">
      <dgm:prSet presAssocID="{A856A8A0-AF80-4492-9E43-648D943AD0AA}" presName="chevron1" presStyleLbl="alignNode1" presStyleIdx="0" presStyleCnt="28"/>
      <dgm:spPr/>
    </dgm:pt>
    <dgm:pt modelId="{77416E82-4BF2-4898-9CE5-BF4E52DAF0BA}" type="pres">
      <dgm:prSet presAssocID="{A856A8A0-AF80-4492-9E43-648D943AD0AA}" presName="chevron2" presStyleLbl="alignNode1" presStyleIdx="1" presStyleCnt="28"/>
      <dgm:spPr/>
    </dgm:pt>
    <dgm:pt modelId="{B77C070E-C4B2-4B15-85DD-EEE00C29A19B}" type="pres">
      <dgm:prSet presAssocID="{A856A8A0-AF80-4492-9E43-648D943AD0AA}" presName="chevron3" presStyleLbl="alignNode1" presStyleIdx="2" presStyleCnt="28"/>
      <dgm:spPr/>
    </dgm:pt>
    <dgm:pt modelId="{2D8ABD34-48A2-4377-8798-6465687E19DB}" type="pres">
      <dgm:prSet presAssocID="{A856A8A0-AF80-4492-9E43-648D943AD0AA}" presName="chevron4" presStyleLbl="alignNode1" presStyleIdx="3" presStyleCnt="28"/>
      <dgm:spPr/>
    </dgm:pt>
    <dgm:pt modelId="{9325A5AE-F6A1-4543-9D0E-2FF3213994D3}" type="pres">
      <dgm:prSet presAssocID="{A856A8A0-AF80-4492-9E43-648D943AD0AA}" presName="chevron5" presStyleLbl="alignNode1" presStyleIdx="4" presStyleCnt="28"/>
      <dgm:spPr/>
    </dgm:pt>
    <dgm:pt modelId="{1327FF5C-7EB4-4350-BBAC-BE94241421D2}" type="pres">
      <dgm:prSet presAssocID="{A856A8A0-AF80-4492-9E43-648D943AD0AA}" presName="chevron6" presStyleLbl="alignNode1" presStyleIdx="5" presStyleCnt="28"/>
      <dgm:spPr/>
    </dgm:pt>
    <dgm:pt modelId="{C631FA36-DDBD-4A22-BECF-CE5FC1A3B65E}" type="pres">
      <dgm:prSet presAssocID="{A856A8A0-AF80-4492-9E43-648D943AD0AA}" presName="chevron7" presStyleLbl="alignNode1" presStyleIdx="6" presStyleCnt="28"/>
      <dgm:spPr/>
    </dgm:pt>
    <dgm:pt modelId="{7B0163CE-A9BF-4058-B11B-B8273BA19E22}" type="pres">
      <dgm:prSet presAssocID="{A856A8A0-AF80-4492-9E43-648D943AD0AA}" presName="childtext" presStyleLbl="solidFgAcc1" presStyleIdx="0" presStyleCnt="3">
        <dgm:presLayoutVars>
          <dgm:chMax/>
          <dgm:chPref val="0"/>
          <dgm:bulletEnabled val="1"/>
        </dgm:presLayoutVars>
      </dgm:prSet>
      <dgm:spPr/>
      <dgm:t>
        <a:bodyPr/>
        <a:lstStyle/>
        <a:p>
          <a:endParaRPr lang="en-US"/>
        </a:p>
      </dgm:t>
    </dgm:pt>
    <dgm:pt modelId="{3ECCA471-AF49-4CA4-9114-7306D6B71492}" type="pres">
      <dgm:prSet presAssocID="{C9351ECD-56DF-4268-AB49-90AD6DF99E60}" presName="sibTrans" presStyleCnt="0"/>
      <dgm:spPr/>
    </dgm:pt>
    <dgm:pt modelId="{CFC6DE04-AC36-430B-AFCF-7ED7DDB9D94A}" type="pres">
      <dgm:prSet presAssocID="{90F7E577-920A-498F-9349-A24EDA5AA9B5}" presName="parenttextcomposite" presStyleCnt="0"/>
      <dgm:spPr/>
    </dgm:pt>
    <dgm:pt modelId="{C417AD90-ECD8-40D8-A894-B0614A792641}" type="pres">
      <dgm:prSet presAssocID="{90F7E577-920A-498F-9349-A24EDA5AA9B5}" presName="parenttext" presStyleLbl="revTx" presStyleIdx="1" presStyleCnt="4">
        <dgm:presLayoutVars>
          <dgm:chMax/>
          <dgm:chPref val="2"/>
          <dgm:bulletEnabled val="1"/>
        </dgm:presLayoutVars>
      </dgm:prSet>
      <dgm:spPr/>
      <dgm:t>
        <a:bodyPr/>
        <a:lstStyle/>
        <a:p>
          <a:endParaRPr lang="en-US"/>
        </a:p>
      </dgm:t>
    </dgm:pt>
    <dgm:pt modelId="{B3D4767A-9B8E-455E-AB9D-04D4699C05B3}" type="pres">
      <dgm:prSet presAssocID="{90F7E577-920A-498F-9349-A24EDA5AA9B5}" presName="composite" presStyleCnt="0"/>
      <dgm:spPr/>
    </dgm:pt>
    <dgm:pt modelId="{6EA62896-528D-40D3-9553-F21A8591BC26}" type="pres">
      <dgm:prSet presAssocID="{90F7E577-920A-498F-9349-A24EDA5AA9B5}" presName="chevron1" presStyleLbl="alignNode1" presStyleIdx="7" presStyleCnt="28"/>
      <dgm:spPr/>
    </dgm:pt>
    <dgm:pt modelId="{C8C29082-4BA1-4B18-AC26-0A8CBDA68746}" type="pres">
      <dgm:prSet presAssocID="{90F7E577-920A-498F-9349-A24EDA5AA9B5}" presName="chevron2" presStyleLbl="alignNode1" presStyleIdx="8" presStyleCnt="28"/>
      <dgm:spPr/>
    </dgm:pt>
    <dgm:pt modelId="{0AF5232F-9842-4E16-B7AD-8A30B930D8CD}" type="pres">
      <dgm:prSet presAssocID="{90F7E577-920A-498F-9349-A24EDA5AA9B5}" presName="chevron3" presStyleLbl="alignNode1" presStyleIdx="9" presStyleCnt="28"/>
      <dgm:spPr/>
    </dgm:pt>
    <dgm:pt modelId="{D26A37C6-741E-4176-85E1-463626CAE634}" type="pres">
      <dgm:prSet presAssocID="{90F7E577-920A-498F-9349-A24EDA5AA9B5}" presName="chevron4" presStyleLbl="alignNode1" presStyleIdx="10" presStyleCnt="28"/>
      <dgm:spPr/>
    </dgm:pt>
    <dgm:pt modelId="{F4D99151-DFFA-4ED1-A99F-57C99A93BEE6}" type="pres">
      <dgm:prSet presAssocID="{90F7E577-920A-498F-9349-A24EDA5AA9B5}" presName="chevron5" presStyleLbl="alignNode1" presStyleIdx="11" presStyleCnt="28"/>
      <dgm:spPr/>
    </dgm:pt>
    <dgm:pt modelId="{42907E81-8057-488E-BD42-74235897C086}" type="pres">
      <dgm:prSet presAssocID="{90F7E577-920A-498F-9349-A24EDA5AA9B5}" presName="chevron6" presStyleLbl="alignNode1" presStyleIdx="12" presStyleCnt="28"/>
      <dgm:spPr/>
    </dgm:pt>
    <dgm:pt modelId="{C8324E33-44FF-4873-A02B-A9C00DF4A904}" type="pres">
      <dgm:prSet presAssocID="{90F7E577-920A-498F-9349-A24EDA5AA9B5}" presName="chevron7" presStyleLbl="alignNode1" presStyleIdx="13" presStyleCnt="28"/>
      <dgm:spPr/>
    </dgm:pt>
    <dgm:pt modelId="{56FF05B3-FB67-46B9-B304-070E962EE40B}" type="pres">
      <dgm:prSet presAssocID="{90F7E577-920A-498F-9349-A24EDA5AA9B5}" presName="childtext" presStyleLbl="solidFgAcc1" presStyleIdx="1" presStyleCnt="3">
        <dgm:presLayoutVars>
          <dgm:chMax/>
          <dgm:chPref val="0"/>
          <dgm:bulletEnabled val="1"/>
        </dgm:presLayoutVars>
      </dgm:prSet>
      <dgm:spPr/>
      <dgm:t>
        <a:bodyPr/>
        <a:lstStyle/>
        <a:p>
          <a:endParaRPr lang="en-US"/>
        </a:p>
      </dgm:t>
    </dgm:pt>
    <dgm:pt modelId="{410BE219-FD75-4F8A-87C7-139A386EF2C4}" type="pres">
      <dgm:prSet presAssocID="{2227B353-E966-45F9-B11F-B38BEB0C6EDE}" presName="sibTrans" presStyleCnt="0"/>
      <dgm:spPr/>
    </dgm:pt>
    <dgm:pt modelId="{0BE495E9-E9A2-454C-9A44-C1A37B70CBAB}" type="pres">
      <dgm:prSet presAssocID="{821618B2-0961-49B4-A9DB-ADD2C2ABC3CF}" presName="parenttextcomposite" presStyleCnt="0"/>
      <dgm:spPr/>
    </dgm:pt>
    <dgm:pt modelId="{783D78ED-ED14-4DB3-8326-86B7E3FA9961}" type="pres">
      <dgm:prSet presAssocID="{821618B2-0961-49B4-A9DB-ADD2C2ABC3CF}" presName="parenttext" presStyleLbl="revTx" presStyleIdx="2" presStyleCnt="4">
        <dgm:presLayoutVars>
          <dgm:chMax/>
          <dgm:chPref val="2"/>
          <dgm:bulletEnabled val="1"/>
        </dgm:presLayoutVars>
      </dgm:prSet>
      <dgm:spPr/>
      <dgm:t>
        <a:bodyPr/>
        <a:lstStyle/>
        <a:p>
          <a:endParaRPr lang="en-US"/>
        </a:p>
      </dgm:t>
    </dgm:pt>
    <dgm:pt modelId="{58329E6B-BB9D-4179-A279-29DC8837E49D}" type="pres">
      <dgm:prSet presAssocID="{821618B2-0961-49B4-A9DB-ADD2C2ABC3CF}" presName="composite" presStyleCnt="0"/>
      <dgm:spPr/>
    </dgm:pt>
    <dgm:pt modelId="{E0F10E2B-3ACA-4D36-8A70-93C704129283}" type="pres">
      <dgm:prSet presAssocID="{821618B2-0961-49B4-A9DB-ADD2C2ABC3CF}" presName="chevron1" presStyleLbl="alignNode1" presStyleIdx="14" presStyleCnt="28"/>
      <dgm:spPr/>
    </dgm:pt>
    <dgm:pt modelId="{92AB7020-3243-4A70-9F57-CC8C0724E533}" type="pres">
      <dgm:prSet presAssocID="{821618B2-0961-49B4-A9DB-ADD2C2ABC3CF}" presName="chevron2" presStyleLbl="alignNode1" presStyleIdx="15" presStyleCnt="28"/>
      <dgm:spPr/>
    </dgm:pt>
    <dgm:pt modelId="{447F9A17-7D45-4750-A168-F81F804C5DC4}" type="pres">
      <dgm:prSet presAssocID="{821618B2-0961-49B4-A9DB-ADD2C2ABC3CF}" presName="chevron3" presStyleLbl="alignNode1" presStyleIdx="16" presStyleCnt="28"/>
      <dgm:spPr/>
    </dgm:pt>
    <dgm:pt modelId="{E5A7D6F4-00CA-4C9B-B669-8D2571B81FE8}" type="pres">
      <dgm:prSet presAssocID="{821618B2-0961-49B4-A9DB-ADD2C2ABC3CF}" presName="chevron4" presStyleLbl="alignNode1" presStyleIdx="17" presStyleCnt="28"/>
      <dgm:spPr/>
    </dgm:pt>
    <dgm:pt modelId="{7D6D7692-F04A-4F4A-B486-45AC93D663F6}" type="pres">
      <dgm:prSet presAssocID="{821618B2-0961-49B4-A9DB-ADD2C2ABC3CF}" presName="chevron5" presStyleLbl="alignNode1" presStyleIdx="18" presStyleCnt="28"/>
      <dgm:spPr/>
    </dgm:pt>
    <dgm:pt modelId="{1DD16210-98D2-43EB-8B65-C90B7E5E5F2D}" type="pres">
      <dgm:prSet presAssocID="{821618B2-0961-49B4-A9DB-ADD2C2ABC3CF}" presName="chevron6" presStyleLbl="alignNode1" presStyleIdx="19" presStyleCnt="28"/>
      <dgm:spPr/>
    </dgm:pt>
    <dgm:pt modelId="{E33E4A07-C299-4879-99D9-FD6EBF1ED8B8}" type="pres">
      <dgm:prSet presAssocID="{821618B2-0961-49B4-A9DB-ADD2C2ABC3CF}" presName="chevron7" presStyleLbl="alignNode1" presStyleIdx="20" presStyleCnt="28"/>
      <dgm:spPr/>
    </dgm:pt>
    <dgm:pt modelId="{DB8EF9C3-3173-4BC2-AF66-4376442EAD85}" type="pres">
      <dgm:prSet presAssocID="{821618B2-0961-49B4-A9DB-ADD2C2ABC3CF}" presName="childtext" presStyleLbl="solidFgAcc1" presStyleIdx="2" presStyleCnt="3">
        <dgm:presLayoutVars>
          <dgm:chMax/>
          <dgm:chPref val="0"/>
          <dgm:bulletEnabled val="1"/>
        </dgm:presLayoutVars>
      </dgm:prSet>
      <dgm:spPr/>
      <dgm:t>
        <a:bodyPr/>
        <a:lstStyle/>
        <a:p>
          <a:endParaRPr lang="en-US"/>
        </a:p>
      </dgm:t>
    </dgm:pt>
    <dgm:pt modelId="{B7988760-41C4-458F-B6CC-EC43F4930A07}" type="pres">
      <dgm:prSet presAssocID="{8ACCEF64-E646-4245-BFF3-CBC55D4F1199}" presName="sibTrans" presStyleCnt="0"/>
      <dgm:spPr/>
    </dgm:pt>
    <dgm:pt modelId="{B4C4EA9A-9890-468C-952F-C48BBA735343}" type="pres">
      <dgm:prSet presAssocID="{52AA1320-86E1-4DF4-BB0D-40ABE317A590}" presName="parenttextcomposite" presStyleCnt="0"/>
      <dgm:spPr/>
    </dgm:pt>
    <dgm:pt modelId="{14FC5067-EDCC-4B6C-99CE-68EDFFB60A9D}" type="pres">
      <dgm:prSet presAssocID="{52AA1320-86E1-4DF4-BB0D-40ABE317A590}" presName="parenttext" presStyleLbl="revTx" presStyleIdx="3" presStyleCnt="4" custLinFactY="-464651" custLinFactNeighborX="-458" custLinFactNeighborY="-500000">
        <dgm:presLayoutVars>
          <dgm:chMax/>
          <dgm:chPref val="2"/>
          <dgm:bulletEnabled val="1"/>
        </dgm:presLayoutVars>
      </dgm:prSet>
      <dgm:spPr/>
      <dgm:t>
        <a:bodyPr/>
        <a:lstStyle/>
        <a:p>
          <a:endParaRPr lang="en-US"/>
        </a:p>
      </dgm:t>
    </dgm:pt>
    <dgm:pt modelId="{129C59AF-2943-4809-891B-E62571DBA335}" type="pres">
      <dgm:prSet presAssocID="{52AA1320-86E1-4DF4-BB0D-40ABE317A590}" presName="parallelogramComposite" presStyleCnt="0"/>
      <dgm:spPr/>
    </dgm:pt>
    <dgm:pt modelId="{22C3603F-36F2-4EFB-A820-EBFDA154AA9A}" type="pres">
      <dgm:prSet presAssocID="{52AA1320-86E1-4DF4-BB0D-40ABE317A590}" presName="parallelogram1" presStyleLbl="alignNode1" presStyleIdx="21" presStyleCnt="28"/>
      <dgm:spPr/>
    </dgm:pt>
    <dgm:pt modelId="{9920D12D-F76B-42AA-82F4-C2D186E8E325}" type="pres">
      <dgm:prSet presAssocID="{52AA1320-86E1-4DF4-BB0D-40ABE317A590}" presName="parallelogram2" presStyleLbl="alignNode1" presStyleIdx="22" presStyleCnt="28"/>
      <dgm:spPr/>
    </dgm:pt>
    <dgm:pt modelId="{8C8E8CAE-BC44-40AE-9323-1D9151D27957}" type="pres">
      <dgm:prSet presAssocID="{52AA1320-86E1-4DF4-BB0D-40ABE317A590}" presName="parallelogram3" presStyleLbl="alignNode1" presStyleIdx="23" presStyleCnt="28"/>
      <dgm:spPr/>
    </dgm:pt>
    <dgm:pt modelId="{6479BF9C-F458-45BE-997D-9D6CBDC0C4ED}" type="pres">
      <dgm:prSet presAssocID="{52AA1320-86E1-4DF4-BB0D-40ABE317A590}" presName="parallelogram4" presStyleLbl="alignNode1" presStyleIdx="24" presStyleCnt="28"/>
      <dgm:spPr/>
    </dgm:pt>
    <dgm:pt modelId="{90951C56-A956-44B3-B523-4F86A7368E21}" type="pres">
      <dgm:prSet presAssocID="{52AA1320-86E1-4DF4-BB0D-40ABE317A590}" presName="parallelogram5" presStyleLbl="alignNode1" presStyleIdx="25" presStyleCnt="28"/>
      <dgm:spPr/>
    </dgm:pt>
    <dgm:pt modelId="{B2B6290F-32F4-4BEB-9DF9-74EB3AECF156}" type="pres">
      <dgm:prSet presAssocID="{52AA1320-86E1-4DF4-BB0D-40ABE317A590}" presName="parallelogram6" presStyleLbl="alignNode1" presStyleIdx="26" presStyleCnt="28"/>
      <dgm:spPr/>
    </dgm:pt>
    <dgm:pt modelId="{686EF15A-9ABE-49F7-A4FB-1694D294904E}" type="pres">
      <dgm:prSet presAssocID="{52AA1320-86E1-4DF4-BB0D-40ABE317A590}" presName="parallelogram7" presStyleLbl="alignNode1" presStyleIdx="27" presStyleCnt="28"/>
      <dgm:spPr/>
    </dgm:pt>
  </dgm:ptLst>
  <dgm:cxnLst>
    <dgm:cxn modelId="{BB543AB8-DAB1-466D-B4A7-200D83316105}" type="presOf" srcId="{52AA1320-86E1-4DF4-BB0D-40ABE317A590}" destId="{14FC5067-EDCC-4B6C-99CE-68EDFFB60A9D}" srcOrd="0" destOrd="0" presId="urn:microsoft.com/office/officeart/2008/layout/VerticalAccentList"/>
    <dgm:cxn modelId="{524427BA-B04C-4765-9CB7-23232062D04F}" srcId="{90F7E577-920A-498F-9349-A24EDA5AA9B5}" destId="{61FB6549-BD09-4D86-A5AD-753716C6DB05}" srcOrd="0" destOrd="0" parTransId="{91AEDE44-26BF-474F-B913-EB012637DC02}" sibTransId="{21FFD81C-0A98-40B0-9CE9-3F4112D7EE57}"/>
    <dgm:cxn modelId="{D9608B74-08BB-4501-AB94-947825F65425}" srcId="{78198EC2-60A7-4AEC-B648-A8D88FED5CFE}" destId="{821618B2-0961-49B4-A9DB-ADD2C2ABC3CF}" srcOrd="2" destOrd="0" parTransId="{F2F0E025-698D-483E-A4A2-A9ED648B4437}" sibTransId="{8ACCEF64-E646-4245-BFF3-CBC55D4F1199}"/>
    <dgm:cxn modelId="{787348C3-8FE5-4734-B5A6-2CB5FEF62564}" type="presOf" srcId="{9F3654D2-CB0F-4863-B948-AA04E119655E}" destId="{7B0163CE-A9BF-4058-B11B-B8273BA19E22}" srcOrd="0" destOrd="0" presId="urn:microsoft.com/office/officeart/2008/layout/VerticalAccentList"/>
    <dgm:cxn modelId="{73EF6BB3-B695-4444-9872-7520474E72E3}" type="presOf" srcId="{78198EC2-60A7-4AEC-B648-A8D88FED5CFE}" destId="{11965D24-B173-4B70-B192-6C951FCE8F97}" srcOrd="0" destOrd="0" presId="urn:microsoft.com/office/officeart/2008/layout/VerticalAccentList"/>
    <dgm:cxn modelId="{1E7285BD-D454-4C81-AFBA-9DD3FC0CBE67}" srcId="{A856A8A0-AF80-4492-9E43-648D943AD0AA}" destId="{9F3654D2-CB0F-4863-B948-AA04E119655E}" srcOrd="0" destOrd="0" parTransId="{FDBF79CA-3739-4FCE-90A1-59624BBE7E22}" sibTransId="{79F65510-E4CB-403C-A480-B86280719D29}"/>
    <dgm:cxn modelId="{539DF9A4-9B3A-4BA8-9C0C-F32B612679D9}" srcId="{78198EC2-60A7-4AEC-B648-A8D88FED5CFE}" destId="{90F7E577-920A-498F-9349-A24EDA5AA9B5}" srcOrd="1" destOrd="0" parTransId="{2357753B-92A2-494A-BCA7-90981EFFEF90}" sibTransId="{2227B353-E966-45F9-B11F-B38BEB0C6EDE}"/>
    <dgm:cxn modelId="{2FAF6104-1FDA-42C4-9D32-ED67F333F950}" type="presOf" srcId="{90F7E577-920A-498F-9349-A24EDA5AA9B5}" destId="{C417AD90-ECD8-40D8-A894-B0614A792641}" srcOrd="0" destOrd="0" presId="urn:microsoft.com/office/officeart/2008/layout/VerticalAccentList"/>
    <dgm:cxn modelId="{C34FDA46-D9D8-413B-8A93-741A83B90C3E}" srcId="{821618B2-0961-49B4-A9DB-ADD2C2ABC3CF}" destId="{8B0AFE07-689A-4BDE-8D53-331D407708AD}" srcOrd="0" destOrd="0" parTransId="{AB135FD6-094F-440D-8A6D-4D1022252624}" sibTransId="{D7D218D3-19A0-4165-A602-BAAAFD216C3B}"/>
    <dgm:cxn modelId="{A88D93F7-CAB9-4187-9075-D120A94D6D8E}" srcId="{78198EC2-60A7-4AEC-B648-A8D88FED5CFE}" destId="{52AA1320-86E1-4DF4-BB0D-40ABE317A590}" srcOrd="3" destOrd="0" parTransId="{CC1883CE-B1BD-4A9D-AF0B-58A6BE41D5EE}" sibTransId="{25CECBDE-A179-4796-A117-36DC1CF4CA24}"/>
    <dgm:cxn modelId="{8C31BCF4-3F44-49C6-93B4-B82F2BBFF760}" srcId="{78198EC2-60A7-4AEC-B648-A8D88FED5CFE}" destId="{A856A8A0-AF80-4492-9E43-648D943AD0AA}" srcOrd="0" destOrd="0" parTransId="{468C86C1-8F73-4EF5-B1D2-9C9CE2B8C8A6}" sibTransId="{C9351ECD-56DF-4268-AB49-90AD6DF99E60}"/>
    <dgm:cxn modelId="{B209BE3F-D360-4B73-AFBA-B4389FB40348}" type="presOf" srcId="{821618B2-0961-49B4-A9DB-ADD2C2ABC3CF}" destId="{783D78ED-ED14-4DB3-8326-86B7E3FA9961}" srcOrd="0" destOrd="0" presId="urn:microsoft.com/office/officeart/2008/layout/VerticalAccentList"/>
    <dgm:cxn modelId="{E97DD937-4B7E-414F-8B11-7D3862634148}" type="presOf" srcId="{61FB6549-BD09-4D86-A5AD-753716C6DB05}" destId="{56FF05B3-FB67-46B9-B304-070E962EE40B}" srcOrd="0" destOrd="0" presId="urn:microsoft.com/office/officeart/2008/layout/VerticalAccentList"/>
    <dgm:cxn modelId="{847661EE-3131-431F-91EE-ACEB0F831118}" type="presOf" srcId="{8B0AFE07-689A-4BDE-8D53-331D407708AD}" destId="{DB8EF9C3-3173-4BC2-AF66-4376442EAD85}" srcOrd="0" destOrd="0" presId="urn:microsoft.com/office/officeart/2008/layout/VerticalAccentList"/>
    <dgm:cxn modelId="{6D9257DA-37B4-42BC-A95C-EEC2C26E7A68}" type="presOf" srcId="{A856A8A0-AF80-4492-9E43-648D943AD0AA}" destId="{986254D9-718D-4690-A695-6D2CE776765E}" srcOrd="0" destOrd="0" presId="urn:microsoft.com/office/officeart/2008/layout/VerticalAccentList"/>
    <dgm:cxn modelId="{5A800D94-7321-4E33-BBC6-3B7A47168DAD}" type="presParOf" srcId="{11965D24-B173-4B70-B192-6C951FCE8F97}" destId="{1C5E590F-7CB2-494F-BC63-C50DE0757D4B}" srcOrd="0" destOrd="0" presId="urn:microsoft.com/office/officeart/2008/layout/VerticalAccentList"/>
    <dgm:cxn modelId="{A7E53E52-0A61-468E-B4B1-0836A4301DB8}" type="presParOf" srcId="{1C5E590F-7CB2-494F-BC63-C50DE0757D4B}" destId="{986254D9-718D-4690-A695-6D2CE776765E}" srcOrd="0" destOrd="0" presId="urn:microsoft.com/office/officeart/2008/layout/VerticalAccentList"/>
    <dgm:cxn modelId="{65ADF092-8374-4E14-82E8-3828C318E61F}" type="presParOf" srcId="{11965D24-B173-4B70-B192-6C951FCE8F97}" destId="{6883CC6B-8BCC-4CAE-88ED-8E963FCE8DB8}" srcOrd="1" destOrd="0" presId="urn:microsoft.com/office/officeart/2008/layout/VerticalAccentList"/>
    <dgm:cxn modelId="{FDF90A63-5C9D-4D2F-907E-F264617C5C2A}" type="presParOf" srcId="{6883CC6B-8BCC-4CAE-88ED-8E963FCE8DB8}" destId="{A418E624-D73B-46B0-91A7-E88AF2FE0CF5}" srcOrd="0" destOrd="0" presId="urn:microsoft.com/office/officeart/2008/layout/VerticalAccentList"/>
    <dgm:cxn modelId="{A998F9F6-7334-4F1C-B741-A4E142772343}" type="presParOf" srcId="{6883CC6B-8BCC-4CAE-88ED-8E963FCE8DB8}" destId="{77416E82-4BF2-4898-9CE5-BF4E52DAF0BA}" srcOrd="1" destOrd="0" presId="urn:microsoft.com/office/officeart/2008/layout/VerticalAccentList"/>
    <dgm:cxn modelId="{F5F06FA0-1F5D-42C4-A6C2-CFA5508A1FD2}" type="presParOf" srcId="{6883CC6B-8BCC-4CAE-88ED-8E963FCE8DB8}" destId="{B77C070E-C4B2-4B15-85DD-EEE00C29A19B}" srcOrd="2" destOrd="0" presId="urn:microsoft.com/office/officeart/2008/layout/VerticalAccentList"/>
    <dgm:cxn modelId="{8433A76D-ADEF-42D8-A03D-CF0EC0FCDD28}" type="presParOf" srcId="{6883CC6B-8BCC-4CAE-88ED-8E963FCE8DB8}" destId="{2D8ABD34-48A2-4377-8798-6465687E19DB}" srcOrd="3" destOrd="0" presId="urn:microsoft.com/office/officeart/2008/layout/VerticalAccentList"/>
    <dgm:cxn modelId="{661F7B7A-AB64-43E3-9D1D-B0088BF812FA}" type="presParOf" srcId="{6883CC6B-8BCC-4CAE-88ED-8E963FCE8DB8}" destId="{9325A5AE-F6A1-4543-9D0E-2FF3213994D3}" srcOrd="4" destOrd="0" presId="urn:microsoft.com/office/officeart/2008/layout/VerticalAccentList"/>
    <dgm:cxn modelId="{110D2AD4-E161-4CE2-B61E-C31BCE4E8C7E}" type="presParOf" srcId="{6883CC6B-8BCC-4CAE-88ED-8E963FCE8DB8}" destId="{1327FF5C-7EB4-4350-BBAC-BE94241421D2}" srcOrd="5" destOrd="0" presId="urn:microsoft.com/office/officeart/2008/layout/VerticalAccentList"/>
    <dgm:cxn modelId="{0AE89FE7-FC76-4EA9-B416-6700156F2AC4}" type="presParOf" srcId="{6883CC6B-8BCC-4CAE-88ED-8E963FCE8DB8}" destId="{C631FA36-DDBD-4A22-BECF-CE5FC1A3B65E}" srcOrd="6" destOrd="0" presId="urn:microsoft.com/office/officeart/2008/layout/VerticalAccentList"/>
    <dgm:cxn modelId="{747FE33F-E13B-44BC-8EA5-2EE961788866}" type="presParOf" srcId="{6883CC6B-8BCC-4CAE-88ED-8E963FCE8DB8}" destId="{7B0163CE-A9BF-4058-B11B-B8273BA19E22}" srcOrd="7" destOrd="0" presId="urn:microsoft.com/office/officeart/2008/layout/VerticalAccentList"/>
    <dgm:cxn modelId="{61D9AE2A-08EC-48AD-A0D6-60820C89B8F5}" type="presParOf" srcId="{11965D24-B173-4B70-B192-6C951FCE8F97}" destId="{3ECCA471-AF49-4CA4-9114-7306D6B71492}" srcOrd="2" destOrd="0" presId="urn:microsoft.com/office/officeart/2008/layout/VerticalAccentList"/>
    <dgm:cxn modelId="{ADBDDAEF-F8D9-4C9F-9459-0D010F26931E}" type="presParOf" srcId="{11965D24-B173-4B70-B192-6C951FCE8F97}" destId="{CFC6DE04-AC36-430B-AFCF-7ED7DDB9D94A}" srcOrd="3" destOrd="0" presId="urn:microsoft.com/office/officeart/2008/layout/VerticalAccentList"/>
    <dgm:cxn modelId="{1251FB63-0A40-4478-A395-0E49290B018F}" type="presParOf" srcId="{CFC6DE04-AC36-430B-AFCF-7ED7DDB9D94A}" destId="{C417AD90-ECD8-40D8-A894-B0614A792641}" srcOrd="0" destOrd="0" presId="urn:microsoft.com/office/officeart/2008/layout/VerticalAccentList"/>
    <dgm:cxn modelId="{3490908A-11F5-4699-BBC4-029DFBECA530}" type="presParOf" srcId="{11965D24-B173-4B70-B192-6C951FCE8F97}" destId="{B3D4767A-9B8E-455E-AB9D-04D4699C05B3}" srcOrd="4" destOrd="0" presId="urn:microsoft.com/office/officeart/2008/layout/VerticalAccentList"/>
    <dgm:cxn modelId="{9B48595C-963A-45F6-92E0-F5612D179591}" type="presParOf" srcId="{B3D4767A-9B8E-455E-AB9D-04D4699C05B3}" destId="{6EA62896-528D-40D3-9553-F21A8591BC26}" srcOrd="0" destOrd="0" presId="urn:microsoft.com/office/officeart/2008/layout/VerticalAccentList"/>
    <dgm:cxn modelId="{F1CDFD27-9C22-4E93-A75C-7F8103AB378C}" type="presParOf" srcId="{B3D4767A-9B8E-455E-AB9D-04D4699C05B3}" destId="{C8C29082-4BA1-4B18-AC26-0A8CBDA68746}" srcOrd="1" destOrd="0" presId="urn:microsoft.com/office/officeart/2008/layout/VerticalAccentList"/>
    <dgm:cxn modelId="{380AD440-056E-4E0D-81B1-B60CB73B874D}" type="presParOf" srcId="{B3D4767A-9B8E-455E-AB9D-04D4699C05B3}" destId="{0AF5232F-9842-4E16-B7AD-8A30B930D8CD}" srcOrd="2" destOrd="0" presId="urn:microsoft.com/office/officeart/2008/layout/VerticalAccentList"/>
    <dgm:cxn modelId="{F3705CB9-E1AD-4BB6-9863-74257FCDBBAD}" type="presParOf" srcId="{B3D4767A-9B8E-455E-AB9D-04D4699C05B3}" destId="{D26A37C6-741E-4176-85E1-463626CAE634}" srcOrd="3" destOrd="0" presId="urn:microsoft.com/office/officeart/2008/layout/VerticalAccentList"/>
    <dgm:cxn modelId="{42617484-255F-422A-8EDA-C63DDC3AF62D}" type="presParOf" srcId="{B3D4767A-9B8E-455E-AB9D-04D4699C05B3}" destId="{F4D99151-DFFA-4ED1-A99F-57C99A93BEE6}" srcOrd="4" destOrd="0" presId="urn:microsoft.com/office/officeart/2008/layout/VerticalAccentList"/>
    <dgm:cxn modelId="{E36A23E4-2609-441B-8611-6D101E00B4D9}" type="presParOf" srcId="{B3D4767A-9B8E-455E-AB9D-04D4699C05B3}" destId="{42907E81-8057-488E-BD42-74235897C086}" srcOrd="5" destOrd="0" presId="urn:microsoft.com/office/officeart/2008/layout/VerticalAccentList"/>
    <dgm:cxn modelId="{9CA877B1-83AA-4692-A483-FB23DD633B46}" type="presParOf" srcId="{B3D4767A-9B8E-455E-AB9D-04D4699C05B3}" destId="{C8324E33-44FF-4873-A02B-A9C00DF4A904}" srcOrd="6" destOrd="0" presId="urn:microsoft.com/office/officeart/2008/layout/VerticalAccentList"/>
    <dgm:cxn modelId="{1F8D3E7E-3F00-4396-AF98-21BEF3E56F73}" type="presParOf" srcId="{B3D4767A-9B8E-455E-AB9D-04D4699C05B3}" destId="{56FF05B3-FB67-46B9-B304-070E962EE40B}" srcOrd="7" destOrd="0" presId="urn:microsoft.com/office/officeart/2008/layout/VerticalAccentList"/>
    <dgm:cxn modelId="{E66E8D9F-DBBE-4790-BA32-9DB562BE04BA}" type="presParOf" srcId="{11965D24-B173-4B70-B192-6C951FCE8F97}" destId="{410BE219-FD75-4F8A-87C7-139A386EF2C4}" srcOrd="5" destOrd="0" presId="urn:microsoft.com/office/officeart/2008/layout/VerticalAccentList"/>
    <dgm:cxn modelId="{3E0D6AE4-B989-405D-B336-FE7A6FF38C79}" type="presParOf" srcId="{11965D24-B173-4B70-B192-6C951FCE8F97}" destId="{0BE495E9-E9A2-454C-9A44-C1A37B70CBAB}" srcOrd="6" destOrd="0" presId="urn:microsoft.com/office/officeart/2008/layout/VerticalAccentList"/>
    <dgm:cxn modelId="{D4A6E4C1-178A-4614-ACCF-CC7D38CA8966}" type="presParOf" srcId="{0BE495E9-E9A2-454C-9A44-C1A37B70CBAB}" destId="{783D78ED-ED14-4DB3-8326-86B7E3FA9961}" srcOrd="0" destOrd="0" presId="urn:microsoft.com/office/officeart/2008/layout/VerticalAccentList"/>
    <dgm:cxn modelId="{97B9A0AA-5797-4B11-A63E-343E3E15E464}" type="presParOf" srcId="{11965D24-B173-4B70-B192-6C951FCE8F97}" destId="{58329E6B-BB9D-4179-A279-29DC8837E49D}" srcOrd="7" destOrd="0" presId="urn:microsoft.com/office/officeart/2008/layout/VerticalAccentList"/>
    <dgm:cxn modelId="{B63813C3-D085-4862-B9E1-E092C15A6B8E}" type="presParOf" srcId="{58329E6B-BB9D-4179-A279-29DC8837E49D}" destId="{E0F10E2B-3ACA-4D36-8A70-93C704129283}" srcOrd="0" destOrd="0" presId="urn:microsoft.com/office/officeart/2008/layout/VerticalAccentList"/>
    <dgm:cxn modelId="{C3D2719E-659A-44FF-90FF-AC270E0E4EFA}" type="presParOf" srcId="{58329E6B-BB9D-4179-A279-29DC8837E49D}" destId="{92AB7020-3243-4A70-9F57-CC8C0724E533}" srcOrd="1" destOrd="0" presId="urn:microsoft.com/office/officeart/2008/layout/VerticalAccentList"/>
    <dgm:cxn modelId="{4155CB72-EA09-4466-93A3-08B91E2436BB}" type="presParOf" srcId="{58329E6B-BB9D-4179-A279-29DC8837E49D}" destId="{447F9A17-7D45-4750-A168-F81F804C5DC4}" srcOrd="2" destOrd="0" presId="urn:microsoft.com/office/officeart/2008/layout/VerticalAccentList"/>
    <dgm:cxn modelId="{413E49B7-E6B7-4734-BF88-2B24917B7CF7}" type="presParOf" srcId="{58329E6B-BB9D-4179-A279-29DC8837E49D}" destId="{E5A7D6F4-00CA-4C9B-B669-8D2571B81FE8}" srcOrd="3" destOrd="0" presId="urn:microsoft.com/office/officeart/2008/layout/VerticalAccentList"/>
    <dgm:cxn modelId="{41024B29-F019-4E38-B035-A8CE7AF1034B}" type="presParOf" srcId="{58329E6B-BB9D-4179-A279-29DC8837E49D}" destId="{7D6D7692-F04A-4F4A-B486-45AC93D663F6}" srcOrd="4" destOrd="0" presId="urn:microsoft.com/office/officeart/2008/layout/VerticalAccentList"/>
    <dgm:cxn modelId="{B164D601-7BCC-4881-96B3-B38D265BA9CD}" type="presParOf" srcId="{58329E6B-BB9D-4179-A279-29DC8837E49D}" destId="{1DD16210-98D2-43EB-8B65-C90B7E5E5F2D}" srcOrd="5" destOrd="0" presId="urn:microsoft.com/office/officeart/2008/layout/VerticalAccentList"/>
    <dgm:cxn modelId="{1EF51B11-D281-462B-9387-CA70BCA3347D}" type="presParOf" srcId="{58329E6B-BB9D-4179-A279-29DC8837E49D}" destId="{E33E4A07-C299-4879-99D9-FD6EBF1ED8B8}" srcOrd="6" destOrd="0" presId="urn:microsoft.com/office/officeart/2008/layout/VerticalAccentList"/>
    <dgm:cxn modelId="{00212B69-76B9-4E44-9206-AC6D2A69712F}" type="presParOf" srcId="{58329E6B-BB9D-4179-A279-29DC8837E49D}" destId="{DB8EF9C3-3173-4BC2-AF66-4376442EAD85}" srcOrd="7" destOrd="0" presId="urn:microsoft.com/office/officeart/2008/layout/VerticalAccentList"/>
    <dgm:cxn modelId="{CC5A5A8F-20F0-4BDC-9070-87C53556327D}" type="presParOf" srcId="{11965D24-B173-4B70-B192-6C951FCE8F97}" destId="{B7988760-41C4-458F-B6CC-EC43F4930A07}" srcOrd="8" destOrd="0" presId="urn:microsoft.com/office/officeart/2008/layout/VerticalAccentList"/>
    <dgm:cxn modelId="{C4EF9C32-1702-472B-94F0-BDB57C90B628}" type="presParOf" srcId="{11965D24-B173-4B70-B192-6C951FCE8F97}" destId="{B4C4EA9A-9890-468C-952F-C48BBA735343}" srcOrd="9" destOrd="0" presId="urn:microsoft.com/office/officeart/2008/layout/VerticalAccentList"/>
    <dgm:cxn modelId="{42B2A8C4-1837-4CB4-9314-A18488A5CC15}" type="presParOf" srcId="{B4C4EA9A-9890-468C-952F-C48BBA735343}" destId="{14FC5067-EDCC-4B6C-99CE-68EDFFB60A9D}" srcOrd="0" destOrd="0" presId="urn:microsoft.com/office/officeart/2008/layout/VerticalAccentList"/>
    <dgm:cxn modelId="{42E299C3-37DE-4731-970C-788225465948}" type="presParOf" srcId="{11965D24-B173-4B70-B192-6C951FCE8F97}" destId="{129C59AF-2943-4809-891B-E62571DBA335}" srcOrd="10" destOrd="0" presId="urn:microsoft.com/office/officeart/2008/layout/VerticalAccentList"/>
    <dgm:cxn modelId="{17A9299A-B279-41A9-B9FC-DD1D18248B1F}" type="presParOf" srcId="{129C59AF-2943-4809-891B-E62571DBA335}" destId="{22C3603F-36F2-4EFB-A820-EBFDA154AA9A}" srcOrd="0" destOrd="0" presId="urn:microsoft.com/office/officeart/2008/layout/VerticalAccentList"/>
    <dgm:cxn modelId="{B4BAC7F9-5743-40A1-A298-ADE4075F0E2F}" type="presParOf" srcId="{129C59AF-2943-4809-891B-E62571DBA335}" destId="{9920D12D-F76B-42AA-82F4-C2D186E8E325}" srcOrd="1" destOrd="0" presId="urn:microsoft.com/office/officeart/2008/layout/VerticalAccentList"/>
    <dgm:cxn modelId="{69AAB95F-207B-48EB-B6D6-E39273180142}" type="presParOf" srcId="{129C59AF-2943-4809-891B-E62571DBA335}" destId="{8C8E8CAE-BC44-40AE-9323-1D9151D27957}" srcOrd="2" destOrd="0" presId="urn:microsoft.com/office/officeart/2008/layout/VerticalAccentList"/>
    <dgm:cxn modelId="{CB30ACFE-1902-4860-90FA-00C906DD8464}" type="presParOf" srcId="{129C59AF-2943-4809-891B-E62571DBA335}" destId="{6479BF9C-F458-45BE-997D-9D6CBDC0C4ED}" srcOrd="3" destOrd="0" presId="urn:microsoft.com/office/officeart/2008/layout/VerticalAccentList"/>
    <dgm:cxn modelId="{E45F4CFF-7E95-4E56-A7FD-5E59D10C8FE7}" type="presParOf" srcId="{129C59AF-2943-4809-891B-E62571DBA335}" destId="{90951C56-A956-44B3-B523-4F86A7368E21}" srcOrd="4" destOrd="0" presId="urn:microsoft.com/office/officeart/2008/layout/VerticalAccentList"/>
    <dgm:cxn modelId="{C2EC0413-D228-40E3-B4F7-74FB36F7D2EA}" type="presParOf" srcId="{129C59AF-2943-4809-891B-E62571DBA335}" destId="{B2B6290F-32F4-4BEB-9DF9-74EB3AECF156}" srcOrd="5" destOrd="0" presId="urn:microsoft.com/office/officeart/2008/layout/VerticalAccentList"/>
    <dgm:cxn modelId="{5C0CC6A7-877D-46F8-ACC2-C268FE2095A6}" type="presParOf" srcId="{129C59AF-2943-4809-891B-E62571DBA335}" destId="{686EF15A-9ABE-49F7-A4FB-1694D294904E}"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589B8-BBF8-4229-AE7C-C7FA9F55195B}" type="doc">
      <dgm:prSet loTypeId="urn:microsoft.com/office/officeart/2005/8/layout/radial3" loCatId="cycle" qsTypeId="urn:microsoft.com/office/officeart/2005/8/quickstyle/3d4" qsCatId="3D" csTypeId="urn:microsoft.com/office/officeart/2005/8/colors/colorful5" csCatId="colorful" phldr="1"/>
      <dgm:spPr/>
      <dgm:t>
        <a:bodyPr/>
        <a:lstStyle/>
        <a:p>
          <a:endParaRPr lang="en-US"/>
        </a:p>
      </dgm:t>
    </dgm:pt>
    <dgm:pt modelId="{3E15DFD9-B068-4915-B443-CE23623ABFC4}">
      <dgm:prSet phldrT="[Text]" custT="1"/>
      <dgm:spPr/>
      <dgm:t>
        <a:bodyPr/>
        <a:lstStyle/>
        <a:p>
          <a:r>
            <a:rPr lang="en-US" sz="2400" smtClean="0"/>
            <a:t>AMSU/MSU</a:t>
          </a:r>
        </a:p>
        <a:p>
          <a:r>
            <a:rPr lang="en-US" sz="2400" smtClean="0"/>
            <a:t>FCDR</a:t>
          </a:r>
          <a:endParaRPr lang="en-US" sz="2400" dirty="0"/>
        </a:p>
      </dgm:t>
    </dgm:pt>
    <dgm:pt modelId="{E3BBD0F9-6D03-4AB5-B453-5E39B9105C6E}" type="parTrans" cxnId="{F02E6625-6B34-4FC0-B134-614414B98D06}">
      <dgm:prSet/>
      <dgm:spPr/>
      <dgm:t>
        <a:bodyPr/>
        <a:lstStyle/>
        <a:p>
          <a:endParaRPr lang="en-US"/>
        </a:p>
      </dgm:t>
    </dgm:pt>
    <dgm:pt modelId="{F3A9318F-FACD-4DAB-81D8-E8AC0566E22F}" type="sibTrans" cxnId="{F02E6625-6B34-4FC0-B134-614414B98D06}">
      <dgm:prSet/>
      <dgm:spPr/>
      <dgm:t>
        <a:bodyPr/>
        <a:lstStyle/>
        <a:p>
          <a:endParaRPr lang="en-US"/>
        </a:p>
      </dgm:t>
    </dgm:pt>
    <dgm:pt modelId="{D2AFADAF-F7C0-4ECA-BDEC-737EA9B434FA}">
      <dgm:prSet phldrT="[Text]" custT="1"/>
      <dgm:spPr/>
      <dgm:t>
        <a:bodyPr/>
        <a:lstStyle/>
        <a:p>
          <a:r>
            <a:rPr lang="en-US" sz="1400" b="1" u="sng" smtClean="0"/>
            <a:t>AMSR (2/E)</a:t>
          </a:r>
        </a:p>
        <a:p>
          <a:r>
            <a:rPr lang="en-US" sz="1400" b="1" smtClean="0"/>
            <a:t>JAXA</a:t>
          </a:r>
          <a:endParaRPr lang="en-US" sz="1400" b="1" dirty="0"/>
        </a:p>
      </dgm:t>
    </dgm:pt>
    <dgm:pt modelId="{5ABF979D-6B73-4910-8717-11DA367C4185}" type="parTrans" cxnId="{34FAC1DF-0BE3-446F-BB63-CCC2D8FF5A08}">
      <dgm:prSet/>
      <dgm:spPr/>
      <dgm:t>
        <a:bodyPr/>
        <a:lstStyle/>
        <a:p>
          <a:endParaRPr lang="en-US"/>
        </a:p>
      </dgm:t>
    </dgm:pt>
    <dgm:pt modelId="{D3597126-07A4-44F1-9EDC-FAD542508DB3}" type="sibTrans" cxnId="{34FAC1DF-0BE3-446F-BB63-CCC2D8FF5A08}">
      <dgm:prSet/>
      <dgm:spPr/>
      <dgm:t>
        <a:bodyPr/>
        <a:lstStyle/>
        <a:p>
          <a:endParaRPr lang="en-US"/>
        </a:p>
      </dgm:t>
    </dgm:pt>
    <dgm:pt modelId="{6EFFA637-31B0-45DE-8814-582F76C58CF5}">
      <dgm:prSet phldrT="[Text]" custT="1"/>
      <dgm:spPr/>
      <dgm:t>
        <a:bodyPr/>
        <a:lstStyle/>
        <a:p>
          <a:r>
            <a:rPr lang="en-US" sz="1400" b="1" u="sng" smtClean="0"/>
            <a:t>SSMI</a:t>
          </a:r>
        </a:p>
        <a:p>
          <a:r>
            <a:rPr lang="en-US" sz="1400" b="1" smtClean="0"/>
            <a:t>DOD</a:t>
          </a:r>
          <a:endParaRPr lang="en-US" sz="1400" b="1" dirty="0"/>
        </a:p>
      </dgm:t>
    </dgm:pt>
    <dgm:pt modelId="{CC4E2EE2-71FE-49C3-96DE-4097F47D23AF}" type="parTrans" cxnId="{5A97E4DD-9AB7-469B-8FA8-1E9D67C9D4AF}">
      <dgm:prSet/>
      <dgm:spPr/>
      <dgm:t>
        <a:bodyPr/>
        <a:lstStyle/>
        <a:p>
          <a:endParaRPr lang="en-US"/>
        </a:p>
      </dgm:t>
    </dgm:pt>
    <dgm:pt modelId="{42A964FA-F486-4A75-BD79-1D49190E9B16}" type="sibTrans" cxnId="{5A97E4DD-9AB7-469B-8FA8-1E9D67C9D4AF}">
      <dgm:prSet/>
      <dgm:spPr/>
      <dgm:t>
        <a:bodyPr/>
        <a:lstStyle/>
        <a:p>
          <a:endParaRPr lang="en-US"/>
        </a:p>
      </dgm:t>
    </dgm:pt>
    <dgm:pt modelId="{1E1069EB-118C-4835-A8F5-B278870AF082}">
      <dgm:prSet phldrT="[Text]" custT="1"/>
      <dgm:spPr/>
      <dgm:t>
        <a:bodyPr/>
        <a:lstStyle/>
        <a:p>
          <a:r>
            <a:rPr lang="en-US" sz="1400" b="1" u="sng" smtClean="0"/>
            <a:t>GMI</a:t>
          </a:r>
        </a:p>
        <a:p>
          <a:r>
            <a:rPr lang="en-US" sz="1400" b="1" smtClean="0"/>
            <a:t>NASA</a:t>
          </a:r>
          <a:endParaRPr lang="en-US" sz="1400" b="1" dirty="0"/>
        </a:p>
      </dgm:t>
    </dgm:pt>
    <dgm:pt modelId="{86060D7D-CBB9-4ED1-AACC-77105472B52C}" type="parTrans" cxnId="{0D9E95F3-53DC-4646-8A28-6D2B75E2E355}">
      <dgm:prSet/>
      <dgm:spPr/>
      <dgm:t>
        <a:bodyPr/>
        <a:lstStyle/>
        <a:p>
          <a:endParaRPr lang="en-US"/>
        </a:p>
      </dgm:t>
    </dgm:pt>
    <dgm:pt modelId="{4D5217F8-82AC-4C98-9B56-C41120C9078D}" type="sibTrans" cxnId="{0D9E95F3-53DC-4646-8A28-6D2B75E2E355}">
      <dgm:prSet/>
      <dgm:spPr/>
      <dgm:t>
        <a:bodyPr/>
        <a:lstStyle/>
        <a:p>
          <a:endParaRPr lang="en-US"/>
        </a:p>
      </dgm:t>
    </dgm:pt>
    <dgm:pt modelId="{AFD853CC-9FCC-41AF-BCC1-37F9B399D40B}">
      <dgm:prSet phldrT="[Text]" custT="1"/>
      <dgm:spPr/>
      <dgm:t>
        <a:bodyPr/>
        <a:lstStyle/>
        <a:p>
          <a:r>
            <a:rPr lang="en-US" sz="1400" b="1" u="sng" smtClean="0"/>
            <a:t>ATMS</a:t>
          </a:r>
        </a:p>
        <a:p>
          <a:r>
            <a:rPr lang="en-US" sz="1400" b="1" smtClean="0"/>
            <a:t>NASA</a:t>
          </a:r>
          <a:endParaRPr lang="en-US" sz="1400" b="1" dirty="0"/>
        </a:p>
      </dgm:t>
    </dgm:pt>
    <dgm:pt modelId="{B97AD597-DF46-4462-9118-5185C08A116B}" type="parTrans" cxnId="{2A88F865-F8C4-432E-A923-4FFC2810A8E1}">
      <dgm:prSet/>
      <dgm:spPr/>
      <dgm:t>
        <a:bodyPr/>
        <a:lstStyle/>
        <a:p>
          <a:endParaRPr lang="en-US"/>
        </a:p>
      </dgm:t>
    </dgm:pt>
    <dgm:pt modelId="{DDA95F40-F799-4341-8478-CB5185DFC199}" type="sibTrans" cxnId="{2A88F865-F8C4-432E-A923-4FFC2810A8E1}">
      <dgm:prSet/>
      <dgm:spPr/>
      <dgm:t>
        <a:bodyPr/>
        <a:lstStyle/>
        <a:p>
          <a:endParaRPr lang="en-US"/>
        </a:p>
      </dgm:t>
    </dgm:pt>
    <dgm:pt modelId="{61A786C1-BA18-432C-829E-EF1F99594271}">
      <dgm:prSet custT="1"/>
      <dgm:spPr/>
      <dgm:t>
        <a:bodyPr/>
        <a:lstStyle/>
        <a:p>
          <a:r>
            <a:rPr lang="en-US" sz="1400" b="1" u="sng" smtClean="0"/>
            <a:t>MTVZA</a:t>
          </a:r>
        </a:p>
        <a:p>
          <a:r>
            <a:rPr lang="en-US" sz="1200" b="1" smtClean="0"/>
            <a:t>ROSCOSMOS/Ukraine</a:t>
          </a:r>
          <a:endParaRPr lang="en-US" sz="1200" b="1" dirty="0"/>
        </a:p>
      </dgm:t>
    </dgm:pt>
    <dgm:pt modelId="{307342AE-7B39-4D3A-B9E2-50AE4A678775}" type="parTrans" cxnId="{9AEC1EFB-21C2-4D73-86E5-03574B3AEBEE}">
      <dgm:prSet/>
      <dgm:spPr/>
      <dgm:t>
        <a:bodyPr/>
        <a:lstStyle/>
        <a:p>
          <a:endParaRPr lang="en-US"/>
        </a:p>
      </dgm:t>
    </dgm:pt>
    <dgm:pt modelId="{E78E0B7B-0E6E-4096-942C-7D45E648A25C}" type="sibTrans" cxnId="{9AEC1EFB-21C2-4D73-86E5-03574B3AEBEE}">
      <dgm:prSet/>
      <dgm:spPr/>
      <dgm:t>
        <a:bodyPr/>
        <a:lstStyle/>
        <a:p>
          <a:endParaRPr lang="en-US"/>
        </a:p>
      </dgm:t>
    </dgm:pt>
    <dgm:pt modelId="{1FB3147B-B379-48FC-A0A3-7FBD4E8D0851}">
      <dgm:prSet custT="1"/>
      <dgm:spPr/>
      <dgm:t>
        <a:bodyPr/>
        <a:lstStyle/>
        <a:p>
          <a:r>
            <a:rPr lang="en-US" sz="1400" b="1" u="sng" smtClean="0"/>
            <a:t>MWTS-2</a:t>
          </a:r>
        </a:p>
        <a:p>
          <a:r>
            <a:rPr lang="en-US" sz="1400" b="1" smtClean="0"/>
            <a:t>China</a:t>
          </a:r>
          <a:endParaRPr lang="en-US" sz="1400" b="1" dirty="0"/>
        </a:p>
      </dgm:t>
    </dgm:pt>
    <dgm:pt modelId="{C6A44F03-DD91-4F80-A433-4384D19B6C21}" type="parTrans" cxnId="{5736E1E4-0ED7-4310-AF19-C041A8AC83DE}">
      <dgm:prSet/>
      <dgm:spPr/>
      <dgm:t>
        <a:bodyPr/>
        <a:lstStyle/>
        <a:p>
          <a:endParaRPr lang="en-US"/>
        </a:p>
      </dgm:t>
    </dgm:pt>
    <dgm:pt modelId="{8F810A9E-6AA3-48B8-B46F-891A5DDCC5B8}" type="sibTrans" cxnId="{5736E1E4-0ED7-4310-AF19-C041A8AC83DE}">
      <dgm:prSet/>
      <dgm:spPr/>
      <dgm:t>
        <a:bodyPr/>
        <a:lstStyle/>
        <a:p>
          <a:endParaRPr lang="en-US"/>
        </a:p>
      </dgm:t>
    </dgm:pt>
    <dgm:pt modelId="{3B307D59-BF8F-4841-965D-9A1974B63251}" type="pres">
      <dgm:prSet presAssocID="{52E589B8-BBF8-4229-AE7C-C7FA9F55195B}" presName="composite" presStyleCnt="0">
        <dgm:presLayoutVars>
          <dgm:chMax val="1"/>
          <dgm:dir val="rev"/>
          <dgm:resizeHandles val="exact"/>
        </dgm:presLayoutVars>
      </dgm:prSet>
      <dgm:spPr/>
      <dgm:t>
        <a:bodyPr/>
        <a:lstStyle/>
        <a:p>
          <a:endParaRPr lang="en-US"/>
        </a:p>
      </dgm:t>
    </dgm:pt>
    <dgm:pt modelId="{1A6F1089-6BE6-4A6E-8F2D-D1BF49F1CE8F}" type="pres">
      <dgm:prSet presAssocID="{52E589B8-BBF8-4229-AE7C-C7FA9F55195B}" presName="radial" presStyleCnt="0">
        <dgm:presLayoutVars>
          <dgm:animLvl val="ctr"/>
        </dgm:presLayoutVars>
      </dgm:prSet>
      <dgm:spPr/>
      <dgm:t>
        <a:bodyPr/>
        <a:lstStyle/>
        <a:p>
          <a:endParaRPr lang="en-US"/>
        </a:p>
      </dgm:t>
    </dgm:pt>
    <dgm:pt modelId="{3CF781E5-1A2A-4EEF-9ACE-5E975BA52227}" type="pres">
      <dgm:prSet presAssocID="{3E15DFD9-B068-4915-B443-CE23623ABFC4}" presName="centerShape" presStyleLbl="vennNode1" presStyleIdx="0" presStyleCnt="7" custScaleX="102831"/>
      <dgm:spPr/>
      <dgm:t>
        <a:bodyPr/>
        <a:lstStyle/>
        <a:p>
          <a:endParaRPr lang="en-US"/>
        </a:p>
      </dgm:t>
    </dgm:pt>
    <dgm:pt modelId="{61759942-12B4-4C69-83EE-31EED3BC2987}" type="pres">
      <dgm:prSet presAssocID="{D2AFADAF-F7C0-4ECA-BDEC-737EA9B434FA}" presName="node" presStyleLbl="vennNode1" presStyleIdx="1" presStyleCnt="7" custScaleX="119896" custScaleY="109347">
        <dgm:presLayoutVars>
          <dgm:bulletEnabled val="1"/>
        </dgm:presLayoutVars>
      </dgm:prSet>
      <dgm:spPr/>
      <dgm:t>
        <a:bodyPr/>
        <a:lstStyle/>
        <a:p>
          <a:endParaRPr lang="en-US"/>
        </a:p>
      </dgm:t>
    </dgm:pt>
    <dgm:pt modelId="{A1CBD829-6B7E-4D94-98B9-B868D6A6247E}" type="pres">
      <dgm:prSet presAssocID="{1FB3147B-B379-48FC-A0A3-7FBD4E8D0851}" presName="node" presStyleLbl="vennNode1" presStyleIdx="2" presStyleCnt="7">
        <dgm:presLayoutVars>
          <dgm:bulletEnabled val="1"/>
        </dgm:presLayoutVars>
      </dgm:prSet>
      <dgm:spPr/>
      <dgm:t>
        <a:bodyPr/>
        <a:lstStyle/>
        <a:p>
          <a:endParaRPr lang="en-US"/>
        </a:p>
      </dgm:t>
    </dgm:pt>
    <dgm:pt modelId="{B4424C20-5E8A-46FA-AC62-FC4B7F6AC70F}" type="pres">
      <dgm:prSet presAssocID="{6EFFA637-31B0-45DE-8814-582F76C58CF5}" presName="node" presStyleLbl="vennNode1" presStyleIdx="3" presStyleCnt="7">
        <dgm:presLayoutVars>
          <dgm:bulletEnabled val="1"/>
        </dgm:presLayoutVars>
      </dgm:prSet>
      <dgm:spPr/>
      <dgm:t>
        <a:bodyPr/>
        <a:lstStyle/>
        <a:p>
          <a:endParaRPr lang="en-US"/>
        </a:p>
      </dgm:t>
    </dgm:pt>
    <dgm:pt modelId="{6D16D8EF-5B7A-4E2E-9C02-6FE12872E585}" type="pres">
      <dgm:prSet presAssocID="{61A786C1-BA18-432C-829E-EF1F99594271}" presName="node" presStyleLbl="vennNode1" presStyleIdx="4" presStyleCnt="7" custScaleX="105957" custScaleY="116266">
        <dgm:presLayoutVars>
          <dgm:bulletEnabled val="1"/>
        </dgm:presLayoutVars>
      </dgm:prSet>
      <dgm:spPr/>
      <dgm:t>
        <a:bodyPr/>
        <a:lstStyle/>
        <a:p>
          <a:endParaRPr lang="en-US"/>
        </a:p>
      </dgm:t>
    </dgm:pt>
    <dgm:pt modelId="{741AFBD2-0E98-4EA5-A4F7-7E4F240EE532}" type="pres">
      <dgm:prSet presAssocID="{1E1069EB-118C-4835-A8F5-B278870AF082}" presName="node" presStyleLbl="vennNode1" presStyleIdx="5" presStyleCnt="7">
        <dgm:presLayoutVars>
          <dgm:bulletEnabled val="1"/>
        </dgm:presLayoutVars>
      </dgm:prSet>
      <dgm:spPr/>
      <dgm:t>
        <a:bodyPr/>
        <a:lstStyle/>
        <a:p>
          <a:endParaRPr lang="en-US"/>
        </a:p>
      </dgm:t>
    </dgm:pt>
    <dgm:pt modelId="{1123E546-586B-4820-A7E9-E34CBAB3DE13}" type="pres">
      <dgm:prSet presAssocID="{AFD853CC-9FCC-41AF-BCC1-37F9B399D40B}" presName="node" presStyleLbl="vennNode1" presStyleIdx="6" presStyleCnt="7">
        <dgm:presLayoutVars>
          <dgm:bulletEnabled val="1"/>
        </dgm:presLayoutVars>
      </dgm:prSet>
      <dgm:spPr/>
      <dgm:t>
        <a:bodyPr/>
        <a:lstStyle/>
        <a:p>
          <a:endParaRPr lang="en-US"/>
        </a:p>
      </dgm:t>
    </dgm:pt>
  </dgm:ptLst>
  <dgm:cxnLst>
    <dgm:cxn modelId="{CA4B13C1-8709-4847-A86F-EEC77F8F55D8}" type="presOf" srcId="{1FB3147B-B379-48FC-A0A3-7FBD4E8D0851}" destId="{A1CBD829-6B7E-4D94-98B9-B868D6A6247E}" srcOrd="0" destOrd="0" presId="urn:microsoft.com/office/officeart/2005/8/layout/radial3"/>
    <dgm:cxn modelId="{0D9E95F3-53DC-4646-8A28-6D2B75E2E355}" srcId="{3E15DFD9-B068-4915-B443-CE23623ABFC4}" destId="{1E1069EB-118C-4835-A8F5-B278870AF082}" srcOrd="4" destOrd="0" parTransId="{86060D7D-CBB9-4ED1-AACC-77105472B52C}" sibTransId="{4D5217F8-82AC-4C98-9B56-C41120C9078D}"/>
    <dgm:cxn modelId="{81D73DA8-2E90-4A38-BE1A-C00EA54F13A1}" type="presOf" srcId="{52E589B8-BBF8-4229-AE7C-C7FA9F55195B}" destId="{3B307D59-BF8F-4841-965D-9A1974B63251}" srcOrd="0" destOrd="0" presId="urn:microsoft.com/office/officeart/2005/8/layout/radial3"/>
    <dgm:cxn modelId="{5CF0AC28-390A-4B05-9307-6F83AB981C4E}" type="presOf" srcId="{6EFFA637-31B0-45DE-8814-582F76C58CF5}" destId="{B4424C20-5E8A-46FA-AC62-FC4B7F6AC70F}" srcOrd="0" destOrd="0" presId="urn:microsoft.com/office/officeart/2005/8/layout/radial3"/>
    <dgm:cxn modelId="{2BF27714-3D04-4BD4-A97C-3DEC4199E738}" type="presOf" srcId="{61A786C1-BA18-432C-829E-EF1F99594271}" destId="{6D16D8EF-5B7A-4E2E-9C02-6FE12872E585}" srcOrd="0" destOrd="0" presId="urn:microsoft.com/office/officeart/2005/8/layout/radial3"/>
    <dgm:cxn modelId="{2FFEE0AB-6F58-4B22-9F9A-D65E09896A9D}" type="presOf" srcId="{1E1069EB-118C-4835-A8F5-B278870AF082}" destId="{741AFBD2-0E98-4EA5-A4F7-7E4F240EE532}" srcOrd="0" destOrd="0" presId="urn:microsoft.com/office/officeart/2005/8/layout/radial3"/>
    <dgm:cxn modelId="{B2A44C7F-972D-4CB4-98DE-BCD449063E80}" type="presOf" srcId="{D2AFADAF-F7C0-4ECA-BDEC-737EA9B434FA}" destId="{61759942-12B4-4C69-83EE-31EED3BC2987}" srcOrd="0" destOrd="0" presId="urn:microsoft.com/office/officeart/2005/8/layout/radial3"/>
    <dgm:cxn modelId="{FB110905-B2F9-4435-AEBB-47A61E9D77A8}" type="presOf" srcId="{AFD853CC-9FCC-41AF-BCC1-37F9B399D40B}" destId="{1123E546-586B-4820-A7E9-E34CBAB3DE13}" srcOrd="0" destOrd="0" presId="urn:microsoft.com/office/officeart/2005/8/layout/radial3"/>
    <dgm:cxn modelId="{DD785062-339D-40E9-AFAE-C13094FC6A5C}" type="presOf" srcId="{3E15DFD9-B068-4915-B443-CE23623ABFC4}" destId="{3CF781E5-1A2A-4EEF-9ACE-5E975BA52227}" srcOrd="0" destOrd="0" presId="urn:microsoft.com/office/officeart/2005/8/layout/radial3"/>
    <dgm:cxn modelId="{2A88F865-F8C4-432E-A923-4FFC2810A8E1}" srcId="{3E15DFD9-B068-4915-B443-CE23623ABFC4}" destId="{AFD853CC-9FCC-41AF-BCC1-37F9B399D40B}" srcOrd="5" destOrd="0" parTransId="{B97AD597-DF46-4462-9118-5185C08A116B}" sibTransId="{DDA95F40-F799-4341-8478-CB5185DFC199}"/>
    <dgm:cxn modelId="{5736E1E4-0ED7-4310-AF19-C041A8AC83DE}" srcId="{3E15DFD9-B068-4915-B443-CE23623ABFC4}" destId="{1FB3147B-B379-48FC-A0A3-7FBD4E8D0851}" srcOrd="1" destOrd="0" parTransId="{C6A44F03-DD91-4F80-A433-4384D19B6C21}" sibTransId="{8F810A9E-6AA3-48B8-B46F-891A5DDCC5B8}"/>
    <dgm:cxn modelId="{9AEC1EFB-21C2-4D73-86E5-03574B3AEBEE}" srcId="{3E15DFD9-B068-4915-B443-CE23623ABFC4}" destId="{61A786C1-BA18-432C-829E-EF1F99594271}" srcOrd="3" destOrd="0" parTransId="{307342AE-7B39-4D3A-B9E2-50AE4A678775}" sibTransId="{E78E0B7B-0E6E-4096-942C-7D45E648A25C}"/>
    <dgm:cxn modelId="{F02E6625-6B34-4FC0-B134-614414B98D06}" srcId="{52E589B8-BBF8-4229-AE7C-C7FA9F55195B}" destId="{3E15DFD9-B068-4915-B443-CE23623ABFC4}" srcOrd="0" destOrd="0" parTransId="{E3BBD0F9-6D03-4AB5-B453-5E39B9105C6E}" sibTransId="{F3A9318F-FACD-4DAB-81D8-E8AC0566E22F}"/>
    <dgm:cxn modelId="{34FAC1DF-0BE3-446F-BB63-CCC2D8FF5A08}" srcId="{3E15DFD9-B068-4915-B443-CE23623ABFC4}" destId="{D2AFADAF-F7C0-4ECA-BDEC-737EA9B434FA}" srcOrd="0" destOrd="0" parTransId="{5ABF979D-6B73-4910-8717-11DA367C4185}" sibTransId="{D3597126-07A4-44F1-9EDC-FAD542508DB3}"/>
    <dgm:cxn modelId="{5A97E4DD-9AB7-469B-8FA8-1E9D67C9D4AF}" srcId="{3E15DFD9-B068-4915-B443-CE23623ABFC4}" destId="{6EFFA637-31B0-45DE-8814-582F76C58CF5}" srcOrd="2" destOrd="0" parTransId="{CC4E2EE2-71FE-49C3-96DE-4097F47D23AF}" sibTransId="{42A964FA-F486-4A75-BD79-1D49190E9B16}"/>
    <dgm:cxn modelId="{6E57851E-0D51-4E72-9A2E-D599D7DB9B59}" type="presParOf" srcId="{3B307D59-BF8F-4841-965D-9A1974B63251}" destId="{1A6F1089-6BE6-4A6E-8F2D-D1BF49F1CE8F}" srcOrd="0" destOrd="0" presId="urn:microsoft.com/office/officeart/2005/8/layout/radial3"/>
    <dgm:cxn modelId="{B78CC134-651C-47C1-B3AC-463E1B8218A9}" type="presParOf" srcId="{1A6F1089-6BE6-4A6E-8F2D-D1BF49F1CE8F}" destId="{3CF781E5-1A2A-4EEF-9ACE-5E975BA52227}" srcOrd="0" destOrd="0" presId="urn:microsoft.com/office/officeart/2005/8/layout/radial3"/>
    <dgm:cxn modelId="{6D24A20A-6A8C-431A-A1DF-5E9E6E1AD22A}" type="presParOf" srcId="{1A6F1089-6BE6-4A6E-8F2D-D1BF49F1CE8F}" destId="{61759942-12B4-4C69-83EE-31EED3BC2987}" srcOrd="1" destOrd="0" presId="urn:microsoft.com/office/officeart/2005/8/layout/radial3"/>
    <dgm:cxn modelId="{53290F08-51CC-4237-A128-BD47CF4DCEA0}" type="presParOf" srcId="{1A6F1089-6BE6-4A6E-8F2D-D1BF49F1CE8F}" destId="{A1CBD829-6B7E-4D94-98B9-B868D6A6247E}" srcOrd="2" destOrd="0" presId="urn:microsoft.com/office/officeart/2005/8/layout/radial3"/>
    <dgm:cxn modelId="{0889A26C-5FB3-4019-A8B0-54AB7122C318}" type="presParOf" srcId="{1A6F1089-6BE6-4A6E-8F2D-D1BF49F1CE8F}" destId="{B4424C20-5E8A-46FA-AC62-FC4B7F6AC70F}" srcOrd="3" destOrd="0" presId="urn:microsoft.com/office/officeart/2005/8/layout/radial3"/>
    <dgm:cxn modelId="{73FAD67E-A089-40E3-B6E0-879D46370742}" type="presParOf" srcId="{1A6F1089-6BE6-4A6E-8F2D-D1BF49F1CE8F}" destId="{6D16D8EF-5B7A-4E2E-9C02-6FE12872E585}" srcOrd="4" destOrd="0" presId="urn:microsoft.com/office/officeart/2005/8/layout/radial3"/>
    <dgm:cxn modelId="{088ECEAE-1130-493A-BA78-F5F3F924F232}" type="presParOf" srcId="{1A6F1089-6BE6-4A6E-8F2D-D1BF49F1CE8F}" destId="{741AFBD2-0E98-4EA5-A4F7-7E4F240EE532}" srcOrd="5" destOrd="0" presId="urn:microsoft.com/office/officeart/2005/8/layout/radial3"/>
    <dgm:cxn modelId="{9A17B348-8CB4-4D60-85BA-C71F443F6AA2}" type="presParOf" srcId="{1A6F1089-6BE6-4A6E-8F2D-D1BF49F1CE8F}" destId="{1123E546-586B-4820-A7E9-E34CBAB3DE13}"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0C48A4-4B74-4AAB-A8E9-D0EE98C1E956}" type="doc">
      <dgm:prSet loTypeId="urn:microsoft.com/office/officeart/2005/8/layout/process1" loCatId="process" qsTypeId="urn:microsoft.com/office/officeart/2005/8/quickstyle/simple1" qsCatId="simple" csTypeId="urn:microsoft.com/office/officeart/2005/8/colors/accent1_2" csCatId="accent1" phldr="1"/>
      <dgm:spPr/>
    </dgm:pt>
    <dgm:pt modelId="{1B0E9C64-A620-4E0D-8B8B-A4991137CDED}">
      <dgm:prSet phldrT="[Text]"/>
      <dgm:spPr/>
      <dgm:t>
        <a:bodyPr/>
        <a:lstStyle/>
        <a:p>
          <a:r>
            <a:rPr lang="en-US" dirty="0" smtClean="0"/>
            <a:t>Instrument Monitoring that helps in Anomaly Detection( </a:t>
          </a:r>
          <a:r>
            <a:rPr lang="en-US" dirty="0" err="1" smtClean="0"/>
            <a:t>e.g</a:t>
          </a:r>
          <a:r>
            <a:rPr lang="en-US" dirty="0" smtClean="0"/>
            <a:t> Bias and Trends) </a:t>
          </a:r>
          <a:endParaRPr lang="en-US" dirty="0"/>
        </a:p>
      </dgm:t>
    </dgm:pt>
    <dgm:pt modelId="{24318C72-504C-42C4-AC7E-68194D589559}" type="parTrans" cxnId="{5F0BFD66-9009-4841-9C91-7C5D4F9E463A}">
      <dgm:prSet/>
      <dgm:spPr/>
      <dgm:t>
        <a:bodyPr/>
        <a:lstStyle/>
        <a:p>
          <a:endParaRPr lang="en-US"/>
        </a:p>
      </dgm:t>
    </dgm:pt>
    <dgm:pt modelId="{E5CDC56B-AAAC-4E83-9E7B-669496A4A977}" type="sibTrans" cxnId="{5F0BFD66-9009-4841-9C91-7C5D4F9E463A}">
      <dgm:prSet/>
      <dgm:spPr/>
      <dgm:t>
        <a:bodyPr/>
        <a:lstStyle/>
        <a:p>
          <a:endParaRPr lang="en-US"/>
        </a:p>
      </dgm:t>
    </dgm:pt>
    <dgm:pt modelId="{16DE82B1-09FD-4E5B-A70A-DDE93C293464}">
      <dgm:prSet phldrT="[Text]"/>
      <dgm:spPr/>
      <dgm:t>
        <a:bodyPr/>
        <a:lstStyle/>
        <a:p>
          <a:r>
            <a:rPr lang="en-US" dirty="0" smtClean="0"/>
            <a:t>Understanding Root Cause of Anomaly</a:t>
          </a:r>
          <a:endParaRPr lang="en-US" dirty="0"/>
        </a:p>
      </dgm:t>
    </dgm:pt>
    <dgm:pt modelId="{4B873DBB-1547-493B-8461-F4304685CBA1}" type="parTrans" cxnId="{FC57ADF1-545E-4EF5-ADAE-3278731F64A8}">
      <dgm:prSet/>
      <dgm:spPr/>
      <dgm:t>
        <a:bodyPr/>
        <a:lstStyle/>
        <a:p>
          <a:endParaRPr lang="en-US"/>
        </a:p>
      </dgm:t>
    </dgm:pt>
    <dgm:pt modelId="{6E6171A2-8DEA-4497-B9C9-5541A1AC3581}" type="sibTrans" cxnId="{FC57ADF1-545E-4EF5-ADAE-3278731F64A8}">
      <dgm:prSet/>
      <dgm:spPr/>
      <dgm:t>
        <a:bodyPr/>
        <a:lstStyle/>
        <a:p>
          <a:endParaRPr lang="en-US"/>
        </a:p>
      </dgm:t>
    </dgm:pt>
    <dgm:pt modelId="{AA2F55EC-A924-46C2-89F3-557E2C152DA5}">
      <dgm:prSet phldrT="[Text]"/>
      <dgm:spPr/>
      <dgm:t>
        <a:bodyPr/>
        <a:lstStyle/>
        <a:p>
          <a:r>
            <a:rPr lang="en-US" dirty="0" smtClean="0">
              <a:solidFill>
                <a:schemeClr val="bg1"/>
              </a:solidFill>
            </a:rPr>
            <a:t>Update Calibration Coefficients ( </a:t>
          </a:r>
          <a:r>
            <a:rPr lang="en-US" dirty="0" err="1" smtClean="0">
              <a:solidFill>
                <a:schemeClr val="bg1"/>
              </a:solidFill>
            </a:rPr>
            <a:t>e.g</a:t>
          </a:r>
          <a:r>
            <a:rPr lang="en-US" dirty="0" smtClean="0">
              <a:solidFill>
                <a:schemeClr val="bg1"/>
              </a:solidFill>
            </a:rPr>
            <a:t>  remove/minimize: nonlinearity, bias drift, frequency shift, sun-heating induced temperature variability in radiances; ) to permanently remove anomalies</a:t>
          </a:r>
          <a:endParaRPr lang="en-US" dirty="0">
            <a:solidFill>
              <a:schemeClr val="bg1"/>
            </a:solidFill>
          </a:endParaRPr>
        </a:p>
      </dgm:t>
    </dgm:pt>
    <dgm:pt modelId="{BF117ADF-2B8F-41D0-A16E-44324E33DC4C}" type="parTrans" cxnId="{3196199F-64F6-428E-AB9E-0D1F12F2B922}">
      <dgm:prSet/>
      <dgm:spPr/>
      <dgm:t>
        <a:bodyPr/>
        <a:lstStyle/>
        <a:p>
          <a:endParaRPr lang="en-US"/>
        </a:p>
      </dgm:t>
    </dgm:pt>
    <dgm:pt modelId="{6FAC8C58-AB88-49D3-A091-56A68991ACFF}" type="sibTrans" cxnId="{3196199F-64F6-428E-AB9E-0D1F12F2B922}">
      <dgm:prSet/>
      <dgm:spPr/>
      <dgm:t>
        <a:bodyPr/>
        <a:lstStyle/>
        <a:p>
          <a:endParaRPr lang="en-US"/>
        </a:p>
      </dgm:t>
    </dgm:pt>
    <dgm:pt modelId="{D37AE9D9-238B-496B-B031-04AF64F1C69F}" type="pres">
      <dgm:prSet presAssocID="{CA0C48A4-4B74-4AAB-A8E9-D0EE98C1E956}" presName="Name0" presStyleCnt="0">
        <dgm:presLayoutVars>
          <dgm:dir/>
          <dgm:resizeHandles val="exact"/>
        </dgm:presLayoutVars>
      </dgm:prSet>
      <dgm:spPr/>
    </dgm:pt>
    <dgm:pt modelId="{51B1B7D5-968F-484E-8BFE-3BEDA2685D95}" type="pres">
      <dgm:prSet presAssocID="{1B0E9C64-A620-4E0D-8B8B-A4991137CDED}" presName="node" presStyleLbl="node1" presStyleIdx="0" presStyleCnt="3">
        <dgm:presLayoutVars>
          <dgm:bulletEnabled val="1"/>
        </dgm:presLayoutVars>
      </dgm:prSet>
      <dgm:spPr/>
      <dgm:t>
        <a:bodyPr/>
        <a:lstStyle/>
        <a:p>
          <a:endParaRPr lang="en-US"/>
        </a:p>
      </dgm:t>
    </dgm:pt>
    <dgm:pt modelId="{7F774DFD-38DB-4E6A-A9D2-80BB062B2C59}" type="pres">
      <dgm:prSet presAssocID="{E5CDC56B-AAAC-4E83-9E7B-669496A4A977}" presName="sibTrans" presStyleLbl="sibTrans2D1" presStyleIdx="0" presStyleCnt="2"/>
      <dgm:spPr/>
      <dgm:t>
        <a:bodyPr/>
        <a:lstStyle/>
        <a:p>
          <a:endParaRPr lang="en-US"/>
        </a:p>
      </dgm:t>
    </dgm:pt>
    <dgm:pt modelId="{6A97A998-2698-48DF-A093-06E9D14E204C}" type="pres">
      <dgm:prSet presAssocID="{E5CDC56B-AAAC-4E83-9E7B-669496A4A977}" presName="connectorText" presStyleLbl="sibTrans2D1" presStyleIdx="0" presStyleCnt="2"/>
      <dgm:spPr/>
      <dgm:t>
        <a:bodyPr/>
        <a:lstStyle/>
        <a:p>
          <a:endParaRPr lang="en-US"/>
        </a:p>
      </dgm:t>
    </dgm:pt>
    <dgm:pt modelId="{071CFF2E-0E59-4190-AE7E-2132F3FE0601}" type="pres">
      <dgm:prSet presAssocID="{16DE82B1-09FD-4E5B-A70A-DDE93C293464}" presName="node" presStyleLbl="node1" presStyleIdx="1" presStyleCnt="3">
        <dgm:presLayoutVars>
          <dgm:bulletEnabled val="1"/>
        </dgm:presLayoutVars>
      </dgm:prSet>
      <dgm:spPr/>
      <dgm:t>
        <a:bodyPr/>
        <a:lstStyle/>
        <a:p>
          <a:endParaRPr lang="en-US"/>
        </a:p>
      </dgm:t>
    </dgm:pt>
    <dgm:pt modelId="{57B242F8-7AEB-47DC-9B75-574AC6AE8F59}" type="pres">
      <dgm:prSet presAssocID="{6E6171A2-8DEA-4497-B9C9-5541A1AC3581}" presName="sibTrans" presStyleLbl="sibTrans2D1" presStyleIdx="1" presStyleCnt="2"/>
      <dgm:spPr/>
      <dgm:t>
        <a:bodyPr/>
        <a:lstStyle/>
        <a:p>
          <a:endParaRPr lang="en-US"/>
        </a:p>
      </dgm:t>
    </dgm:pt>
    <dgm:pt modelId="{55074EEF-3FD7-4E60-886C-AB8764F50D7F}" type="pres">
      <dgm:prSet presAssocID="{6E6171A2-8DEA-4497-B9C9-5541A1AC3581}" presName="connectorText" presStyleLbl="sibTrans2D1" presStyleIdx="1" presStyleCnt="2"/>
      <dgm:spPr/>
      <dgm:t>
        <a:bodyPr/>
        <a:lstStyle/>
        <a:p>
          <a:endParaRPr lang="en-US"/>
        </a:p>
      </dgm:t>
    </dgm:pt>
    <dgm:pt modelId="{C2C79A19-CBFC-4528-AD75-0A7DD18A3155}" type="pres">
      <dgm:prSet presAssocID="{AA2F55EC-A924-46C2-89F3-557E2C152DA5}" presName="node" presStyleLbl="node1" presStyleIdx="2" presStyleCnt="3" custScaleX="151373">
        <dgm:presLayoutVars>
          <dgm:bulletEnabled val="1"/>
        </dgm:presLayoutVars>
      </dgm:prSet>
      <dgm:spPr/>
      <dgm:t>
        <a:bodyPr/>
        <a:lstStyle/>
        <a:p>
          <a:endParaRPr lang="en-US"/>
        </a:p>
      </dgm:t>
    </dgm:pt>
  </dgm:ptLst>
  <dgm:cxnLst>
    <dgm:cxn modelId="{8446CDF3-5486-41B5-92E2-CFC234D1FF46}" type="presOf" srcId="{16DE82B1-09FD-4E5B-A70A-DDE93C293464}" destId="{071CFF2E-0E59-4190-AE7E-2132F3FE0601}" srcOrd="0" destOrd="0" presId="urn:microsoft.com/office/officeart/2005/8/layout/process1"/>
    <dgm:cxn modelId="{0790127C-D16D-466A-99DE-5684F3CA9893}" type="presOf" srcId="{1B0E9C64-A620-4E0D-8B8B-A4991137CDED}" destId="{51B1B7D5-968F-484E-8BFE-3BEDA2685D95}" srcOrd="0" destOrd="0" presId="urn:microsoft.com/office/officeart/2005/8/layout/process1"/>
    <dgm:cxn modelId="{EF8E2A14-BC97-4B1F-9EB3-0663292603AC}" type="presOf" srcId="{E5CDC56B-AAAC-4E83-9E7B-669496A4A977}" destId="{7F774DFD-38DB-4E6A-A9D2-80BB062B2C59}" srcOrd="0" destOrd="0" presId="urn:microsoft.com/office/officeart/2005/8/layout/process1"/>
    <dgm:cxn modelId="{3196199F-64F6-428E-AB9E-0D1F12F2B922}" srcId="{CA0C48A4-4B74-4AAB-A8E9-D0EE98C1E956}" destId="{AA2F55EC-A924-46C2-89F3-557E2C152DA5}" srcOrd="2" destOrd="0" parTransId="{BF117ADF-2B8F-41D0-A16E-44324E33DC4C}" sibTransId="{6FAC8C58-AB88-49D3-A091-56A68991ACFF}"/>
    <dgm:cxn modelId="{6DE526B4-041F-4CF5-AB5D-E3A3E66500F4}" type="presOf" srcId="{CA0C48A4-4B74-4AAB-A8E9-D0EE98C1E956}" destId="{D37AE9D9-238B-496B-B031-04AF64F1C69F}" srcOrd="0" destOrd="0" presId="urn:microsoft.com/office/officeart/2005/8/layout/process1"/>
    <dgm:cxn modelId="{75AE0693-19F6-492A-8001-3B254A6B0079}" type="presOf" srcId="{E5CDC56B-AAAC-4E83-9E7B-669496A4A977}" destId="{6A97A998-2698-48DF-A093-06E9D14E204C}" srcOrd="1" destOrd="0" presId="urn:microsoft.com/office/officeart/2005/8/layout/process1"/>
    <dgm:cxn modelId="{7C8F9CCD-6E05-4D53-A996-D2DB4E0407A0}" type="presOf" srcId="{6E6171A2-8DEA-4497-B9C9-5541A1AC3581}" destId="{57B242F8-7AEB-47DC-9B75-574AC6AE8F59}" srcOrd="0" destOrd="0" presId="urn:microsoft.com/office/officeart/2005/8/layout/process1"/>
    <dgm:cxn modelId="{FC57ADF1-545E-4EF5-ADAE-3278731F64A8}" srcId="{CA0C48A4-4B74-4AAB-A8E9-D0EE98C1E956}" destId="{16DE82B1-09FD-4E5B-A70A-DDE93C293464}" srcOrd="1" destOrd="0" parTransId="{4B873DBB-1547-493B-8461-F4304685CBA1}" sibTransId="{6E6171A2-8DEA-4497-B9C9-5541A1AC3581}"/>
    <dgm:cxn modelId="{6AC74914-0804-44E0-9D80-F6E064EF3C74}" type="presOf" srcId="{6E6171A2-8DEA-4497-B9C9-5541A1AC3581}" destId="{55074EEF-3FD7-4E60-886C-AB8764F50D7F}" srcOrd="1" destOrd="0" presId="urn:microsoft.com/office/officeart/2005/8/layout/process1"/>
    <dgm:cxn modelId="{02B6FF8C-1AD2-46CE-A77D-7108411912E3}" type="presOf" srcId="{AA2F55EC-A924-46C2-89F3-557E2C152DA5}" destId="{C2C79A19-CBFC-4528-AD75-0A7DD18A3155}" srcOrd="0" destOrd="0" presId="urn:microsoft.com/office/officeart/2005/8/layout/process1"/>
    <dgm:cxn modelId="{5F0BFD66-9009-4841-9C91-7C5D4F9E463A}" srcId="{CA0C48A4-4B74-4AAB-A8E9-D0EE98C1E956}" destId="{1B0E9C64-A620-4E0D-8B8B-A4991137CDED}" srcOrd="0" destOrd="0" parTransId="{24318C72-504C-42C4-AC7E-68194D589559}" sibTransId="{E5CDC56B-AAAC-4E83-9E7B-669496A4A977}"/>
    <dgm:cxn modelId="{91A9C4BA-F23C-4921-A342-8D56A464D940}" type="presParOf" srcId="{D37AE9D9-238B-496B-B031-04AF64F1C69F}" destId="{51B1B7D5-968F-484E-8BFE-3BEDA2685D95}" srcOrd="0" destOrd="0" presId="urn:microsoft.com/office/officeart/2005/8/layout/process1"/>
    <dgm:cxn modelId="{CB7DF66F-00F9-4186-A9B6-CFF6A930918C}" type="presParOf" srcId="{D37AE9D9-238B-496B-B031-04AF64F1C69F}" destId="{7F774DFD-38DB-4E6A-A9D2-80BB062B2C59}" srcOrd="1" destOrd="0" presId="urn:microsoft.com/office/officeart/2005/8/layout/process1"/>
    <dgm:cxn modelId="{0C2B8A0A-AAA7-4623-9731-32569DD9FA7B}" type="presParOf" srcId="{7F774DFD-38DB-4E6A-A9D2-80BB062B2C59}" destId="{6A97A998-2698-48DF-A093-06E9D14E204C}" srcOrd="0" destOrd="0" presId="urn:microsoft.com/office/officeart/2005/8/layout/process1"/>
    <dgm:cxn modelId="{4564002F-A0F8-441E-A4D5-E626EB24FBF1}" type="presParOf" srcId="{D37AE9D9-238B-496B-B031-04AF64F1C69F}" destId="{071CFF2E-0E59-4190-AE7E-2132F3FE0601}" srcOrd="2" destOrd="0" presId="urn:microsoft.com/office/officeart/2005/8/layout/process1"/>
    <dgm:cxn modelId="{553EF818-91B4-44A0-958F-FA43CE1F639C}" type="presParOf" srcId="{D37AE9D9-238B-496B-B031-04AF64F1C69F}" destId="{57B242F8-7AEB-47DC-9B75-574AC6AE8F59}" srcOrd="3" destOrd="0" presId="urn:microsoft.com/office/officeart/2005/8/layout/process1"/>
    <dgm:cxn modelId="{A2AED700-ADF8-4500-8A3A-480C04F4B3D9}" type="presParOf" srcId="{57B242F8-7AEB-47DC-9B75-574AC6AE8F59}" destId="{55074EEF-3FD7-4E60-886C-AB8764F50D7F}" srcOrd="0" destOrd="0" presId="urn:microsoft.com/office/officeart/2005/8/layout/process1"/>
    <dgm:cxn modelId="{8757A5A2-E0FA-4703-89D2-9FD85DDD89BD}" type="presParOf" srcId="{D37AE9D9-238B-496B-B031-04AF64F1C69F}" destId="{C2C79A19-CBFC-4528-AD75-0A7DD18A315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06 April 2018</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41787166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06 April 2018</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39646451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732"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3466"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196"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693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3661" algn="l" defTabSz="913466" rtl="0" eaLnBrk="1" latinLnBrk="0" hangingPunct="1">
      <a:defRPr sz="1200" kern="1200">
        <a:solidFill>
          <a:schemeClr val="tx1"/>
        </a:solidFill>
        <a:latin typeface="+mn-lt"/>
        <a:ea typeface="+mn-ea"/>
        <a:cs typeface="+mn-cs"/>
      </a:defRPr>
    </a:lvl6pPr>
    <a:lvl7pPr marL="2740396" algn="l" defTabSz="913466" rtl="0" eaLnBrk="1" latinLnBrk="0" hangingPunct="1">
      <a:defRPr sz="1200" kern="1200">
        <a:solidFill>
          <a:schemeClr val="tx1"/>
        </a:solidFill>
        <a:latin typeface="+mn-lt"/>
        <a:ea typeface="+mn-ea"/>
        <a:cs typeface="+mn-cs"/>
      </a:defRPr>
    </a:lvl7pPr>
    <a:lvl8pPr marL="3197125" algn="l" defTabSz="913466" rtl="0" eaLnBrk="1" latinLnBrk="0" hangingPunct="1">
      <a:defRPr sz="1200" kern="1200">
        <a:solidFill>
          <a:schemeClr val="tx1"/>
        </a:solidFill>
        <a:latin typeface="+mn-lt"/>
        <a:ea typeface="+mn-ea"/>
        <a:cs typeface="+mn-cs"/>
      </a:defRPr>
    </a:lvl8pPr>
    <a:lvl9pPr marL="3653857" algn="l" defTabSz="9134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06 April 2018</a:t>
            </a:fld>
            <a:endParaRPr lang="de-DE"/>
          </a:p>
        </p:txBody>
      </p:sp>
    </p:spTree>
    <p:extLst>
      <p:ext uri="{BB962C8B-B14F-4D97-AF65-F5344CB8AC3E}">
        <p14:creationId xmlns:p14="http://schemas.microsoft.com/office/powerpoint/2010/main" val="373551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April 2018</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a:t>
            </a:fld>
            <a:endParaRPr lang="de-DE"/>
          </a:p>
        </p:txBody>
      </p:sp>
    </p:spTree>
    <p:extLst>
      <p:ext uri="{BB962C8B-B14F-4D97-AF65-F5344CB8AC3E}">
        <p14:creationId xmlns:p14="http://schemas.microsoft.com/office/powerpoint/2010/main" val="36129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The pre-launch characterization and calibration of remote sensing instruments should be planned and carried out in conjunction with their design and development to meet the mission requirements. The onboard calibrators such as blackbodies and the sensors such as spectral radiometers should be characterized and calibrated using SI traceable standards. In the case of earth remote sensing, this allows </a:t>
            </a:r>
            <a:r>
              <a:rPr lang="en-US" sz="1200" b="0" i="0" u="none" strike="noStrike" kern="1200" baseline="0" dirty="0" err="1" smtClean="0">
                <a:solidFill>
                  <a:schemeClr val="tx1"/>
                </a:solidFill>
                <a:latin typeface="Times New Roman" pitchFamily="18" charset="0"/>
                <a:ea typeface="+mn-ea"/>
                <a:cs typeface="+mn-cs"/>
              </a:rPr>
              <a:t>intercomparison</a:t>
            </a:r>
            <a:r>
              <a:rPr lang="en-US" sz="1200" b="0" i="0" u="none" strike="noStrike" kern="1200" baseline="0" dirty="0" smtClean="0">
                <a:solidFill>
                  <a:schemeClr val="tx1"/>
                </a:solidFill>
                <a:latin typeface="Times New Roman" pitchFamily="18" charset="0"/>
                <a:ea typeface="+mn-ea"/>
                <a:cs typeface="+mn-cs"/>
              </a:rPr>
              <a:t> and </a:t>
            </a:r>
            <a:r>
              <a:rPr lang="en-US" sz="1200" b="0" i="0" u="none" strike="noStrike" kern="1200" baseline="0" dirty="0" err="1" smtClean="0">
                <a:solidFill>
                  <a:schemeClr val="tx1"/>
                </a:solidFill>
                <a:latin typeface="Times New Roman" pitchFamily="18" charset="0"/>
                <a:ea typeface="+mn-ea"/>
                <a:cs typeface="+mn-cs"/>
              </a:rPr>
              <a:t>intercalibration</a:t>
            </a:r>
            <a:r>
              <a:rPr lang="en-US" sz="1200" b="0" i="0" u="none" strike="noStrike" kern="1200" baseline="0" dirty="0" smtClean="0">
                <a:solidFill>
                  <a:schemeClr val="tx1"/>
                </a:solidFill>
                <a:latin typeface="Times New Roman" pitchFamily="18" charset="0"/>
                <a:ea typeface="+mn-ea"/>
                <a:cs typeface="+mn-cs"/>
              </a:rPr>
              <a:t> of different sensors in space to create global time series of climate records of high accuracy where some inevitable data gaps can be easily bridged. The recommended best practice guidelines for this pre-launch effort is presented based on experience gained at National Institute of Standards and Technology (NIST), National Aeronautics and Space Administration (NASA) and National Oceanic and Atmospheric Administration (NOAA) programs over the past two decades. The currently available radiometric standards and calibration facilities at NIST serving the remote sensing community are described. Examples of best practice calibrations and </a:t>
            </a:r>
            <a:r>
              <a:rPr lang="en-US" sz="1200" b="0" i="0" u="none" strike="noStrike" kern="1200" baseline="0" dirty="0" err="1" smtClean="0">
                <a:solidFill>
                  <a:schemeClr val="tx1"/>
                </a:solidFill>
                <a:latin typeface="Times New Roman" pitchFamily="18" charset="0"/>
                <a:ea typeface="+mn-ea"/>
                <a:cs typeface="+mn-cs"/>
              </a:rPr>
              <a:t>intercomparisons</a:t>
            </a:r>
            <a:r>
              <a:rPr lang="en-US" sz="1200" b="0" i="0" u="none" strike="noStrike" kern="1200" baseline="0" dirty="0" smtClean="0">
                <a:solidFill>
                  <a:schemeClr val="tx1"/>
                </a:solidFill>
                <a:latin typeface="Times New Roman" pitchFamily="18" charset="0"/>
                <a:ea typeface="+mn-ea"/>
                <a:cs typeface="+mn-cs"/>
              </a:rPr>
              <a:t> to build SI (international System of Units) traceable uncertainty budget in the instrumentation used for preflight satellite sensor calibration and validation are presented. </a:t>
            </a:r>
            <a:endParaRPr lang="en-US" dirty="0" smtClean="0"/>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April 2018</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a:t>
            </a:fld>
            <a:endParaRPr lang="de-DE"/>
          </a:p>
        </p:txBody>
      </p:sp>
    </p:spTree>
    <p:extLst>
      <p:ext uri="{BB962C8B-B14F-4D97-AF65-F5344CB8AC3E}">
        <p14:creationId xmlns:p14="http://schemas.microsoft.com/office/powerpoint/2010/main" val="238961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87425" y="695325"/>
            <a:ext cx="5035550" cy="3486150"/>
          </a:xfrm>
          <a:ln/>
        </p:spPr>
      </p:sp>
      <p:sp>
        <p:nvSpPr>
          <p:cNvPr id="11267" name="Notes Placeholder 2"/>
          <p:cNvSpPr>
            <a:spLocks noGrp="1"/>
          </p:cNvSpPr>
          <p:nvPr>
            <p:ph type="body" idx="1"/>
          </p:nvPr>
        </p:nvSpPr>
        <p:spPr>
          <a:noFill/>
          <a:ln/>
        </p:spPr>
        <p:txBody>
          <a:bodyPr/>
          <a:lstStyle/>
          <a:p>
            <a:endParaRPr lang="en-US" smtClean="0">
              <a:latin typeface="Arial" charset="0"/>
            </a:endParaRPr>
          </a:p>
        </p:txBody>
      </p:sp>
      <p:sp>
        <p:nvSpPr>
          <p:cNvPr id="11268" name="Slide Number Placeholder 3"/>
          <p:cNvSpPr>
            <a:spLocks noGrp="1"/>
          </p:cNvSpPr>
          <p:nvPr>
            <p:ph type="sldNum" sz="quarter" idx="4294967295"/>
          </p:nvPr>
        </p:nvSpPr>
        <p:spPr bwMode="auto">
          <a:xfrm>
            <a:off x="3971112" y="8831157"/>
            <a:ext cx="3038082" cy="463120"/>
          </a:xfrm>
          <a:prstGeom prst="rect">
            <a:avLst/>
          </a:prstGeom>
          <a:noFill/>
          <a:ln>
            <a:miter lim="800000"/>
            <a:headEnd/>
            <a:tailEnd/>
          </a:ln>
        </p:spPr>
        <p:txBody>
          <a:bodyPr lIns="92370" tIns="46185" rIns="92370" bIns="46185"/>
          <a:lstStyle/>
          <a:p>
            <a:fld id="{13E63C9A-35FE-4531-932A-96B391030020}" type="slidenum">
              <a:rPr lang="en-US"/>
              <a:pPr/>
              <a:t>23</a:t>
            </a:fld>
            <a:endParaRPr lang="en-US"/>
          </a:p>
        </p:txBody>
      </p:sp>
    </p:spTree>
    <p:extLst>
      <p:ext uri="{BB962C8B-B14F-4D97-AF65-F5344CB8AC3E}">
        <p14:creationId xmlns:p14="http://schemas.microsoft.com/office/powerpoint/2010/main" val="193393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87425" y="695325"/>
            <a:ext cx="5035550" cy="3486150"/>
          </a:xfrm>
          <a:ln/>
        </p:spPr>
      </p:sp>
      <p:sp>
        <p:nvSpPr>
          <p:cNvPr id="11267" name="Notes Placeholder 2"/>
          <p:cNvSpPr>
            <a:spLocks noGrp="1"/>
          </p:cNvSpPr>
          <p:nvPr>
            <p:ph type="body" idx="1"/>
          </p:nvPr>
        </p:nvSpPr>
        <p:spPr>
          <a:noFill/>
          <a:ln/>
        </p:spPr>
        <p:txBody>
          <a:bodyPr/>
          <a:lstStyle/>
          <a:p>
            <a:endParaRPr lang="en-US" smtClean="0">
              <a:latin typeface="Arial" charset="0"/>
            </a:endParaRPr>
          </a:p>
        </p:txBody>
      </p:sp>
      <p:sp>
        <p:nvSpPr>
          <p:cNvPr id="11268" name="Slide Number Placeholder 3"/>
          <p:cNvSpPr>
            <a:spLocks noGrp="1"/>
          </p:cNvSpPr>
          <p:nvPr>
            <p:ph type="sldNum" sz="quarter" idx="4294967295"/>
          </p:nvPr>
        </p:nvSpPr>
        <p:spPr bwMode="auto">
          <a:xfrm>
            <a:off x="3971112" y="8831157"/>
            <a:ext cx="3038082" cy="463120"/>
          </a:xfrm>
          <a:prstGeom prst="rect">
            <a:avLst/>
          </a:prstGeom>
          <a:noFill/>
          <a:ln>
            <a:miter lim="800000"/>
            <a:headEnd/>
            <a:tailEnd/>
          </a:ln>
        </p:spPr>
        <p:txBody>
          <a:bodyPr lIns="92370" tIns="46185" rIns="92370" bIns="46185"/>
          <a:lstStyle/>
          <a:p>
            <a:fld id="{13E63C9A-35FE-4531-932A-96B391030020}" type="slidenum">
              <a:rPr lang="en-US"/>
              <a:pPr/>
              <a:t>30</a:t>
            </a:fld>
            <a:endParaRPr lang="en-US"/>
          </a:p>
        </p:txBody>
      </p:sp>
    </p:spTree>
    <p:extLst>
      <p:ext uri="{BB962C8B-B14F-4D97-AF65-F5344CB8AC3E}">
        <p14:creationId xmlns:p14="http://schemas.microsoft.com/office/powerpoint/2010/main" val="2274976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4008"/>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6732" indent="0" algn="ctr">
              <a:buNone/>
              <a:defRPr>
                <a:solidFill>
                  <a:schemeClr val="tx1">
                    <a:tint val="75000"/>
                  </a:schemeClr>
                </a:solidFill>
              </a:defRPr>
            </a:lvl2pPr>
            <a:lvl3pPr marL="913466" indent="0" algn="ctr">
              <a:buNone/>
              <a:defRPr>
                <a:solidFill>
                  <a:schemeClr val="tx1">
                    <a:tint val="75000"/>
                  </a:schemeClr>
                </a:solidFill>
              </a:defRPr>
            </a:lvl3pPr>
            <a:lvl4pPr marL="1370196" indent="0" algn="ctr">
              <a:buNone/>
              <a:defRPr>
                <a:solidFill>
                  <a:schemeClr val="tx1">
                    <a:tint val="75000"/>
                  </a:schemeClr>
                </a:solidFill>
              </a:defRPr>
            </a:lvl4pPr>
            <a:lvl5pPr marL="1826930" indent="0" algn="ctr">
              <a:buNone/>
              <a:defRPr>
                <a:solidFill>
                  <a:schemeClr val="tx1">
                    <a:tint val="75000"/>
                  </a:schemeClr>
                </a:solidFill>
              </a:defRPr>
            </a:lvl5pPr>
            <a:lvl6pPr marL="2283661" indent="0" algn="ctr">
              <a:buNone/>
              <a:defRPr>
                <a:solidFill>
                  <a:schemeClr val="tx1">
                    <a:tint val="75000"/>
                  </a:schemeClr>
                </a:solidFill>
              </a:defRPr>
            </a:lvl6pPr>
            <a:lvl7pPr marL="2740396" indent="0" algn="ctr">
              <a:buNone/>
              <a:defRPr>
                <a:solidFill>
                  <a:schemeClr val="tx1">
                    <a:tint val="75000"/>
                  </a:schemeClr>
                </a:solidFill>
              </a:defRPr>
            </a:lvl7pPr>
            <a:lvl8pPr marL="3197125" indent="0" algn="ctr">
              <a:buNone/>
              <a:defRPr>
                <a:solidFill>
                  <a:schemeClr val="tx1">
                    <a:tint val="75000"/>
                  </a:schemeClr>
                </a:solidFill>
              </a:defRPr>
            </a:lvl8pPr>
            <a:lvl9pPr marL="3653857"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68"/>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7"/>
            <a:ext cx="59436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6732" indent="0">
              <a:buNone/>
              <a:defRPr sz="2800"/>
            </a:lvl2pPr>
            <a:lvl3pPr marL="913466" indent="0">
              <a:buNone/>
              <a:defRPr sz="2300"/>
            </a:lvl3pPr>
            <a:lvl4pPr marL="1370196" indent="0">
              <a:buNone/>
              <a:defRPr sz="2000"/>
            </a:lvl4pPr>
            <a:lvl5pPr marL="1826930" indent="0">
              <a:buNone/>
              <a:defRPr sz="2000"/>
            </a:lvl5pPr>
            <a:lvl6pPr marL="2283661" indent="0">
              <a:buNone/>
              <a:defRPr sz="2000"/>
            </a:lvl6pPr>
            <a:lvl7pPr marL="2740396" indent="0">
              <a:buNone/>
              <a:defRPr sz="2000"/>
            </a:lvl7pPr>
            <a:lvl8pPr marL="3197125" indent="0">
              <a:buNone/>
              <a:defRPr sz="2000"/>
            </a:lvl8pPr>
            <a:lvl9pPr marL="3653857" indent="0">
              <a:buNone/>
              <a:defRPr sz="2000"/>
            </a:lvl9pPr>
          </a:lstStyle>
          <a:p>
            <a:pPr lvl="0"/>
            <a:endParaRPr lang="en-GB" noProof="0" smtClean="0"/>
          </a:p>
        </p:txBody>
      </p:sp>
      <p:sp>
        <p:nvSpPr>
          <p:cNvPr id="4" name="Text Placeholder 3"/>
          <p:cNvSpPr>
            <a:spLocks noGrp="1"/>
          </p:cNvSpPr>
          <p:nvPr>
            <p:ph type="body" sz="half" idx="2"/>
          </p:nvPr>
        </p:nvSpPr>
        <p:spPr>
          <a:xfrm>
            <a:off x="1941645" y="5367353"/>
            <a:ext cx="5943600" cy="804863"/>
          </a:xfrm>
        </p:spPr>
        <p:txBody>
          <a:bodyPr/>
          <a:lstStyle>
            <a:lvl1pPr marL="0" indent="0">
              <a:buNone/>
              <a:defRPr sz="1400"/>
            </a:lvl1pPr>
            <a:lvl2pPr marL="456732" indent="0">
              <a:buNone/>
              <a:defRPr sz="1200"/>
            </a:lvl2pPr>
            <a:lvl3pPr marL="913466" indent="0">
              <a:buNone/>
              <a:defRPr sz="1100"/>
            </a:lvl3pPr>
            <a:lvl4pPr marL="1370196" indent="0">
              <a:buNone/>
              <a:defRPr sz="900"/>
            </a:lvl4pPr>
            <a:lvl5pPr marL="1826930" indent="0">
              <a:buNone/>
              <a:defRPr sz="900"/>
            </a:lvl5pPr>
            <a:lvl6pPr marL="2283661" indent="0">
              <a:buNone/>
              <a:defRPr sz="900"/>
            </a:lvl6pPr>
            <a:lvl7pPr marL="2740396" indent="0">
              <a:buNone/>
              <a:defRPr sz="900"/>
            </a:lvl7pPr>
            <a:lvl8pPr marL="3197125" indent="0">
              <a:buNone/>
              <a:defRPr sz="900"/>
            </a:lvl8pPr>
            <a:lvl9pPr marL="3653857"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66"/>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66"/>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46217"/>
            <a:ext cx="8915400" cy="618727"/>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131224"/>
            <a:ext cx="8915400" cy="555665"/>
          </a:xfrm>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3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4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6732" indent="0">
              <a:buNone/>
              <a:defRPr sz="1800">
                <a:solidFill>
                  <a:schemeClr val="tx1">
                    <a:tint val="75000"/>
                  </a:schemeClr>
                </a:solidFill>
              </a:defRPr>
            </a:lvl2pPr>
            <a:lvl3pPr marL="913466" indent="0">
              <a:buNone/>
              <a:defRPr sz="1600">
                <a:solidFill>
                  <a:schemeClr val="tx1">
                    <a:tint val="75000"/>
                  </a:schemeClr>
                </a:solidFill>
              </a:defRPr>
            </a:lvl3pPr>
            <a:lvl4pPr marL="1370196" indent="0">
              <a:buNone/>
              <a:defRPr sz="1400">
                <a:solidFill>
                  <a:schemeClr val="tx1">
                    <a:tint val="75000"/>
                  </a:schemeClr>
                </a:solidFill>
              </a:defRPr>
            </a:lvl4pPr>
            <a:lvl5pPr marL="1826930" indent="0">
              <a:buNone/>
              <a:defRPr sz="1400">
                <a:solidFill>
                  <a:schemeClr val="tx1">
                    <a:tint val="75000"/>
                  </a:schemeClr>
                </a:solidFill>
              </a:defRPr>
            </a:lvl5pPr>
            <a:lvl6pPr marL="2283661" indent="0">
              <a:buNone/>
              <a:defRPr sz="1400">
                <a:solidFill>
                  <a:schemeClr val="tx1">
                    <a:tint val="75000"/>
                  </a:schemeClr>
                </a:solidFill>
              </a:defRPr>
            </a:lvl6pPr>
            <a:lvl7pPr marL="2740396" indent="0">
              <a:buNone/>
              <a:defRPr sz="1400">
                <a:solidFill>
                  <a:schemeClr val="tx1">
                    <a:tint val="75000"/>
                  </a:schemeClr>
                </a:solidFill>
              </a:defRPr>
            </a:lvl7pPr>
            <a:lvl8pPr marL="3197125" indent="0">
              <a:buNone/>
              <a:defRPr sz="1400">
                <a:solidFill>
                  <a:schemeClr val="tx1">
                    <a:tint val="75000"/>
                  </a:schemeClr>
                </a:solidFill>
              </a:defRPr>
            </a:lvl8pPr>
            <a:lvl9pPr marL="3653857"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69"/>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7"/>
            <a:ext cx="4376870" cy="639763"/>
          </a:xfrm>
        </p:spPr>
        <p:txBody>
          <a:bodyPr anchor="b"/>
          <a:lstStyle>
            <a:lvl1pPr marL="0" indent="0">
              <a:buNone/>
              <a:defRPr sz="2300" b="1"/>
            </a:lvl1pPr>
            <a:lvl2pPr marL="456732" indent="0">
              <a:buNone/>
              <a:defRPr sz="2000" b="1"/>
            </a:lvl2pPr>
            <a:lvl3pPr marL="913466" indent="0">
              <a:buNone/>
              <a:defRPr sz="1800" b="1"/>
            </a:lvl3pPr>
            <a:lvl4pPr marL="1370196" indent="0">
              <a:buNone/>
              <a:defRPr sz="1600" b="1"/>
            </a:lvl4pPr>
            <a:lvl5pPr marL="1826930" indent="0">
              <a:buNone/>
              <a:defRPr sz="1600" b="1"/>
            </a:lvl5pPr>
            <a:lvl6pPr marL="2283661" indent="0">
              <a:buNone/>
              <a:defRPr sz="1600" b="1"/>
            </a:lvl6pPr>
            <a:lvl7pPr marL="2740396" indent="0">
              <a:buNone/>
              <a:defRPr sz="1600" b="1"/>
            </a:lvl7pPr>
            <a:lvl8pPr marL="3197125" indent="0">
              <a:buNone/>
              <a:defRPr sz="1600" b="1"/>
            </a:lvl8pPr>
            <a:lvl9pPr marL="36538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7"/>
            <a:ext cx="4378590" cy="639763"/>
          </a:xfrm>
        </p:spPr>
        <p:txBody>
          <a:bodyPr anchor="b"/>
          <a:lstStyle>
            <a:lvl1pPr marL="0" indent="0">
              <a:buNone/>
              <a:defRPr sz="2300" b="1"/>
            </a:lvl1pPr>
            <a:lvl2pPr marL="456732" indent="0">
              <a:buNone/>
              <a:defRPr sz="2000" b="1"/>
            </a:lvl2pPr>
            <a:lvl3pPr marL="913466" indent="0">
              <a:buNone/>
              <a:defRPr sz="1800" b="1"/>
            </a:lvl3pPr>
            <a:lvl4pPr marL="1370196" indent="0">
              <a:buNone/>
              <a:defRPr sz="1600" b="1"/>
            </a:lvl4pPr>
            <a:lvl5pPr marL="1826930" indent="0">
              <a:buNone/>
              <a:defRPr sz="1600" b="1"/>
            </a:lvl5pPr>
            <a:lvl6pPr marL="2283661" indent="0">
              <a:buNone/>
              <a:defRPr sz="1600" b="1"/>
            </a:lvl6pPr>
            <a:lvl7pPr marL="2740396" indent="0">
              <a:buNone/>
              <a:defRPr sz="1600" b="1"/>
            </a:lvl7pPr>
            <a:lvl8pPr marL="3197125" indent="0">
              <a:buNone/>
              <a:defRPr sz="1600" b="1"/>
            </a:lvl8pPr>
            <a:lvl9pPr marL="36538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90" y="1090651"/>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5"/>
            <a:ext cx="3259006"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88"/>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4"/>
            <a:ext cx="3259006" cy="4691063"/>
          </a:xfrm>
        </p:spPr>
        <p:txBody>
          <a:bodyPr/>
          <a:lstStyle>
            <a:lvl1pPr marL="0" indent="0">
              <a:buNone/>
              <a:defRPr sz="1400"/>
            </a:lvl1pPr>
            <a:lvl2pPr marL="456732" indent="0">
              <a:buNone/>
              <a:defRPr sz="1200"/>
            </a:lvl2pPr>
            <a:lvl3pPr marL="913466" indent="0">
              <a:buNone/>
              <a:defRPr sz="1100"/>
            </a:lvl3pPr>
            <a:lvl4pPr marL="1370196" indent="0">
              <a:buNone/>
              <a:defRPr sz="900"/>
            </a:lvl4pPr>
            <a:lvl5pPr marL="1826930" indent="0">
              <a:buNone/>
              <a:defRPr sz="900"/>
            </a:lvl5pPr>
            <a:lvl6pPr marL="2283661" indent="0">
              <a:buNone/>
              <a:defRPr sz="900"/>
            </a:lvl6pPr>
            <a:lvl7pPr marL="2740396" indent="0">
              <a:buNone/>
              <a:defRPr sz="900"/>
            </a:lvl7pPr>
            <a:lvl8pPr marL="3197125" indent="0">
              <a:buNone/>
              <a:defRPr sz="900"/>
            </a:lvl8pPr>
            <a:lvl9pPr marL="3653857"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50370"/>
            <a:ext cx="8915400" cy="429541"/>
          </a:xfrm>
          <a:prstGeom prst="rect">
            <a:avLst/>
          </a:prstGeom>
          <a:noFill/>
          <a:ln w="9525">
            <a:noFill/>
            <a:miter lim="800000"/>
            <a:headEnd/>
            <a:tailEnd/>
          </a:ln>
        </p:spPr>
        <p:txBody>
          <a:bodyPr vert="horz" wrap="square" lIns="91345" tIns="45672" rIns="91345" bIns="45672"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9" name="Line 8"/>
          <p:cNvSpPr>
            <a:spLocks noChangeShapeType="1"/>
          </p:cNvSpPr>
          <p:nvPr/>
        </p:nvSpPr>
        <p:spPr bwMode="auto">
          <a:xfrm>
            <a:off x="571499" y="573707"/>
            <a:ext cx="8839201" cy="0"/>
          </a:xfrm>
          <a:prstGeom prst="line">
            <a:avLst/>
          </a:prstGeom>
          <a:noFill/>
          <a:ln w="57150" cmpd="thinThick">
            <a:solidFill>
              <a:srgbClr val="3333FF"/>
            </a:solidFill>
            <a:round/>
            <a:headEnd/>
            <a:tailEnd/>
          </a:ln>
          <a:effectLst/>
        </p:spPr>
        <p:txBody>
          <a:bodyPr lIns="91345" tIns="45672" rIns="91345" bIns="45672"/>
          <a:lstStyle/>
          <a:p>
            <a:pPr algn="ctr">
              <a:defRPr/>
            </a:pPr>
            <a:endParaRPr lang="en-US"/>
          </a:p>
        </p:txBody>
      </p:sp>
      <p:pic>
        <p:nvPicPr>
          <p:cNvPr id="2056" name="Picture 8" descr="H:\MY DOCUMENTS\GSICS\logo\GSICS180px.png"/>
          <p:cNvPicPr>
            <a:picLocks noChangeAspect="1" noChangeArrowheads="1"/>
          </p:cNvPicPr>
          <p:nvPr/>
        </p:nvPicPr>
        <p:blipFill>
          <a:blip r:embed="rId14" cstate="print"/>
          <a:srcRect/>
          <a:stretch>
            <a:fillRect/>
          </a:stretch>
        </p:blipFill>
        <p:spPr bwMode="auto">
          <a:xfrm>
            <a:off x="8191505" y="6162714"/>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p:titleStyle>
    <p:bodyStyle>
      <a:lvl1pPr marL="342548" indent="-342548" algn="l" rtl="0" eaLnBrk="0" fontAlgn="base" hangingPunct="0">
        <a:spcBef>
          <a:spcPct val="20000"/>
        </a:spcBef>
        <a:spcAft>
          <a:spcPct val="0"/>
        </a:spcAft>
        <a:buFont typeface="Arial" charset="0"/>
        <a:buChar char="•"/>
        <a:defRPr sz="2300" b="1" kern="1200">
          <a:solidFill>
            <a:schemeClr val="tx1"/>
          </a:solidFill>
          <a:latin typeface="+mn-lt"/>
          <a:ea typeface="+mn-ea"/>
          <a:cs typeface="+mn-cs"/>
        </a:defRPr>
      </a:lvl1pPr>
      <a:lvl2pPr marL="742190" indent="-285457"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1830" indent="-228364"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98561" indent="-22836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297" indent="-22836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2026"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760"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492"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224" indent="-228364" algn="l" defTabSz="9134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66" rtl="0" eaLnBrk="1" latinLnBrk="0" hangingPunct="1">
        <a:defRPr sz="1800" kern="1200">
          <a:solidFill>
            <a:schemeClr val="tx1"/>
          </a:solidFill>
          <a:latin typeface="+mn-lt"/>
          <a:ea typeface="+mn-ea"/>
          <a:cs typeface="+mn-cs"/>
        </a:defRPr>
      </a:lvl1pPr>
      <a:lvl2pPr marL="456732" algn="l" defTabSz="913466" rtl="0" eaLnBrk="1" latinLnBrk="0" hangingPunct="1">
        <a:defRPr sz="1800" kern="1200">
          <a:solidFill>
            <a:schemeClr val="tx1"/>
          </a:solidFill>
          <a:latin typeface="+mn-lt"/>
          <a:ea typeface="+mn-ea"/>
          <a:cs typeface="+mn-cs"/>
        </a:defRPr>
      </a:lvl2pPr>
      <a:lvl3pPr marL="913466" algn="l" defTabSz="913466" rtl="0" eaLnBrk="1" latinLnBrk="0" hangingPunct="1">
        <a:defRPr sz="1800" kern="1200">
          <a:solidFill>
            <a:schemeClr val="tx1"/>
          </a:solidFill>
          <a:latin typeface="+mn-lt"/>
          <a:ea typeface="+mn-ea"/>
          <a:cs typeface="+mn-cs"/>
        </a:defRPr>
      </a:lvl3pPr>
      <a:lvl4pPr marL="1370196" algn="l" defTabSz="913466" rtl="0" eaLnBrk="1" latinLnBrk="0" hangingPunct="1">
        <a:defRPr sz="1800" kern="1200">
          <a:solidFill>
            <a:schemeClr val="tx1"/>
          </a:solidFill>
          <a:latin typeface="+mn-lt"/>
          <a:ea typeface="+mn-ea"/>
          <a:cs typeface="+mn-cs"/>
        </a:defRPr>
      </a:lvl4pPr>
      <a:lvl5pPr marL="1826930" algn="l" defTabSz="913466" rtl="0" eaLnBrk="1" latinLnBrk="0" hangingPunct="1">
        <a:defRPr sz="1800" kern="1200">
          <a:solidFill>
            <a:schemeClr val="tx1"/>
          </a:solidFill>
          <a:latin typeface="+mn-lt"/>
          <a:ea typeface="+mn-ea"/>
          <a:cs typeface="+mn-cs"/>
        </a:defRPr>
      </a:lvl5pPr>
      <a:lvl6pPr marL="2283661" algn="l" defTabSz="913466" rtl="0" eaLnBrk="1" latinLnBrk="0" hangingPunct="1">
        <a:defRPr sz="1800" kern="1200">
          <a:solidFill>
            <a:schemeClr val="tx1"/>
          </a:solidFill>
          <a:latin typeface="+mn-lt"/>
          <a:ea typeface="+mn-ea"/>
          <a:cs typeface="+mn-cs"/>
        </a:defRPr>
      </a:lvl6pPr>
      <a:lvl7pPr marL="2740396" algn="l" defTabSz="913466" rtl="0" eaLnBrk="1" latinLnBrk="0" hangingPunct="1">
        <a:defRPr sz="1800" kern="1200">
          <a:solidFill>
            <a:schemeClr val="tx1"/>
          </a:solidFill>
          <a:latin typeface="+mn-lt"/>
          <a:ea typeface="+mn-ea"/>
          <a:cs typeface="+mn-cs"/>
        </a:defRPr>
      </a:lvl7pPr>
      <a:lvl8pPr marL="3197125" algn="l" defTabSz="913466" rtl="0" eaLnBrk="1" latinLnBrk="0" hangingPunct="1">
        <a:defRPr sz="1800" kern="1200">
          <a:solidFill>
            <a:schemeClr val="tx1"/>
          </a:solidFill>
          <a:latin typeface="+mn-lt"/>
          <a:ea typeface="+mn-ea"/>
          <a:cs typeface="+mn-cs"/>
        </a:defRPr>
      </a:lvl8pPr>
      <a:lvl9pPr marL="3653857" algn="l" defTabSz="913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gsics.atmos.umd.edu/bin/view/Development/MicrowaveSubGroup"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gif"/><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7.tiff"/><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tar.nesdis.noaa.gov/icvs/status_NPP_ATMS.php"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onlinelibrary.wiley.com/doi/10.1029/2005JD006798/full#jgrd12733-disp-0009"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wmo-sat.info/oscar/instruments" TargetMode="External"/><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1" y="2376818"/>
            <a:ext cx="9746728" cy="2112159"/>
          </a:xfrm>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lstStyle/>
          <a:p>
            <a:pPr eaLnBrk="1" hangingPunct="1"/>
            <a:r>
              <a:rPr lang="en-GB" sz="3600" dirty="0" smtClean="0"/>
              <a:t/>
            </a:r>
            <a:br>
              <a:rPr lang="en-GB" sz="3600" dirty="0" smtClean="0"/>
            </a:br>
            <a:r>
              <a:rPr lang="en-US" sz="3600" b="0" dirty="0" smtClean="0"/>
              <a:t> </a:t>
            </a:r>
            <a:br>
              <a:rPr lang="en-US" sz="3600" b="0" dirty="0" smtClean="0"/>
            </a:br>
            <a:r>
              <a:rPr lang="en-US" sz="3600" dirty="0" smtClean="0"/>
              <a:t>Proposed best practices for Monitoring Microwave Instruments</a:t>
            </a:r>
            <a:br>
              <a:rPr lang="en-US" sz="3600" dirty="0" smtClean="0"/>
            </a:br>
            <a:r>
              <a:rPr lang="en-US" sz="3600" dirty="0"/>
              <a:t> </a:t>
            </a:r>
            <a:r>
              <a:rPr lang="en-US" sz="3600" dirty="0" smtClean="0"/>
              <a:t>                                  </a:t>
            </a:r>
            <a:r>
              <a:rPr lang="en-US" sz="2400" dirty="0" smtClean="0"/>
              <a:t>(A Discussion)</a:t>
            </a:r>
            <a:br>
              <a:rPr lang="en-US" sz="2400" dirty="0" smtClean="0"/>
            </a:br>
            <a:r>
              <a:rPr lang="en-GB" sz="3600" dirty="0" smtClean="0"/>
              <a:t/>
            </a:r>
            <a:br>
              <a:rPr lang="en-GB" sz="3600" dirty="0" smtClean="0"/>
            </a:br>
            <a:endParaRPr lang="en-GB" sz="3600" dirty="0" smtClean="0"/>
          </a:p>
        </p:txBody>
      </p:sp>
      <p:sp>
        <p:nvSpPr>
          <p:cNvPr id="5" name="Rectangle 43"/>
          <p:cNvSpPr>
            <a:spLocks noGrp="1" noChangeArrowheads="1"/>
          </p:cNvSpPr>
          <p:nvPr>
            <p:ph type="subTitle" idx="1"/>
          </p:nvPr>
        </p:nvSpPr>
        <p:spPr>
          <a:xfrm>
            <a:off x="1062682" y="4900802"/>
            <a:ext cx="8467934" cy="929187"/>
          </a:xfrm>
        </p:spPr>
        <p:txBody>
          <a:bodyPr/>
          <a:lstStyle/>
          <a:p>
            <a:pPr eaLnBrk="1" hangingPunct="1">
              <a:defRPr/>
            </a:pPr>
            <a:r>
              <a:rPr lang="en-US" i="1" dirty="0" smtClean="0">
                <a:solidFill>
                  <a:srgbClr val="C00000"/>
                </a:solidFill>
              </a:rPr>
              <a:t> </a:t>
            </a:r>
            <a:r>
              <a:rPr lang="en-US" i="1" dirty="0" err="1" smtClean="0">
                <a:solidFill>
                  <a:srgbClr val="C00000"/>
                </a:solidFill>
              </a:rPr>
              <a:t>Manik</a:t>
            </a:r>
            <a:r>
              <a:rPr lang="en-US" i="1" dirty="0" smtClean="0">
                <a:solidFill>
                  <a:srgbClr val="C00000"/>
                </a:solidFill>
              </a:rPr>
              <a:t> Bali</a:t>
            </a:r>
            <a:r>
              <a:rPr lang="en-US" i="1" baseline="30000" dirty="0" smtClean="0">
                <a:solidFill>
                  <a:srgbClr val="C00000"/>
                </a:solidFill>
              </a:rPr>
              <a:t>1</a:t>
            </a:r>
            <a:r>
              <a:rPr lang="en-US" i="1" dirty="0" smtClean="0">
                <a:solidFill>
                  <a:srgbClr val="C00000"/>
                </a:solidFill>
              </a:rPr>
              <a:t> Cheng-</a:t>
            </a:r>
            <a:r>
              <a:rPr lang="en-US" i="1" dirty="0" err="1" smtClean="0">
                <a:solidFill>
                  <a:srgbClr val="C00000"/>
                </a:solidFill>
              </a:rPr>
              <a:t>Zhi</a:t>
            </a:r>
            <a:r>
              <a:rPr lang="en-US" i="1" dirty="0">
                <a:solidFill>
                  <a:srgbClr val="C00000"/>
                </a:solidFill>
              </a:rPr>
              <a:t> </a:t>
            </a:r>
            <a:r>
              <a:rPr lang="en-US" i="1" dirty="0" smtClean="0">
                <a:solidFill>
                  <a:srgbClr val="C00000"/>
                </a:solidFill>
              </a:rPr>
              <a:t>Zou</a:t>
            </a:r>
            <a:r>
              <a:rPr lang="en-US" i="1" baseline="30000" dirty="0" smtClean="0">
                <a:solidFill>
                  <a:srgbClr val="C00000"/>
                </a:solidFill>
              </a:rPr>
              <a:t>2</a:t>
            </a:r>
            <a:r>
              <a:rPr lang="en-US" i="1" dirty="0" smtClean="0">
                <a:solidFill>
                  <a:srgbClr val="C00000"/>
                </a:solidFill>
              </a:rPr>
              <a:t> </a:t>
            </a:r>
            <a:r>
              <a:rPr lang="en-US" i="1" dirty="0">
                <a:solidFill>
                  <a:srgbClr val="C00000"/>
                </a:solidFill>
              </a:rPr>
              <a:t>and Ralph </a:t>
            </a:r>
            <a:r>
              <a:rPr lang="en-US" i="1" dirty="0" smtClean="0">
                <a:solidFill>
                  <a:srgbClr val="C00000"/>
                </a:solidFill>
              </a:rPr>
              <a:t>Ferraro</a:t>
            </a:r>
            <a:r>
              <a:rPr lang="en-US" i="1" baseline="30000" dirty="0" smtClean="0">
                <a:solidFill>
                  <a:srgbClr val="C00000"/>
                </a:solidFill>
              </a:rPr>
              <a:t>2</a:t>
            </a:r>
          </a:p>
          <a:p>
            <a:pPr eaLnBrk="1" hangingPunct="1">
              <a:defRPr/>
            </a:pPr>
            <a:r>
              <a:rPr lang="en-US" sz="1600" i="1" baseline="30000" dirty="0" smtClean="0">
                <a:solidFill>
                  <a:srgbClr val="C00000"/>
                </a:solidFill>
              </a:rPr>
              <a:t>1</a:t>
            </a:r>
            <a:r>
              <a:rPr lang="en-US" sz="1600" i="1" dirty="0" smtClean="0">
                <a:solidFill>
                  <a:srgbClr val="C00000"/>
                </a:solidFill>
              </a:rPr>
              <a:t>ESSIC/CICS, </a:t>
            </a:r>
            <a:r>
              <a:rPr lang="en-US" sz="1600" i="1" baseline="30000" dirty="0" smtClean="0">
                <a:solidFill>
                  <a:srgbClr val="C00000"/>
                </a:solidFill>
              </a:rPr>
              <a:t>2</a:t>
            </a:r>
            <a:r>
              <a:rPr lang="en-US" sz="1600" i="1" dirty="0" smtClean="0">
                <a:solidFill>
                  <a:srgbClr val="C00000"/>
                </a:solidFill>
              </a:rPr>
              <a:t>NOAA</a:t>
            </a:r>
            <a:endParaRPr lang="en-US" sz="1600"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0" y="-1738"/>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Post-Launch: Recalibration</a:t>
            </a:r>
            <a:endParaRPr lang="en-US" sz="2000" dirty="0">
              <a:solidFill>
                <a:schemeClr val="bg1"/>
              </a:solidFill>
            </a:endParaRPr>
          </a:p>
        </p:txBody>
      </p:sp>
      <p:sp>
        <p:nvSpPr>
          <p:cNvPr id="5" name="TextBox 4"/>
          <p:cNvSpPr txBox="1"/>
          <p:nvPr/>
        </p:nvSpPr>
        <p:spPr>
          <a:xfrm>
            <a:off x="1163591" y="2639851"/>
            <a:ext cx="2159306" cy="230832"/>
          </a:xfrm>
          <a:prstGeom prst="rect">
            <a:avLst/>
          </a:prstGeom>
          <a:noFill/>
        </p:spPr>
        <p:txBody>
          <a:bodyPr wrap="square" rtlCol="0">
            <a:spAutoFit/>
          </a:bodyPr>
          <a:lstStyle/>
          <a:p>
            <a:endParaRPr lang="en-US" dirty="0">
              <a:solidFill>
                <a:schemeClr val="tx1"/>
              </a:solidFill>
            </a:endParaRPr>
          </a:p>
        </p:txBody>
      </p:sp>
      <p:graphicFrame>
        <p:nvGraphicFramePr>
          <p:cNvPr id="2" name="Diagram 1"/>
          <p:cNvGraphicFramePr/>
          <p:nvPr>
            <p:extLst>
              <p:ext uri="{D42A27DB-BD31-4B8C-83A1-F6EECF244321}">
                <p14:modId xmlns:p14="http://schemas.microsoft.com/office/powerpoint/2010/main" val="1491849339"/>
              </p:ext>
            </p:extLst>
          </p:nvPr>
        </p:nvGraphicFramePr>
        <p:xfrm>
          <a:off x="110836" y="2219595"/>
          <a:ext cx="9601200" cy="2179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bwMode="auto">
          <a:xfrm>
            <a:off x="0" y="0"/>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smtClean="0">
                <a:solidFill>
                  <a:schemeClr val="bg1"/>
                </a:solidFill>
              </a:rPr>
              <a:t>Post-Launch: Best Practices in Recalibration</a:t>
            </a:r>
            <a:endParaRPr lang="en-US" sz="2000" dirty="0">
              <a:solidFill>
                <a:schemeClr val="bg1"/>
              </a:solidFill>
            </a:endParaRPr>
          </a:p>
        </p:txBody>
      </p:sp>
    </p:spTree>
    <p:extLst>
      <p:ext uri="{BB962C8B-B14F-4D97-AF65-F5344CB8AC3E}">
        <p14:creationId xmlns:p14="http://schemas.microsoft.com/office/powerpoint/2010/main" val="4024823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0" y="0"/>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Post-Launch: Best Practices in Recalibration</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61060" y="745547"/>
            <a:ext cx="4667250" cy="4895850"/>
          </a:xfrm>
          <a:prstGeom prst="rect">
            <a:avLst/>
          </a:prstGeom>
        </p:spPr>
      </p:pic>
      <p:sp>
        <p:nvSpPr>
          <p:cNvPr id="5" name="Rectangle 4"/>
          <p:cNvSpPr/>
          <p:nvPr/>
        </p:nvSpPr>
        <p:spPr>
          <a:xfrm>
            <a:off x="604584" y="5831279"/>
            <a:ext cx="3284874" cy="230832"/>
          </a:xfrm>
          <a:prstGeom prst="rect">
            <a:avLst/>
          </a:prstGeom>
        </p:spPr>
        <p:txBody>
          <a:bodyPr wrap="none">
            <a:spAutoFit/>
          </a:bodyPr>
          <a:lstStyle/>
          <a:p>
            <a:r>
              <a:rPr lang="en-US" dirty="0" smtClean="0">
                <a:solidFill>
                  <a:schemeClr val="tx1"/>
                </a:solidFill>
              </a:rPr>
              <a:t> </a:t>
            </a:r>
            <a:r>
              <a:rPr lang="en-US" dirty="0">
                <a:solidFill>
                  <a:schemeClr val="tx1"/>
                </a:solidFill>
              </a:rPr>
              <a:t>Flowchart of the MSU/AMSU-A level-1c calibration.</a:t>
            </a:r>
          </a:p>
        </p:txBody>
      </p:sp>
      <p:pic>
        <p:nvPicPr>
          <p:cNvPr id="6" name="Picture 5"/>
          <p:cNvPicPr>
            <a:picLocks noChangeAspect="1"/>
          </p:cNvPicPr>
          <p:nvPr/>
        </p:nvPicPr>
        <p:blipFill>
          <a:blip r:embed="rId3"/>
          <a:stretch>
            <a:fillRect/>
          </a:stretch>
        </p:blipFill>
        <p:spPr>
          <a:xfrm>
            <a:off x="5496358" y="915817"/>
            <a:ext cx="3571442" cy="4555310"/>
          </a:xfrm>
          <a:prstGeom prst="rect">
            <a:avLst/>
          </a:prstGeom>
        </p:spPr>
      </p:pic>
      <p:sp>
        <p:nvSpPr>
          <p:cNvPr id="7" name="Rectangle 6"/>
          <p:cNvSpPr/>
          <p:nvPr/>
        </p:nvSpPr>
        <p:spPr>
          <a:xfrm>
            <a:off x="4834820" y="5843649"/>
            <a:ext cx="4589718" cy="230832"/>
          </a:xfrm>
          <a:prstGeom prst="rect">
            <a:avLst/>
          </a:prstGeom>
        </p:spPr>
        <p:txBody>
          <a:bodyPr wrap="none">
            <a:spAutoFit/>
          </a:bodyPr>
          <a:lstStyle/>
          <a:p>
            <a:r>
              <a:rPr lang="en-US" dirty="0">
                <a:solidFill>
                  <a:schemeClr val="tx1"/>
                </a:solidFill>
              </a:rPr>
              <a:t>Sequential procedure for determining MSU/AMSU-A calibration coefficients.</a:t>
            </a:r>
          </a:p>
        </p:txBody>
      </p:sp>
      <p:sp>
        <p:nvSpPr>
          <p:cNvPr id="3" name="TextBox 2"/>
          <p:cNvSpPr txBox="1"/>
          <p:nvPr/>
        </p:nvSpPr>
        <p:spPr>
          <a:xfrm>
            <a:off x="0" y="6277726"/>
            <a:ext cx="9905999" cy="584775"/>
          </a:xfrm>
          <a:prstGeom prst="rect">
            <a:avLst/>
          </a:prstGeom>
          <a:solidFill>
            <a:srgbClr val="3333FF"/>
          </a:solidFill>
        </p:spPr>
        <p:txBody>
          <a:bodyPr wrap="square" rtlCol="0">
            <a:spAutoFit/>
          </a:bodyPr>
          <a:lstStyle/>
          <a:p>
            <a:r>
              <a:rPr lang="en-US" sz="1600" dirty="0" smtClean="0"/>
              <a:t>Flowcharts from AMSU/FCU FCDR ATBD ( Zou et al 2006) show the two main steps of Re-Calibration that can be Best Practices for Re-Calibration   </a:t>
            </a:r>
            <a:endParaRPr lang="en-US" sz="1600" dirty="0"/>
          </a:p>
        </p:txBody>
      </p:sp>
    </p:spTree>
    <p:extLst>
      <p:ext uri="{BB962C8B-B14F-4D97-AF65-F5344CB8AC3E}">
        <p14:creationId xmlns:p14="http://schemas.microsoft.com/office/powerpoint/2010/main" val="1711201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755" y="1122225"/>
            <a:ext cx="8709660" cy="2446013"/>
          </a:xfrm>
        </p:spPr>
        <p:txBody>
          <a:bodyPr/>
          <a:lstStyle/>
          <a:p>
            <a:r>
              <a:rPr lang="en-US" sz="2000" dirty="0" smtClean="0"/>
              <a:t>Simultaneous Nadir Overpass </a:t>
            </a:r>
          </a:p>
          <a:p>
            <a:r>
              <a:rPr lang="en-US" sz="2000" dirty="0" smtClean="0"/>
              <a:t>Threshold Values for SNO         </a:t>
            </a:r>
          </a:p>
          <a:p>
            <a:r>
              <a:rPr lang="en-US" sz="2000" dirty="0" smtClean="0"/>
              <a:t>Re-Calibration and Climate Data Record Generation </a:t>
            </a:r>
          </a:p>
          <a:p>
            <a:r>
              <a:rPr lang="en-US" sz="2000" dirty="0" smtClean="0"/>
              <a:t>Onboard Health parameters ATMS via the ICVS  </a:t>
            </a:r>
            <a:endParaRPr lang="en-US" sz="2000" dirty="0"/>
          </a:p>
          <a:p>
            <a:r>
              <a:rPr lang="en-US" sz="2000" dirty="0" smtClean="0"/>
              <a:t>In-Orbit References for AMSU/MSU Channels for 183 GHz  </a:t>
            </a:r>
          </a:p>
          <a:p>
            <a:r>
              <a:rPr lang="en-US" sz="2000" dirty="0" smtClean="0"/>
              <a:t>Framework of Re-Calibration </a:t>
            </a:r>
          </a:p>
          <a:p>
            <a:r>
              <a:rPr lang="en-US" sz="2000" dirty="0" smtClean="0"/>
              <a:t>Lunar Reference light curves</a:t>
            </a:r>
          </a:p>
          <a:p>
            <a:r>
              <a:rPr lang="en-US" sz="2000" dirty="0" smtClean="0"/>
              <a:t>Best Practices for GPSRO, RTM and GRUAN Sites ( </a:t>
            </a:r>
            <a:r>
              <a:rPr lang="en-US" sz="2000" i="1" dirty="0" smtClean="0"/>
              <a:t>Your views needed</a:t>
            </a:r>
            <a:r>
              <a:rPr lang="en-US" sz="2000" dirty="0" smtClean="0"/>
              <a:t>)</a:t>
            </a:r>
          </a:p>
          <a:p>
            <a:r>
              <a:rPr lang="en-US" sz="2000" dirty="0" smtClean="0"/>
              <a:t> </a:t>
            </a:r>
            <a:r>
              <a:rPr lang="en-US" sz="2000" dirty="0"/>
              <a:t>W</a:t>
            </a:r>
            <a:r>
              <a:rPr lang="en-US" sz="2000" dirty="0" smtClean="0"/>
              <a:t>hite paper on GPSRO-Microwave Sounder and GRUAN-MW CDR comparison</a:t>
            </a:r>
            <a:r>
              <a:rPr lang="en-US" sz="2000" dirty="0"/>
              <a:t> </a:t>
            </a:r>
            <a:r>
              <a:rPr lang="en-US" sz="2000" dirty="0" smtClean="0"/>
              <a:t>is available for the community to follow </a:t>
            </a:r>
          </a:p>
          <a:p>
            <a:pPr marL="0" indent="0">
              <a:buNone/>
            </a:pPr>
            <a:endParaRPr lang="en-US" sz="2000" dirty="0" smtClean="0"/>
          </a:p>
          <a:p>
            <a:endParaRPr lang="en-US" sz="2000" dirty="0" smtClean="0"/>
          </a:p>
          <a:p>
            <a:endParaRPr lang="en-US" sz="2000" dirty="0" smtClean="0"/>
          </a:p>
          <a:p>
            <a:pPr marL="0" indent="0">
              <a:buNone/>
            </a:pPr>
            <a:endParaRPr lang="en-US" sz="2000" dirty="0"/>
          </a:p>
        </p:txBody>
      </p:sp>
      <p:sp>
        <p:nvSpPr>
          <p:cNvPr id="4" name="Title 1"/>
          <p:cNvSpPr txBox="1">
            <a:spLocks/>
          </p:cNvSpPr>
          <p:nvPr/>
        </p:nvSpPr>
        <p:spPr bwMode="auto">
          <a:xfrm>
            <a:off x="0" y="0"/>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List of Best Practices Algorithms and Data sets available on request</a:t>
            </a:r>
            <a:endParaRPr lang="en-US" sz="2000" dirty="0">
              <a:solidFill>
                <a:schemeClr val="bg1"/>
              </a:solidFill>
            </a:endParaRPr>
          </a:p>
        </p:txBody>
      </p:sp>
    </p:spTree>
    <p:extLst>
      <p:ext uri="{BB962C8B-B14F-4D97-AF65-F5344CB8AC3E}">
        <p14:creationId xmlns:p14="http://schemas.microsoft.com/office/powerpoint/2010/main" val="1589024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5300" y="1600207"/>
            <a:ext cx="8915400" cy="3484412"/>
          </a:xfrm>
        </p:spPr>
        <p:txBody>
          <a:bodyPr/>
          <a:lstStyle/>
          <a:p>
            <a:r>
              <a:rPr lang="en-US" sz="2000" dirty="0" smtClean="0"/>
              <a:t>The GSICS Microwave Subgroup has moved ahead in identifying algorithms that it can share with the Microwave Community and can be treated as community best Practices.</a:t>
            </a:r>
          </a:p>
          <a:p>
            <a:r>
              <a:rPr lang="en-US" sz="2000" dirty="0" smtClean="0"/>
              <a:t>The Algorithms are related to</a:t>
            </a:r>
          </a:p>
          <a:p>
            <a:pPr lvl="2"/>
            <a:r>
              <a:rPr lang="en-US" sz="2000" dirty="0" smtClean="0"/>
              <a:t>Pre-Launch Calibration</a:t>
            </a:r>
          </a:p>
          <a:p>
            <a:pPr lvl="2"/>
            <a:r>
              <a:rPr lang="en-US" sz="2000" dirty="0" smtClean="0"/>
              <a:t>Post Launch Calibration</a:t>
            </a:r>
          </a:p>
          <a:p>
            <a:pPr lvl="2"/>
            <a:r>
              <a:rPr lang="en-US" sz="2000" dirty="0" smtClean="0"/>
              <a:t>In-Orbit Reference Selection </a:t>
            </a:r>
          </a:p>
          <a:p>
            <a:pPr lvl="2"/>
            <a:r>
              <a:rPr lang="en-US" sz="2000" dirty="0" smtClean="0"/>
              <a:t>Re-Calibration</a:t>
            </a:r>
          </a:p>
          <a:p>
            <a:pPr lvl="2"/>
            <a:r>
              <a:rPr lang="en-US" sz="2000" dirty="0" smtClean="0"/>
              <a:t>Lunar Data Sets in MW wavelength ?</a:t>
            </a:r>
          </a:p>
          <a:p>
            <a:r>
              <a:rPr lang="en-US" sz="2000" dirty="0" smtClean="0"/>
              <a:t>We invite you to use these and contribute to sharing.</a:t>
            </a:r>
          </a:p>
          <a:p>
            <a:r>
              <a:rPr lang="en-US" sz="2000" dirty="0" smtClean="0"/>
              <a:t>A Wiki Workspace Page has also been established for Data Sharing </a:t>
            </a:r>
            <a:r>
              <a:rPr lang="en-US" sz="2000" dirty="0"/>
              <a:t>(</a:t>
            </a:r>
            <a:r>
              <a:rPr lang="en-US" sz="2000" dirty="0">
                <a:hlinkClick r:id="rId2"/>
              </a:rPr>
              <a:t>http://gsics.atmos.umd.edu/bin/view/Development/MicrowaveSubGroup</a:t>
            </a:r>
            <a:r>
              <a:rPr lang="en-US" sz="2000" dirty="0"/>
              <a:t>)</a:t>
            </a:r>
          </a:p>
        </p:txBody>
      </p:sp>
      <p:sp>
        <p:nvSpPr>
          <p:cNvPr id="4" name="Title 1"/>
          <p:cNvSpPr txBox="1">
            <a:spLocks/>
          </p:cNvSpPr>
          <p:nvPr/>
        </p:nvSpPr>
        <p:spPr bwMode="auto">
          <a:xfrm>
            <a:off x="0" y="0"/>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Summary</a:t>
            </a:r>
            <a:endParaRPr lang="en-US" sz="2000" dirty="0">
              <a:solidFill>
                <a:schemeClr val="bg1"/>
              </a:solidFill>
            </a:endParaRPr>
          </a:p>
        </p:txBody>
      </p:sp>
    </p:spTree>
    <p:extLst>
      <p:ext uri="{BB962C8B-B14F-4D97-AF65-F5344CB8AC3E}">
        <p14:creationId xmlns:p14="http://schemas.microsoft.com/office/powerpoint/2010/main" val="1358958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3255" y="2857507"/>
            <a:ext cx="3539490" cy="537204"/>
          </a:xfrm>
        </p:spPr>
        <p:txBody>
          <a:bodyPr/>
          <a:lstStyle/>
          <a:p>
            <a:pPr marL="0" indent="0" algn="ctr">
              <a:buNone/>
            </a:pPr>
            <a:r>
              <a:rPr lang="en-US" sz="3600" dirty="0" smtClean="0"/>
              <a:t>Thank You</a:t>
            </a:r>
            <a:endParaRPr lang="en-US" sz="3600" dirty="0"/>
          </a:p>
        </p:txBody>
      </p:sp>
    </p:spTree>
    <p:extLst>
      <p:ext uri="{BB962C8B-B14F-4D97-AF65-F5344CB8AC3E}">
        <p14:creationId xmlns:p14="http://schemas.microsoft.com/office/powerpoint/2010/main" val="1649700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204" t="8699" b="3472"/>
          <a:stretch/>
        </p:blipFill>
        <p:spPr>
          <a:xfrm>
            <a:off x="178085" y="799948"/>
            <a:ext cx="7249976" cy="3975100"/>
          </a:xfrm>
          <a:prstGeom prst="rect">
            <a:avLst/>
          </a:prstGeom>
        </p:spPr>
      </p:pic>
      <p:sp>
        <p:nvSpPr>
          <p:cNvPr id="5" name="Title 1"/>
          <p:cNvSpPr txBox="1">
            <a:spLocks noGrp="1"/>
          </p:cNvSpPr>
          <p:nvPr>
            <p:ph type="title"/>
          </p:nvPr>
        </p:nvSpPr>
        <p:spPr bwMode="auto">
          <a:xfrm>
            <a:off x="-3465" y="-7326"/>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Algorithms used in producing L1B measurements in Microwave Instruments</a:t>
            </a:r>
            <a:endParaRPr lang="en-US" sz="2000" dirty="0">
              <a:solidFill>
                <a:schemeClr val="bg1"/>
              </a:solidFill>
            </a:endParaRPr>
          </a:p>
        </p:txBody>
      </p:sp>
      <p:sp>
        <p:nvSpPr>
          <p:cNvPr id="6" name="Rectangle 5"/>
          <p:cNvSpPr/>
          <p:nvPr/>
        </p:nvSpPr>
        <p:spPr>
          <a:xfrm>
            <a:off x="1328012" y="5888562"/>
            <a:ext cx="7346088" cy="369332"/>
          </a:xfrm>
          <a:prstGeom prst="rect">
            <a:avLst/>
          </a:prstGeom>
          <a:solidFill>
            <a:srgbClr val="00B050"/>
          </a:solidFill>
        </p:spPr>
        <p:txBody>
          <a:bodyPr wrap="square">
            <a:spAutoFit/>
          </a:bodyPr>
          <a:lstStyle/>
          <a:p>
            <a:r>
              <a:rPr lang="en-US" dirty="0" smtClean="0"/>
              <a:t>Ref: Irwin </a:t>
            </a:r>
            <a:r>
              <a:rPr lang="en-US" dirty="0" err="1" smtClean="0"/>
              <a:t>Alber</a:t>
            </a:r>
            <a:r>
              <a:rPr lang="en-US" dirty="0" smtClean="0"/>
              <a:t> and </a:t>
            </a:r>
            <a:r>
              <a:rPr lang="en-US" dirty="0" err="1" smtClean="0"/>
              <a:t>Jodha</a:t>
            </a:r>
            <a:r>
              <a:rPr lang="en-US" dirty="0" smtClean="0"/>
              <a:t> </a:t>
            </a:r>
            <a:r>
              <a:rPr lang="en-US" dirty="0" err="1" smtClean="0"/>
              <a:t>Khalsa</a:t>
            </a:r>
            <a:r>
              <a:rPr lang="en-US" dirty="0" smtClean="0"/>
              <a:t> http</a:t>
            </a:r>
            <a:r>
              <a:rPr lang="en-US" dirty="0"/>
              <a:t>://qa4eo.org/docs/workshop_washington08/08May08/Alber_Implementation_08May08.pdf</a:t>
            </a:r>
          </a:p>
        </p:txBody>
      </p:sp>
      <p:sp>
        <p:nvSpPr>
          <p:cNvPr id="7" name="TextBox 6"/>
          <p:cNvSpPr txBox="1"/>
          <p:nvPr/>
        </p:nvSpPr>
        <p:spPr>
          <a:xfrm>
            <a:off x="1328012" y="5270500"/>
            <a:ext cx="7249976" cy="430887"/>
          </a:xfrm>
          <a:prstGeom prst="rect">
            <a:avLst/>
          </a:prstGeom>
          <a:noFill/>
        </p:spPr>
        <p:txBody>
          <a:bodyPr wrap="square" rtlCol="0">
            <a:spAutoFit/>
          </a:bodyPr>
          <a:lstStyle/>
          <a:p>
            <a:r>
              <a:rPr lang="en-US" sz="1100" dirty="0" smtClean="0">
                <a:solidFill>
                  <a:schemeClr val="tx1"/>
                </a:solidFill>
              </a:rPr>
              <a:t>Broad Similarity between algorithms used in producing L1B measurements across various MW instrument architectures. </a:t>
            </a:r>
            <a:endParaRPr lang="en-US" sz="1100" dirty="0">
              <a:solidFill>
                <a:schemeClr val="tx1"/>
              </a:solidFill>
            </a:endParaRPr>
          </a:p>
        </p:txBody>
      </p:sp>
      <p:sp>
        <p:nvSpPr>
          <p:cNvPr id="2" name="TextBox 1"/>
          <p:cNvSpPr txBox="1"/>
          <p:nvPr/>
        </p:nvSpPr>
        <p:spPr>
          <a:xfrm>
            <a:off x="457199" y="2587443"/>
            <a:ext cx="8731878" cy="400110"/>
          </a:xfrm>
          <a:prstGeom prst="rect">
            <a:avLst/>
          </a:prstGeom>
          <a:noFill/>
        </p:spPr>
        <p:txBody>
          <a:bodyPr wrap="none" rtlCol="0">
            <a:spAutoFit/>
          </a:bodyPr>
          <a:lstStyle/>
          <a:p>
            <a:r>
              <a:rPr lang="en-US" sz="2000" dirty="0" smtClean="0">
                <a:solidFill>
                  <a:srgbClr val="FF0000"/>
                </a:solidFill>
              </a:rPr>
              <a:t>This is the way Frank </a:t>
            </a:r>
            <a:r>
              <a:rPr lang="en-US" sz="2000" dirty="0" err="1" smtClean="0">
                <a:solidFill>
                  <a:srgbClr val="FF0000"/>
                </a:solidFill>
              </a:rPr>
              <a:t>Wenzt</a:t>
            </a:r>
            <a:r>
              <a:rPr lang="en-US" sz="2000" dirty="0" smtClean="0">
                <a:solidFill>
                  <a:srgbClr val="FF0000"/>
                </a:solidFill>
              </a:rPr>
              <a:t> does it….not sure we want to use this</a:t>
            </a:r>
            <a:endParaRPr lang="en-US" sz="2000" dirty="0">
              <a:solidFill>
                <a:srgbClr val="FF0000"/>
              </a:solidFill>
            </a:endParaRPr>
          </a:p>
        </p:txBody>
      </p:sp>
    </p:spTree>
    <p:extLst>
      <p:ext uri="{BB962C8B-B14F-4D97-AF65-F5344CB8AC3E}">
        <p14:creationId xmlns:p14="http://schemas.microsoft.com/office/powerpoint/2010/main" val="3022069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86889"/>
            <a:ext cx="8915400" cy="4525963"/>
          </a:xfrm>
        </p:spPr>
        <p:txBody>
          <a:bodyPr/>
          <a:lstStyle/>
          <a:p>
            <a:pPr marL="0" indent="0">
              <a:buNone/>
            </a:pPr>
            <a:r>
              <a:rPr lang="en-US" dirty="0" smtClean="0"/>
              <a:t>Pre-launch </a:t>
            </a:r>
            <a:r>
              <a:rPr lang="en-US" dirty="0"/>
              <a:t>Preparation for Post-Launch Sensor Performance Assessments </a:t>
            </a:r>
            <a:endParaRPr lang="en-US" dirty="0" smtClean="0"/>
          </a:p>
          <a:p>
            <a:pPr marL="0" indent="0">
              <a:buNone/>
            </a:pPr>
            <a:r>
              <a:rPr lang="en-US" sz="1800" b="0" dirty="0" smtClean="0"/>
              <a:t> Preparation </a:t>
            </a:r>
            <a:r>
              <a:rPr lang="en-US" sz="1800" b="0" dirty="0"/>
              <a:t>for post launch assessments of measurements and uncertainties is part of the best practice that is to be simultaneously undertaken during pre-launch preparations. A real important aspect of pre-launch testing is determining how to prove instrument stability under on-orbit conditions </a:t>
            </a:r>
            <a:endParaRPr lang="en-US" sz="1800" b="0" dirty="0" smtClean="0"/>
          </a:p>
          <a:p>
            <a:pPr marL="0" indent="0">
              <a:buNone/>
            </a:pPr>
            <a:r>
              <a:rPr lang="en-US" dirty="0" smtClean="0"/>
              <a:t>Plan </a:t>
            </a:r>
            <a:r>
              <a:rPr lang="en-US" dirty="0"/>
              <a:t>for component performance </a:t>
            </a:r>
            <a:r>
              <a:rPr lang="en-US" dirty="0" smtClean="0"/>
              <a:t>reassessments</a:t>
            </a:r>
          </a:p>
          <a:p>
            <a:pPr marL="0" indent="0">
              <a:buNone/>
            </a:pPr>
            <a:r>
              <a:rPr lang="en-US" sz="1800" b="0" dirty="0"/>
              <a:t>One of the lessons learned at NIST </a:t>
            </a:r>
            <a:r>
              <a:rPr lang="en-US" sz="1800" b="0" dirty="0" smtClean="0"/>
              <a:t>is </a:t>
            </a:r>
            <a:r>
              <a:rPr lang="en-US" sz="1800" b="0" dirty="0"/>
              <a:t>that some of the sensor data problems on orbit could not be isolated fully because no duplicates or even samples of components were available for reexamination. Duplicates of filters, apertures, mirror samples, diffusers etc. are very valuable to have for reexamination at the metrology laboratories where high accuracy data can be obtained simulating the space environment and conditions of on-orbit operation to sort out data discrepancies</a:t>
            </a:r>
            <a:r>
              <a:rPr lang="en-US" b="0" dirty="0"/>
              <a:t>. </a:t>
            </a:r>
            <a:endParaRPr lang="en-US" b="0" dirty="0" smtClean="0"/>
          </a:p>
          <a:p>
            <a:pPr marL="0" indent="0">
              <a:buNone/>
            </a:pPr>
            <a:r>
              <a:rPr lang="en-US" dirty="0"/>
              <a:t>Post-launch and pre-launch validation and SI traceability</a:t>
            </a:r>
          </a:p>
          <a:p>
            <a:pPr marL="0" indent="0">
              <a:buNone/>
            </a:pPr>
            <a:r>
              <a:rPr lang="en-US" sz="1800" b="0" dirty="0"/>
              <a:t>Comparison of the modeled sensor spectral responsivity predicted from component-level characterization with the system-level end-to-end testing to establish pre-launch radiometric sensor measurement uncertainty is the last step of the best practice</a:t>
            </a:r>
            <a:r>
              <a:rPr lang="en-US" b="0" dirty="0"/>
              <a:t>. </a:t>
            </a:r>
            <a:endParaRPr lang="en-US" dirty="0"/>
          </a:p>
          <a:p>
            <a:pPr marL="0" indent="0">
              <a:buNone/>
            </a:pPr>
            <a:endParaRPr lang="en-US" dirty="0"/>
          </a:p>
        </p:txBody>
      </p:sp>
      <p:sp>
        <p:nvSpPr>
          <p:cNvPr id="4" name="Title 1"/>
          <p:cNvSpPr txBox="1">
            <a:spLocks/>
          </p:cNvSpPr>
          <p:nvPr/>
        </p:nvSpPr>
        <p:spPr bwMode="auto">
          <a:xfrm>
            <a:off x="228600" y="0"/>
            <a:ext cx="91821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a:solidFill>
                  <a:schemeClr val="bg1"/>
                </a:solidFill>
              </a:rPr>
              <a:t>Best Practice for Characterization/Calibration of Satellite Optical Instruments</a:t>
            </a:r>
            <a:br>
              <a:rPr lang="en-US" sz="2000">
                <a:solidFill>
                  <a:schemeClr val="bg1"/>
                </a:solidFill>
              </a:rPr>
            </a:br>
            <a:r>
              <a:rPr lang="en-US" sz="2000">
                <a:solidFill>
                  <a:schemeClr val="bg1"/>
                </a:solidFill>
              </a:rPr>
              <a:t>GSICS Approach</a:t>
            </a:r>
            <a:endParaRPr lang="en-US" sz="2000" dirty="0">
              <a:solidFill>
                <a:schemeClr val="bg1"/>
              </a:solidFill>
            </a:endParaRPr>
          </a:p>
        </p:txBody>
      </p:sp>
    </p:spTree>
    <p:extLst>
      <p:ext uri="{BB962C8B-B14F-4D97-AF65-F5344CB8AC3E}">
        <p14:creationId xmlns:p14="http://schemas.microsoft.com/office/powerpoint/2010/main" val="1184523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99300" y="6356353"/>
            <a:ext cx="2311400" cy="365125"/>
          </a:xfrm>
          <a:prstGeom prst="rect">
            <a:avLst/>
          </a:prstGeom>
        </p:spPr>
        <p:txBody>
          <a:bodyPr lIns="91429" tIns="45715" rIns="91429" bIns="45715"/>
          <a:lstStyle/>
          <a:p>
            <a:fld id="{74D35CE4-D2A8-4161-91C9-CC23A6584C4A}" type="slidenum">
              <a:rPr lang="en-US" altLang="en-US" smtClean="0"/>
              <a:pPr/>
              <a:t>17</a:t>
            </a:fld>
            <a:endParaRPr lang="en-US" altLang="en-US"/>
          </a:p>
        </p:txBody>
      </p:sp>
      <p:pic>
        <p:nvPicPr>
          <p:cNvPr id="1040" name="Picture 16"/>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9104" t="38497" r="39636" b="16106"/>
          <a:stretch/>
        </p:blipFill>
        <p:spPr bwMode="auto">
          <a:xfrm>
            <a:off x="227476" y="1330723"/>
            <a:ext cx="4369925" cy="5248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772982" y="1943837"/>
            <a:ext cx="3283249" cy="307766"/>
          </a:xfrm>
          <a:prstGeom prst="rect">
            <a:avLst/>
          </a:prstGeom>
          <a:noFill/>
        </p:spPr>
        <p:txBody>
          <a:bodyPr wrap="none" lIns="91429" tIns="45715" rIns="91429" bIns="45715" rtlCol="0">
            <a:spAutoFit/>
          </a:bodyPr>
          <a:lstStyle/>
          <a:p>
            <a:r>
              <a:rPr lang="en-US" sz="1400" dirty="0" smtClean="0">
                <a:solidFill>
                  <a:schemeClr val="tx1"/>
                </a:solidFill>
              </a:rPr>
              <a:t>Real time use and/or climate use?</a:t>
            </a:r>
          </a:p>
        </p:txBody>
      </p:sp>
      <p:sp>
        <p:nvSpPr>
          <p:cNvPr id="11" name="TextBox 10"/>
          <p:cNvSpPr txBox="1"/>
          <p:nvPr/>
        </p:nvSpPr>
        <p:spPr>
          <a:xfrm>
            <a:off x="4772982" y="3023957"/>
            <a:ext cx="2170765" cy="307766"/>
          </a:xfrm>
          <a:prstGeom prst="rect">
            <a:avLst/>
          </a:prstGeom>
          <a:noFill/>
        </p:spPr>
        <p:txBody>
          <a:bodyPr wrap="none" lIns="91429" tIns="45715" rIns="91429" bIns="45715" rtlCol="0">
            <a:spAutoFit/>
          </a:bodyPr>
          <a:lstStyle/>
          <a:p>
            <a:r>
              <a:rPr lang="en-US" sz="1400" dirty="0" smtClean="0">
                <a:solidFill>
                  <a:schemeClr val="tx1"/>
                </a:solidFill>
              </a:rPr>
              <a:t>Latency vs. precision?</a:t>
            </a:r>
          </a:p>
        </p:txBody>
      </p:sp>
      <p:sp>
        <p:nvSpPr>
          <p:cNvPr id="12" name="TextBox 11"/>
          <p:cNvSpPr txBox="1"/>
          <p:nvPr/>
        </p:nvSpPr>
        <p:spPr>
          <a:xfrm>
            <a:off x="4772982" y="4464117"/>
            <a:ext cx="5134717" cy="307766"/>
          </a:xfrm>
          <a:prstGeom prst="rect">
            <a:avLst/>
          </a:prstGeom>
          <a:noFill/>
        </p:spPr>
        <p:txBody>
          <a:bodyPr wrap="none" lIns="91429" tIns="45715" rIns="91429" bIns="45715" rtlCol="0">
            <a:spAutoFit/>
          </a:bodyPr>
          <a:lstStyle/>
          <a:p>
            <a:r>
              <a:rPr lang="en-US" sz="1400" dirty="0" smtClean="0">
                <a:solidFill>
                  <a:schemeClr val="tx1"/>
                </a:solidFill>
              </a:rPr>
              <a:t>Different spectrum has different use and requirements</a:t>
            </a:r>
          </a:p>
        </p:txBody>
      </p:sp>
      <p:sp>
        <p:nvSpPr>
          <p:cNvPr id="9" name="Left Brace 8"/>
          <p:cNvSpPr/>
          <p:nvPr/>
        </p:nvSpPr>
        <p:spPr>
          <a:xfrm>
            <a:off x="4637968" y="1628803"/>
            <a:ext cx="180734" cy="990111"/>
          </a:xfrm>
          <a:prstGeom prst="leftBrace">
            <a:avLst/>
          </a:prstGeom>
        </p:spPr>
        <p:style>
          <a:lnRef idx="2">
            <a:schemeClr val="accent1"/>
          </a:lnRef>
          <a:fillRef idx="0">
            <a:schemeClr val="accent1"/>
          </a:fillRef>
          <a:effectRef idx="1">
            <a:schemeClr val="accent1"/>
          </a:effectRef>
          <a:fontRef idx="minor">
            <a:schemeClr val="tx1"/>
          </a:fontRef>
        </p:style>
        <p:txBody>
          <a:bodyPr lIns="91429" tIns="45715" rIns="91429" bIns="45715" rtlCol="0" anchor="ctr"/>
          <a:lstStyle/>
          <a:p>
            <a:pPr algn="ctr"/>
            <a:endParaRPr lang="en-US"/>
          </a:p>
        </p:txBody>
      </p:sp>
      <p:sp>
        <p:nvSpPr>
          <p:cNvPr id="14" name="Left Brace 13"/>
          <p:cNvSpPr/>
          <p:nvPr/>
        </p:nvSpPr>
        <p:spPr>
          <a:xfrm>
            <a:off x="4637967" y="2708923"/>
            <a:ext cx="180734" cy="990111"/>
          </a:xfrm>
          <a:prstGeom prst="leftBrace">
            <a:avLst/>
          </a:prstGeom>
        </p:spPr>
        <p:style>
          <a:lnRef idx="2">
            <a:schemeClr val="accent1"/>
          </a:lnRef>
          <a:fillRef idx="0">
            <a:schemeClr val="accent1"/>
          </a:fillRef>
          <a:effectRef idx="1">
            <a:schemeClr val="accent1"/>
          </a:effectRef>
          <a:fontRef idx="minor">
            <a:schemeClr val="tx1"/>
          </a:fontRef>
        </p:style>
        <p:txBody>
          <a:bodyPr lIns="91429" tIns="45715" rIns="91429" bIns="45715" rtlCol="0" anchor="ctr"/>
          <a:lstStyle/>
          <a:p>
            <a:pPr algn="ctr"/>
            <a:endParaRPr lang="en-US"/>
          </a:p>
        </p:txBody>
      </p:sp>
      <p:sp>
        <p:nvSpPr>
          <p:cNvPr id="15" name="Left Brace 14"/>
          <p:cNvSpPr/>
          <p:nvPr/>
        </p:nvSpPr>
        <p:spPr>
          <a:xfrm>
            <a:off x="4637967" y="4104077"/>
            <a:ext cx="180734" cy="990111"/>
          </a:xfrm>
          <a:prstGeom prst="leftBrace">
            <a:avLst/>
          </a:prstGeom>
        </p:spPr>
        <p:style>
          <a:lnRef idx="2">
            <a:schemeClr val="accent1"/>
          </a:lnRef>
          <a:fillRef idx="0">
            <a:schemeClr val="accent1"/>
          </a:fillRef>
          <a:effectRef idx="1">
            <a:schemeClr val="accent1"/>
          </a:effectRef>
          <a:fontRef idx="minor">
            <a:schemeClr val="tx1"/>
          </a:fontRef>
        </p:style>
        <p:txBody>
          <a:bodyPr lIns="91429" tIns="45715" rIns="91429" bIns="45715" rtlCol="0" anchor="ctr"/>
          <a:lstStyle/>
          <a:p>
            <a:pPr algn="ctr"/>
            <a:endParaRPr lang="en-US"/>
          </a:p>
        </p:txBody>
      </p:sp>
      <p:sp>
        <p:nvSpPr>
          <p:cNvPr id="16" name="Left Brace 15"/>
          <p:cNvSpPr/>
          <p:nvPr/>
        </p:nvSpPr>
        <p:spPr>
          <a:xfrm>
            <a:off x="4637967" y="5409223"/>
            <a:ext cx="180734" cy="990111"/>
          </a:xfrm>
          <a:prstGeom prst="leftBrace">
            <a:avLst/>
          </a:prstGeom>
        </p:spPr>
        <p:style>
          <a:lnRef idx="2">
            <a:schemeClr val="accent1"/>
          </a:lnRef>
          <a:fillRef idx="0">
            <a:schemeClr val="accent1"/>
          </a:fillRef>
          <a:effectRef idx="1">
            <a:schemeClr val="accent1"/>
          </a:effectRef>
          <a:fontRef idx="minor">
            <a:schemeClr val="tx1"/>
          </a:fontRef>
        </p:style>
        <p:txBody>
          <a:bodyPr lIns="91429" tIns="45715" rIns="91429" bIns="45715" rtlCol="0" anchor="ctr"/>
          <a:lstStyle/>
          <a:p>
            <a:pPr algn="ctr"/>
            <a:endParaRPr lang="en-US"/>
          </a:p>
        </p:txBody>
      </p:sp>
      <p:sp>
        <p:nvSpPr>
          <p:cNvPr id="17" name="TextBox 16"/>
          <p:cNvSpPr txBox="1"/>
          <p:nvPr/>
        </p:nvSpPr>
        <p:spPr>
          <a:xfrm>
            <a:off x="4817986" y="5731514"/>
            <a:ext cx="2601972" cy="307766"/>
          </a:xfrm>
          <a:prstGeom prst="rect">
            <a:avLst/>
          </a:prstGeom>
          <a:noFill/>
        </p:spPr>
        <p:txBody>
          <a:bodyPr wrap="none" lIns="91429" tIns="45715" rIns="91429" bIns="45715" rtlCol="0">
            <a:spAutoFit/>
          </a:bodyPr>
          <a:lstStyle/>
          <a:p>
            <a:r>
              <a:rPr lang="en-US" sz="1400" dirty="0" smtClean="0">
                <a:solidFill>
                  <a:schemeClr val="tx1"/>
                </a:solidFill>
              </a:rPr>
              <a:t>Potential application areas</a:t>
            </a:r>
          </a:p>
        </p:txBody>
      </p:sp>
      <p:sp>
        <p:nvSpPr>
          <p:cNvPr id="18" name="Title 1"/>
          <p:cNvSpPr txBox="1">
            <a:spLocks/>
          </p:cNvSpPr>
          <p:nvPr/>
        </p:nvSpPr>
        <p:spPr bwMode="auto">
          <a:xfrm>
            <a:off x="226936" y="34394"/>
            <a:ext cx="91821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Specific Needs of Microwave Subgroup [Best Practices]</a:t>
            </a:r>
            <a:endParaRPr lang="en-US" sz="2000" dirty="0">
              <a:solidFill>
                <a:schemeClr val="bg1"/>
              </a:solidFill>
            </a:endParaRPr>
          </a:p>
        </p:txBody>
      </p:sp>
      <p:sp>
        <p:nvSpPr>
          <p:cNvPr id="3" name="TextBox 2"/>
          <p:cNvSpPr txBox="1"/>
          <p:nvPr/>
        </p:nvSpPr>
        <p:spPr>
          <a:xfrm>
            <a:off x="7340340" y="2854674"/>
            <a:ext cx="2222500" cy="646331"/>
          </a:xfrm>
          <a:prstGeom prst="rect">
            <a:avLst/>
          </a:prstGeom>
          <a:solidFill>
            <a:srgbClr val="00B050"/>
          </a:solidFill>
        </p:spPr>
        <p:txBody>
          <a:bodyPr wrap="square" rtlCol="0">
            <a:spAutoFit/>
          </a:bodyPr>
          <a:lstStyle/>
          <a:p>
            <a:r>
              <a:rPr lang="en-US" sz="1200" dirty="0" smtClean="0">
                <a:solidFill>
                  <a:schemeClr val="tx1"/>
                </a:solidFill>
              </a:rPr>
              <a:t>To understand need of Microwave Subgroup a survey was launched </a:t>
            </a:r>
            <a:endParaRPr lang="en-US" sz="1200" dirty="0">
              <a:solidFill>
                <a:schemeClr val="tx1"/>
              </a:solidFill>
            </a:endParaRPr>
          </a:p>
        </p:txBody>
      </p:sp>
    </p:spTree>
    <p:extLst>
      <p:ext uri="{BB962C8B-B14F-4D97-AF65-F5344CB8AC3E}">
        <p14:creationId xmlns:p14="http://schemas.microsoft.com/office/powerpoint/2010/main" val="950658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639329" y="3"/>
            <a:ext cx="6503185" cy="57311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45" tIns="45672" rIns="91345" bIns="45672" numCol="1" anchor="ctr" anchorCtr="0" compatLnSpc="1">
            <a:prstTxWarp prst="textNoShape">
              <a:avLst/>
            </a:prstTxWarp>
          </a:bodyPr>
          <a:lstStyle/>
          <a:p>
            <a:pPr lvl="0" algn="ctr" eaLnBrk="0" hangingPunct="0">
              <a:defRPr/>
            </a:pPr>
            <a:r>
              <a:rPr lang="en-US" sz="2800" dirty="0" smtClean="0"/>
              <a:t>Expectation from a reference instrument</a:t>
            </a:r>
            <a:endParaRPr lang="en-US" sz="2800" dirty="0">
              <a:solidFill>
                <a:schemeClr val="bg1"/>
              </a:solidFill>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1193422" y="783775"/>
            <a:ext cx="7475612" cy="2416628"/>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659618" y="3995087"/>
            <a:ext cx="8599715" cy="2862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39329" y="3"/>
            <a:ext cx="6503185" cy="573115"/>
          </a:xfrm>
          <a:prstGeom prst="rect">
            <a:avLst/>
          </a:prstGeom>
          <a:solidFill>
            <a:srgbClr val="7030A0"/>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345" tIns="45672" rIns="91345" bIns="45672" numCol="1" anchor="ctr" anchorCtr="0" compatLnSpc="1">
            <a:prstTxWarp prst="textNoShape">
              <a:avLst/>
            </a:prstTxWarp>
          </a:bodyPr>
          <a:lstStyle/>
          <a:p>
            <a:pPr lvl="0" algn="ctr" eaLnBrk="0" hangingPunct="0">
              <a:defRPr/>
            </a:pPr>
            <a:r>
              <a:rPr lang="en-US" sz="2800" dirty="0" smtClean="0"/>
              <a:t>Expectation from a reference instrument</a:t>
            </a:r>
            <a:endParaRPr lang="en-US" sz="2800" dirty="0">
              <a:solidFill>
                <a:schemeClr val="bg1"/>
              </a:solidFill>
              <a:latin typeface="+mj-lt"/>
              <a:ea typeface="+mj-ea"/>
              <a:cs typeface="+mj-cs"/>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762000" y="911908"/>
            <a:ext cx="8522263" cy="268038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127352" y="3981451"/>
            <a:ext cx="7477126" cy="2552700"/>
          </a:xfrm>
          <a:prstGeom prst="rect">
            <a:avLst/>
          </a:prstGeom>
          <a:noFill/>
          <a:ln w="9525">
            <a:noFill/>
            <a:miter lim="800000"/>
            <a:headEnd/>
            <a:tailEnd/>
          </a:ln>
        </p:spPr>
      </p:pic>
      <p:sp>
        <p:nvSpPr>
          <p:cNvPr id="6" name="TextBox 5"/>
          <p:cNvSpPr txBox="1"/>
          <p:nvPr/>
        </p:nvSpPr>
        <p:spPr>
          <a:xfrm>
            <a:off x="6865034" y="1659989"/>
            <a:ext cx="2489982" cy="338532"/>
          </a:xfrm>
          <a:prstGeom prst="rect">
            <a:avLst/>
          </a:prstGeom>
          <a:solidFill>
            <a:schemeClr val="bg2">
              <a:lumMod val="90000"/>
            </a:schemeClr>
          </a:solidFill>
        </p:spPr>
        <p:txBody>
          <a:bodyPr wrap="square" lIns="91419" tIns="45709" rIns="91419" bIns="45709" rtlCol="0">
            <a:spAutoFit/>
          </a:bodyPr>
          <a:lstStyle/>
          <a:p>
            <a:r>
              <a:rPr lang="en-US" sz="1600" dirty="0" smtClean="0">
                <a:solidFill>
                  <a:schemeClr val="tx1"/>
                </a:solidFill>
              </a:rPr>
              <a:t>-&gt; Split verdict</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txBox="1">
            <a:spLocks/>
          </p:cNvSpPr>
          <p:nvPr/>
        </p:nvSpPr>
        <p:spPr>
          <a:xfrm>
            <a:off x="826167" y="974905"/>
            <a:ext cx="8253666" cy="3663775"/>
          </a:xfrm>
          <a:prstGeom prst="rect">
            <a:avLst/>
          </a:prstGeom>
        </p:spPr>
        <p:txBody>
          <a:bodyPr lIns="91419" tIns="45709" rIns="91419" bIns="45709">
            <a:noAutofit/>
          </a:bodyPr>
          <a:lstStyle/>
          <a:p>
            <a:pPr marL="342548" indent="-342548" defTabSz="914192" eaLnBrk="0" hangingPunct="0">
              <a:lnSpc>
                <a:spcPct val="150000"/>
              </a:lnSpc>
              <a:spcBef>
                <a:spcPct val="20000"/>
              </a:spcBef>
              <a:buFont typeface="Arial" charset="0"/>
              <a:buChar char="•"/>
              <a:defRPr/>
            </a:pPr>
            <a:r>
              <a:rPr lang="en-US" sz="1800" dirty="0" smtClean="0">
                <a:solidFill>
                  <a:schemeClr val="tx1"/>
                </a:solidFill>
                <a:latin typeface="+mj-lt"/>
                <a:cs typeface="Times New Roman" panose="02020603050405020304" pitchFamily="18" charset="0"/>
              </a:rPr>
              <a:t>Introduction</a:t>
            </a:r>
          </a:p>
          <a:p>
            <a:pPr marL="342548" indent="-342548" defTabSz="914192" eaLnBrk="0" hangingPunct="0">
              <a:lnSpc>
                <a:spcPct val="150000"/>
              </a:lnSpc>
              <a:spcBef>
                <a:spcPct val="20000"/>
              </a:spcBef>
              <a:buFont typeface="Arial" charset="0"/>
              <a:buChar char="•"/>
              <a:defRPr/>
            </a:pPr>
            <a:r>
              <a:rPr lang="en-US" sz="1800" dirty="0" smtClean="0">
                <a:solidFill>
                  <a:schemeClr val="tx1"/>
                </a:solidFill>
                <a:latin typeface="+mj-lt"/>
                <a:cs typeface="Times New Roman" panose="02020603050405020304" pitchFamily="18" charset="0"/>
              </a:rPr>
              <a:t>Overarching GSICS Best Practices Approach for Calibration of Satellite Instruments</a:t>
            </a:r>
          </a:p>
          <a:p>
            <a:pPr marL="342548" indent="-342548" defTabSz="914192" eaLnBrk="0" hangingPunct="0">
              <a:lnSpc>
                <a:spcPct val="150000"/>
              </a:lnSpc>
              <a:spcBef>
                <a:spcPct val="20000"/>
              </a:spcBef>
              <a:buFont typeface="Arial" charset="0"/>
              <a:buChar char="•"/>
              <a:defRPr/>
            </a:pPr>
            <a:r>
              <a:rPr lang="en-US" sz="1800" dirty="0" smtClean="0">
                <a:solidFill>
                  <a:schemeClr val="tx1"/>
                </a:solidFill>
                <a:latin typeface="+mj-lt"/>
                <a:cs typeface="Times New Roman" panose="02020603050405020304" pitchFamily="18" charset="0"/>
              </a:rPr>
              <a:t>Algorithms used in producing L1 B measurements in Microwave Instruments</a:t>
            </a:r>
          </a:p>
          <a:p>
            <a:pPr marL="342548" indent="-342548" defTabSz="914192" eaLnBrk="0" hangingPunct="0">
              <a:lnSpc>
                <a:spcPct val="150000"/>
              </a:lnSpc>
              <a:spcBef>
                <a:spcPct val="20000"/>
              </a:spcBef>
              <a:buFont typeface="Arial" charset="0"/>
              <a:buChar char="•"/>
              <a:defRPr/>
            </a:pPr>
            <a:r>
              <a:rPr lang="en-US" sz="1800" dirty="0" smtClean="0">
                <a:solidFill>
                  <a:schemeClr val="tx1"/>
                </a:solidFill>
                <a:latin typeface="+mj-lt"/>
                <a:cs typeface="Times New Roman" panose="02020603050405020304" pitchFamily="18" charset="0"/>
              </a:rPr>
              <a:t>Proposed Pre-Launch </a:t>
            </a:r>
            <a:r>
              <a:rPr lang="en-US" sz="1800" dirty="0">
                <a:solidFill>
                  <a:schemeClr val="tx1"/>
                </a:solidFill>
                <a:latin typeface="+mj-lt"/>
                <a:cs typeface="Times New Roman" panose="02020603050405020304" pitchFamily="18" charset="0"/>
              </a:rPr>
              <a:t>Best </a:t>
            </a:r>
            <a:r>
              <a:rPr lang="en-US" sz="1800" dirty="0" smtClean="0">
                <a:solidFill>
                  <a:schemeClr val="tx1"/>
                </a:solidFill>
                <a:latin typeface="+mj-lt"/>
                <a:cs typeface="Times New Roman" panose="02020603050405020304" pitchFamily="18" charset="0"/>
              </a:rPr>
              <a:t>Practices Matrix </a:t>
            </a:r>
          </a:p>
          <a:p>
            <a:pPr marL="342548" indent="-342548" defTabSz="914192" eaLnBrk="0" hangingPunct="0">
              <a:lnSpc>
                <a:spcPct val="150000"/>
              </a:lnSpc>
              <a:spcBef>
                <a:spcPct val="20000"/>
              </a:spcBef>
              <a:buFont typeface="Arial" charset="0"/>
              <a:buChar char="•"/>
              <a:defRPr/>
            </a:pPr>
            <a:r>
              <a:rPr lang="en-US" sz="1800" dirty="0">
                <a:solidFill>
                  <a:schemeClr val="tx1"/>
                </a:solidFill>
                <a:latin typeface="+mj-lt"/>
                <a:cs typeface="Times New Roman" panose="02020603050405020304" pitchFamily="18" charset="0"/>
              </a:rPr>
              <a:t>Post-Launch: </a:t>
            </a:r>
            <a:endParaRPr lang="en-US" sz="1800" dirty="0" smtClean="0">
              <a:solidFill>
                <a:schemeClr val="tx1"/>
              </a:solidFill>
              <a:latin typeface="+mj-lt"/>
              <a:cs typeface="Times New Roman" panose="02020603050405020304" pitchFamily="18" charset="0"/>
            </a:endParaRPr>
          </a:p>
          <a:p>
            <a:pPr marL="799280" lvl="1" indent="-342548" defTabSz="914192" eaLnBrk="0" hangingPunct="0">
              <a:lnSpc>
                <a:spcPct val="150000"/>
              </a:lnSpc>
              <a:spcBef>
                <a:spcPct val="20000"/>
              </a:spcBef>
              <a:buFont typeface="Arial" charset="0"/>
              <a:buChar char="•"/>
              <a:defRPr/>
            </a:pPr>
            <a:r>
              <a:rPr lang="en-US" sz="1800" dirty="0" smtClean="0">
                <a:solidFill>
                  <a:schemeClr val="tx1"/>
                </a:solidFill>
                <a:latin typeface="+mj-lt"/>
                <a:cs typeface="Times New Roman" panose="02020603050405020304" pitchFamily="18" charset="0"/>
              </a:rPr>
              <a:t>Onboard </a:t>
            </a:r>
            <a:r>
              <a:rPr lang="en-US" sz="1800" dirty="0">
                <a:solidFill>
                  <a:schemeClr val="tx1"/>
                </a:solidFill>
                <a:latin typeface="+mj-lt"/>
                <a:cs typeface="Times New Roman" panose="02020603050405020304" pitchFamily="18" charset="0"/>
              </a:rPr>
              <a:t>Health Monitoring </a:t>
            </a:r>
            <a:endParaRPr lang="en-US" sz="1800" dirty="0" smtClean="0">
              <a:solidFill>
                <a:schemeClr val="tx1"/>
              </a:solidFill>
              <a:latin typeface="+mj-lt"/>
              <a:cs typeface="Times New Roman" panose="02020603050405020304" pitchFamily="18" charset="0"/>
            </a:endParaRPr>
          </a:p>
          <a:p>
            <a:pPr marL="799280" lvl="1" indent="-342548" defTabSz="914192" eaLnBrk="0" hangingPunct="0">
              <a:lnSpc>
                <a:spcPct val="150000"/>
              </a:lnSpc>
              <a:spcBef>
                <a:spcPct val="20000"/>
              </a:spcBef>
              <a:buFont typeface="Arial" charset="0"/>
              <a:buChar char="•"/>
              <a:defRPr/>
            </a:pPr>
            <a:r>
              <a:rPr lang="en-US" sz="1800" dirty="0" smtClean="0">
                <a:solidFill>
                  <a:schemeClr val="tx1"/>
                </a:solidFill>
                <a:latin typeface="+mj-lt"/>
                <a:cs typeface="Times New Roman" panose="02020603050405020304" pitchFamily="18" charset="0"/>
              </a:rPr>
              <a:t>Simultaneous Nadir Overpass</a:t>
            </a:r>
          </a:p>
          <a:p>
            <a:pPr marL="799280" lvl="1" indent="-342548" defTabSz="914192" eaLnBrk="0" hangingPunct="0">
              <a:lnSpc>
                <a:spcPct val="150000"/>
              </a:lnSpc>
              <a:spcBef>
                <a:spcPct val="20000"/>
              </a:spcBef>
              <a:buFont typeface="Arial" charset="0"/>
              <a:buChar char="•"/>
              <a:defRPr/>
            </a:pPr>
            <a:r>
              <a:rPr lang="en-US" sz="1800" dirty="0" smtClean="0">
                <a:solidFill>
                  <a:schemeClr val="tx1"/>
                </a:solidFill>
                <a:latin typeface="+mj-lt"/>
                <a:cs typeface="Times New Roman" panose="02020603050405020304" pitchFamily="18" charset="0"/>
              </a:rPr>
              <a:t>Re-Calibration</a:t>
            </a:r>
          </a:p>
          <a:p>
            <a:pPr marL="342548" indent="-342548" defTabSz="914192" eaLnBrk="0" hangingPunct="0">
              <a:lnSpc>
                <a:spcPct val="150000"/>
              </a:lnSpc>
              <a:spcBef>
                <a:spcPct val="20000"/>
              </a:spcBef>
              <a:buFont typeface="Arial" charset="0"/>
              <a:buChar char="•"/>
              <a:defRPr/>
            </a:pPr>
            <a:r>
              <a:rPr lang="en-US" sz="1800" dirty="0" smtClean="0">
                <a:solidFill>
                  <a:schemeClr val="tx1"/>
                </a:solidFill>
                <a:latin typeface="+mj-lt"/>
                <a:cs typeface="Times New Roman" panose="02020603050405020304" pitchFamily="18" charset="0"/>
              </a:rPr>
              <a:t>Post </a:t>
            </a:r>
            <a:r>
              <a:rPr lang="en-US" sz="1800" dirty="0">
                <a:solidFill>
                  <a:schemeClr val="tx1"/>
                </a:solidFill>
                <a:latin typeface="+mj-lt"/>
                <a:cs typeface="Times New Roman" panose="02020603050405020304" pitchFamily="18" charset="0"/>
              </a:rPr>
              <a:t>Launch:  Best Practice in selecting in-orbit Microwave Reference Record</a:t>
            </a:r>
          </a:p>
          <a:p>
            <a:pPr marL="342548" indent="-342548" defTabSz="914192" eaLnBrk="0" hangingPunct="0">
              <a:lnSpc>
                <a:spcPct val="150000"/>
              </a:lnSpc>
              <a:spcBef>
                <a:spcPct val="20000"/>
              </a:spcBef>
              <a:buFont typeface="Arial" charset="0"/>
              <a:buChar char="•"/>
              <a:defRPr/>
            </a:pPr>
            <a:r>
              <a:rPr lang="en-US" sz="1800" dirty="0" smtClean="0">
                <a:solidFill>
                  <a:schemeClr val="tx1"/>
                </a:solidFill>
                <a:latin typeface="+mj-lt"/>
                <a:cs typeface="Times New Roman" panose="02020603050405020304" pitchFamily="18" charset="0"/>
              </a:rPr>
              <a:t>List of  Best Practices Calibration Algorithms and Data sets available</a:t>
            </a:r>
          </a:p>
          <a:p>
            <a:pPr marL="342548" indent="-342548" defTabSz="914192" eaLnBrk="0" hangingPunct="0">
              <a:lnSpc>
                <a:spcPct val="150000"/>
              </a:lnSpc>
              <a:spcBef>
                <a:spcPct val="20000"/>
              </a:spcBef>
              <a:buFont typeface="Arial" charset="0"/>
              <a:buChar char="•"/>
              <a:defRPr/>
            </a:pPr>
            <a:r>
              <a:rPr lang="en-US" sz="1800" dirty="0" smtClean="0">
                <a:solidFill>
                  <a:schemeClr val="tx1"/>
                </a:solidFill>
                <a:latin typeface="+mj-lt"/>
                <a:cs typeface="Times New Roman" panose="02020603050405020304" pitchFamily="18" charset="0"/>
              </a:rPr>
              <a:t>Summary and Discussion</a:t>
            </a:r>
          </a:p>
          <a:p>
            <a:pPr marL="342548" indent="-342548" defTabSz="914192" eaLnBrk="0" hangingPunct="0">
              <a:lnSpc>
                <a:spcPct val="150000"/>
              </a:lnSpc>
              <a:spcBef>
                <a:spcPct val="20000"/>
              </a:spcBef>
              <a:defRPr/>
            </a:pPr>
            <a:endParaRPr lang="en-US" sz="1800" dirty="0" smtClean="0">
              <a:solidFill>
                <a:schemeClr val="tx1"/>
              </a:solidFill>
              <a:latin typeface="+mj-lt"/>
              <a:cs typeface="Times New Roman" panose="02020603050405020304" pitchFamily="18" charset="0"/>
            </a:endParaRPr>
          </a:p>
          <a:p>
            <a:pPr marL="342548" indent="-342548" defTabSz="914192" eaLnBrk="0" hangingPunct="0">
              <a:spcBef>
                <a:spcPct val="20000"/>
              </a:spcBef>
              <a:defRPr/>
            </a:pPr>
            <a:endParaRPr lang="en-US" sz="1800" dirty="0" smtClean="0">
              <a:solidFill>
                <a:schemeClr val="tx1"/>
              </a:solidFill>
              <a:latin typeface="+mj-lt"/>
              <a:cs typeface="Times New Roman" panose="02020603050405020304" pitchFamily="18" charset="0"/>
            </a:endParaRPr>
          </a:p>
          <a:p>
            <a:pPr marL="342548" indent="-342548" defTabSz="914192" eaLnBrk="0" hangingPunct="0">
              <a:spcBef>
                <a:spcPct val="20000"/>
              </a:spcBef>
              <a:defRPr/>
            </a:pPr>
            <a:endParaRPr lang="en-US" sz="1800" dirty="0" smtClean="0">
              <a:solidFill>
                <a:schemeClr val="tx1"/>
              </a:solidFill>
              <a:latin typeface="+mj-lt"/>
              <a:cs typeface="Times New Roman" panose="02020603050405020304" pitchFamily="18" charset="0"/>
            </a:endParaRPr>
          </a:p>
          <a:p>
            <a:pPr marL="342548" indent="-342548" defTabSz="914192" eaLnBrk="0" hangingPunct="0">
              <a:spcBef>
                <a:spcPct val="20000"/>
              </a:spcBef>
              <a:defRPr/>
            </a:pPr>
            <a:endParaRPr lang="en-US" sz="1800" dirty="0" smtClean="0">
              <a:solidFill>
                <a:schemeClr val="tx1"/>
              </a:solidFill>
              <a:latin typeface="+mj-lt"/>
              <a:cs typeface="Times New Roman" panose="02020603050405020304" pitchFamily="18" charset="0"/>
            </a:endParaRPr>
          </a:p>
          <a:p>
            <a:pPr marL="342548" indent="-342548" defTabSz="914192" eaLnBrk="0" hangingPunct="0">
              <a:spcBef>
                <a:spcPct val="20000"/>
              </a:spcBef>
              <a:defRPr/>
            </a:pPr>
            <a:endParaRPr lang="en-US" sz="1800" dirty="0">
              <a:solidFill>
                <a:schemeClr val="tx1"/>
              </a:solidFill>
              <a:latin typeface="+mj-lt"/>
              <a:cs typeface="Times New Roman" panose="02020603050405020304" pitchFamily="18" charset="0"/>
            </a:endParaRPr>
          </a:p>
        </p:txBody>
      </p:sp>
      <p:sp>
        <p:nvSpPr>
          <p:cNvPr id="4" name="Title 1"/>
          <p:cNvSpPr txBox="1">
            <a:spLocks/>
          </p:cNvSpPr>
          <p:nvPr/>
        </p:nvSpPr>
        <p:spPr bwMode="auto">
          <a:xfrm>
            <a:off x="0" y="32343"/>
            <a:ext cx="940106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pPr algn="l"/>
            <a:r>
              <a:rPr lang="en-US" sz="2000" dirty="0" smtClean="0">
                <a:solidFill>
                  <a:schemeClr val="bg1"/>
                </a:solidFill>
              </a:rPr>
              <a:t>Outline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99300" y="6356353"/>
            <a:ext cx="2311400" cy="365125"/>
          </a:xfrm>
          <a:prstGeom prst="rect">
            <a:avLst/>
          </a:prstGeom>
        </p:spPr>
        <p:txBody>
          <a:bodyPr lIns="91429" tIns="45715" rIns="91429" bIns="45715"/>
          <a:lstStyle/>
          <a:p>
            <a:fld id="{C3BED8E1-D1FE-4068-BEE1-928EBDA11364}" type="slidenum">
              <a:rPr lang="en-US" altLang="en-US" smtClean="0"/>
              <a:pPr/>
              <a:t>20</a:t>
            </a:fld>
            <a:endParaRPr lang="en-US"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925" r="21133" b="35953"/>
          <a:stretch/>
        </p:blipFill>
        <p:spPr bwMode="auto">
          <a:xfrm>
            <a:off x="1" y="1100191"/>
            <a:ext cx="9696187" cy="368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90" r="43279" b="60669"/>
          <a:stretch/>
        </p:blipFill>
        <p:spPr bwMode="auto">
          <a:xfrm>
            <a:off x="13478" y="4911671"/>
            <a:ext cx="7493353" cy="166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2248931" y="3"/>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55" tIns="45677" rIns="91355" bIns="45677" numCol="1" anchor="ctr" anchorCtr="0" compatLnSpc="1">
            <a:prstTxWarp prst="textNoShape">
              <a:avLst/>
            </a:prstTxWarp>
          </a:bodyPr>
          <a:lstStyle/>
          <a:p>
            <a:pPr algn="ctr" defTabSz="914296" eaLnBrk="0" hangingPunct="0">
              <a:defRPr/>
            </a:pPr>
            <a:r>
              <a:rPr lang="en-US" sz="2800" dirty="0" smtClean="0">
                <a:solidFill>
                  <a:schemeClr val="bg1"/>
                </a:solidFill>
                <a:latin typeface="+mj-lt"/>
                <a:ea typeface="+mj-ea"/>
                <a:cs typeface="+mj-cs"/>
              </a:rPr>
              <a:t> GSICS MW  Products</a:t>
            </a:r>
            <a:endParaRPr lang="en-US" sz="2800" dirty="0">
              <a:solidFill>
                <a:schemeClr val="bg1"/>
              </a:solidFill>
              <a:latin typeface="+mj-lt"/>
              <a:ea typeface="+mj-ea"/>
              <a:cs typeface="+mj-cs"/>
            </a:endParaRPr>
          </a:p>
        </p:txBody>
      </p:sp>
    </p:spTree>
    <p:extLst>
      <p:ext uri="{BB962C8B-B14F-4D97-AF65-F5344CB8AC3E}">
        <p14:creationId xmlns:p14="http://schemas.microsoft.com/office/powerpoint/2010/main" val="2595715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endParaRPr lang="en-US" dirty="0"/>
          </a:p>
        </p:txBody>
      </p:sp>
      <p:sp>
        <p:nvSpPr>
          <p:cNvPr id="4" name="Slide Number Placeholder 3"/>
          <p:cNvSpPr>
            <a:spLocks noGrp="1"/>
          </p:cNvSpPr>
          <p:nvPr>
            <p:ph type="sldNum" sz="quarter" idx="4294967295"/>
          </p:nvPr>
        </p:nvSpPr>
        <p:spPr>
          <a:xfrm>
            <a:off x="7099300" y="6356353"/>
            <a:ext cx="2311400" cy="365125"/>
          </a:xfrm>
          <a:prstGeom prst="rect">
            <a:avLst/>
          </a:prstGeom>
        </p:spPr>
        <p:txBody>
          <a:bodyPr lIns="91429" tIns="45715" rIns="91429" bIns="45715"/>
          <a:lstStyle/>
          <a:p>
            <a:fld id="{C3BED8E1-D1FE-4068-BEE1-928EBDA11364}" type="slidenum">
              <a:rPr lang="en-US" altLang="en-US" smtClean="0"/>
              <a:pPr/>
              <a:t>21</a:t>
            </a:fld>
            <a:endParaRPr lang="en-US" alt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39" t="13917" r="35805" b="21141"/>
          <a:stretch/>
        </p:blipFill>
        <p:spPr bwMode="auto">
          <a:xfrm>
            <a:off x="227475" y="1554147"/>
            <a:ext cx="6673669" cy="454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32721" y="2348881"/>
            <a:ext cx="1803677" cy="307766"/>
          </a:xfrm>
          <a:prstGeom prst="rect">
            <a:avLst/>
          </a:prstGeom>
          <a:noFill/>
        </p:spPr>
        <p:txBody>
          <a:bodyPr wrap="none" lIns="91429" tIns="45715" rIns="91429" bIns="45715" rtlCol="0">
            <a:spAutoFit/>
          </a:bodyPr>
          <a:lstStyle/>
          <a:p>
            <a:r>
              <a:rPr lang="en-US" sz="1400" dirty="0" smtClean="0">
                <a:solidFill>
                  <a:srgbClr val="FF0000"/>
                </a:solidFill>
              </a:rPr>
              <a:t>Window Channels</a:t>
            </a:r>
            <a:endParaRPr lang="en-US" sz="1400" dirty="0">
              <a:solidFill>
                <a:srgbClr val="FF0000"/>
              </a:solidFill>
            </a:endParaRPr>
          </a:p>
        </p:txBody>
      </p:sp>
      <p:sp>
        <p:nvSpPr>
          <p:cNvPr id="6" name="TextBox 5"/>
          <p:cNvSpPr txBox="1"/>
          <p:nvPr/>
        </p:nvSpPr>
        <p:spPr>
          <a:xfrm>
            <a:off x="2432720" y="3789041"/>
            <a:ext cx="1281098" cy="307766"/>
          </a:xfrm>
          <a:prstGeom prst="rect">
            <a:avLst/>
          </a:prstGeom>
          <a:noFill/>
        </p:spPr>
        <p:txBody>
          <a:bodyPr wrap="none" lIns="91429" tIns="45715" rIns="91429" bIns="45715" rtlCol="0">
            <a:spAutoFit/>
          </a:bodyPr>
          <a:lstStyle/>
          <a:p>
            <a:r>
              <a:rPr lang="en-US" sz="1400" dirty="0" smtClean="0">
                <a:solidFill>
                  <a:srgbClr val="FF0000"/>
                </a:solidFill>
              </a:rPr>
              <a:t>O</a:t>
            </a:r>
            <a:r>
              <a:rPr lang="en-US" sz="1400" baseline="-25000" dirty="0" smtClean="0">
                <a:solidFill>
                  <a:srgbClr val="FF0000"/>
                </a:solidFill>
              </a:rPr>
              <a:t>2</a:t>
            </a:r>
            <a:r>
              <a:rPr lang="en-US" sz="1400" dirty="0" smtClean="0">
                <a:solidFill>
                  <a:srgbClr val="FF0000"/>
                </a:solidFill>
              </a:rPr>
              <a:t> Channels</a:t>
            </a:r>
            <a:endParaRPr lang="en-US" sz="1400" dirty="0">
              <a:solidFill>
                <a:srgbClr val="FF0000"/>
              </a:solidFill>
            </a:endParaRPr>
          </a:p>
        </p:txBody>
      </p:sp>
      <p:sp>
        <p:nvSpPr>
          <p:cNvPr id="8" name="TextBox 7"/>
          <p:cNvSpPr txBox="1"/>
          <p:nvPr/>
        </p:nvSpPr>
        <p:spPr>
          <a:xfrm>
            <a:off x="2432719" y="5409221"/>
            <a:ext cx="1418956" cy="307766"/>
          </a:xfrm>
          <a:prstGeom prst="rect">
            <a:avLst/>
          </a:prstGeom>
          <a:noFill/>
        </p:spPr>
        <p:txBody>
          <a:bodyPr wrap="none" lIns="91429" tIns="45715" rIns="91429" bIns="45715" rtlCol="0">
            <a:spAutoFit/>
          </a:bodyPr>
          <a:lstStyle/>
          <a:p>
            <a:r>
              <a:rPr lang="en-US" sz="1400" dirty="0" smtClean="0">
                <a:solidFill>
                  <a:srgbClr val="FF0000"/>
                </a:solidFill>
              </a:rPr>
              <a:t>H</a:t>
            </a:r>
            <a:r>
              <a:rPr lang="en-US" sz="1400" baseline="-25000" dirty="0" smtClean="0">
                <a:solidFill>
                  <a:srgbClr val="FF0000"/>
                </a:solidFill>
              </a:rPr>
              <a:t>2</a:t>
            </a:r>
            <a:r>
              <a:rPr lang="en-US" sz="1400" dirty="0" smtClean="0">
                <a:solidFill>
                  <a:srgbClr val="FF0000"/>
                </a:solidFill>
              </a:rPr>
              <a:t>O Channels</a:t>
            </a:r>
            <a:endParaRPr lang="en-US" sz="1400" dirty="0">
              <a:solidFill>
                <a:srgbClr val="FF0000"/>
              </a:solidFill>
            </a:endParaRPr>
          </a:p>
        </p:txBody>
      </p:sp>
      <p:sp>
        <p:nvSpPr>
          <p:cNvPr id="9" name="TextBox 8"/>
          <p:cNvSpPr txBox="1"/>
          <p:nvPr/>
        </p:nvSpPr>
        <p:spPr>
          <a:xfrm>
            <a:off x="7248256" y="2483897"/>
            <a:ext cx="1640170" cy="307766"/>
          </a:xfrm>
          <a:prstGeom prst="rect">
            <a:avLst/>
          </a:prstGeom>
          <a:noFill/>
        </p:spPr>
        <p:txBody>
          <a:bodyPr wrap="none" lIns="91429" tIns="45715" rIns="91429" bIns="45715" rtlCol="0">
            <a:spAutoFit/>
          </a:bodyPr>
          <a:lstStyle/>
          <a:p>
            <a:r>
              <a:rPr lang="en-US" sz="1400" dirty="0" smtClean="0">
                <a:solidFill>
                  <a:schemeClr val="tx1"/>
                </a:solidFill>
              </a:rPr>
              <a:t>Average ~ 0.4 K</a:t>
            </a:r>
            <a:endParaRPr lang="en-US" sz="1400" dirty="0">
              <a:solidFill>
                <a:schemeClr val="tx1"/>
              </a:solidFill>
            </a:endParaRPr>
          </a:p>
        </p:txBody>
      </p:sp>
      <p:sp>
        <p:nvSpPr>
          <p:cNvPr id="10" name="TextBox 9"/>
          <p:cNvSpPr txBox="1"/>
          <p:nvPr/>
        </p:nvSpPr>
        <p:spPr>
          <a:xfrm>
            <a:off x="7248256" y="3751294"/>
            <a:ext cx="1640170" cy="307766"/>
          </a:xfrm>
          <a:prstGeom prst="rect">
            <a:avLst/>
          </a:prstGeom>
          <a:noFill/>
        </p:spPr>
        <p:txBody>
          <a:bodyPr wrap="none" lIns="91429" tIns="45715" rIns="91429" bIns="45715" rtlCol="0">
            <a:spAutoFit/>
          </a:bodyPr>
          <a:lstStyle/>
          <a:p>
            <a:r>
              <a:rPr lang="en-US" sz="1400" dirty="0" smtClean="0">
                <a:solidFill>
                  <a:schemeClr val="tx1"/>
                </a:solidFill>
              </a:rPr>
              <a:t>Average ~ 0.3 K</a:t>
            </a:r>
            <a:endParaRPr lang="en-US" sz="1400" dirty="0">
              <a:solidFill>
                <a:schemeClr val="tx1"/>
              </a:solidFill>
            </a:endParaRPr>
          </a:p>
        </p:txBody>
      </p:sp>
      <p:sp>
        <p:nvSpPr>
          <p:cNvPr id="11" name="TextBox 10"/>
          <p:cNvSpPr txBox="1"/>
          <p:nvPr/>
        </p:nvSpPr>
        <p:spPr>
          <a:xfrm>
            <a:off x="7248256" y="5416480"/>
            <a:ext cx="1640170" cy="307766"/>
          </a:xfrm>
          <a:prstGeom prst="rect">
            <a:avLst/>
          </a:prstGeom>
          <a:noFill/>
        </p:spPr>
        <p:txBody>
          <a:bodyPr wrap="none" lIns="91429" tIns="45715" rIns="91429" bIns="45715" rtlCol="0">
            <a:spAutoFit/>
          </a:bodyPr>
          <a:lstStyle/>
          <a:p>
            <a:r>
              <a:rPr lang="en-US" sz="1400" dirty="0" smtClean="0">
                <a:solidFill>
                  <a:schemeClr val="tx1"/>
                </a:solidFill>
              </a:rPr>
              <a:t>Average ~ 0.4 K</a:t>
            </a:r>
            <a:endParaRPr lang="en-US" sz="1400" dirty="0">
              <a:solidFill>
                <a:schemeClr val="tx1"/>
              </a:solidFill>
            </a:endParaRPr>
          </a:p>
        </p:txBody>
      </p:sp>
      <p:sp>
        <p:nvSpPr>
          <p:cNvPr id="12" name="Title 1"/>
          <p:cNvSpPr txBox="1">
            <a:spLocks/>
          </p:cNvSpPr>
          <p:nvPr/>
        </p:nvSpPr>
        <p:spPr bwMode="auto">
          <a:xfrm>
            <a:off x="2248931" y="3"/>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55" tIns="45677" rIns="91355" bIns="45677" numCol="1" anchor="ctr" anchorCtr="0" compatLnSpc="1">
            <a:prstTxWarp prst="textNoShape">
              <a:avLst/>
            </a:prstTxWarp>
          </a:bodyPr>
          <a:lstStyle/>
          <a:p>
            <a:pPr algn="ctr" defTabSz="914296" eaLnBrk="0" hangingPunct="0">
              <a:defRPr/>
            </a:pPr>
            <a:r>
              <a:rPr lang="en-US" sz="2800" dirty="0" smtClean="0">
                <a:solidFill>
                  <a:schemeClr val="bg1"/>
                </a:solidFill>
                <a:latin typeface="+mj-lt"/>
                <a:ea typeface="+mj-ea"/>
                <a:cs typeface="+mj-cs"/>
              </a:rPr>
              <a:t> GSICS MW  Products</a:t>
            </a:r>
            <a:endParaRPr lang="en-US" sz="2800" dirty="0">
              <a:solidFill>
                <a:schemeClr val="bg1"/>
              </a:solidFill>
              <a:latin typeface="+mj-lt"/>
              <a:ea typeface="+mj-ea"/>
              <a:cs typeface="+mj-cs"/>
            </a:endParaRPr>
          </a:p>
        </p:txBody>
      </p:sp>
    </p:spTree>
    <p:extLst>
      <p:ext uri="{BB962C8B-B14F-4D97-AF65-F5344CB8AC3E}">
        <p14:creationId xmlns:p14="http://schemas.microsoft.com/office/powerpoint/2010/main" val="2220716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5300" y="1231906"/>
            <a:ext cx="8915400" cy="4525963"/>
          </a:xfrm>
        </p:spPr>
        <p:txBody>
          <a:bodyPr/>
          <a:lstStyle/>
          <a:p>
            <a:r>
              <a:rPr lang="en-US" sz="2000"/>
              <a:t>Post Launch Testing – Lessons Learned – Legacy Sensors</a:t>
            </a:r>
          </a:p>
          <a:p>
            <a:pPr lvl="1"/>
            <a:r>
              <a:rPr lang="en-US"/>
              <a:t>Moderate Resolution Imaging Spectroradiometer (MODIS) </a:t>
            </a:r>
          </a:p>
          <a:p>
            <a:pPr lvl="1"/>
            <a:r>
              <a:rPr lang="en-US"/>
              <a:t>Suomi National Polar-orbiting Partnership (SNPP) -  Visible Infrared Imaging Radiometer suite (VIIRS)</a:t>
            </a:r>
          </a:p>
          <a:p>
            <a:pPr lvl="1"/>
            <a:r>
              <a:rPr lang="en-US"/>
              <a:t>Geostationary Operational Environmental Satellite (GOES) series</a:t>
            </a:r>
          </a:p>
          <a:p>
            <a:pPr lvl="1"/>
            <a:r>
              <a:rPr lang="en-US"/>
              <a:t>Global Space-based Inter-Calibration System(GSICS)</a:t>
            </a:r>
            <a:endParaRPr lang="en-US" dirty="0"/>
          </a:p>
        </p:txBody>
      </p:sp>
    </p:spTree>
    <p:extLst>
      <p:ext uri="{BB962C8B-B14F-4D97-AF65-F5344CB8AC3E}">
        <p14:creationId xmlns:p14="http://schemas.microsoft.com/office/powerpoint/2010/main" val="2799630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33387" y="431803"/>
            <a:ext cx="9142413" cy="1139825"/>
          </a:xfrm>
          <a:prstGeom prst="rect">
            <a:avLst/>
          </a:prstGeom>
          <a:noFill/>
          <a:ln w="9525">
            <a:noFill/>
            <a:miter lim="800000"/>
            <a:headEnd/>
            <a:tailEnd/>
          </a:ln>
        </p:spPr>
        <p:txBody>
          <a:bodyPr lIns="107287" tIns="53643" rIns="107287" bIns="53643" anchor="ctr"/>
          <a:lstStyle/>
          <a:p>
            <a:pPr algn="ctr">
              <a:defRPr/>
            </a:pPr>
            <a:endParaRPr lang="en-US" sz="3300" dirty="0">
              <a:solidFill>
                <a:srgbClr val="3399FF"/>
              </a:solidFill>
              <a:ea typeface="+mj-ea"/>
              <a:cs typeface="Arial" pitchFamily="34" charset="0"/>
              <a:sym typeface="Symbol" pitchFamily="18" charset="2"/>
            </a:endParaRPr>
          </a:p>
        </p:txBody>
      </p:sp>
      <p:sp>
        <p:nvSpPr>
          <p:cNvPr id="6147" name="Rectangle 2"/>
          <p:cNvSpPr>
            <a:spLocks noGrp="1" noChangeArrowheads="1"/>
          </p:cNvSpPr>
          <p:nvPr>
            <p:ph type="title"/>
          </p:nvPr>
        </p:nvSpPr>
        <p:spPr>
          <a:xfrm>
            <a:off x="2" y="590909"/>
            <a:ext cx="9402793" cy="858329"/>
          </a:xfrm>
        </p:spPr>
        <p:txBody>
          <a:bodyPr/>
          <a:lstStyle/>
          <a:p>
            <a:pPr algn="l" eaLnBrk="1" hangingPunct="1"/>
            <a:r>
              <a:rPr lang="en-US" dirty="0" smtClean="0">
                <a:latin typeface="Arial" charset="0"/>
              </a:rPr>
              <a:t>AMSU-A FCDR as a </a:t>
            </a:r>
            <a:r>
              <a:rPr lang="en-US" dirty="0">
                <a:latin typeface="Arial" charset="0"/>
              </a:rPr>
              <a:t>R</a:t>
            </a:r>
            <a:r>
              <a:rPr lang="en-US" dirty="0" smtClean="0">
                <a:latin typeface="Arial" charset="0"/>
              </a:rPr>
              <a:t>eference for Cross-Calibration</a:t>
            </a:r>
          </a:p>
        </p:txBody>
      </p:sp>
      <p:pic>
        <p:nvPicPr>
          <p:cNvPr id="6148" name="Picture 3" descr="nesdisbanner_left"/>
          <p:cNvPicPr>
            <a:picLocks noGrp="1" noChangeAspect="1" noChangeArrowheads="1"/>
          </p:cNvPicPr>
          <p:nvPr>
            <p:ph sz="quarter" idx="1"/>
          </p:nvPr>
        </p:nvPicPr>
        <p:blipFill>
          <a:blip r:embed="rId3" cstate="print"/>
          <a:srcRect/>
          <a:stretch>
            <a:fillRect/>
          </a:stretch>
        </p:blipFill>
        <p:spPr>
          <a:xfrm>
            <a:off x="5530850" y="2"/>
            <a:ext cx="4375150" cy="458788"/>
          </a:xfrm>
          <a:solidFill>
            <a:schemeClr val="accent1"/>
          </a:solidFill>
        </p:spPr>
      </p:pic>
      <p:sp>
        <p:nvSpPr>
          <p:cNvPr id="6149" name="TextBox 13"/>
          <p:cNvSpPr txBox="1">
            <a:spLocks noChangeArrowheads="1"/>
          </p:cNvSpPr>
          <p:nvPr/>
        </p:nvSpPr>
        <p:spPr bwMode="auto">
          <a:xfrm>
            <a:off x="214087" y="1411634"/>
            <a:ext cx="4103915" cy="2047326"/>
          </a:xfrm>
          <a:prstGeom prst="rect">
            <a:avLst/>
          </a:prstGeom>
          <a:noFill/>
          <a:ln w="9525">
            <a:noFill/>
            <a:miter lim="800000"/>
            <a:headEnd/>
            <a:tailEnd/>
          </a:ln>
        </p:spPr>
        <p:txBody>
          <a:bodyPr wrap="square" lIns="107287" tIns="53643" rIns="107287" bIns="53643">
            <a:spAutoFit/>
          </a:bodyPr>
          <a:lstStyle/>
          <a:p>
            <a:endParaRPr lang="en-US" dirty="0">
              <a:solidFill>
                <a:schemeClr val="tx1"/>
              </a:solidFill>
            </a:endParaRPr>
          </a:p>
          <a:p>
            <a:pPr>
              <a:buFont typeface="Arial" charset="0"/>
              <a:buChar char="•"/>
            </a:pPr>
            <a:r>
              <a:rPr lang="en-US" dirty="0">
                <a:solidFill>
                  <a:schemeClr val="tx1"/>
                </a:solidFill>
              </a:rPr>
              <a:t> AMSU-A onboard six POES satellites were inter-calibrated using Integrated Microwave Inter-Calibration Approach (IMICA</a:t>
            </a:r>
            <a:r>
              <a:rPr lang="en-US" dirty="0" smtClean="0">
                <a:solidFill>
                  <a:schemeClr val="tx1"/>
                </a:solidFill>
              </a:rPr>
              <a:t>)</a:t>
            </a:r>
          </a:p>
          <a:p>
            <a:pPr>
              <a:buFont typeface="Arial" charset="0"/>
              <a:buChar char="•"/>
            </a:pPr>
            <a:endParaRPr lang="en-US" dirty="0">
              <a:solidFill>
                <a:schemeClr val="tx1"/>
              </a:solidFill>
            </a:endParaRPr>
          </a:p>
          <a:p>
            <a:pPr>
              <a:buFont typeface="Arial" charset="0"/>
              <a:buChar char="•"/>
            </a:pPr>
            <a:r>
              <a:rPr lang="en-US" dirty="0" smtClean="0">
                <a:solidFill>
                  <a:schemeClr val="tx1"/>
                </a:solidFill>
              </a:rPr>
              <a:t> 5 calibration errors were removed/minimized: nonlinearity, bias drift, frequency shift, sun-heating induced temperature variability in radiances; </a:t>
            </a:r>
            <a:endParaRPr lang="en-US" dirty="0">
              <a:solidFill>
                <a:schemeClr val="tx1"/>
              </a:solidFill>
            </a:endParaRPr>
          </a:p>
          <a:p>
            <a:r>
              <a:rPr lang="en-US" dirty="0">
                <a:solidFill>
                  <a:schemeClr val="tx1"/>
                </a:solidFill>
              </a:rPr>
              <a:t>                             </a:t>
            </a:r>
          </a:p>
          <a:p>
            <a:pPr>
              <a:buFont typeface="Arial" charset="0"/>
              <a:buChar char="•"/>
            </a:pPr>
            <a:r>
              <a:rPr lang="en-US" dirty="0">
                <a:solidFill>
                  <a:schemeClr val="tx1"/>
                </a:solidFill>
              </a:rPr>
              <a:t> Inter-satellite Biases </a:t>
            </a:r>
            <a:r>
              <a:rPr lang="en-US" dirty="0" smtClean="0">
                <a:solidFill>
                  <a:schemeClr val="tx1"/>
                </a:solidFill>
              </a:rPr>
              <a:t>were reduced to 0.1-0.2K </a:t>
            </a:r>
          </a:p>
          <a:p>
            <a:pPr>
              <a:buFont typeface="Arial" charset="0"/>
              <a:buChar char="•"/>
            </a:pPr>
            <a:endParaRPr lang="en-US" dirty="0">
              <a:solidFill>
                <a:schemeClr val="tx1"/>
              </a:solidFill>
            </a:endParaRPr>
          </a:p>
          <a:p>
            <a:pPr>
              <a:buFont typeface="Arial" charset="0"/>
              <a:buChar char="•"/>
            </a:pPr>
            <a:r>
              <a:rPr lang="en-US" dirty="0" smtClean="0">
                <a:solidFill>
                  <a:schemeClr val="tx1"/>
                </a:solidFill>
              </a:rPr>
              <a:t>19 years of swath data </a:t>
            </a:r>
            <a:endParaRPr lang="en-US" dirty="0">
              <a:solidFill>
                <a:schemeClr val="tx1"/>
              </a:solidFill>
            </a:endParaRPr>
          </a:p>
          <a:p>
            <a:endParaRPr lang="en-US" dirty="0">
              <a:solidFill>
                <a:schemeClr val="tx1"/>
              </a:solidFill>
            </a:endParaRPr>
          </a:p>
          <a:p>
            <a:pPr>
              <a:buFont typeface="Arial" charset="0"/>
              <a:buChar char="•"/>
            </a:pPr>
            <a:r>
              <a:rPr lang="en-US" dirty="0">
                <a:solidFill>
                  <a:schemeClr val="tx1"/>
                </a:solidFill>
              </a:rPr>
              <a:t> Dataset </a:t>
            </a:r>
            <a:r>
              <a:rPr lang="en-US" dirty="0" smtClean="0">
                <a:solidFill>
                  <a:schemeClr val="tx1"/>
                </a:solidFill>
              </a:rPr>
              <a:t>available from NCEI CDR website</a:t>
            </a:r>
            <a:endParaRPr lang="en-US" dirty="0">
              <a:solidFill>
                <a:schemeClr val="tx1"/>
              </a:solidFill>
            </a:endParaRPr>
          </a:p>
          <a:p>
            <a:endParaRPr lang="en-US" dirty="0">
              <a:solidFill>
                <a:schemeClr val="tx1"/>
              </a:solidFill>
            </a:endParaRPr>
          </a:p>
        </p:txBody>
      </p:sp>
      <p:pic>
        <p:nvPicPr>
          <p:cNvPr id="6150" name="Picture 5"/>
          <p:cNvPicPr>
            <a:picLocks noChangeAspect="1" noChangeArrowheads="1"/>
          </p:cNvPicPr>
          <p:nvPr/>
        </p:nvPicPr>
        <p:blipFill>
          <a:blip r:embed="rId4" cstate="print"/>
          <a:srcRect l="8958" t="11024" r="8611" b="4921"/>
          <a:stretch>
            <a:fillRect/>
          </a:stretch>
        </p:blipFill>
        <p:spPr bwMode="auto">
          <a:xfrm>
            <a:off x="4575880" y="1291547"/>
            <a:ext cx="4782740" cy="3009900"/>
          </a:xfrm>
          <a:prstGeom prst="rect">
            <a:avLst/>
          </a:prstGeom>
          <a:noFill/>
          <a:ln w="9525">
            <a:noFill/>
            <a:miter lim="800000"/>
            <a:headEnd/>
            <a:tailEnd/>
          </a:ln>
        </p:spPr>
      </p:pic>
      <p:sp>
        <p:nvSpPr>
          <p:cNvPr id="6151" name="TextBox 7"/>
          <p:cNvSpPr txBox="1">
            <a:spLocks noChangeArrowheads="1"/>
          </p:cNvSpPr>
          <p:nvPr/>
        </p:nvSpPr>
        <p:spPr bwMode="auto">
          <a:xfrm>
            <a:off x="4131113" y="4504178"/>
            <a:ext cx="6048394" cy="754664"/>
          </a:xfrm>
          <a:prstGeom prst="rect">
            <a:avLst/>
          </a:prstGeom>
          <a:noFill/>
          <a:ln w="9525">
            <a:noFill/>
            <a:miter lim="800000"/>
            <a:headEnd/>
            <a:tailEnd/>
          </a:ln>
        </p:spPr>
        <p:txBody>
          <a:bodyPr wrap="none" lIns="107287" tIns="53643" rIns="107287" bIns="53643">
            <a:spAutoFit/>
          </a:bodyPr>
          <a:lstStyle/>
          <a:p>
            <a:r>
              <a:rPr lang="en-US" sz="1400" dirty="0">
                <a:solidFill>
                  <a:schemeClr val="tx1"/>
                </a:solidFill>
              </a:rPr>
              <a:t>AMSU-A brightness temperature s for overlapping NOAA-15 and </a:t>
            </a:r>
          </a:p>
          <a:p>
            <a:r>
              <a:rPr lang="en-US" sz="1400" dirty="0">
                <a:solidFill>
                  <a:schemeClr val="tx1"/>
                </a:solidFill>
              </a:rPr>
              <a:t>NOAA-18.   Their differences for randomly selected region  </a:t>
            </a:r>
          </a:p>
          <a:p>
            <a:r>
              <a:rPr lang="en-US" sz="1400" dirty="0">
                <a:solidFill>
                  <a:schemeClr val="tx1"/>
                </a:solidFill>
              </a:rPr>
              <a:t>(e.g., within the dashed square ) are within 0.1-0.2K.</a:t>
            </a:r>
          </a:p>
        </p:txBody>
      </p:sp>
      <p:pic>
        <p:nvPicPr>
          <p:cNvPr id="29698" name="Picture 2" descr="http://www.drroyspencer.com/wp-content/uploads/MSU-AMSU-asc-node-times1.gif"/>
          <p:cNvPicPr>
            <a:picLocks noChangeAspect="1" noChangeArrowheads="1"/>
          </p:cNvPicPr>
          <p:nvPr/>
        </p:nvPicPr>
        <p:blipFill>
          <a:blip r:embed="rId5" cstate="print"/>
          <a:srcRect/>
          <a:stretch>
            <a:fillRect/>
          </a:stretch>
        </p:blipFill>
        <p:spPr bwMode="auto">
          <a:xfrm>
            <a:off x="6" y="3834495"/>
            <a:ext cx="3773715" cy="3023507"/>
          </a:xfrm>
          <a:prstGeom prst="rect">
            <a:avLst/>
          </a:prstGeom>
          <a:noFill/>
        </p:spPr>
      </p:pic>
      <p:sp>
        <p:nvSpPr>
          <p:cNvPr id="10" name="TextBox 9"/>
          <p:cNvSpPr txBox="1"/>
          <p:nvPr/>
        </p:nvSpPr>
        <p:spPr>
          <a:xfrm>
            <a:off x="4210051" y="5543994"/>
            <a:ext cx="5519057" cy="970096"/>
          </a:xfrm>
          <a:prstGeom prst="rect">
            <a:avLst/>
          </a:prstGeom>
          <a:solidFill>
            <a:srgbClr val="00B050"/>
          </a:solidFill>
        </p:spPr>
        <p:txBody>
          <a:bodyPr wrap="square" lIns="107275" tIns="53637" rIns="107275" bIns="53637" rtlCol="0">
            <a:spAutoFit/>
          </a:bodyPr>
          <a:lstStyle/>
          <a:p>
            <a:r>
              <a:rPr lang="en-US" sz="1400" dirty="0" smtClean="0"/>
              <a:t>Series of MSU/AMSU-A provide a long term reference records spanning over a large range of time and full span of scan angles.</a:t>
            </a:r>
          </a:p>
          <a:p>
            <a:endParaRPr lang="en-US" sz="1400" dirty="0"/>
          </a:p>
        </p:txBody>
      </p:sp>
      <p:sp>
        <p:nvSpPr>
          <p:cNvPr id="11"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45" tIns="45672" rIns="91345" bIns="45672" numCol="1" anchor="ctr" anchorCtr="0" compatLnSpc="1">
            <a:prstTxWarp prst="textNoShape">
              <a:avLst/>
            </a:prstTxWarp>
          </a:bodyPr>
          <a:lstStyle/>
          <a:p>
            <a:pPr lvl="0" algn="ctr" eaLnBrk="0" hangingPunct="0"/>
            <a:r>
              <a:rPr lang="en-US" sz="2800" dirty="0" smtClean="0"/>
              <a:t>Proposed In-Orbit Reference</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320806"/>
            <a:ext cx="8915400" cy="4525963"/>
          </a:xfrm>
        </p:spPr>
        <p:txBody>
          <a:bodyPr/>
          <a:lstStyle/>
          <a:p>
            <a:r>
              <a:rPr lang="en-US" dirty="0" smtClean="0"/>
              <a:t>Post launch MW instrument needs to be done by inter-comparing with records that are several time more stable than the target/monitored instrument.</a:t>
            </a:r>
            <a:endParaRPr lang="en-US" dirty="0"/>
          </a:p>
        </p:txBody>
      </p:sp>
      <p:sp>
        <p:nvSpPr>
          <p:cNvPr id="4" name="Title 1"/>
          <p:cNvSpPr txBox="1">
            <a:spLocks noGrp="1"/>
          </p:cNvSpPr>
          <p:nvPr>
            <p:ph type="title"/>
          </p:nvPr>
        </p:nvSpPr>
        <p:spPr bwMode="auto">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Post Launch MW Instrument Monitoring</a:t>
            </a:r>
            <a:endParaRPr lang="en-US" sz="2000" dirty="0">
              <a:solidFill>
                <a:schemeClr val="bg1"/>
              </a:solidFill>
            </a:endParaRPr>
          </a:p>
        </p:txBody>
      </p:sp>
      <p:sp>
        <p:nvSpPr>
          <p:cNvPr id="6" name="Content Placeholder 2"/>
          <p:cNvSpPr txBox="1">
            <a:spLocks/>
          </p:cNvSpPr>
          <p:nvPr/>
        </p:nvSpPr>
        <p:spPr bwMode="auto">
          <a:xfrm>
            <a:off x="393700" y="2922957"/>
            <a:ext cx="9906000" cy="2538047"/>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p>
            <a:pPr marL="342548" indent="-342548" eaLnBrk="0" hangingPunct="0">
              <a:spcBef>
                <a:spcPct val="20000"/>
              </a:spcBef>
            </a:pPr>
            <a:r>
              <a:rPr lang="en-US" sz="2300" dirty="0" smtClean="0">
                <a:solidFill>
                  <a:schemeClr val="tx1"/>
                </a:solidFill>
                <a:latin typeface="+mn-lt"/>
              </a:rPr>
              <a:t>MW sounder</a:t>
            </a:r>
            <a:br>
              <a:rPr lang="en-US" sz="2300" dirty="0" smtClean="0">
                <a:solidFill>
                  <a:schemeClr val="tx1"/>
                </a:solidFill>
                <a:latin typeface="+mn-lt"/>
              </a:rPr>
            </a:br>
            <a:r>
              <a:rPr lang="en-US" sz="1800" dirty="0" smtClean="0">
                <a:solidFill>
                  <a:schemeClr val="tx1"/>
                </a:solidFill>
                <a:latin typeface="+mn-lt"/>
              </a:rPr>
              <a:t/>
            </a:r>
            <a:br>
              <a:rPr lang="en-US" sz="1800" dirty="0" smtClean="0">
                <a:solidFill>
                  <a:schemeClr val="tx1"/>
                </a:solidFill>
                <a:latin typeface="+mn-lt"/>
              </a:rPr>
            </a:br>
            <a:r>
              <a:rPr lang="en-US" sz="1800" b="0" dirty="0" smtClean="0">
                <a:solidFill>
                  <a:schemeClr val="tx1"/>
                </a:solidFill>
                <a:latin typeface="Calibri" pitchFamily="34" charset="0"/>
              </a:rPr>
              <a:t>1. Sensor performance stability</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2. Field of view (FOV) consistency (ATMS has oversampling FOV and can be B-G to AMSU-A and MSU)</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3. Error budgets (prelaunch characterization and </a:t>
            </a:r>
            <a:r>
              <a:rPr lang="en-US" sz="1800" b="0" dirty="0" err="1" smtClean="0">
                <a:solidFill>
                  <a:schemeClr val="tx1"/>
                </a:solidFill>
                <a:latin typeface="Calibri" pitchFamily="34" charset="0"/>
              </a:rPr>
              <a:t>postlaunch</a:t>
            </a:r>
            <a:r>
              <a:rPr lang="en-US" sz="1800" b="0" dirty="0" smtClean="0">
                <a:solidFill>
                  <a:schemeClr val="tx1"/>
                </a:solidFill>
                <a:latin typeface="Calibri" pitchFamily="34" charset="0"/>
              </a:rPr>
              <a:t> verification)</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4. </a:t>
            </a:r>
            <a:r>
              <a:rPr lang="en-US" sz="1800" b="0" dirty="0" err="1" smtClean="0">
                <a:solidFill>
                  <a:schemeClr val="tx1"/>
                </a:solidFill>
                <a:latin typeface="Calibri" pitchFamily="34" charset="0"/>
              </a:rPr>
              <a:t>Geolocation</a:t>
            </a:r>
            <a:r>
              <a:rPr lang="en-US" sz="1800" b="0" dirty="0" smtClean="0">
                <a:solidFill>
                  <a:schemeClr val="tx1"/>
                </a:solidFill>
                <a:latin typeface="Calibri" pitchFamily="34" charset="0"/>
              </a:rPr>
              <a:t> accuracy</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5. Data availability</a:t>
            </a:r>
            <a:endParaRPr lang="en-US" sz="1200" b="0" dirty="0" smtClean="0">
              <a:solidFill>
                <a:schemeClr val="tx1"/>
              </a:solidFill>
              <a:latin typeface="Calibri" pitchFamily="34" charset="0"/>
            </a:endParaRPr>
          </a:p>
          <a:p>
            <a:pPr marL="342548" indent="-342548" eaLnBrk="0" hangingPunct="0">
              <a:spcBef>
                <a:spcPct val="20000"/>
              </a:spcBef>
            </a:pPr>
            <a:r>
              <a:rPr lang="en-US" sz="1800" dirty="0" smtClean="0">
                <a:solidFill>
                  <a:schemeClr val="tx1"/>
                </a:solidFill>
              </a:rPr>
              <a:t>                   </a:t>
            </a:r>
            <a:r>
              <a:rPr lang="en-US" sz="1800" dirty="0" smtClean="0">
                <a:solidFill>
                  <a:schemeClr val="tx1"/>
                </a:solidFill>
                <a:latin typeface="Calibri" pitchFamily="34" charset="0"/>
              </a:rPr>
              <a:t>References:     AMSU/MSU FCDR</a:t>
            </a:r>
            <a:endParaRPr lang="en-US" sz="1800" dirty="0">
              <a:solidFill>
                <a:schemeClr val="tx1"/>
              </a:solidFill>
              <a:latin typeface="Calibri" pitchFamily="34" charset="0"/>
            </a:endParaRPr>
          </a:p>
        </p:txBody>
      </p:sp>
    </p:spTree>
    <p:extLst>
      <p:ext uri="{BB962C8B-B14F-4D97-AF65-F5344CB8AC3E}">
        <p14:creationId xmlns:p14="http://schemas.microsoft.com/office/powerpoint/2010/main" val="279263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0"/>
            <a:ext cx="8915400" cy="555665"/>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5943" y="1063436"/>
            <a:ext cx="3692857" cy="295373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900" y="990601"/>
            <a:ext cx="3874010" cy="3099402"/>
          </a:xfrm>
          <a:prstGeom prst="rect">
            <a:avLst/>
          </a:prstGeom>
        </p:spPr>
      </p:pic>
    </p:spTree>
    <p:extLst>
      <p:ext uri="{BB962C8B-B14F-4D97-AF65-F5344CB8AC3E}">
        <p14:creationId xmlns:p14="http://schemas.microsoft.com/office/powerpoint/2010/main" val="413338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0" y="1526435"/>
            <a:ext cx="9813540" cy="3638691"/>
          </a:xfrm>
        </p:spPr>
        <p:txBody>
          <a:bodyPr/>
          <a:lstStyle/>
          <a:p>
            <a:pPr marL="913881" lvl="1" indent="-457148">
              <a:buFont typeface="+mj-lt"/>
              <a:buAutoNum type="arabicParenR"/>
            </a:pPr>
            <a:r>
              <a:rPr lang="en-US" sz="2300" dirty="0" smtClean="0">
                <a:solidFill>
                  <a:srgbClr val="002060"/>
                </a:solidFill>
              </a:rPr>
              <a:t>Mapping time series of similar sensors but from vastly different heritage (e.g., SSMT2 to AMSU-B) together is of low priority </a:t>
            </a:r>
            <a:endParaRPr lang="en-US" sz="2300" dirty="0" smtClean="0">
              <a:solidFill>
                <a:srgbClr val="C00000"/>
              </a:solidFill>
            </a:endParaRPr>
          </a:p>
          <a:p>
            <a:pPr marL="913881" lvl="1" indent="-457148">
              <a:buFont typeface="+mj-lt"/>
              <a:buAutoNum type="arabicParenR"/>
            </a:pPr>
            <a:r>
              <a:rPr lang="en-US" sz="2300" dirty="0" smtClean="0">
                <a:solidFill>
                  <a:srgbClr val="000066"/>
                </a:solidFill>
              </a:rPr>
              <a:t>More precise, longer latency correction are preferred </a:t>
            </a:r>
          </a:p>
          <a:p>
            <a:pPr marL="913881" lvl="1" indent="-457148">
              <a:buFont typeface="+mj-lt"/>
              <a:buAutoNum type="arabicParenR"/>
            </a:pPr>
            <a:r>
              <a:rPr lang="en-US" sz="2300" dirty="0" smtClean="0">
                <a:solidFill>
                  <a:srgbClr val="002060"/>
                </a:solidFill>
              </a:rPr>
              <a:t>It does appear most users would look at time series for global trends (most likely the O</a:t>
            </a:r>
            <a:r>
              <a:rPr lang="en-US" sz="2300" baseline="-25000" dirty="0" smtClean="0">
                <a:solidFill>
                  <a:srgbClr val="002060"/>
                </a:solidFill>
              </a:rPr>
              <a:t>2 </a:t>
            </a:r>
            <a:r>
              <a:rPr lang="en-US" sz="2300" dirty="0">
                <a:solidFill>
                  <a:srgbClr val="002060"/>
                </a:solidFill>
              </a:rPr>
              <a:t>&amp;</a:t>
            </a:r>
            <a:r>
              <a:rPr lang="en-US" sz="2300" dirty="0" smtClean="0">
                <a:solidFill>
                  <a:srgbClr val="002060"/>
                </a:solidFill>
              </a:rPr>
              <a:t> H</a:t>
            </a:r>
            <a:r>
              <a:rPr lang="en-US" sz="2300" baseline="-25000" dirty="0" smtClean="0">
                <a:solidFill>
                  <a:srgbClr val="002060"/>
                </a:solidFill>
              </a:rPr>
              <a:t>2</a:t>
            </a:r>
            <a:r>
              <a:rPr lang="en-US" sz="2300" dirty="0" smtClean="0">
                <a:solidFill>
                  <a:srgbClr val="002060"/>
                </a:solidFill>
              </a:rPr>
              <a:t>O bands) and use to derive geophysical parameters (most likely window &amp; </a:t>
            </a:r>
            <a:r>
              <a:rPr lang="en-US" sz="2300" dirty="0">
                <a:solidFill>
                  <a:srgbClr val="002060"/>
                </a:solidFill>
              </a:rPr>
              <a:t>H</a:t>
            </a:r>
            <a:r>
              <a:rPr lang="en-US" sz="2300" baseline="-25000" dirty="0">
                <a:solidFill>
                  <a:srgbClr val="002060"/>
                </a:solidFill>
              </a:rPr>
              <a:t>2</a:t>
            </a:r>
            <a:r>
              <a:rPr lang="en-US" sz="2300" dirty="0">
                <a:solidFill>
                  <a:srgbClr val="002060"/>
                </a:solidFill>
              </a:rPr>
              <a:t>O </a:t>
            </a:r>
            <a:r>
              <a:rPr lang="en-US" sz="2300" dirty="0" smtClean="0">
                <a:solidFill>
                  <a:srgbClr val="002060"/>
                </a:solidFill>
              </a:rPr>
              <a:t>bands) </a:t>
            </a:r>
            <a:endParaRPr lang="en-US" sz="2300" dirty="0" smtClean="0">
              <a:solidFill>
                <a:srgbClr val="C00000"/>
              </a:solidFill>
            </a:endParaRPr>
          </a:p>
          <a:p>
            <a:pPr marL="913881" lvl="1" indent="-457148">
              <a:buFont typeface="+mj-lt"/>
              <a:buAutoNum type="arabicParenR"/>
            </a:pPr>
            <a:r>
              <a:rPr lang="en-US" sz="2300" dirty="0" smtClean="0">
                <a:solidFill>
                  <a:srgbClr val="000066"/>
                </a:solidFill>
              </a:rPr>
              <a:t>The average desired accuracy of the corrections was on the order of 0.4 K (slightly less for the O</a:t>
            </a:r>
            <a:r>
              <a:rPr lang="en-US" sz="2300" baseline="-25000" dirty="0" smtClean="0">
                <a:solidFill>
                  <a:srgbClr val="000066"/>
                </a:solidFill>
              </a:rPr>
              <a:t>2</a:t>
            </a:r>
            <a:r>
              <a:rPr lang="en-US" sz="2300" dirty="0" smtClean="0">
                <a:solidFill>
                  <a:srgbClr val="000066"/>
                </a:solidFill>
              </a:rPr>
              <a:t> bands)  </a:t>
            </a:r>
            <a:endParaRPr lang="en-US" sz="2300" dirty="0" smtClean="0">
              <a:solidFill>
                <a:srgbClr val="C00000"/>
              </a:solidFill>
            </a:endParaRPr>
          </a:p>
        </p:txBody>
      </p:sp>
      <p:sp>
        <p:nvSpPr>
          <p:cNvPr id="4" name="Slide Number Placeholder 3"/>
          <p:cNvSpPr>
            <a:spLocks noGrp="1"/>
          </p:cNvSpPr>
          <p:nvPr>
            <p:ph type="sldNum" sz="quarter" idx="4294967295"/>
          </p:nvPr>
        </p:nvSpPr>
        <p:spPr>
          <a:xfrm>
            <a:off x="7099300" y="6356353"/>
            <a:ext cx="2311400" cy="365125"/>
          </a:xfrm>
          <a:prstGeom prst="rect">
            <a:avLst/>
          </a:prstGeom>
        </p:spPr>
        <p:txBody>
          <a:bodyPr lIns="91429" tIns="45715" rIns="91429" bIns="45715"/>
          <a:lstStyle/>
          <a:p>
            <a:fld id="{C3BED8E1-D1FE-4068-BEE1-928EBDA11364}" type="slidenum">
              <a:rPr lang="en-US" altLang="en-US" smtClean="0"/>
              <a:pPr/>
              <a:t>26</a:t>
            </a:fld>
            <a:endParaRPr lang="en-US" altLang="en-US"/>
          </a:p>
        </p:txBody>
      </p:sp>
      <p:sp>
        <p:nvSpPr>
          <p:cNvPr id="5" name="Title 1"/>
          <p:cNvSpPr txBox="1">
            <a:spLocks/>
          </p:cNvSpPr>
          <p:nvPr/>
        </p:nvSpPr>
        <p:spPr bwMode="auto">
          <a:xfrm>
            <a:off x="2248929" y="3"/>
            <a:ext cx="5850042"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55" tIns="45677" rIns="91355" bIns="45677" numCol="1" anchor="ctr" anchorCtr="0" compatLnSpc="1">
            <a:prstTxWarp prst="textNoShape">
              <a:avLst/>
            </a:prstTxWarp>
          </a:bodyPr>
          <a:lstStyle/>
          <a:p>
            <a:pPr algn="ctr" defTabSz="914296" eaLnBrk="0" hangingPunct="0">
              <a:defRPr/>
            </a:pPr>
            <a:r>
              <a:rPr lang="en-US" sz="2800" dirty="0" smtClean="0">
                <a:solidFill>
                  <a:schemeClr val="bg1"/>
                </a:solidFill>
                <a:latin typeface="+mj-lt"/>
                <a:ea typeface="+mj-ea"/>
                <a:cs typeface="+mj-cs"/>
              </a:rPr>
              <a:t> GSICS MW  Products -Summary</a:t>
            </a:r>
            <a:endParaRPr lang="en-US" sz="2800" dirty="0">
              <a:solidFill>
                <a:schemeClr val="bg1"/>
              </a:solidFill>
              <a:latin typeface="+mj-lt"/>
              <a:ea typeface="+mj-ea"/>
              <a:cs typeface="+mj-cs"/>
            </a:endParaRPr>
          </a:p>
        </p:txBody>
      </p:sp>
    </p:spTree>
    <p:extLst>
      <p:ext uri="{BB962C8B-B14F-4D97-AF65-F5344CB8AC3E}">
        <p14:creationId xmlns:p14="http://schemas.microsoft.com/office/powerpoint/2010/main" val="2268193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1501"/>
            <a:ext cx="9906000" cy="7325060"/>
          </a:xfrm>
          <a:prstGeom prst="rect">
            <a:avLst/>
          </a:prstGeom>
          <a:noFill/>
        </p:spPr>
        <p:txBody>
          <a:bodyPr wrap="square" lIns="91419" tIns="45709" rIns="91419" bIns="45709" rtlCol="0">
            <a:spAutoFit/>
          </a:bodyPr>
          <a:lstStyle/>
          <a:p>
            <a:r>
              <a:rPr lang="en-US" sz="1400" dirty="0" smtClean="0">
                <a:solidFill>
                  <a:schemeClr val="tx1"/>
                </a:solidFill>
                <a:latin typeface="Arial Black" pitchFamily="34" charset="0"/>
              </a:rPr>
              <a:t>    </a:t>
            </a:r>
          </a:p>
          <a:p>
            <a:r>
              <a:rPr lang="en-US" sz="1400" u="sng" dirty="0" smtClean="0">
                <a:solidFill>
                  <a:schemeClr val="tx1"/>
                </a:solidFill>
                <a:latin typeface="Arial Black" pitchFamily="34" charset="0"/>
              </a:rPr>
              <a:t>GSICS Subgroups are the center  of GSICS Cross Calibration Research and product generation.</a:t>
            </a:r>
          </a:p>
          <a:p>
            <a:endParaRPr lang="en-US" sz="1400" dirty="0" smtClean="0">
              <a:solidFill>
                <a:schemeClr val="tx1"/>
              </a:solidFill>
              <a:latin typeface="Arial Black" pitchFamily="34" charset="0"/>
            </a:endParaRPr>
          </a:p>
          <a:p>
            <a:endParaRPr lang="en-US" sz="1400" dirty="0" smtClean="0">
              <a:solidFill>
                <a:schemeClr val="tx1"/>
              </a:solidFill>
              <a:latin typeface="Arial Black" pitchFamily="34" charset="0"/>
            </a:endParaRPr>
          </a:p>
          <a:p>
            <a:pPr marL="342822" indent="-342822">
              <a:buFont typeface="+mj-lt"/>
              <a:buAutoNum type="arabicPeriod"/>
            </a:pPr>
            <a:r>
              <a:rPr lang="en-US" sz="2300" dirty="0" smtClean="0">
                <a:solidFill>
                  <a:schemeClr val="tx1"/>
                </a:solidFill>
                <a:latin typeface="Arial Black" pitchFamily="34" charset="0"/>
              </a:rPr>
              <a:t> </a:t>
            </a:r>
            <a:r>
              <a:rPr lang="en-US" sz="2300" dirty="0" smtClean="0">
                <a:solidFill>
                  <a:schemeClr val="tx1"/>
                </a:solidFill>
                <a:latin typeface="+mn-lt"/>
              </a:rPr>
              <a:t>The instrument and Channels agency wishes to monitor.</a:t>
            </a:r>
          </a:p>
          <a:p>
            <a:pPr marL="342822" indent="-342822">
              <a:buFont typeface="+mj-lt"/>
              <a:buAutoNum type="arabicPeriod"/>
            </a:pPr>
            <a:r>
              <a:rPr lang="en-US" sz="2300" dirty="0" smtClean="0">
                <a:solidFill>
                  <a:schemeClr val="tx1"/>
                </a:solidFill>
                <a:latin typeface="+mn-lt"/>
              </a:rPr>
              <a:t> The method/s they would employ to monitor( </a:t>
            </a:r>
            <a:r>
              <a:rPr lang="en-US" sz="2300" dirty="0" err="1" smtClean="0">
                <a:solidFill>
                  <a:schemeClr val="tx1"/>
                </a:solidFill>
                <a:latin typeface="+mn-lt"/>
              </a:rPr>
              <a:t>eg</a:t>
            </a:r>
            <a:r>
              <a:rPr lang="en-US" sz="2300" dirty="0" smtClean="0">
                <a:solidFill>
                  <a:schemeClr val="tx1"/>
                </a:solidFill>
                <a:latin typeface="+mn-lt"/>
              </a:rPr>
              <a:t>. single or blended references, use transfer target , stability criterion). </a:t>
            </a:r>
          </a:p>
          <a:p>
            <a:pPr marL="342822" indent="-342822">
              <a:buFont typeface="+mj-lt"/>
              <a:buAutoNum type="arabicPeriod"/>
            </a:pPr>
            <a:r>
              <a:rPr lang="en-US" sz="2300" dirty="0" smtClean="0">
                <a:solidFill>
                  <a:schemeClr val="tx1"/>
                </a:solidFill>
                <a:latin typeface="+mn-lt"/>
              </a:rPr>
              <a:t>May consider scoring proposed by  </a:t>
            </a:r>
            <a:r>
              <a:rPr lang="en-US" sz="2300" dirty="0" err="1" smtClean="0">
                <a:solidFill>
                  <a:schemeClr val="tx1"/>
                </a:solidFill>
                <a:latin typeface="+mn-lt"/>
              </a:rPr>
              <a:t>Hewison</a:t>
            </a:r>
            <a:r>
              <a:rPr lang="en-US" sz="2300" dirty="0" smtClean="0">
                <a:solidFill>
                  <a:schemeClr val="tx1"/>
                </a:solidFill>
                <a:latin typeface="+mn-lt"/>
              </a:rPr>
              <a:t>  and  Reference Expectations  gathered by GSICS Survey ( stated next </a:t>
            </a:r>
            <a:r>
              <a:rPr lang="en-US" sz="2300" dirty="0" err="1" smtClean="0">
                <a:solidFill>
                  <a:schemeClr val="tx1"/>
                </a:solidFill>
                <a:latin typeface="+mn-lt"/>
              </a:rPr>
              <a:t>slidse</a:t>
            </a:r>
            <a:r>
              <a:rPr lang="en-US" sz="2300" dirty="0" smtClean="0">
                <a:solidFill>
                  <a:schemeClr val="tx1"/>
                </a:solidFill>
                <a:latin typeface="+mn-lt"/>
              </a:rPr>
              <a:t>)</a:t>
            </a:r>
          </a:p>
          <a:p>
            <a:pPr marL="342822" indent="-342822">
              <a:buFont typeface="+mj-lt"/>
              <a:buAutoNum type="arabicPeriod"/>
            </a:pPr>
            <a:r>
              <a:rPr lang="en-US" sz="2300" dirty="0" smtClean="0">
                <a:solidFill>
                  <a:schemeClr val="tx1"/>
                </a:solidFill>
                <a:latin typeface="+mn-lt"/>
              </a:rPr>
              <a:t>Demonstrated use of the instrument by member agencies and users for instrument monitoring. </a:t>
            </a:r>
          </a:p>
          <a:p>
            <a:pPr marL="342822" indent="-342822">
              <a:buFont typeface="+mj-lt"/>
              <a:buAutoNum type="arabicPeriod"/>
            </a:pPr>
            <a:r>
              <a:rPr lang="en-US" sz="2300" dirty="0" smtClean="0">
                <a:solidFill>
                  <a:schemeClr val="tx1"/>
                </a:solidFill>
                <a:latin typeface="+mn-lt"/>
              </a:rPr>
              <a:t>Comparison of Instrument design specification ( Pre-launch testing) with In-orbit behavior. </a:t>
            </a:r>
            <a:endParaRPr lang="en-US" sz="2300" dirty="0" smtClean="0">
              <a:solidFill>
                <a:schemeClr val="accent6">
                  <a:lumMod val="50000"/>
                </a:schemeClr>
              </a:solidFill>
              <a:latin typeface="+mn-lt"/>
            </a:endParaRPr>
          </a:p>
          <a:p>
            <a:pPr marL="342822" indent="-342822">
              <a:buFont typeface="+mj-lt"/>
              <a:buAutoNum type="arabicPeriod"/>
            </a:pPr>
            <a:r>
              <a:rPr lang="en-US" sz="2300" dirty="0" smtClean="0">
                <a:solidFill>
                  <a:schemeClr val="tx1"/>
                </a:solidFill>
                <a:latin typeface="+mn-lt"/>
              </a:rPr>
              <a:t> May consider if in-orbit status of key parameters of Candidate Ref instrument are monitored and available to users ( such as . ICVS).</a:t>
            </a:r>
          </a:p>
          <a:p>
            <a:r>
              <a:rPr lang="en-US" sz="2300" dirty="0" smtClean="0">
                <a:solidFill>
                  <a:schemeClr val="tx1"/>
                </a:solidFill>
                <a:latin typeface="+mn-lt"/>
              </a:rPr>
              <a:t> 7. Take Info ( global coverage, eq. cross time etc) related to instrument available ( </a:t>
            </a:r>
            <a:r>
              <a:rPr lang="en-US" sz="2300" dirty="0" err="1" smtClean="0">
                <a:solidFill>
                  <a:schemeClr val="tx1"/>
                </a:solidFill>
                <a:latin typeface="+mn-lt"/>
              </a:rPr>
              <a:t>eg</a:t>
            </a:r>
            <a:r>
              <a:rPr lang="en-US" sz="2300" dirty="0" smtClean="0">
                <a:solidFill>
                  <a:schemeClr val="tx1"/>
                </a:solidFill>
                <a:latin typeface="+mn-lt"/>
              </a:rPr>
              <a:t> OSCAR)</a:t>
            </a:r>
            <a:r>
              <a:rPr lang="en-US" sz="2300" b="0" dirty="0" smtClean="0"/>
              <a:t> </a:t>
            </a:r>
            <a:br>
              <a:rPr lang="en-US" sz="2300" b="0" dirty="0" smtClean="0"/>
            </a:br>
            <a:r>
              <a:rPr lang="en-US" sz="2300" b="0" dirty="0" smtClean="0"/>
              <a:t>Phone: +1 301-683-3550</a:t>
            </a:r>
            <a:br>
              <a:rPr lang="en-US" sz="2300" b="0" dirty="0" smtClean="0"/>
            </a:br>
            <a:endParaRPr lang="en-US" sz="2300" b="0" dirty="0" smtClean="0"/>
          </a:p>
          <a:p>
            <a:r>
              <a:rPr lang="en-US" sz="2300" b="0" dirty="0" smtClean="0"/>
              <a:t/>
            </a:r>
            <a:br>
              <a:rPr lang="en-US" sz="2300" b="0" dirty="0" smtClean="0"/>
            </a:br>
            <a:endParaRPr lang="en-US" sz="2300" dirty="0" smtClean="0">
              <a:solidFill>
                <a:schemeClr val="tx1"/>
              </a:solidFill>
              <a:latin typeface="+mn-lt"/>
            </a:endParaRPr>
          </a:p>
          <a:p>
            <a:pPr>
              <a:buFont typeface="Arial" pitchFamily="34" charset="0"/>
              <a:buChar char="•"/>
            </a:pPr>
            <a:endParaRPr lang="en-US" dirty="0">
              <a:solidFill>
                <a:schemeClr val="tx1"/>
              </a:solidFill>
              <a:latin typeface="Arial Black" pitchFamily="34" charset="0"/>
            </a:endParaRPr>
          </a:p>
        </p:txBody>
      </p:sp>
      <p:sp>
        <p:nvSpPr>
          <p:cNvPr id="4" name="TextBox 3"/>
          <p:cNvSpPr txBox="1"/>
          <p:nvPr/>
        </p:nvSpPr>
        <p:spPr>
          <a:xfrm>
            <a:off x="1204187" y="6488670"/>
            <a:ext cx="6599841" cy="369310"/>
          </a:xfrm>
          <a:prstGeom prst="rect">
            <a:avLst/>
          </a:prstGeom>
          <a:solidFill>
            <a:schemeClr val="bg1">
              <a:lumMod val="75000"/>
            </a:schemeClr>
          </a:solidFill>
        </p:spPr>
        <p:txBody>
          <a:bodyPr wrap="none" lIns="91419" tIns="45709" rIns="91419" bIns="45709" rtlCol="0">
            <a:spAutoFit/>
          </a:bodyPr>
          <a:lstStyle/>
          <a:p>
            <a:r>
              <a:rPr lang="en-US" sz="1800" dirty="0" smtClean="0">
                <a:solidFill>
                  <a:srgbClr val="FF0000"/>
                </a:solidFill>
              </a:rPr>
              <a:t>Process of Selection to be carried out within sub group.</a:t>
            </a:r>
            <a:endParaRPr lang="en-US" sz="1800" dirty="0">
              <a:solidFill>
                <a:srgbClr val="FF0000"/>
              </a:solidFill>
            </a:endParaRPr>
          </a:p>
        </p:txBody>
      </p:sp>
      <p:sp>
        <p:nvSpPr>
          <p:cNvPr id="8" name="Title 1"/>
          <p:cNvSpPr txBox="1">
            <a:spLocks/>
          </p:cNvSpPr>
          <p:nvPr/>
        </p:nvSpPr>
        <p:spPr bwMode="auto">
          <a:xfrm>
            <a:off x="288158" y="0"/>
            <a:ext cx="9617842" cy="7366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45" tIns="45672" rIns="91345" bIns="45672" numCol="1" anchor="ctr" anchorCtr="0" compatLnSpc="1">
            <a:prstTxWarp prst="textNoShape">
              <a:avLst/>
            </a:prstTxWarp>
          </a:bodyPr>
          <a:lstStyle/>
          <a:p>
            <a:pPr lvl="0" algn="ctr" eaLnBrk="0" hangingPunct="0"/>
            <a:r>
              <a:rPr lang="en-US" sz="2800" dirty="0" smtClean="0">
                <a:solidFill>
                  <a:schemeClr val="bg1"/>
                </a:solidFill>
                <a:latin typeface="Helvetica" pitchFamily="34" charset="0"/>
                <a:cs typeface="Helvetica" pitchFamily="34" charset="0"/>
              </a:rPr>
              <a:t>Proposed- Process to identify GSICS reference Instrument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90800" y="660402"/>
            <a:ext cx="4762500" cy="490315"/>
          </a:xfrm>
          <a:prstGeom prst="rect">
            <a:avLst/>
          </a:prstGeom>
          <a:solidFill>
            <a:srgbClr val="CC0099"/>
          </a:solidFill>
          <a:scene3d>
            <a:camera prst="orthographicFront"/>
            <a:lightRig rig="threePt" dir="t"/>
          </a:scene3d>
          <a:sp3d>
            <a:bevelT/>
          </a:sp3d>
        </p:spPr>
        <p:txBody>
          <a:bodyPr lIns="91419" tIns="45709" rIns="91419" bIns="45709"/>
          <a:lstStyle/>
          <a:p>
            <a:pPr marL="342548" indent="-342548" defTabSz="914192" eaLnBrk="0" hangingPunct="0">
              <a:spcBef>
                <a:spcPct val="20000"/>
              </a:spcBef>
              <a:defRPr/>
            </a:pPr>
            <a:r>
              <a:rPr lang="en-GB" altLang="en-US" sz="2000" u="sng" dirty="0" smtClean="0">
                <a:latin typeface="Arial" charset="0"/>
              </a:rPr>
              <a:t>Selection Process Reference for MW</a:t>
            </a:r>
          </a:p>
          <a:p>
            <a:pPr marL="342548" indent="-342548"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p:txBody>
      </p:sp>
      <p:sp>
        <p:nvSpPr>
          <p:cNvPr id="5" name="Content Placeholder 2"/>
          <p:cNvSpPr txBox="1">
            <a:spLocks/>
          </p:cNvSpPr>
          <p:nvPr/>
        </p:nvSpPr>
        <p:spPr>
          <a:xfrm>
            <a:off x="533400" y="1325788"/>
            <a:ext cx="2946400" cy="1239615"/>
          </a:xfrm>
          <a:prstGeom prst="rect">
            <a:avLst/>
          </a:prstGeom>
          <a:solidFill>
            <a:srgbClr val="008000"/>
          </a:solidFill>
          <a:scene3d>
            <a:camera prst="orthographicFront"/>
            <a:lightRig rig="threePt" dir="t"/>
          </a:scene3d>
          <a:sp3d>
            <a:bevelT/>
          </a:sp3d>
        </p:spPr>
        <p:txBody>
          <a:bodyPr lIns="91419" tIns="45709" rIns="91419" bIns="45709"/>
          <a:lstStyle/>
          <a:p>
            <a:pPr marL="342548" indent="-342548" algn="just" defTabSz="914192" eaLnBrk="0" hangingPunct="0">
              <a:spcBef>
                <a:spcPct val="20000"/>
              </a:spcBef>
              <a:defRPr/>
            </a:pPr>
            <a:r>
              <a:rPr lang="en-GB" altLang="en-US" sz="1600" dirty="0" smtClean="0">
                <a:latin typeface="Arial" charset="0"/>
              </a:rPr>
              <a:t>Identify a instrument and channels one wishes to monitor.</a:t>
            </a:r>
            <a:endParaRPr lang="en-GB" altLang="en-US" sz="1600" dirty="0" smtClean="0">
              <a:solidFill>
                <a:schemeClr val="tx2"/>
              </a:solidFill>
              <a:latin typeface="Arial" charset="0"/>
            </a:endParaRPr>
          </a:p>
          <a:p>
            <a:pPr marL="342548" indent="-342548"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p:txBody>
      </p:sp>
      <p:sp>
        <p:nvSpPr>
          <p:cNvPr id="6" name="Content Placeholder 2"/>
          <p:cNvSpPr txBox="1">
            <a:spLocks/>
          </p:cNvSpPr>
          <p:nvPr/>
        </p:nvSpPr>
        <p:spPr>
          <a:xfrm>
            <a:off x="362860" y="3170009"/>
            <a:ext cx="2933700" cy="705311"/>
          </a:xfrm>
          <a:prstGeom prst="rect">
            <a:avLst/>
          </a:prstGeom>
          <a:solidFill>
            <a:srgbClr val="008000"/>
          </a:solidFill>
          <a:scene3d>
            <a:camera prst="orthographicFront"/>
            <a:lightRig rig="threePt" dir="t"/>
          </a:scene3d>
          <a:sp3d>
            <a:bevelT/>
          </a:sp3d>
        </p:spPr>
        <p:txBody>
          <a:bodyPr lIns="91419" tIns="45709" rIns="91419" bIns="45709"/>
          <a:lstStyle/>
          <a:p>
            <a:pPr marL="342548" indent="-342548" eaLnBrk="0" hangingPunct="0">
              <a:spcBef>
                <a:spcPct val="20000"/>
              </a:spcBef>
              <a:defRPr/>
            </a:pPr>
            <a:r>
              <a:rPr lang="en-US" altLang="en-US" sz="1600" dirty="0" smtClean="0">
                <a:latin typeface="Arial" charset="0"/>
              </a:rPr>
              <a:t>Identify the method to monitor</a:t>
            </a:r>
            <a:endParaRPr lang="en-GB" altLang="en-US" sz="1600" dirty="0" smtClean="0">
              <a:latin typeface="Arial" charset="0"/>
            </a:endParaRPr>
          </a:p>
          <a:p>
            <a:pPr marL="342548" indent="-342548"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p:txBody>
      </p:sp>
      <p:sp>
        <p:nvSpPr>
          <p:cNvPr id="7" name="Content Placeholder 2"/>
          <p:cNvSpPr txBox="1">
            <a:spLocks/>
          </p:cNvSpPr>
          <p:nvPr/>
        </p:nvSpPr>
        <p:spPr>
          <a:xfrm>
            <a:off x="381000" y="4502604"/>
            <a:ext cx="2933700" cy="807815"/>
          </a:xfrm>
          <a:prstGeom prst="rect">
            <a:avLst/>
          </a:prstGeom>
          <a:solidFill>
            <a:srgbClr val="008000"/>
          </a:solidFill>
          <a:scene3d>
            <a:camera prst="orthographicFront"/>
            <a:lightRig rig="threePt" dir="t"/>
          </a:scene3d>
          <a:sp3d>
            <a:bevelT/>
          </a:sp3d>
        </p:spPr>
        <p:txBody>
          <a:bodyPr lIns="91419" tIns="45709" rIns="91419" bIns="45709"/>
          <a:lstStyle/>
          <a:p>
            <a:pPr marL="342548" indent="-342548" defTabSz="914192" eaLnBrk="0" hangingPunct="0">
              <a:spcBef>
                <a:spcPct val="20000"/>
              </a:spcBef>
              <a:defRPr/>
            </a:pPr>
            <a:r>
              <a:rPr lang="en-GB" altLang="en-US" sz="1600" dirty="0" smtClean="0">
                <a:latin typeface="Arial" charset="0"/>
              </a:rPr>
              <a:t>Consider  usage of instruments for  similar applications by agencies</a:t>
            </a:r>
          </a:p>
          <a:p>
            <a:pPr marL="342548" indent="-342548"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p:txBody>
      </p:sp>
      <p:sp>
        <p:nvSpPr>
          <p:cNvPr id="8" name="Content Placeholder 2"/>
          <p:cNvSpPr txBox="1">
            <a:spLocks/>
          </p:cNvSpPr>
          <p:nvPr/>
        </p:nvSpPr>
        <p:spPr>
          <a:xfrm>
            <a:off x="203200" y="5816604"/>
            <a:ext cx="3187700" cy="1041401"/>
          </a:xfrm>
          <a:prstGeom prst="rect">
            <a:avLst/>
          </a:prstGeom>
          <a:solidFill>
            <a:srgbClr val="008000"/>
          </a:solidFill>
          <a:scene3d>
            <a:camera prst="orthographicFront"/>
            <a:lightRig rig="threePt" dir="t"/>
          </a:scene3d>
          <a:sp3d>
            <a:bevelT/>
          </a:sp3d>
        </p:spPr>
        <p:txBody>
          <a:bodyPr lIns="91419" tIns="45709" rIns="91419" bIns="45709"/>
          <a:lstStyle/>
          <a:p>
            <a:pPr marL="342548" indent="-342548" defTabSz="914192" eaLnBrk="0" hangingPunct="0">
              <a:spcBef>
                <a:spcPct val="20000"/>
              </a:spcBef>
              <a:defRPr/>
            </a:pPr>
            <a:r>
              <a:rPr lang="en-GB" altLang="en-US" sz="1600" dirty="0" smtClean="0">
                <a:latin typeface="Arial" charset="0"/>
              </a:rPr>
              <a:t>Consider demonstrated use of the instrument by other agencies</a:t>
            </a: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p:txBody>
      </p:sp>
      <p:sp>
        <p:nvSpPr>
          <p:cNvPr id="9" name="Content Placeholder 2"/>
          <p:cNvSpPr txBox="1">
            <a:spLocks/>
          </p:cNvSpPr>
          <p:nvPr/>
        </p:nvSpPr>
        <p:spPr>
          <a:xfrm>
            <a:off x="4214589" y="3640815"/>
            <a:ext cx="3898900" cy="1506315"/>
          </a:xfrm>
          <a:prstGeom prst="rect">
            <a:avLst/>
          </a:prstGeom>
          <a:solidFill>
            <a:srgbClr val="008000"/>
          </a:solidFill>
          <a:scene3d>
            <a:camera prst="orthographicFront"/>
            <a:lightRig rig="threePt" dir="t"/>
          </a:scene3d>
          <a:sp3d>
            <a:bevelT/>
          </a:sp3d>
        </p:spPr>
        <p:txBody>
          <a:bodyPr lIns="91419" tIns="45709" rIns="91419" bIns="45709"/>
          <a:lstStyle/>
          <a:p>
            <a:pPr marL="342548" indent="-342548" algn="just" eaLnBrk="0" hangingPunct="0">
              <a:spcBef>
                <a:spcPct val="20000"/>
              </a:spcBef>
              <a:defRPr/>
            </a:pPr>
            <a:r>
              <a:rPr lang="en-US" sz="1600" dirty="0" smtClean="0"/>
              <a:t>If in-orbit status of key parameters of Candidate Ref instrument are monitored , are within specs and available to users ( via websites such as  ICVS)</a:t>
            </a:r>
            <a:endParaRPr lang="en-GB" altLang="en-US" sz="1600" dirty="0" smtClean="0">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p:txBody>
      </p:sp>
      <p:sp>
        <p:nvSpPr>
          <p:cNvPr id="47" name="TextBox 46"/>
          <p:cNvSpPr txBox="1"/>
          <p:nvPr/>
        </p:nvSpPr>
        <p:spPr>
          <a:xfrm>
            <a:off x="8102603" y="4734341"/>
            <a:ext cx="1803400" cy="212363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lIns="91419" tIns="45709" rIns="91419" bIns="45709" rtlCol="0">
            <a:spAutoFit/>
          </a:bodyPr>
          <a:lstStyle/>
          <a:p>
            <a:r>
              <a:rPr lang="en-US" sz="1200" dirty="0" smtClean="0">
                <a:solidFill>
                  <a:srgbClr val="C00000"/>
                </a:solidFill>
                <a:latin typeface="Arial Black" pitchFamily="34" charset="0"/>
              </a:rPr>
              <a:t>OSCAR provides limited but critical information on instruments. (spectral, temporal and geographical coverage)</a:t>
            </a:r>
          </a:p>
          <a:p>
            <a:endParaRPr lang="en-US" sz="1200" dirty="0" smtClean="0">
              <a:solidFill>
                <a:srgbClr val="C00000"/>
              </a:solidFill>
              <a:latin typeface="Arial Black" pitchFamily="34" charset="0"/>
            </a:endParaRPr>
          </a:p>
          <a:p>
            <a:r>
              <a:rPr lang="en-US" sz="1200" dirty="0" smtClean="0">
                <a:solidFill>
                  <a:srgbClr val="C00000"/>
                </a:solidFill>
                <a:latin typeface="Arial Black" pitchFamily="34" charset="0"/>
              </a:rPr>
              <a:t>Detailed information is obtained via ATBD</a:t>
            </a:r>
            <a:endParaRPr lang="en-US" sz="1200" dirty="0">
              <a:solidFill>
                <a:srgbClr val="C00000"/>
              </a:solidFill>
              <a:latin typeface="Arial Black" pitchFamily="34" charset="0"/>
            </a:endParaRPr>
          </a:p>
        </p:txBody>
      </p:sp>
      <p:sp>
        <p:nvSpPr>
          <p:cNvPr id="57" name="Content Placeholder 2"/>
          <p:cNvSpPr txBox="1">
            <a:spLocks/>
          </p:cNvSpPr>
          <p:nvPr/>
        </p:nvSpPr>
        <p:spPr>
          <a:xfrm>
            <a:off x="4800600" y="1549400"/>
            <a:ext cx="2527300" cy="1168400"/>
          </a:xfrm>
          <a:prstGeom prst="rect">
            <a:avLst/>
          </a:prstGeom>
          <a:solidFill>
            <a:srgbClr val="008000"/>
          </a:solidFill>
          <a:scene3d>
            <a:camera prst="orthographicFront"/>
            <a:lightRig rig="threePt" dir="t"/>
          </a:scene3d>
          <a:sp3d>
            <a:bevelT/>
          </a:sp3d>
        </p:spPr>
        <p:txBody>
          <a:bodyPr lIns="91419" tIns="45709" rIns="91419" bIns="45709"/>
          <a:lstStyle/>
          <a:p>
            <a:pPr marL="342548" indent="-342548" defTabSz="914192" eaLnBrk="0" hangingPunct="0">
              <a:spcBef>
                <a:spcPct val="20000"/>
              </a:spcBef>
              <a:defRPr/>
            </a:pPr>
            <a:r>
              <a:rPr lang="en-GB" altLang="en-US" sz="1600" dirty="0" smtClean="0">
                <a:latin typeface="Arial" charset="0"/>
              </a:rPr>
              <a:t>Pre-launch characterization Vs Post launch behaviour reports</a:t>
            </a:r>
          </a:p>
          <a:p>
            <a:pPr marL="342548" indent="-342548"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a:p>
            <a:pPr marL="342548" indent="-342548" defTabSz="914192" eaLnBrk="0" hangingPunct="0">
              <a:spcBef>
                <a:spcPct val="20000"/>
              </a:spcBef>
              <a:defRPr/>
            </a:pPr>
            <a:endParaRPr lang="en-GB" altLang="en-US" sz="1600" dirty="0" smtClean="0">
              <a:solidFill>
                <a:schemeClr val="tx2"/>
              </a:solidFill>
              <a:latin typeface="Arial" charset="0"/>
            </a:endParaRPr>
          </a:p>
        </p:txBody>
      </p:sp>
      <p:sp>
        <p:nvSpPr>
          <p:cNvPr id="66"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45" tIns="45672" rIns="91345" bIns="45672" numCol="1" anchor="ctr" anchorCtr="0" compatLnSpc="1">
            <a:prstTxWarp prst="textNoShape">
              <a:avLst/>
            </a:prstTxWarp>
          </a:bodyPr>
          <a:lstStyle/>
          <a:p>
            <a:pPr lvl="0" algn="ctr" eaLnBrk="0" hangingPunct="0"/>
            <a:r>
              <a:rPr lang="en-US" sz="2800" dirty="0" smtClean="0"/>
              <a:t>Application of Process- Example-1</a:t>
            </a:r>
            <a:endParaRPr lang="en-US" sz="2800" dirty="0"/>
          </a:p>
        </p:txBody>
      </p:sp>
      <p:sp>
        <p:nvSpPr>
          <p:cNvPr id="21" name="Plus 20"/>
          <p:cNvSpPr/>
          <p:nvPr/>
        </p:nvSpPr>
        <p:spPr>
          <a:xfrm>
            <a:off x="1451429" y="2525487"/>
            <a:ext cx="870857" cy="62411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en-US"/>
          </a:p>
        </p:txBody>
      </p:sp>
      <p:sp>
        <p:nvSpPr>
          <p:cNvPr id="22" name="Plus 21"/>
          <p:cNvSpPr/>
          <p:nvPr/>
        </p:nvSpPr>
        <p:spPr>
          <a:xfrm>
            <a:off x="1342575" y="5232403"/>
            <a:ext cx="870857" cy="62411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en-US"/>
          </a:p>
        </p:txBody>
      </p:sp>
      <p:sp>
        <p:nvSpPr>
          <p:cNvPr id="23" name="Plus 22"/>
          <p:cNvSpPr/>
          <p:nvPr/>
        </p:nvSpPr>
        <p:spPr>
          <a:xfrm>
            <a:off x="1320801" y="3831775"/>
            <a:ext cx="870857" cy="62411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en-US"/>
          </a:p>
        </p:txBody>
      </p:sp>
      <p:sp>
        <p:nvSpPr>
          <p:cNvPr id="24" name="Plus 23"/>
          <p:cNvSpPr/>
          <p:nvPr/>
        </p:nvSpPr>
        <p:spPr>
          <a:xfrm>
            <a:off x="5609773" y="2881087"/>
            <a:ext cx="870857" cy="62411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en-US"/>
          </a:p>
        </p:txBody>
      </p:sp>
      <p:sp>
        <p:nvSpPr>
          <p:cNvPr id="26" name="Plus 25"/>
          <p:cNvSpPr/>
          <p:nvPr/>
        </p:nvSpPr>
        <p:spPr>
          <a:xfrm>
            <a:off x="6691087" y="5631546"/>
            <a:ext cx="870857" cy="62411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9503"/>
            <a:ext cx="9906000" cy="2364155"/>
          </a:xfrm>
        </p:spPr>
        <p:txBody>
          <a:bodyPr/>
          <a:lstStyle/>
          <a:p>
            <a:pPr>
              <a:buNone/>
            </a:pPr>
            <a:r>
              <a:rPr lang="en-US" dirty="0" smtClean="0"/>
              <a:t>IR sounder</a:t>
            </a:r>
            <a:br>
              <a:rPr lang="en-US" dirty="0" smtClean="0"/>
            </a:br>
            <a:r>
              <a:rPr lang="en-US" b="0" dirty="0" smtClean="0"/>
              <a:t>1</a:t>
            </a:r>
            <a:r>
              <a:rPr lang="en-US" sz="1800" b="0" dirty="0" smtClean="0"/>
              <a:t>. Sensor performance stability</a:t>
            </a:r>
            <a:r>
              <a:rPr lang="en-US" sz="1800" dirty="0" smtClean="0"/>
              <a:t/>
            </a:r>
            <a:br>
              <a:rPr lang="en-US" sz="1800" dirty="0" smtClean="0"/>
            </a:br>
            <a:r>
              <a:rPr lang="en-US" sz="1800" b="0" dirty="0" smtClean="0"/>
              <a:t>2. Spectral coverage/Spectral resolution</a:t>
            </a:r>
            <a:r>
              <a:rPr lang="en-US" sz="1800" dirty="0" smtClean="0"/>
              <a:t/>
            </a:r>
            <a:br>
              <a:rPr lang="en-US" sz="1800" dirty="0" smtClean="0"/>
            </a:br>
            <a:r>
              <a:rPr lang="en-US" sz="1800" b="0" dirty="0" smtClean="0"/>
              <a:t>3. Error budgets (prelaunch characterization and post-launch verification)</a:t>
            </a:r>
            <a:r>
              <a:rPr lang="en-US" sz="1800" dirty="0" smtClean="0"/>
              <a:t/>
            </a:r>
            <a:br>
              <a:rPr lang="en-US" sz="1800" dirty="0" smtClean="0"/>
            </a:br>
            <a:r>
              <a:rPr lang="en-US" sz="1800" b="0" dirty="0" smtClean="0"/>
              <a:t>4. Geo-location accuracy</a:t>
            </a:r>
            <a:r>
              <a:rPr lang="en-US" sz="1800" dirty="0" smtClean="0"/>
              <a:t/>
            </a:r>
            <a:br>
              <a:rPr lang="en-US" sz="1800" dirty="0" smtClean="0"/>
            </a:br>
            <a:r>
              <a:rPr lang="en-US" sz="1800" b="0" dirty="0" smtClean="0"/>
              <a:t>5. Data availability</a:t>
            </a:r>
          </a:p>
          <a:p>
            <a:pPr>
              <a:buNone/>
            </a:pPr>
            <a:r>
              <a:rPr lang="en-US" sz="1800" dirty="0" smtClean="0"/>
              <a:t>               References:  </a:t>
            </a:r>
            <a:r>
              <a:rPr lang="en-US" sz="1800" dirty="0" err="1" smtClean="0"/>
              <a:t>CrIS</a:t>
            </a:r>
            <a:r>
              <a:rPr lang="en-US" sz="1800" dirty="0" smtClean="0"/>
              <a:t>, AIRS IASI A/B/C can be GSICS  References ( No Primary or Secondary)</a:t>
            </a:r>
          </a:p>
          <a:p>
            <a:pPr>
              <a:buNone/>
            </a:pPr>
            <a:endParaRPr lang="en-US" sz="1800" b="0" dirty="0" smtClean="0"/>
          </a:p>
          <a:p>
            <a:pPr>
              <a:buNone/>
            </a:pPr>
            <a:endParaRPr lang="en-US" sz="1800" b="0" dirty="0" smtClean="0"/>
          </a:p>
          <a:p>
            <a:pPr>
              <a:buNone/>
            </a:pPr>
            <a:endParaRPr lang="en-US" dirty="0"/>
          </a:p>
        </p:txBody>
      </p:sp>
      <p:sp>
        <p:nvSpPr>
          <p:cNvPr id="4" name="Title 1"/>
          <p:cNvSpPr txBox="1">
            <a:spLocks/>
          </p:cNvSpPr>
          <p:nvPr/>
        </p:nvSpPr>
        <p:spPr bwMode="auto">
          <a:xfrm>
            <a:off x="889002" y="3"/>
            <a:ext cx="7823200" cy="573115"/>
          </a:xfrm>
          <a:prstGeom prst="rect">
            <a:avLst/>
          </a:prstGeom>
          <a:solidFill>
            <a:srgbClr val="7030A0"/>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345" tIns="45672" rIns="91345" bIns="45672" numCol="1" anchor="ctr" anchorCtr="0" compatLnSpc="1">
            <a:prstTxWarp prst="textNoShape">
              <a:avLst/>
            </a:prstTxWarp>
          </a:bodyPr>
          <a:lstStyle/>
          <a:p>
            <a:pPr algn="ctr" eaLnBrk="0" hangingPunct="0">
              <a:defRPr/>
            </a:pPr>
            <a:endParaRPr lang="en-US" sz="2800" dirty="0" smtClean="0">
              <a:solidFill>
                <a:schemeClr val="tx1">
                  <a:lumMod val="85000"/>
                  <a:lumOff val="15000"/>
                </a:schemeClr>
              </a:solidFill>
            </a:endParaRPr>
          </a:p>
          <a:p>
            <a:pPr algn="ctr" eaLnBrk="0" hangingPunct="0">
              <a:defRPr/>
            </a:pPr>
            <a:r>
              <a:rPr lang="en-US" sz="2800" dirty="0" smtClean="0">
                <a:solidFill>
                  <a:schemeClr val="bg1"/>
                </a:solidFill>
              </a:rPr>
              <a:t>What are we looking for in a Reference Instruments</a:t>
            </a:r>
          </a:p>
          <a:p>
            <a:pPr lvl="0" algn="ctr" eaLnBrk="0" hangingPunct="0">
              <a:defRPr/>
            </a:pPr>
            <a:r>
              <a:rPr lang="en-US" sz="2800" dirty="0" smtClean="0"/>
              <a:t> </a:t>
            </a:r>
            <a:endParaRPr lang="en-US" sz="2800" dirty="0">
              <a:solidFill>
                <a:schemeClr val="bg1"/>
              </a:solidFill>
              <a:latin typeface="+mj-lt"/>
              <a:ea typeface="+mj-ea"/>
              <a:cs typeface="+mj-cs"/>
            </a:endParaRPr>
          </a:p>
        </p:txBody>
      </p:sp>
      <p:sp>
        <p:nvSpPr>
          <p:cNvPr id="6" name="Content Placeholder 2"/>
          <p:cNvSpPr txBox="1">
            <a:spLocks/>
          </p:cNvSpPr>
          <p:nvPr/>
        </p:nvSpPr>
        <p:spPr bwMode="auto">
          <a:xfrm>
            <a:off x="0" y="3938957"/>
            <a:ext cx="9906000" cy="2538047"/>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p>
            <a:pPr marL="342548" indent="-342548" eaLnBrk="0" hangingPunct="0">
              <a:spcBef>
                <a:spcPct val="20000"/>
              </a:spcBef>
            </a:pPr>
            <a:r>
              <a:rPr lang="en-US" sz="2300" dirty="0" smtClean="0">
                <a:solidFill>
                  <a:schemeClr val="tx1"/>
                </a:solidFill>
                <a:latin typeface="+mn-lt"/>
              </a:rPr>
              <a:t>MW sounder</a:t>
            </a:r>
            <a:br>
              <a:rPr lang="en-US" sz="2300" dirty="0" smtClean="0">
                <a:solidFill>
                  <a:schemeClr val="tx1"/>
                </a:solidFill>
                <a:latin typeface="+mn-lt"/>
              </a:rPr>
            </a:br>
            <a:r>
              <a:rPr lang="en-US" sz="1800" dirty="0" smtClean="0">
                <a:solidFill>
                  <a:schemeClr val="tx1"/>
                </a:solidFill>
                <a:latin typeface="+mn-lt"/>
              </a:rPr>
              <a:t/>
            </a:r>
            <a:br>
              <a:rPr lang="en-US" sz="1800" dirty="0" smtClean="0">
                <a:solidFill>
                  <a:schemeClr val="tx1"/>
                </a:solidFill>
                <a:latin typeface="+mn-lt"/>
              </a:rPr>
            </a:br>
            <a:r>
              <a:rPr lang="en-US" sz="1800" b="0" dirty="0" smtClean="0">
                <a:solidFill>
                  <a:schemeClr val="tx1"/>
                </a:solidFill>
                <a:latin typeface="Calibri" pitchFamily="34" charset="0"/>
              </a:rPr>
              <a:t>1. Sensor performance stability</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2. Field of view (FOV) consistency (ATMS has oversampling FOV and can be B-G to AMSU-A and MSU)</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3. Error budgets (prelaunch characterization and </a:t>
            </a:r>
            <a:r>
              <a:rPr lang="en-US" sz="1800" b="0" dirty="0" err="1" smtClean="0">
                <a:solidFill>
                  <a:schemeClr val="tx1"/>
                </a:solidFill>
                <a:latin typeface="Calibri" pitchFamily="34" charset="0"/>
              </a:rPr>
              <a:t>postlaunch</a:t>
            </a:r>
            <a:r>
              <a:rPr lang="en-US" sz="1800" b="0" dirty="0" smtClean="0">
                <a:solidFill>
                  <a:schemeClr val="tx1"/>
                </a:solidFill>
                <a:latin typeface="Calibri" pitchFamily="34" charset="0"/>
              </a:rPr>
              <a:t> verification)</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4. </a:t>
            </a:r>
            <a:r>
              <a:rPr lang="en-US" sz="1800" b="0" dirty="0" err="1" smtClean="0">
                <a:solidFill>
                  <a:schemeClr val="tx1"/>
                </a:solidFill>
                <a:latin typeface="Calibri" pitchFamily="34" charset="0"/>
              </a:rPr>
              <a:t>Geolocation</a:t>
            </a:r>
            <a:r>
              <a:rPr lang="en-US" sz="1800" b="0" dirty="0" smtClean="0">
                <a:solidFill>
                  <a:schemeClr val="tx1"/>
                </a:solidFill>
                <a:latin typeface="Calibri" pitchFamily="34" charset="0"/>
              </a:rPr>
              <a:t> accuracy</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5. Data availability</a:t>
            </a:r>
            <a:endParaRPr lang="en-US" sz="1200" b="0" dirty="0" smtClean="0">
              <a:solidFill>
                <a:schemeClr val="tx1"/>
              </a:solidFill>
              <a:latin typeface="Calibri" pitchFamily="34" charset="0"/>
            </a:endParaRPr>
          </a:p>
          <a:p>
            <a:pPr marL="342548" indent="-342548" eaLnBrk="0" hangingPunct="0">
              <a:spcBef>
                <a:spcPct val="20000"/>
              </a:spcBef>
            </a:pPr>
            <a:r>
              <a:rPr lang="en-US" sz="1800" dirty="0" smtClean="0">
                <a:solidFill>
                  <a:schemeClr val="tx1"/>
                </a:solidFill>
              </a:rPr>
              <a:t>                   </a:t>
            </a:r>
            <a:r>
              <a:rPr lang="en-US" sz="1800" dirty="0" smtClean="0">
                <a:solidFill>
                  <a:schemeClr val="tx1"/>
                </a:solidFill>
                <a:latin typeface="Calibri" pitchFamily="34" charset="0"/>
              </a:rPr>
              <a:t>References:     ATMS SDR/TDR,  FCDR</a:t>
            </a:r>
            <a:endParaRPr lang="en-US" sz="1800" dirty="0">
              <a:solidFill>
                <a:schemeClr val="tx1"/>
              </a:solidFill>
              <a:latin typeface="Calibri" pitchFamily="34" charset="0"/>
            </a:endParaRPr>
          </a:p>
        </p:txBody>
      </p:sp>
      <p:sp>
        <p:nvSpPr>
          <p:cNvPr id="7" name="Rectangle 6"/>
          <p:cNvSpPr/>
          <p:nvPr/>
        </p:nvSpPr>
        <p:spPr>
          <a:xfrm>
            <a:off x="2476500" y="3244335"/>
            <a:ext cx="4953000" cy="369310"/>
          </a:xfrm>
          <a:prstGeom prst="rect">
            <a:avLst/>
          </a:prstGeom>
        </p:spPr>
        <p:txBody>
          <a:bodyPr lIns="91419" tIns="45709" rIns="91419" bIns="45709">
            <a:spAutoFit/>
          </a:bodyPr>
          <a:lstStyle/>
          <a:p>
            <a:r>
              <a:rPr lang="en-US" dirty="0" smtClean="0"/>
              <a:t> References:  </a:t>
            </a:r>
            <a:r>
              <a:rPr lang="en-US" dirty="0" err="1" smtClean="0"/>
              <a:t>CrIS</a:t>
            </a:r>
            <a:r>
              <a:rPr lang="en-US" dirty="0" smtClean="0"/>
              <a:t>, AIRS IASI A/B/C can be GSICS  References ( No Primary or Secondary)</a:t>
            </a:r>
            <a:endParaRPr lang="en-US" dirty="0"/>
          </a:p>
        </p:txBody>
      </p:sp>
      <p:sp>
        <p:nvSpPr>
          <p:cNvPr id="8" name="TextBox 7"/>
          <p:cNvSpPr txBox="1"/>
          <p:nvPr/>
        </p:nvSpPr>
        <p:spPr>
          <a:xfrm>
            <a:off x="852619" y="3398110"/>
            <a:ext cx="7562335" cy="338544"/>
          </a:xfrm>
          <a:prstGeom prst="rect">
            <a:avLst/>
          </a:prstGeom>
          <a:solidFill>
            <a:schemeClr val="accent2"/>
          </a:solidFill>
        </p:spPr>
        <p:txBody>
          <a:bodyPr wrap="square" lIns="91429" tIns="45715" rIns="91429" bIns="45715" rtlCol="0">
            <a:spAutoFit/>
          </a:bodyPr>
          <a:lstStyle/>
          <a:p>
            <a:r>
              <a:rPr lang="en-US" sz="1600" dirty="0" smtClean="0"/>
              <a:t>Hyper-spectral radiances spanning wide spectrum not available in MW</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719200"/>
            <a:ext cx="6733309" cy="4294083"/>
          </a:xfrm>
          <a:prstGeom prst="rect">
            <a:avLst/>
          </a:prstGeom>
          <a:solidFill>
            <a:schemeClr val="bg1"/>
          </a:solidFill>
        </p:spPr>
        <p:txBody>
          <a:bodyPr wrap="square" lIns="107275" tIns="53637" rIns="107275" bIns="53637" rtlCol="0">
            <a:spAutoFit/>
          </a:bodyPr>
          <a:lstStyle/>
          <a:p>
            <a:pPr lvl="1"/>
            <a:r>
              <a:rPr lang="en-US" sz="1600" b="0" dirty="0" smtClean="0">
                <a:solidFill>
                  <a:schemeClr val="tx1"/>
                </a:solidFill>
                <a:latin typeface="+mn-lt"/>
              </a:rPr>
              <a:t>In order to ensure that satellite measurements are accurate and measurement uncertainties understood it is important to make measurements</a:t>
            </a:r>
            <a:r>
              <a:rPr lang="en-US" sz="1600" b="0" dirty="0" smtClean="0">
                <a:latin typeface="+mn-lt"/>
              </a:rPr>
              <a:t> </a:t>
            </a:r>
            <a:r>
              <a:rPr lang="en-US" sz="1600" b="0" dirty="0">
                <a:solidFill>
                  <a:schemeClr val="tx1"/>
                </a:solidFill>
                <a:latin typeface="+mn-lt"/>
              </a:rPr>
              <a:t>traceable to international standards </a:t>
            </a:r>
            <a:endParaRPr lang="en-US" sz="1600" b="0" dirty="0" smtClean="0">
              <a:solidFill>
                <a:schemeClr val="tx1"/>
              </a:solidFill>
              <a:latin typeface="+mn-lt"/>
            </a:endParaRPr>
          </a:p>
          <a:p>
            <a:pPr lvl="1"/>
            <a:endParaRPr lang="en-US" sz="1600" b="0" dirty="0" smtClean="0">
              <a:solidFill>
                <a:schemeClr val="tx1"/>
              </a:solidFill>
              <a:latin typeface="+mn-lt"/>
            </a:endParaRPr>
          </a:p>
          <a:p>
            <a:pPr lvl="1"/>
            <a:r>
              <a:rPr lang="en-US" sz="1600" b="0" dirty="0" smtClean="0">
                <a:solidFill>
                  <a:schemeClr val="tx1"/>
                </a:solidFill>
                <a:latin typeface="+mn-lt"/>
              </a:rPr>
              <a:t>Recommended process to evaluate and document measurement uncertainties is to follow internationally acceptable standards. This allows uniformity and inter- comparability of  Satellite measurements. </a:t>
            </a:r>
          </a:p>
          <a:p>
            <a:pPr lvl="1"/>
            <a:endParaRPr lang="en-US" sz="1600" b="0" dirty="0" smtClean="0">
              <a:solidFill>
                <a:schemeClr val="tx1"/>
              </a:solidFill>
              <a:latin typeface="+mn-lt"/>
            </a:endParaRPr>
          </a:p>
          <a:p>
            <a:pPr marL="1256366" lvl="2" indent="-342900">
              <a:buFont typeface="+mj-lt"/>
              <a:buAutoNum type="arabicPeriod"/>
            </a:pPr>
            <a:r>
              <a:rPr lang="en-US" sz="1600" b="0" dirty="0" smtClean="0">
                <a:solidFill>
                  <a:schemeClr val="tx1"/>
                </a:solidFill>
                <a:latin typeface="+mn-lt"/>
              </a:rPr>
              <a:t>Need Best Practices in Pre- Launch </a:t>
            </a:r>
          </a:p>
          <a:p>
            <a:pPr lvl="2"/>
            <a:r>
              <a:rPr lang="en-US" sz="1600" b="0" dirty="0" smtClean="0">
                <a:solidFill>
                  <a:schemeClr val="tx1"/>
                </a:solidFill>
                <a:latin typeface="+mn-lt"/>
              </a:rPr>
              <a:t>        Rec </a:t>
            </a:r>
            <a:r>
              <a:rPr lang="en-US" sz="1600" b="0" dirty="0">
                <a:solidFill>
                  <a:schemeClr val="tx1"/>
                </a:solidFill>
                <a:latin typeface="+mn-lt"/>
              </a:rPr>
              <a:t>IIFS.8: Develop best practices in pre-flight </a:t>
            </a:r>
            <a:r>
              <a:rPr lang="en-US" sz="1600" b="0" dirty="0" smtClean="0">
                <a:solidFill>
                  <a:schemeClr val="tx1"/>
                </a:solidFill>
                <a:latin typeface="+mn-lt"/>
              </a:rPr>
              <a:t>characterization </a:t>
            </a:r>
            <a:r>
              <a:rPr lang="en-US" sz="1600" b="0" dirty="0">
                <a:solidFill>
                  <a:schemeClr val="tx1"/>
                </a:solidFill>
                <a:latin typeface="+mn-lt"/>
              </a:rPr>
              <a:t>of MW sensors (Action Mitch Goldberg and </a:t>
            </a:r>
            <a:r>
              <a:rPr lang="en-US" sz="1600" b="0" dirty="0" smtClean="0">
                <a:solidFill>
                  <a:schemeClr val="tx1"/>
                </a:solidFill>
                <a:latin typeface="+mn-lt"/>
              </a:rPr>
              <a:t>Peng </a:t>
            </a:r>
            <a:r>
              <a:rPr lang="en-US" sz="1600" b="0" dirty="0">
                <a:solidFill>
                  <a:schemeClr val="tx1"/>
                </a:solidFill>
                <a:latin typeface="+mn-lt"/>
              </a:rPr>
              <a:t>Zhang to present to GSICS). </a:t>
            </a:r>
            <a:endParaRPr lang="en-US" sz="1600" b="0" dirty="0" smtClean="0">
              <a:solidFill>
                <a:schemeClr val="tx1"/>
              </a:solidFill>
              <a:latin typeface="+mn-lt"/>
            </a:endParaRPr>
          </a:p>
          <a:p>
            <a:pPr marL="1256366" lvl="2" indent="-342900">
              <a:buFont typeface="+mj-lt"/>
              <a:buAutoNum type="arabicPeriod"/>
            </a:pPr>
            <a:endParaRPr lang="en-US" sz="1600" b="0" dirty="0" smtClean="0">
              <a:solidFill>
                <a:schemeClr val="tx1"/>
              </a:solidFill>
              <a:latin typeface="+mn-lt"/>
            </a:endParaRPr>
          </a:p>
          <a:p>
            <a:pPr lvl="2"/>
            <a:r>
              <a:rPr lang="en-US" sz="1600" b="0" dirty="0" smtClean="0">
                <a:solidFill>
                  <a:schemeClr val="tx1"/>
                </a:solidFill>
                <a:latin typeface="+mn-lt"/>
              </a:rPr>
              <a:t>2.     Need Best Practices in Post Launch</a:t>
            </a:r>
          </a:p>
          <a:p>
            <a:pPr lvl="2"/>
            <a:r>
              <a:rPr lang="en-US" sz="1600" b="0" dirty="0" smtClean="0">
                <a:solidFill>
                  <a:schemeClr val="tx1"/>
                </a:solidFill>
                <a:latin typeface="+mn-lt"/>
              </a:rPr>
              <a:t>        Best Practices on Algorithms, Data Sets, Reference Records, Transfer Reference Simultaneous Nadir Overpass Algorithms </a:t>
            </a:r>
          </a:p>
          <a:p>
            <a:r>
              <a:rPr lang="en-US" sz="1600" b="0" dirty="0" smtClean="0">
                <a:solidFill>
                  <a:schemeClr val="tx1"/>
                </a:solidFill>
                <a:latin typeface="+mn-lt"/>
              </a:rPr>
              <a:t>  </a:t>
            </a:r>
          </a:p>
        </p:txBody>
      </p:sp>
      <p:sp>
        <p:nvSpPr>
          <p:cNvPr id="3" name="TextBox 2"/>
          <p:cNvSpPr txBox="1"/>
          <p:nvPr/>
        </p:nvSpPr>
        <p:spPr>
          <a:xfrm>
            <a:off x="0" y="5980622"/>
            <a:ext cx="7451075" cy="830997"/>
          </a:xfrm>
          <a:prstGeom prst="rect">
            <a:avLst/>
          </a:prstGeom>
          <a:solidFill>
            <a:schemeClr val="accent1">
              <a:lumMod val="75000"/>
            </a:schemeClr>
          </a:solidFill>
        </p:spPr>
        <p:txBody>
          <a:bodyPr wrap="square" rtlCol="0">
            <a:spAutoFit/>
          </a:bodyPr>
          <a:lstStyle/>
          <a:p>
            <a:r>
              <a:rPr lang="en-US" sz="1200" dirty="0" smtClean="0"/>
              <a:t>Agreement on Best Practices would help in bringing Instrument monitoring across agencies onto a single reference scale and also help in anomaly detection and root cause analysis.</a:t>
            </a:r>
          </a:p>
          <a:p>
            <a:endParaRPr lang="en-US" sz="1200" dirty="0"/>
          </a:p>
          <a:p>
            <a:r>
              <a:rPr lang="en-US" sz="1200" dirty="0" smtClean="0"/>
              <a:t>We are looking for agreed upon shareable CAL/VAL Processes and  algorithms.</a:t>
            </a:r>
            <a:endParaRPr lang="en-US" sz="1200" dirty="0"/>
          </a:p>
        </p:txBody>
      </p:sp>
      <p:sp>
        <p:nvSpPr>
          <p:cNvPr id="5" name="Title 1"/>
          <p:cNvSpPr txBox="1">
            <a:spLocks/>
          </p:cNvSpPr>
          <p:nvPr/>
        </p:nvSpPr>
        <p:spPr bwMode="auto">
          <a:xfrm>
            <a:off x="0" y="4633"/>
            <a:ext cx="940106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pPr algn="l"/>
            <a:r>
              <a:rPr lang="en-US" sz="2000" dirty="0" smtClean="0">
                <a:solidFill>
                  <a:schemeClr val="bg1"/>
                </a:solidFill>
              </a:rPr>
              <a:t>Introduction</a:t>
            </a:r>
            <a:endParaRPr lang="en-US" sz="2000" dirty="0">
              <a:solidFill>
                <a:schemeClr val="bg1"/>
              </a:solidFill>
            </a:endParaRPr>
          </a:p>
        </p:txBody>
      </p:sp>
      <p:sp>
        <p:nvSpPr>
          <p:cNvPr id="6" name="TextBox 5"/>
          <p:cNvSpPr txBox="1"/>
          <p:nvPr/>
        </p:nvSpPr>
        <p:spPr>
          <a:xfrm>
            <a:off x="6830291" y="3581543"/>
            <a:ext cx="3075709" cy="2308324"/>
          </a:xfrm>
          <a:prstGeom prst="rect">
            <a:avLst/>
          </a:prstGeom>
          <a:solidFill>
            <a:schemeClr val="accent2">
              <a:lumMod val="75000"/>
            </a:schemeClr>
          </a:solidFill>
        </p:spPr>
        <p:txBody>
          <a:bodyPr wrap="square" rtlCol="0">
            <a:spAutoFit/>
          </a:bodyPr>
          <a:lstStyle/>
          <a:p>
            <a:r>
              <a:rPr lang="en-US" sz="1600" u="sng" dirty="0" smtClean="0"/>
              <a:t>Challenges</a:t>
            </a:r>
          </a:p>
          <a:p>
            <a:endParaRPr lang="en-US" sz="1600" u="sng" dirty="0" smtClean="0"/>
          </a:p>
          <a:p>
            <a:pPr marL="171450" indent="-171450">
              <a:buFont typeface="Arial" panose="020B0604020202020204" pitchFamily="34" charset="0"/>
              <a:buChar char="•"/>
            </a:pPr>
            <a:r>
              <a:rPr lang="en-US" sz="1600" dirty="0" smtClean="0"/>
              <a:t>Instruments  differ in architectures and calibration mechanisms</a:t>
            </a:r>
          </a:p>
          <a:p>
            <a:endParaRPr lang="en-US" sz="1600" dirty="0" smtClean="0"/>
          </a:p>
          <a:p>
            <a:pPr marL="171450" indent="-171450">
              <a:buFont typeface="Arial" panose="020B0604020202020204" pitchFamily="34" charset="0"/>
              <a:buChar char="•"/>
            </a:pPr>
            <a:r>
              <a:rPr lang="en-US" sz="1600" dirty="0"/>
              <a:t> </a:t>
            </a:r>
            <a:r>
              <a:rPr lang="en-US" sz="1600" dirty="0" smtClean="0"/>
              <a:t>Limits to instrument information shared by manufactures.    </a:t>
            </a:r>
            <a:endParaRPr lang="en-US" sz="1600" dirty="0"/>
          </a:p>
        </p:txBody>
      </p:sp>
      <p:sp>
        <p:nvSpPr>
          <p:cNvPr id="7" name="Rectangle 6"/>
          <p:cNvSpPr/>
          <p:nvPr/>
        </p:nvSpPr>
        <p:spPr>
          <a:xfrm>
            <a:off x="0" y="5489757"/>
            <a:ext cx="1311578" cy="400110"/>
          </a:xfrm>
          <a:prstGeom prst="rect">
            <a:avLst/>
          </a:prstGeom>
        </p:spPr>
        <p:txBody>
          <a:bodyPr wrap="none">
            <a:spAutoFit/>
          </a:bodyPr>
          <a:lstStyle/>
          <a:p>
            <a:r>
              <a:rPr lang="en-US" sz="2000" dirty="0">
                <a:solidFill>
                  <a:schemeClr val="tx1"/>
                </a:solidFill>
              </a:rPr>
              <a:t>Our Goal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33387" y="431803"/>
            <a:ext cx="9142413" cy="1139825"/>
          </a:xfrm>
          <a:prstGeom prst="rect">
            <a:avLst/>
          </a:prstGeom>
          <a:noFill/>
          <a:ln w="9525">
            <a:noFill/>
            <a:miter lim="800000"/>
            <a:headEnd/>
            <a:tailEnd/>
          </a:ln>
        </p:spPr>
        <p:txBody>
          <a:bodyPr lIns="107287" tIns="53643" rIns="107287" bIns="53643" anchor="ctr"/>
          <a:lstStyle/>
          <a:p>
            <a:pPr algn="ctr">
              <a:defRPr/>
            </a:pPr>
            <a:endParaRPr lang="en-US" sz="3300" dirty="0">
              <a:solidFill>
                <a:srgbClr val="3399FF"/>
              </a:solidFill>
              <a:ea typeface="+mj-ea"/>
              <a:cs typeface="Arial" pitchFamily="34" charset="0"/>
              <a:sym typeface="Symbol" pitchFamily="18" charset="2"/>
            </a:endParaRPr>
          </a:p>
        </p:txBody>
      </p:sp>
      <p:sp>
        <p:nvSpPr>
          <p:cNvPr id="6147" name="Rectangle 2"/>
          <p:cNvSpPr>
            <a:spLocks noGrp="1" noChangeArrowheads="1"/>
          </p:cNvSpPr>
          <p:nvPr>
            <p:ph type="title"/>
          </p:nvPr>
        </p:nvSpPr>
        <p:spPr>
          <a:xfrm>
            <a:off x="2" y="590909"/>
            <a:ext cx="9402793" cy="858329"/>
          </a:xfrm>
        </p:spPr>
        <p:txBody>
          <a:bodyPr/>
          <a:lstStyle/>
          <a:p>
            <a:pPr algn="l" eaLnBrk="1" hangingPunct="1"/>
            <a:r>
              <a:rPr lang="en-US" dirty="0" smtClean="0">
                <a:latin typeface="Arial" charset="0"/>
              </a:rPr>
              <a:t>AMSU-A FCDR of Window Channels</a:t>
            </a:r>
          </a:p>
        </p:txBody>
      </p:sp>
      <p:pic>
        <p:nvPicPr>
          <p:cNvPr id="6148" name="Picture 3" descr="nesdisbanner_left"/>
          <p:cNvPicPr>
            <a:picLocks noGrp="1" noChangeAspect="1" noChangeArrowheads="1"/>
          </p:cNvPicPr>
          <p:nvPr>
            <p:ph sz="quarter" idx="1"/>
          </p:nvPr>
        </p:nvPicPr>
        <p:blipFill>
          <a:blip r:embed="rId3" cstate="print"/>
          <a:srcRect/>
          <a:stretch>
            <a:fillRect/>
          </a:stretch>
        </p:blipFill>
        <p:spPr>
          <a:xfrm>
            <a:off x="5530850" y="2"/>
            <a:ext cx="4375150" cy="458788"/>
          </a:xfrm>
          <a:solidFill>
            <a:schemeClr val="accent1"/>
          </a:solidFill>
        </p:spPr>
      </p:pic>
      <p:sp>
        <p:nvSpPr>
          <p:cNvPr id="6149" name="TextBox 13"/>
          <p:cNvSpPr txBox="1">
            <a:spLocks noChangeArrowheads="1"/>
          </p:cNvSpPr>
          <p:nvPr/>
        </p:nvSpPr>
        <p:spPr bwMode="auto">
          <a:xfrm>
            <a:off x="214087" y="1411634"/>
            <a:ext cx="4103915" cy="2185826"/>
          </a:xfrm>
          <a:prstGeom prst="rect">
            <a:avLst/>
          </a:prstGeom>
          <a:noFill/>
          <a:ln w="9525">
            <a:noFill/>
            <a:miter lim="800000"/>
            <a:headEnd/>
            <a:tailEnd/>
          </a:ln>
        </p:spPr>
        <p:txBody>
          <a:bodyPr wrap="square" lIns="107287" tIns="53643" rIns="107287" bIns="53643">
            <a:spAutoFit/>
          </a:bodyPr>
          <a:lstStyle/>
          <a:p>
            <a:endParaRPr lang="en-US" dirty="0">
              <a:solidFill>
                <a:schemeClr val="tx1"/>
              </a:solidFill>
            </a:endParaRPr>
          </a:p>
          <a:p>
            <a:pPr>
              <a:buFont typeface="Arial" charset="0"/>
              <a:buChar char="•"/>
            </a:pPr>
            <a:r>
              <a:rPr lang="en-US" dirty="0">
                <a:solidFill>
                  <a:schemeClr val="tx1"/>
                </a:solidFill>
              </a:rPr>
              <a:t> AMSU-A onboard six POES satellites were inter-calibrated using Integrated Microwave Inter-Calibration Approach (IMICA</a:t>
            </a:r>
            <a:r>
              <a:rPr lang="en-US" dirty="0" smtClean="0">
                <a:solidFill>
                  <a:schemeClr val="tx1"/>
                </a:solidFill>
              </a:rPr>
              <a:t>) for window channels, same as sounding channels</a:t>
            </a:r>
          </a:p>
          <a:p>
            <a:pPr>
              <a:buFont typeface="Arial" charset="0"/>
              <a:buChar char="•"/>
            </a:pPr>
            <a:endParaRPr lang="en-US" dirty="0">
              <a:solidFill>
                <a:schemeClr val="tx1"/>
              </a:solidFill>
            </a:endParaRPr>
          </a:p>
          <a:p>
            <a:pPr>
              <a:buFont typeface="Arial" charset="0"/>
              <a:buChar char="•"/>
            </a:pPr>
            <a:r>
              <a:rPr lang="en-US" dirty="0" smtClean="0">
                <a:solidFill>
                  <a:schemeClr val="tx1"/>
                </a:solidFill>
              </a:rPr>
              <a:t> Scan bias, </a:t>
            </a:r>
            <a:r>
              <a:rPr lang="en-US" dirty="0">
                <a:solidFill>
                  <a:schemeClr val="tx1"/>
                </a:solidFill>
              </a:rPr>
              <a:t>n</a:t>
            </a:r>
            <a:r>
              <a:rPr lang="en-US" dirty="0" smtClean="0">
                <a:solidFill>
                  <a:schemeClr val="tx1"/>
                </a:solidFill>
              </a:rPr>
              <a:t>onlinearity and bias drift errors were removed/minimized; </a:t>
            </a:r>
            <a:endParaRPr lang="en-US" dirty="0">
              <a:solidFill>
                <a:schemeClr val="tx1"/>
              </a:solidFill>
            </a:endParaRPr>
          </a:p>
          <a:p>
            <a:r>
              <a:rPr lang="en-US" dirty="0">
                <a:solidFill>
                  <a:schemeClr val="tx1"/>
                </a:solidFill>
              </a:rPr>
              <a:t>                             </a:t>
            </a:r>
          </a:p>
          <a:p>
            <a:pPr>
              <a:buFont typeface="Arial" charset="0"/>
              <a:buChar char="•"/>
            </a:pPr>
            <a:r>
              <a:rPr lang="en-US" dirty="0">
                <a:solidFill>
                  <a:schemeClr val="tx1"/>
                </a:solidFill>
              </a:rPr>
              <a:t> Inter-satellite </a:t>
            </a:r>
            <a:r>
              <a:rPr lang="en-US" dirty="0" smtClean="0">
                <a:solidFill>
                  <a:schemeClr val="tx1"/>
                </a:solidFill>
              </a:rPr>
              <a:t>standard deviation improved by 50%, comparing to 1b data sets; </a:t>
            </a:r>
          </a:p>
          <a:p>
            <a:pPr>
              <a:buFont typeface="Arial" charset="0"/>
              <a:buChar char="•"/>
            </a:pPr>
            <a:endParaRPr lang="en-US" dirty="0">
              <a:solidFill>
                <a:schemeClr val="tx1"/>
              </a:solidFill>
            </a:endParaRPr>
          </a:p>
          <a:p>
            <a:pPr>
              <a:buFont typeface="Arial" charset="0"/>
              <a:buChar char="•"/>
            </a:pPr>
            <a:r>
              <a:rPr lang="en-US" dirty="0">
                <a:solidFill>
                  <a:schemeClr val="tx1"/>
                </a:solidFill>
              </a:rPr>
              <a:t> S</a:t>
            </a:r>
            <a:r>
              <a:rPr lang="en-US" dirty="0" smtClean="0">
                <a:solidFill>
                  <a:schemeClr val="tx1"/>
                </a:solidFill>
              </a:rPr>
              <a:t>wath data from 1998 to present</a:t>
            </a:r>
          </a:p>
          <a:p>
            <a:pPr>
              <a:buFont typeface="Arial" charset="0"/>
              <a:buChar char="•"/>
            </a:pPr>
            <a:endParaRPr lang="en-US" dirty="0">
              <a:solidFill>
                <a:schemeClr val="tx1"/>
              </a:solidFill>
            </a:endParaRPr>
          </a:p>
          <a:p>
            <a:pPr>
              <a:buFont typeface="Arial" charset="0"/>
              <a:buChar char="•"/>
            </a:pPr>
            <a:r>
              <a:rPr lang="en-US" dirty="0">
                <a:solidFill>
                  <a:schemeClr val="tx1"/>
                </a:solidFill>
              </a:rPr>
              <a:t> Dataset </a:t>
            </a:r>
            <a:r>
              <a:rPr lang="en-US" dirty="0" smtClean="0">
                <a:solidFill>
                  <a:schemeClr val="tx1"/>
                </a:solidFill>
              </a:rPr>
              <a:t>available from NCEI CDR website</a:t>
            </a:r>
            <a:endParaRPr lang="en-US" dirty="0">
              <a:solidFill>
                <a:schemeClr val="tx1"/>
              </a:solidFill>
            </a:endParaRPr>
          </a:p>
          <a:p>
            <a:endParaRPr lang="en-US" dirty="0">
              <a:solidFill>
                <a:schemeClr val="tx1"/>
              </a:solidFill>
            </a:endParaRPr>
          </a:p>
        </p:txBody>
      </p:sp>
      <p:sp>
        <p:nvSpPr>
          <p:cNvPr id="6151" name="TextBox 7"/>
          <p:cNvSpPr txBox="1">
            <a:spLocks noChangeArrowheads="1"/>
          </p:cNvSpPr>
          <p:nvPr/>
        </p:nvSpPr>
        <p:spPr bwMode="auto">
          <a:xfrm>
            <a:off x="4131113" y="4504178"/>
            <a:ext cx="5630680" cy="1400995"/>
          </a:xfrm>
          <a:prstGeom prst="rect">
            <a:avLst/>
          </a:prstGeom>
          <a:noFill/>
          <a:ln w="9525">
            <a:noFill/>
            <a:miter lim="800000"/>
            <a:headEnd/>
            <a:tailEnd/>
          </a:ln>
        </p:spPr>
        <p:txBody>
          <a:bodyPr wrap="square" lIns="107287" tIns="53643" rIns="107287" bIns="53643">
            <a:spAutoFit/>
          </a:bodyPr>
          <a:lstStyle/>
          <a:p>
            <a:r>
              <a:rPr lang="en-US" sz="1400" dirty="0" smtClean="0">
                <a:solidFill>
                  <a:schemeClr val="tx1"/>
                </a:solidFill>
              </a:rPr>
              <a:t>As accompaniments to AMSU-A FCDR of sounding channels, the window channels cover channels 1, 2, 3 and 15 (23.8, 31.4, 50.3 and 89.0 GHz), which are widely used in many other sensors, such as SSMI, SSMIS, ATMS, GMI and etc. These channels are mainly for the input to hydrological products, and land surface products.</a:t>
            </a:r>
            <a:endParaRPr lang="en-US" sz="1400" dirty="0">
              <a:solidFill>
                <a:schemeClr val="tx1"/>
              </a:solidFill>
            </a:endParaRPr>
          </a:p>
        </p:txBody>
      </p:sp>
      <p:sp>
        <p:nvSpPr>
          <p:cNvPr id="11"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45" tIns="45672" rIns="91345" bIns="45672" numCol="1" anchor="ctr" anchorCtr="0" compatLnSpc="1">
            <a:prstTxWarp prst="textNoShape">
              <a:avLst/>
            </a:prstTxWarp>
          </a:bodyPr>
          <a:lstStyle/>
          <a:p>
            <a:pPr lvl="0" algn="ctr" eaLnBrk="0" hangingPunct="0"/>
            <a:r>
              <a:rPr lang="en-US" sz="2800" dirty="0" smtClean="0"/>
              <a:t>Proposed In-Orbit Reference</a:t>
            </a:r>
            <a:endParaRPr lang="en-US" sz="2800" dirty="0"/>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l="3375" t="6000" r="7875"/>
          <a:stretch>
            <a:fillRect/>
          </a:stretch>
        </p:blipFill>
        <p:spPr bwMode="auto">
          <a:xfrm>
            <a:off x="241344" y="3568032"/>
            <a:ext cx="3807298" cy="30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37058" y="1338895"/>
            <a:ext cx="4065041" cy="283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92478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2" cstate="print"/>
          <a:srcRect/>
          <a:stretch>
            <a:fillRect/>
          </a:stretch>
        </p:blipFill>
        <p:spPr bwMode="auto">
          <a:xfrm>
            <a:off x="310152" y="1769613"/>
            <a:ext cx="8620909" cy="5088391"/>
          </a:xfrm>
          <a:prstGeom prst="rect">
            <a:avLst/>
          </a:prstGeom>
          <a:noFill/>
          <a:ln w="9525">
            <a:noFill/>
            <a:miter lim="800000"/>
            <a:headEnd/>
            <a:tailEnd/>
          </a:ln>
        </p:spPr>
      </p:pic>
      <p:sp>
        <p:nvSpPr>
          <p:cNvPr id="6" name="TextBox 5"/>
          <p:cNvSpPr txBox="1"/>
          <p:nvPr/>
        </p:nvSpPr>
        <p:spPr>
          <a:xfrm>
            <a:off x="4" y="901873"/>
            <a:ext cx="6764055" cy="969474"/>
          </a:xfrm>
          <a:prstGeom prst="rect">
            <a:avLst/>
          </a:prstGeom>
          <a:solidFill>
            <a:schemeClr val="bg2"/>
          </a:solidFill>
        </p:spPr>
        <p:txBody>
          <a:bodyPr wrap="square" lIns="91419" tIns="45709" rIns="91419" bIns="45709" rtlCol="0">
            <a:spAutoFit/>
          </a:bodyPr>
          <a:lstStyle/>
          <a:p>
            <a:pPr>
              <a:buFont typeface="Arial" pitchFamily="34" charset="0"/>
              <a:buChar char="•"/>
            </a:pPr>
            <a:r>
              <a:rPr lang="en-US" sz="1600" dirty="0" smtClean="0">
                <a:solidFill>
                  <a:srgbClr val="FF0000"/>
                </a:solidFill>
              </a:rPr>
              <a:t>AMSU-A/MSU FCDR  continuously monitored in Real time</a:t>
            </a:r>
          </a:p>
          <a:p>
            <a:pPr>
              <a:buFont typeface="Arial" pitchFamily="34" charset="0"/>
              <a:buChar char="•"/>
            </a:pPr>
            <a:r>
              <a:rPr lang="en-US" sz="1600" dirty="0" smtClean="0">
                <a:solidFill>
                  <a:srgbClr val="FF0000"/>
                </a:solidFill>
              </a:rPr>
              <a:t>Scan Angle  Dependence has been corrected</a:t>
            </a:r>
          </a:p>
          <a:p>
            <a:pPr>
              <a:buFont typeface="Arial" pitchFamily="34" charset="0"/>
              <a:buChar char="•"/>
            </a:pPr>
            <a:r>
              <a:rPr lang="en-US" sz="1600" dirty="0" smtClean="0">
                <a:solidFill>
                  <a:srgbClr val="FF0000"/>
                </a:solidFill>
              </a:rPr>
              <a:t>Validated with GPSRO and instruments monitored at ICVS</a:t>
            </a:r>
          </a:p>
          <a:p>
            <a:endParaRPr lang="en-US" dirty="0">
              <a:solidFill>
                <a:srgbClr val="FF0000"/>
              </a:solidFill>
            </a:endParaRPr>
          </a:p>
        </p:txBody>
      </p:sp>
      <p:pic>
        <p:nvPicPr>
          <p:cNvPr id="61446" name="Picture 6"/>
          <p:cNvPicPr>
            <a:picLocks noChangeAspect="1" noChangeArrowheads="1"/>
          </p:cNvPicPr>
          <p:nvPr/>
        </p:nvPicPr>
        <p:blipFill>
          <a:blip r:embed="rId3" cstate="print"/>
          <a:srcRect/>
          <a:stretch>
            <a:fillRect/>
          </a:stretch>
        </p:blipFill>
        <p:spPr bwMode="auto">
          <a:xfrm>
            <a:off x="1803682" y="2362177"/>
            <a:ext cx="6339708" cy="3274709"/>
          </a:xfrm>
          <a:prstGeom prst="rect">
            <a:avLst/>
          </a:prstGeom>
          <a:noFill/>
          <a:ln w="9525">
            <a:noFill/>
            <a:miter lim="800000"/>
            <a:headEnd/>
            <a:tailEnd/>
          </a:ln>
        </p:spPr>
      </p:pic>
      <p:sp>
        <p:nvSpPr>
          <p:cNvPr id="8" name="Title 1"/>
          <p:cNvSpPr txBox="1">
            <a:spLocks noGrp="1"/>
          </p:cNvSpPr>
          <p:nvPr>
            <p:ph type="title"/>
          </p:nvPr>
        </p:nvSpPr>
        <p:spPr bwMode="auto">
          <a:xfrm>
            <a:off x="533400" y="4"/>
            <a:ext cx="8915400" cy="5556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45" tIns="45672" rIns="91345" bIns="45672" numCol="1" anchor="ctr" anchorCtr="0" compatLnSpc="1">
            <a:prstTxWarp prst="textNoShape">
              <a:avLst/>
            </a:prstTxWarp>
          </a:bodyPr>
          <a:lstStyle/>
          <a:p>
            <a:pPr lvl="0" algn="ctr" eaLnBrk="0" hangingPunct="0">
              <a:defRPr/>
            </a:pPr>
            <a:r>
              <a:rPr lang="en-US" dirty="0" smtClean="0"/>
              <a:t>Search for a MW Reference</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46"/>
                                        </p:tgtEl>
                                        <p:attrNameLst>
                                          <p:attrName>style.visibility</p:attrName>
                                        </p:attrNameLst>
                                      </p:cBhvr>
                                      <p:to>
                                        <p:strVal val="visible"/>
                                      </p:to>
                                    </p:set>
                                    <p:anim calcmode="lin" valueType="num">
                                      <p:cBhvr additive="base">
                                        <p:cTn id="12" dur="500" fill="hold"/>
                                        <p:tgtEl>
                                          <p:spTgt spid="61446"/>
                                        </p:tgtEl>
                                        <p:attrNameLst>
                                          <p:attrName>ppt_x</p:attrName>
                                        </p:attrNameLst>
                                      </p:cBhvr>
                                      <p:tavLst>
                                        <p:tav tm="0">
                                          <p:val>
                                            <p:strVal val="#ppt_x"/>
                                          </p:val>
                                        </p:tav>
                                        <p:tav tm="100000">
                                          <p:val>
                                            <p:strVal val="#ppt_x"/>
                                          </p:val>
                                        </p:tav>
                                      </p:tavLst>
                                    </p:anim>
                                    <p:anim calcmode="lin" valueType="num">
                                      <p:cBhvr additive="base">
                                        <p:cTn id="13"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ATMS-SDR by SNO inter- comparison with N18</a:t>
            </a:r>
            <a:endParaRPr lang="en-US" dirty="0"/>
          </a:p>
        </p:txBody>
      </p:sp>
      <p:pic>
        <p:nvPicPr>
          <p:cNvPr id="4" name="Content Placeholder 3" descr="atms_amsu_ch5.scan_angle.png"/>
          <p:cNvPicPr>
            <a:picLocks noGrp="1" noChangeAspect="1"/>
          </p:cNvPicPr>
          <p:nvPr>
            <p:ph idx="1"/>
          </p:nvPr>
        </p:nvPicPr>
        <p:blipFill>
          <a:blip r:embed="rId2" cstate="print"/>
          <a:srcRect l="3000" t="3750" r="6001" b="3750"/>
          <a:stretch>
            <a:fillRect/>
          </a:stretch>
        </p:blipFill>
        <p:spPr>
          <a:xfrm>
            <a:off x="1" y="1287884"/>
            <a:ext cx="2954214" cy="2797299"/>
          </a:xfrm>
        </p:spPr>
      </p:pic>
      <p:pic>
        <p:nvPicPr>
          <p:cNvPr id="5" name="Picture 4" descr="atms_amsu_Ch5_temp_dep.png"/>
          <p:cNvPicPr>
            <a:picLocks noChangeAspect="1"/>
          </p:cNvPicPr>
          <p:nvPr/>
        </p:nvPicPr>
        <p:blipFill>
          <a:blip r:embed="rId3" cstate="print"/>
          <a:srcRect l="2999" t="5622" r="2999" b="3748"/>
          <a:stretch>
            <a:fillRect/>
          </a:stretch>
        </p:blipFill>
        <p:spPr>
          <a:xfrm>
            <a:off x="3052503" y="1259857"/>
            <a:ext cx="2933850" cy="2785473"/>
          </a:xfrm>
          <a:prstGeom prst="rect">
            <a:avLst/>
          </a:prstGeom>
        </p:spPr>
      </p:pic>
      <p:pic>
        <p:nvPicPr>
          <p:cNvPr id="6" name="Picture 5" descr="atms_amsu_55ghz_scan_angle.png"/>
          <p:cNvPicPr>
            <a:picLocks noChangeAspect="1"/>
          </p:cNvPicPr>
          <p:nvPr/>
        </p:nvPicPr>
        <p:blipFill>
          <a:blip r:embed="rId4" cstate="print"/>
          <a:srcRect l="3000" t="3750" r="4500" b="3750"/>
          <a:stretch>
            <a:fillRect/>
          </a:stretch>
        </p:blipFill>
        <p:spPr>
          <a:xfrm>
            <a:off x="-1" y="4094481"/>
            <a:ext cx="2989385" cy="2763527"/>
          </a:xfrm>
          <a:prstGeom prst="rect">
            <a:avLst/>
          </a:prstGeom>
        </p:spPr>
      </p:pic>
      <p:pic>
        <p:nvPicPr>
          <p:cNvPr id="7" name="Picture 6" descr="atms_amsu_55ghz_temp_dep.png"/>
          <p:cNvPicPr>
            <a:picLocks noChangeAspect="1"/>
          </p:cNvPicPr>
          <p:nvPr/>
        </p:nvPicPr>
        <p:blipFill>
          <a:blip r:embed="rId5" cstate="print"/>
          <a:srcRect l="5763" t="5113" r="7203" b="6817"/>
          <a:stretch>
            <a:fillRect/>
          </a:stretch>
        </p:blipFill>
        <p:spPr>
          <a:xfrm>
            <a:off x="3029290" y="4107544"/>
            <a:ext cx="2889250" cy="2750456"/>
          </a:xfrm>
          <a:prstGeom prst="rect">
            <a:avLst/>
          </a:prstGeom>
        </p:spPr>
      </p:pic>
      <p:sp>
        <p:nvSpPr>
          <p:cNvPr id="10" name="Text Box 2"/>
          <p:cNvSpPr txBox="1">
            <a:spLocks noChangeArrowheads="1"/>
          </p:cNvSpPr>
          <p:nvPr/>
        </p:nvSpPr>
        <p:spPr bwMode="auto">
          <a:xfrm>
            <a:off x="6125461" y="2227818"/>
            <a:ext cx="3567799" cy="2296317"/>
          </a:xfrm>
          <a:prstGeom prst="rect">
            <a:avLst/>
          </a:prstGeom>
          <a:solidFill>
            <a:srgbClr val="00B050"/>
          </a:solidFill>
          <a:ln w="9525">
            <a:solidFill>
              <a:srgbClr val="FFFFFF"/>
            </a:solidFill>
            <a:miter lim="800000"/>
            <a:headEnd/>
            <a:tailEnd/>
          </a:ln>
        </p:spPr>
        <p:txBody>
          <a:bodyPr vert="horz" wrap="square" lIns="107263" tIns="53630" rIns="107263" bIns="53630" numCol="1" anchor="t" anchorCtr="0" compatLnSpc="1">
            <a:prstTxWarp prst="textNoShape">
              <a:avLst/>
            </a:prstTxWarp>
          </a:bodyPr>
          <a:lstStyle/>
          <a:p>
            <a:pPr defTabSz="1072621">
              <a:spcAft>
                <a:spcPts val="1173"/>
              </a:spcAft>
            </a:pPr>
            <a:r>
              <a:rPr lang="en-US" sz="1400" dirty="0" smtClean="0">
                <a:latin typeface="Arial" pitchFamily="34" charset="0"/>
                <a:cs typeface="Arial" pitchFamily="34" charset="0"/>
              </a:rPr>
              <a:t>Inter- comparison of ATMS-SDR with FCDR show  </a:t>
            </a:r>
          </a:p>
          <a:p>
            <a:pPr lvl="1" defTabSz="1072621">
              <a:spcAft>
                <a:spcPts val="1173"/>
              </a:spcAft>
              <a:buFont typeface="Arial" pitchFamily="34" charset="0"/>
              <a:buChar char="•"/>
            </a:pPr>
            <a:r>
              <a:rPr lang="en-US" sz="1400" dirty="0" smtClean="0">
                <a:latin typeface="Arial" pitchFamily="34" charset="0"/>
                <a:cs typeface="Arial" pitchFamily="34" charset="0"/>
              </a:rPr>
              <a:t>Low scan angle dependence  of ATMS-SDR </a:t>
            </a:r>
          </a:p>
          <a:p>
            <a:pPr lvl="1" defTabSz="1072621">
              <a:spcAft>
                <a:spcPts val="1173"/>
              </a:spcAft>
              <a:buFont typeface="Arial" pitchFamily="34" charset="0"/>
              <a:buChar char="•"/>
            </a:pPr>
            <a:r>
              <a:rPr lang="en-US" sz="1400" dirty="0" smtClean="0">
                <a:latin typeface="Arial" pitchFamily="34" charset="0"/>
                <a:cs typeface="Arial" pitchFamily="34" charset="0"/>
              </a:rPr>
              <a:t>Post launch ATMS-SDR maintains nearly pre-launch level of accuracy.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tms_amsu_55ghz_scan_angle.png"/>
          <p:cNvPicPr>
            <a:picLocks noGrp="1" noChangeAspect="1"/>
          </p:cNvPicPr>
          <p:nvPr>
            <p:ph idx="1"/>
          </p:nvPr>
        </p:nvPicPr>
        <p:blipFill>
          <a:blip r:embed="rId2" cstate="print"/>
          <a:stretch>
            <a:fillRect/>
          </a:stretch>
        </p:blipFill>
        <p:spPr>
          <a:xfrm>
            <a:off x="457201" y="826477"/>
            <a:ext cx="3931202" cy="2853715"/>
          </a:xfrm>
        </p:spPr>
      </p:pic>
      <p:pic>
        <p:nvPicPr>
          <p:cNvPr id="6" name="Picture 5" descr="atms_aqua_amsu_57.29ghz_scan_angle.png"/>
          <p:cNvPicPr>
            <a:picLocks noChangeAspect="1"/>
          </p:cNvPicPr>
          <p:nvPr/>
        </p:nvPicPr>
        <p:blipFill>
          <a:blip r:embed="rId3" cstate="print"/>
          <a:stretch>
            <a:fillRect/>
          </a:stretch>
        </p:blipFill>
        <p:spPr>
          <a:xfrm>
            <a:off x="4519245" y="3669324"/>
            <a:ext cx="4044463" cy="2883733"/>
          </a:xfrm>
          <a:prstGeom prst="rect">
            <a:avLst/>
          </a:prstGeom>
        </p:spPr>
      </p:pic>
      <p:pic>
        <p:nvPicPr>
          <p:cNvPr id="9" name="Picture 8" descr="atms_amsu_57.29ghz.png"/>
          <p:cNvPicPr>
            <a:picLocks noChangeAspect="1"/>
          </p:cNvPicPr>
          <p:nvPr/>
        </p:nvPicPr>
        <p:blipFill>
          <a:blip r:embed="rId4" cstate="print"/>
          <a:stretch>
            <a:fillRect/>
          </a:stretch>
        </p:blipFill>
        <p:spPr>
          <a:xfrm>
            <a:off x="508855" y="3575538"/>
            <a:ext cx="4087816" cy="3018693"/>
          </a:xfrm>
          <a:prstGeom prst="rect">
            <a:avLst/>
          </a:prstGeom>
        </p:spPr>
      </p:pic>
      <p:pic>
        <p:nvPicPr>
          <p:cNvPr id="7" name="Picture 6" descr="atms_aqua_amsu_55ghz_scan_angle.png"/>
          <p:cNvPicPr>
            <a:picLocks noChangeAspect="1"/>
          </p:cNvPicPr>
          <p:nvPr/>
        </p:nvPicPr>
        <p:blipFill>
          <a:blip r:embed="rId5" cstate="print"/>
          <a:stretch>
            <a:fillRect/>
          </a:stretch>
        </p:blipFill>
        <p:spPr>
          <a:xfrm>
            <a:off x="4644781" y="773723"/>
            <a:ext cx="4127500" cy="3048000"/>
          </a:xfrm>
          <a:prstGeom prst="rect">
            <a:avLst/>
          </a:prstGeom>
        </p:spPr>
      </p:pic>
      <p:sp>
        <p:nvSpPr>
          <p:cNvPr id="8" name="Title 1"/>
          <p:cNvSpPr txBox="1">
            <a:spLocks/>
          </p:cNvSpPr>
          <p:nvPr/>
        </p:nvSpPr>
        <p:spPr bwMode="auto">
          <a:xfrm>
            <a:off x="0" y="131225"/>
            <a:ext cx="9906000" cy="555665"/>
          </a:xfrm>
          <a:prstGeom prst="rect">
            <a:avLst/>
          </a:prstGeom>
          <a:solidFill>
            <a:srgbClr val="92D050"/>
          </a:solidFill>
          <a:ln w="9525">
            <a:noFill/>
            <a:miter lim="800000"/>
            <a:headEnd/>
            <a:tailEnd/>
          </a:ln>
        </p:spPr>
        <p:txBody>
          <a:bodyPr vert="horz" wrap="square" lIns="91334" tIns="45667" rIns="91334" bIns="45667" numCol="1" anchor="ctr" anchorCtr="0" compatLnSpc="1">
            <a:prstTxWarp prst="textNoShape">
              <a:avLst/>
            </a:prstTxWarp>
          </a:bodyPr>
          <a:lstStyle/>
          <a:p>
            <a:pPr algn="ctr" defTabSz="914296" eaLnBrk="0" hangingPunct="0"/>
            <a:r>
              <a:rPr lang="en-US" sz="2800" dirty="0" smtClean="0">
                <a:latin typeface="+mj-lt"/>
                <a:ea typeface="+mj-ea"/>
                <a:cs typeface="+mj-cs"/>
              </a:rPr>
              <a:t>Monitoring ATMS-SDR by SNO inter- comparison with FCDR Aqua</a:t>
            </a:r>
            <a:endParaRPr lang="en-US" sz="2800" dirty="0">
              <a:latin typeface="+mj-lt"/>
              <a:ea typeface="+mj-ea"/>
              <a:cs typeface="+mj-cs"/>
            </a:endParaRPr>
          </a:p>
        </p:txBody>
      </p:sp>
      <p:sp>
        <p:nvSpPr>
          <p:cNvPr id="10" name="Text Box 2"/>
          <p:cNvSpPr txBox="1">
            <a:spLocks noChangeArrowheads="1"/>
          </p:cNvSpPr>
          <p:nvPr/>
        </p:nvSpPr>
        <p:spPr bwMode="auto">
          <a:xfrm>
            <a:off x="6338201" y="5691983"/>
            <a:ext cx="3567799" cy="1166017"/>
          </a:xfrm>
          <a:prstGeom prst="rect">
            <a:avLst/>
          </a:prstGeom>
          <a:solidFill>
            <a:schemeClr val="accent2"/>
          </a:solidFill>
          <a:ln w="9525">
            <a:solidFill>
              <a:srgbClr val="FFFFFF"/>
            </a:solidFill>
            <a:miter lim="800000"/>
            <a:headEnd/>
            <a:tailEnd/>
          </a:ln>
        </p:spPr>
        <p:txBody>
          <a:bodyPr vert="horz" wrap="square" lIns="107263" tIns="53630" rIns="107263" bIns="53630" numCol="1" anchor="t" anchorCtr="0" compatLnSpc="1">
            <a:prstTxWarp prst="textNoShape">
              <a:avLst/>
            </a:prstTxWarp>
          </a:bodyPr>
          <a:lstStyle/>
          <a:p>
            <a:pPr defTabSz="1072621">
              <a:spcAft>
                <a:spcPts val="1173"/>
              </a:spcAft>
            </a:pPr>
            <a:r>
              <a:rPr lang="en-US" sz="1400" dirty="0" smtClean="0">
                <a:latin typeface="Arial" pitchFamily="34" charset="0"/>
                <a:cs typeface="Arial" pitchFamily="34" charset="0"/>
                <a:sym typeface="Wingdings" pitchFamily="2" charset="2"/>
              </a:rPr>
              <a:t>FCDR extremely consistent as a reference </a:t>
            </a:r>
            <a:r>
              <a:rPr lang="en-US" sz="1400" dirty="0" smtClean="0">
                <a:latin typeface="Arial" pitchFamily="34" charset="0"/>
                <a:cs typeface="Arial" pitchFamily="34" charset="0"/>
              </a:rPr>
              <a:t> Compared to N18, Inter- comparison with AQUA-AMSU FCDR gives similar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NOAA-18</a:t>
            </a:r>
            <a:endParaRPr lang="en-US" dirty="0"/>
          </a:p>
        </p:txBody>
      </p:sp>
      <p:pic>
        <p:nvPicPr>
          <p:cNvPr id="4" name="Content Placeholder 3" descr="atms_amsu_55ghz_scan_angle.png"/>
          <p:cNvPicPr>
            <a:picLocks noGrp="1" noChangeAspect="1"/>
          </p:cNvPicPr>
          <p:nvPr>
            <p:ph idx="1"/>
          </p:nvPr>
        </p:nvPicPr>
        <p:blipFill>
          <a:blip r:embed="rId2" cstate="print"/>
          <a:stretch>
            <a:fillRect/>
          </a:stretch>
        </p:blipFill>
        <p:spPr>
          <a:xfrm>
            <a:off x="1251284" y="1274545"/>
            <a:ext cx="3805333" cy="2810093"/>
          </a:xfrm>
        </p:spPr>
      </p:pic>
      <p:pic>
        <p:nvPicPr>
          <p:cNvPr id="6" name="Picture 5" descr="atms_aqua_amsu_57.29ghz_scan_angle.png"/>
          <p:cNvPicPr>
            <a:picLocks noChangeAspect="1"/>
          </p:cNvPicPr>
          <p:nvPr/>
        </p:nvPicPr>
        <p:blipFill>
          <a:blip r:embed="rId3" cstate="print"/>
          <a:stretch>
            <a:fillRect/>
          </a:stretch>
        </p:blipFill>
        <p:spPr>
          <a:xfrm>
            <a:off x="5695950" y="4114972"/>
            <a:ext cx="3714750" cy="2743029"/>
          </a:xfrm>
          <a:prstGeom prst="rect">
            <a:avLst/>
          </a:prstGeom>
        </p:spPr>
      </p:pic>
      <p:pic>
        <p:nvPicPr>
          <p:cNvPr id="9" name="Picture 8" descr="atms_amsu_57.29ghz.png"/>
          <p:cNvPicPr>
            <a:picLocks noChangeAspect="1"/>
          </p:cNvPicPr>
          <p:nvPr/>
        </p:nvPicPr>
        <p:blipFill>
          <a:blip r:embed="rId4" cstate="print"/>
          <a:stretch>
            <a:fillRect/>
          </a:stretch>
        </p:blipFill>
        <p:spPr>
          <a:xfrm>
            <a:off x="1238250" y="3962400"/>
            <a:ext cx="3921127" cy="2895600"/>
          </a:xfrm>
          <a:prstGeom prst="rect">
            <a:avLst/>
          </a:prstGeom>
        </p:spPr>
      </p:pic>
      <p:pic>
        <p:nvPicPr>
          <p:cNvPr id="7" name="Picture 6" descr="atms_aqua_amsu_55ghz_scan_angle.png"/>
          <p:cNvPicPr>
            <a:picLocks noChangeAspect="1"/>
          </p:cNvPicPr>
          <p:nvPr/>
        </p:nvPicPr>
        <p:blipFill>
          <a:blip r:embed="rId5" cstate="print"/>
          <a:stretch>
            <a:fillRect/>
          </a:stretch>
        </p:blipFill>
        <p:spPr>
          <a:xfrm>
            <a:off x="5365750" y="1143000"/>
            <a:ext cx="4127500" cy="304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1" y="898"/>
            <a:ext cx="9182100" cy="555665"/>
          </a:xfrm>
          <a:solidFill>
            <a:schemeClr val="tx2"/>
          </a:solidFill>
        </p:spPr>
        <p:txBody>
          <a:bodyPr/>
          <a:lstStyle/>
          <a:p>
            <a:r>
              <a:rPr lang="en-US" sz="2000" dirty="0" smtClean="0">
                <a:solidFill>
                  <a:schemeClr val="bg1"/>
                </a:solidFill>
              </a:rPr>
              <a:t>Overarching GSICS Approach for Best </a:t>
            </a:r>
            <a:r>
              <a:rPr lang="en-US" sz="2000" dirty="0">
                <a:solidFill>
                  <a:schemeClr val="bg1"/>
                </a:solidFill>
              </a:rPr>
              <a:t>Practice for Characterization/Calibration of Satellite Optical </a:t>
            </a:r>
            <a:r>
              <a:rPr lang="en-US" sz="2000" dirty="0" smtClean="0">
                <a:solidFill>
                  <a:schemeClr val="bg1"/>
                </a:solidFill>
              </a:rPr>
              <a:t>Instruments</a:t>
            </a:r>
            <a:endParaRPr lang="en-US" sz="2000" dirty="0">
              <a:solidFill>
                <a:schemeClr val="bg1"/>
              </a:solidFill>
            </a:endParaRPr>
          </a:p>
        </p:txBody>
      </p:sp>
      <p:sp>
        <p:nvSpPr>
          <p:cNvPr id="9" name="TextBox 8"/>
          <p:cNvSpPr txBox="1"/>
          <p:nvPr/>
        </p:nvSpPr>
        <p:spPr>
          <a:xfrm>
            <a:off x="609598" y="3036692"/>
            <a:ext cx="1922223" cy="461665"/>
          </a:xfrm>
          <a:prstGeom prst="rect">
            <a:avLst/>
          </a:prstGeom>
          <a:noFill/>
        </p:spPr>
        <p:txBody>
          <a:bodyPr wrap="square" rtlCol="0">
            <a:spAutoFit/>
          </a:bodyPr>
          <a:lstStyle/>
          <a:p>
            <a:r>
              <a:rPr lang="en-US" sz="2400" dirty="0" smtClean="0">
                <a:solidFill>
                  <a:schemeClr val="tx1"/>
                </a:solidFill>
              </a:rPr>
              <a:t> </a:t>
            </a:r>
            <a:endParaRPr lang="en-US" sz="2400" dirty="0">
              <a:solidFill>
                <a:schemeClr val="tx1"/>
              </a:solidFill>
            </a:endParaRPr>
          </a:p>
        </p:txBody>
      </p:sp>
      <p:pic>
        <p:nvPicPr>
          <p:cNvPr id="7" name="Picture 6"/>
          <p:cNvPicPr>
            <a:picLocks noChangeAspect="1"/>
          </p:cNvPicPr>
          <p:nvPr/>
        </p:nvPicPr>
        <p:blipFill>
          <a:blip r:embed="rId3"/>
          <a:stretch>
            <a:fillRect/>
          </a:stretch>
        </p:blipFill>
        <p:spPr>
          <a:xfrm>
            <a:off x="4673176" y="1648951"/>
            <a:ext cx="5232824" cy="3698812"/>
          </a:xfrm>
          <a:prstGeom prst="rect">
            <a:avLst/>
          </a:prstGeom>
        </p:spPr>
      </p:pic>
      <p:sp>
        <p:nvSpPr>
          <p:cNvPr id="8" name="TextBox 7"/>
          <p:cNvSpPr txBox="1"/>
          <p:nvPr/>
        </p:nvSpPr>
        <p:spPr>
          <a:xfrm>
            <a:off x="7645400" y="2374900"/>
            <a:ext cx="2260600" cy="584775"/>
          </a:xfrm>
          <a:prstGeom prst="rect">
            <a:avLst/>
          </a:prstGeom>
          <a:noFill/>
        </p:spPr>
        <p:txBody>
          <a:bodyPr wrap="square" rtlCol="0">
            <a:spAutoFit/>
          </a:bodyPr>
          <a:lstStyle/>
          <a:p>
            <a:r>
              <a:rPr lang="en-US" sz="1600" dirty="0" smtClean="0">
                <a:solidFill>
                  <a:schemeClr val="tx1"/>
                </a:solidFill>
              </a:rPr>
              <a:t> </a:t>
            </a:r>
          </a:p>
          <a:p>
            <a:endParaRPr lang="en-US" sz="1600" dirty="0">
              <a:solidFill>
                <a:schemeClr val="tx1"/>
              </a:solidFill>
            </a:endParaRPr>
          </a:p>
        </p:txBody>
      </p:sp>
      <p:graphicFrame>
        <p:nvGraphicFramePr>
          <p:cNvPr id="12" name="Diagram 11"/>
          <p:cNvGraphicFramePr/>
          <p:nvPr>
            <p:extLst>
              <p:ext uri="{D42A27DB-BD31-4B8C-83A1-F6EECF244321}">
                <p14:modId xmlns:p14="http://schemas.microsoft.com/office/powerpoint/2010/main" val="1802304335"/>
              </p:ext>
            </p:extLst>
          </p:nvPr>
        </p:nvGraphicFramePr>
        <p:xfrm>
          <a:off x="-227068" y="1287629"/>
          <a:ext cx="5517777" cy="39597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7645400" y="5958296"/>
            <a:ext cx="1287532" cy="230832"/>
          </a:xfrm>
          <a:prstGeom prst="rect">
            <a:avLst/>
          </a:prstGeom>
        </p:spPr>
        <p:txBody>
          <a:bodyPr wrap="none">
            <a:spAutoFit/>
          </a:bodyPr>
          <a:lstStyle/>
          <a:p>
            <a:r>
              <a:rPr lang="en-US" dirty="0">
                <a:solidFill>
                  <a:schemeClr val="tx1"/>
                </a:solidFill>
              </a:rPr>
              <a:t>( </a:t>
            </a:r>
            <a:r>
              <a:rPr lang="en-US" dirty="0" err="1">
                <a:solidFill>
                  <a:schemeClr val="tx1"/>
                </a:solidFill>
              </a:rPr>
              <a:t>Datla</a:t>
            </a:r>
            <a:r>
              <a:rPr lang="en-US" dirty="0">
                <a:solidFill>
                  <a:schemeClr val="tx1"/>
                </a:solidFill>
              </a:rPr>
              <a:t> et al, 2009)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236" y="1027329"/>
            <a:ext cx="9906000" cy="4525963"/>
          </a:xfrm>
        </p:spPr>
        <p:txBody>
          <a:bodyPr/>
          <a:lstStyle/>
          <a:p>
            <a:pPr marL="0" indent="0">
              <a:buNone/>
            </a:pPr>
            <a:r>
              <a:rPr lang="en-US" dirty="0" smtClean="0"/>
              <a:t>Proposed Best Practice Matrix for Pre-Launch Characterization</a:t>
            </a:r>
          </a:p>
          <a:p>
            <a:pPr marL="0" indent="0">
              <a:buNone/>
            </a:pPr>
            <a:endParaRPr lang="en-US" dirty="0"/>
          </a:p>
          <a:p>
            <a:pPr marL="457200" indent="-457200">
              <a:buAutoNum type="arabicPeriod"/>
            </a:pPr>
            <a:r>
              <a:rPr lang="en-US" dirty="0" smtClean="0"/>
              <a:t>Detector  Characteristics (</a:t>
            </a:r>
            <a:r>
              <a:rPr lang="en-US" dirty="0" err="1" smtClean="0"/>
              <a:t>Freq</a:t>
            </a:r>
            <a:r>
              <a:rPr lang="en-US" dirty="0" smtClean="0"/>
              <a:t>, Side Lobe, Response)</a:t>
            </a:r>
          </a:p>
          <a:p>
            <a:pPr marL="457200" indent="-457200">
              <a:buAutoNum type="arabicPeriod"/>
            </a:pPr>
            <a:r>
              <a:rPr lang="en-US" dirty="0" smtClean="0"/>
              <a:t>Non Linearity -&gt; </a:t>
            </a:r>
            <a:r>
              <a:rPr lang="en-US" dirty="0" smtClean="0">
                <a:solidFill>
                  <a:srgbClr val="00B050"/>
                </a:solidFill>
              </a:rPr>
              <a:t>What is your instrument’s non linearity </a:t>
            </a:r>
          </a:p>
          <a:p>
            <a:pPr marL="457200" indent="-457200">
              <a:buAutoNum type="arabicPeriod"/>
            </a:pPr>
            <a:r>
              <a:rPr lang="en-US" dirty="0" smtClean="0"/>
              <a:t>Antenna Pattern Correction-&gt; </a:t>
            </a:r>
            <a:r>
              <a:rPr lang="en-US" dirty="0" smtClean="0">
                <a:solidFill>
                  <a:srgbClr val="00B050"/>
                </a:solidFill>
              </a:rPr>
              <a:t>How do you correct for antenna </a:t>
            </a:r>
          </a:p>
          <a:p>
            <a:pPr marL="457200" indent="-457200">
              <a:buAutoNum type="arabicPeriod"/>
            </a:pPr>
            <a:r>
              <a:rPr lang="en-US" dirty="0" err="1" smtClean="0"/>
              <a:t>NEdT</a:t>
            </a:r>
            <a:r>
              <a:rPr lang="en-US" dirty="0" smtClean="0"/>
              <a:t>-&gt; </a:t>
            </a:r>
            <a:r>
              <a:rPr lang="en-US" dirty="0" smtClean="0">
                <a:solidFill>
                  <a:srgbClr val="00B050"/>
                </a:solidFill>
              </a:rPr>
              <a:t>What is your measure of noise .. Can we agree on one standard ?</a:t>
            </a:r>
            <a:r>
              <a:rPr lang="en-US" dirty="0" smtClean="0"/>
              <a:t> </a:t>
            </a:r>
          </a:p>
          <a:p>
            <a:pPr marL="457200" indent="-457200">
              <a:buAutoNum type="arabicPeriod"/>
            </a:pPr>
            <a:r>
              <a:rPr lang="en-US" dirty="0" smtClean="0"/>
              <a:t>Internal Calibration Targets are Characterized to SI Standards-&gt; </a:t>
            </a:r>
            <a:r>
              <a:rPr lang="en-US" dirty="0" smtClean="0">
                <a:solidFill>
                  <a:srgbClr val="00B050"/>
                </a:solidFill>
              </a:rPr>
              <a:t>What standards do you follow</a:t>
            </a:r>
            <a:r>
              <a:rPr lang="en-US" dirty="0" smtClean="0"/>
              <a:t>.</a:t>
            </a:r>
          </a:p>
          <a:p>
            <a:pPr marL="457200" indent="-457200">
              <a:buAutoNum type="arabicPeriod"/>
            </a:pPr>
            <a:r>
              <a:rPr lang="en-US" dirty="0" smtClean="0"/>
              <a:t>How do you characterize the Space View at Pre-Launch</a:t>
            </a:r>
          </a:p>
          <a:p>
            <a:pPr marL="457200" indent="-457200">
              <a:buAutoNum type="arabicPeriod"/>
            </a:pPr>
            <a:r>
              <a:rPr lang="en-US" dirty="0" smtClean="0"/>
              <a:t>What is your absolute accuracy estimate and does it meet specs</a:t>
            </a:r>
          </a:p>
          <a:p>
            <a:pPr marL="0" indent="0">
              <a:buNone/>
            </a:pPr>
            <a:endParaRPr lang="en-US" dirty="0" smtClean="0"/>
          </a:p>
          <a:p>
            <a:pPr marL="0" indent="0">
              <a:buNone/>
            </a:pPr>
            <a:endParaRPr lang="en-US" dirty="0"/>
          </a:p>
        </p:txBody>
      </p:sp>
      <p:sp>
        <p:nvSpPr>
          <p:cNvPr id="4" name="Title 1"/>
          <p:cNvSpPr txBox="1">
            <a:spLocks noGrp="1"/>
          </p:cNvSpPr>
          <p:nvPr>
            <p:ph type="title"/>
          </p:nvPr>
        </p:nvSpPr>
        <p:spPr bwMode="auto">
          <a:xfrm>
            <a:off x="-17329" y="-7326"/>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Pre-Launch Best Practices </a:t>
            </a:r>
            <a:endParaRPr lang="en-US" sz="2000" dirty="0">
              <a:solidFill>
                <a:schemeClr val="bg1"/>
              </a:solidFill>
            </a:endParaRPr>
          </a:p>
        </p:txBody>
      </p:sp>
      <p:sp>
        <p:nvSpPr>
          <p:cNvPr id="2" name="TextBox 1"/>
          <p:cNvSpPr txBox="1"/>
          <p:nvPr/>
        </p:nvSpPr>
        <p:spPr>
          <a:xfrm>
            <a:off x="-17329" y="5863005"/>
            <a:ext cx="9923329" cy="338554"/>
          </a:xfrm>
          <a:prstGeom prst="rect">
            <a:avLst/>
          </a:prstGeom>
          <a:solidFill>
            <a:schemeClr val="accent2"/>
          </a:solidFill>
        </p:spPr>
        <p:txBody>
          <a:bodyPr wrap="square" rtlCol="0">
            <a:spAutoFit/>
          </a:bodyPr>
          <a:lstStyle/>
          <a:p>
            <a:r>
              <a:rPr lang="en-US" sz="1600" dirty="0" smtClean="0"/>
              <a:t>Proposed Action: Members to share pre-launch Matrix information in the Microwave Subgroup</a:t>
            </a:r>
            <a:endParaRPr lang="en-US" sz="1600" dirty="0"/>
          </a:p>
        </p:txBody>
      </p:sp>
    </p:spTree>
    <p:extLst>
      <p:ext uri="{BB962C8B-B14F-4D97-AF65-F5344CB8AC3E}">
        <p14:creationId xmlns:p14="http://schemas.microsoft.com/office/powerpoint/2010/main" val="571639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83435" y="764007"/>
            <a:ext cx="6577070" cy="5095949"/>
          </a:xfrm>
          <a:prstGeom prst="rect">
            <a:avLst/>
          </a:prstGeom>
        </p:spPr>
      </p:pic>
      <p:sp>
        <p:nvSpPr>
          <p:cNvPr id="4" name="Title 1"/>
          <p:cNvSpPr txBox="1">
            <a:spLocks noGrp="1"/>
          </p:cNvSpPr>
          <p:nvPr>
            <p:ph type="title"/>
          </p:nvPr>
        </p:nvSpPr>
        <p:spPr bwMode="auto">
          <a:xfrm>
            <a:off x="-3462" y="6529"/>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Post-Launch: Onboard Health Monitoring </a:t>
            </a:r>
            <a:endParaRPr lang="en-US" sz="2000" dirty="0">
              <a:solidFill>
                <a:schemeClr val="bg1"/>
              </a:solidFill>
            </a:endParaRPr>
          </a:p>
        </p:txBody>
      </p:sp>
      <p:sp>
        <p:nvSpPr>
          <p:cNvPr id="6" name="TextBox 5"/>
          <p:cNvSpPr txBox="1"/>
          <p:nvPr/>
        </p:nvSpPr>
        <p:spPr>
          <a:xfrm>
            <a:off x="7250476" y="3496190"/>
            <a:ext cx="2655524" cy="2893100"/>
          </a:xfrm>
          <a:prstGeom prst="rect">
            <a:avLst/>
          </a:prstGeom>
          <a:solidFill>
            <a:schemeClr val="accent2"/>
          </a:solidFill>
        </p:spPr>
        <p:txBody>
          <a:bodyPr wrap="square" rtlCol="0">
            <a:spAutoFit/>
          </a:bodyPr>
          <a:lstStyle/>
          <a:p>
            <a:r>
              <a:rPr lang="en-US" sz="1400" dirty="0" smtClean="0"/>
              <a:t>Best Practice </a:t>
            </a:r>
          </a:p>
          <a:p>
            <a:endParaRPr lang="en-US" sz="1400" dirty="0" smtClean="0"/>
          </a:p>
          <a:p>
            <a:r>
              <a:rPr lang="en-US" sz="1400" dirty="0" smtClean="0"/>
              <a:t>Monitoring Array of instrument health parameters needs to be monitored on a daily basis and anomalies on websites such as the ICVS (Integrated Calibration/Validation System Long-Term Monitoring)</a:t>
            </a:r>
          </a:p>
          <a:p>
            <a:r>
              <a:rPr lang="en-US" sz="1400" dirty="0" smtClean="0"/>
              <a:t>  </a:t>
            </a:r>
            <a:endParaRPr lang="en-US" sz="1400" dirty="0"/>
          </a:p>
        </p:txBody>
      </p:sp>
      <p:sp>
        <p:nvSpPr>
          <p:cNvPr id="7" name="TextBox 6"/>
          <p:cNvSpPr txBox="1"/>
          <p:nvPr/>
        </p:nvSpPr>
        <p:spPr>
          <a:xfrm>
            <a:off x="936433" y="6389290"/>
            <a:ext cx="6070296" cy="307777"/>
          </a:xfrm>
          <a:prstGeom prst="rect">
            <a:avLst/>
          </a:prstGeom>
          <a:solidFill>
            <a:schemeClr val="tx2">
              <a:lumMod val="40000"/>
              <a:lumOff val="60000"/>
            </a:schemeClr>
          </a:solidFill>
        </p:spPr>
        <p:txBody>
          <a:bodyPr wrap="square" rtlCol="0">
            <a:spAutoFit/>
          </a:bodyPr>
          <a:lstStyle/>
          <a:p>
            <a:r>
              <a:rPr lang="en-US" sz="1400" dirty="0">
                <a:hlinkClick r:id="rId3"/>
              </a:rPr>
              <a:t>https://www.star.nesdis.noaa.gov/icvs/status_NPP_ATMS.php</a:t>
            </a:r>
            <a:endParaRPr lang="en-US" sz="1400" dirty="0"/>
          </a:p>
        </p:txBody>
      </p:sp>
    </p:spTree>
    <p:extLst>
      <p:ext uri="{BB962C8B-B14F-4D97-AF65-F5344CB8AC3E}">
        <p14:creationId xmlns:p14="http://schemas.microsoft.com/office/powerpoint/2010/main" val="2434624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0" y="-6545"/>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Post-Launch: Simultaneous Nadir Overpass</a:t>
            </a:r>
            <a:endParaRPr lang="en-US" sz="2000" dirty="0">
              <a:solidFill>
                <a:schemeClr val="bg1"/>
              </a:solidFill>
            </a:endParaRPr>
          </a:p>
        </p:txBody>
      </p:sp>
      <p:pic>
        <p:nvPicPr>
          <p:cNvPr id="1026" name="Picture 2" descr="Fig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1248" y="1083533"/>
            <a:ext cx="3689452" cy="30113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9132" y="794635"/>
            <a:ext cx="5188945" cy="2677656"/>
          </a:xfrm>
          <a:prstGeom prst="rect">
            <a:avLst/>
          </a:prstGeom>
          <a:noFill/>
        </p:spPr>
        <p:txBody>
          <a:bodyPr wrap="square" rtlCol="0">
            <a:spAutoFit/>
          </a:bodyPr>
          <a:lstStyle/>
          <a:p>
            <a:r>
              <a:rPr lang="en-US" sz="1200" b="0" dirty="0" smtClean="0">
                <a:solidFill>
                  <a:schemeClr val="tx1"/>
                </a:solidFill>
              </a:rPr>
              <a:t>SNO ( Simultaneous Nadir Overpass) Algorithm identifies locations observed by two instruments under similar viewing conditions.</a:t>
            </a:r>
          </a:p>
          <a:p>
            <a:endParaRPr lang="en-US" sz="1200" b="0" dirty="0" smtClean="0">
              <a:solidFill>
                <a:schemeClr val="tx1"/>
              </a:solidFill>
            </a:endParaRPr>
          </a:p>
          <a:p>
            <a:r>
              <a:rPr lang="en-US" sz="1200" b="0" dirty="0" smtClean="0">
                <a:solidFill>
                  <a:schemeClr val="tx1"/>
                </a:solidFill>
              </a:rPr>
              <a:t>This algorithm is used to monitor In-orbit Microwave Instruments. </a:t>
            </a:r>
          </a:p>
          <a:p>
            <a:endParaRPr lang="en-US" sz="1200" b="0" dirty="0">
              <a:solidFill>
                <a:schemeClr val="tx1"/>
              </a:solidFill>
            </a:endParaRPr>
          </a:p>
          <a:p>
            <a:r>
              <a:rPr lang="en-US" sz="1200" b="0" dirty="0" smtClean="0">
                <a:solidFill>
                  <a:schemeClr val="tx1"/>
                </a:solidFill>
              </a:rPr>
              <a:t>Inter-comparing MW instruments reveals biases anomalies and Trends in instruments.</a:t>
            </a:r>
          </a:p>
          <a:p>
            <a:endParaRPr lang="en-US" sz="1200" b="0" dirty="0" smtClean="0">
              <a:solidFill>
                <a:schemeClr val="tx1"/>
              </a:solidFill>
            </a:endParaRPr>
          </a:p>
          <a:p>
            <a:r>
              <a:rPr lang="en-US" sz="1200" b="0" dirty="0">
                <a:solidFill>
                  <a:schemeClr val="tx1"/>
                </a:solidFill>
              </a:rPr>
              <a:t>SNO matchups can accurately determine the differences of the offsets as well as the nonlinear coefficients between satellite pairs, thus providing a strong constraint to link calibration coefficients of different satellites together.</a:t>
            </a:r>
          </a:p>
          <a:p>
            <a:endParaRPr lang="en-US" sz="1200" dirty="0">
              <a:solidFill>
                <a:schemeClr val="tx1"/>
              </a:solidFill>
            </a:endParaRPr>
          </a:p>
          <a:p>
            <a:endParaRPr lang="en-US" sz="1200" dirty="0">
              <a:solidFill>
                <a:schemeClr val="tx1"/>
              </a:solidFill>
            </a:endParaRPr>
          </a:p>
        </p:txBody>
      </p:sp>
      <p:pic>
        <p:nvPicPr>
          <p:cNvPr id="1028" name="Picture 4"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36" y="3150739"/>
            <a:ext cx="2367288" cy="2578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21248" y="4512650"/>
            <a:ext cx="4037823" cy="1615827"/>
          </a:xfrm>
          <a:prstGeom prst="rect">
            <a:avLst/>
          </a:prstGeom>
          <a:solidFill>
            <a:schemeClr val="accent3">
              <a:lumMod val="75000"/>
            </a:schemeClr>
          </a:solidFill>
        </p:spPr>
        <p:txBody>
          <a:bodyPr wrap="square" rtlCol="0">
            <a:spAutoFit/>
          </a:bodyPr>
          <a:lstStyle/>
          <a:p>
            <a:pPr marL="171450" indent="-171450">
              <a:buFont typeface="Arial" panose="020B0604020202020204" pitchFamily="34" charset="0"/>
              <a:buChar char="•"/>
            </a:pPr>
            <a:r>
              <a:rPr lang="en-US" sz="1100" dirty="0" smtClean="0"/>
              <a:t>Measurements </a:t>
            </a:r>
            <a:r>
              <a:rPr lang="en-US" sz="1100" dirty="0"/>
              <a:t>within 111 Km spatial distance </a:t>
            </a:r>
            <a:endParaRPr lang="en-US" sz="1100" dirty="0" smtClean="0"/>
          </a:p>
          <a:p>
            <a:pPr marL="171450" indent="-171450">
              <a:buFont typeface="Arial" panose="020B0604020202020204" pitchFamily="34" charset="0"/>
              <a:buChar char="•"/>
            </a:pPr>
            <a:endParaRPr lang="en-US" sz="1100" dirty="0" smtClean="0"/>
          </a:p>
          <a:p>
            <a:pPr marL="171450" indent="-171450">
              <a:buFont typeface="Arial" panose="020B0604020202020204" pitchFamily="34" charset="0"/>
              <a:buChar char="•"/>
            </a:pPr>
            <a:r>
              <a:rPr lang="en-US" sz="1100" dirty="0" smtClean="0"/>
              <a:t> </a:t>
            </a:r>
            <a:r>
              <a:rPr lang="en-US" sz="1100" dirty="0"/>
              <a:t>M</a:t>
            </a:r>
            <a:r>
              <a:rPr lang="en-US" sz="1100" dirty="0" smtClean="0"/>
              <a:t>easurements </a:t>
            </a:r>
            <a:r>
              <a:rPr lang="en-US" sz="1100" dirty="0"/>
              <a:t>taken within a 100 Seconds of each other </a:t>
            </a:r>
            <a:endParaRPr lang="en-US" sz="1100" dirty="0" smtClean="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smtClean="0"/>
              <a:t>Measurements taken within 1 degree of Scan Angle Difference </a:t>
            </a:r>
          </a:p>
          <a:p>
            <a:endParaRPr lang="en-US" sz="1100" dirty="0" smtClean="0"/>
          </a:p>
          <a:p>
            <a:r>
              <a:rPr lang="en-US" sz="1100" dirty="0" smtClean="0"/>
              <a:t>(Zou et al. 2006). </a:t>
            </a:r>
            <a:endParaRPr lang="en-US" sz="1100" dirty="0"/>
          </a:p>
        </p:txBody>
      </p:sp>
      <p:sp>
        <p:nvSpPr>
          <p:cNvPr id="7" name="Rectangle 6"/>
          <p:cNvSpPr/>
          <p:nvPr/>
        </p:nvSpPr>
        <p:spPr>
          <a:xfrm>
            <a:off x="5721248" y="4235651"/>
            <a:ext cx="3568606" cy="276999"/>
          </a:xfrm>
          <a:prstGeom prst="rect">
            <a:avLst/>
          </a:prstGeom>
          <a:solidFill>
            <a:schemeClr val="accent3">
              <a:lumMod val="75000"/>
            </a:schemeClr>
          </a:solidFill>
        </p:spPr>
        <p:txBody>
          <a:bodyPr wrap="none">
            <a:spAutoFit/>
          </a:bodyPr>
          <a:lstStyle/>
          <a:p>
            <a:r>
              <a:rPr lang="en-US" sz="1200" dirty="0" err="1" smtClean="0"/>
              <a:t>e.g</a:t>
            </a:r>
            <a:r>
              <a:rPr lang="en-US" sz="1200" dirty="0" smtClean="0"/>
              <a:t>  for Oxygen bands Best </a:t>
            </a:r>
            <a:r>
              <a:rPr lang="en-US" sz="1200" dirty="0"/>
              <a:t>Practice for SNO</a:t>
            </a:r>
          </a:p>
        </p:txBody>
      </p:sp>
      <p:sp>
        <p:nvSpPr>
          <p:cNvPr id="9" name="Rectangle 8"/>
          <p:cNvSpPr/>
          <p:nvPr/>
        </p:nvSpPr>
        <p:spPr>
          <a:xfrm>
            <a:off x="2646420" y="3150739"/>
            <a:ext cx="2046766" cy="1892826"/>
          </a:xfrm>
          <a:prstGeom prst="rect">
            <a:avLst/>
          </a:prstGeom>
        </p:spPr>
        <p:txBody>
          <a:bodyPr wrap="square">
            <a:spAutoFit/>
          </a:bodyPr>
          <a:lstStyle/>
          <a:p>
            <a:r>
              <a:rPr lang="en-US" b="0" dirty="0">
                <a:solidFill>
                  <a:srgbClr val="333333"/>
                </a:solidFill>
                <a:latin typeface="Open Sans"/>
              </a:rPr>
              <a:t>MSU channel 2 brightness temperature differences of the nadir pixels between NOAA 10 and 11 versus time window for the SNO matchups. The maximum spatial distance for the SNOs is set to 111 km. Note that when the time difference is larger than about 100 s, only few SNO data pairs can be found. The brightness temperature is computed from the linear calibration algorithm </a:t>
            </a:r>
            <a:r>
              <a:rPr lang="en-US" b="0" dirty="0">
                <a:solidFill>
                  <a:srgbClr val="2F7BAE"/>
                </a:solidFill>
                <a:latin typeface="Open Sans"/>
                <a:hlinkClick r:id="rId4" tooltip="Link to equation"/>
              </a:rPr>
              <a:t>equation (9</a:t>
            </a:r>
            <a:r>
              <a:rPr lang="en-US" b="0" dirty="0" smtClean="0">
                <a:solidFill>
                  <a:srgbClr val="2F7BAE"/>
                </a:solidFill>
                <a:latin typeface="Open Sans"/>
                <a:hlinkClick r:id="rId4" tooltip="Link to equation"/>
              </a:rPr>
              <a:t>)</a:t>
            </a:r>
            <a:r>
              <a:rPr lang="en-US" b="0" dirty="0" smtClean="0">
                <a:solidFill>
                  <a:srgbClr val="333333"/>
                </a:solidFill>
                <a:latin typeface="Open Sans"/>
              </a:rPr>
              <a:t>.( Zou et al 2006)</a:t>
            </a:r>
            <a:endParaRPr lang="en-US" dirty="0"/>
          </a:p>
        </p:txBody>
      </p:sp>
      <p:sp>
        <p:nvSpPr>
          <p:cNvPr id="10" name="TextBox 9"/>
          <p:cNvSpPr txBox="1"/>
          <p:nvPr/>
        </p:nvSpPr>
        <p:spPr>
          <a:xfrm>
            <a:off x="2852146" y="5679734"/>
            <a:ext cx="2355071" cy="646331"/>
          </a:xfrm>
          <a:prstGeom prst="rect">
            <a:avLst/>
          </a:prstGeom>
          <a:solidFill>
            <a:schemeClr val="tx2">
              <a:lumMod val="60000"/>
              <a:lumOff val="40000"/>
            </a:schemeClr>
          </a:solidFill>
        </p:spPr>
        <p:txBody>
          <a:bodyPr wrap="square" rtlCol="0">
            <a:spAutoFit/>
          </a:bodyPr>
          <a:lstStyle/>
          <a:p>
            <a:r>
              <a:rPr lang="en-US" sz="1200" dirty="0" smtClean="0"/>
              <a:t>SNO Code from Cheng-</a:t>
            </a:r>
            <a:r>
              <a:rPr lang="en-US" sz="1200" dirty="0" err="1" smtClean="0"/>
              <a:t>Zhi</a:t>
            </a:r>
            <a:r>
              <a:rPr lang="en-US" sz="1200" dirty="0" smtClean="0"/>
              <a:t> Zou can be shared in the MW Subgroup</a:t>
            </a:r>
            <a:endParaRPr lang="en-US" sz="1200" dirty="0"/>
          </a:p>
        </p:txBody>
      </p:sp>
      <p:sp>
        <p:nvSpPr>
          <p:cNvPr id="11" name="TextBox 10"/>
          <p:cNvSpPr txBox="1"/>
          <p:nvPr/>
        </p:nvSpPr>
        <p:spPr>
          <a:xfrm>
            <a:off x="0" y="6543387"/>
            <a:ext cx="10012677" cy="276999"/>
          </a:xfrm>
          <a:prstGeom prst="rect">
            <a:avLst/>
          </a:prstGeom>
          <a:solidFill>
            <a:schemeClr val="accent2"/>
          </a:solidFill>
        </p:spPr>
        <p:txBody>
          <a:bodyPr wrap="none" rtlCol="0">
            <a:spAutoFit/>
          </a:bodyPr>
          <a:lstStyle/>
          <a:p>
            <a:r>
              <a:rPr lang="en-US" sz="1200" dirty="0" smtClean="0"/>
              <a:t>Should we have an exercise across MW group to propose best practices may vary with window, Oxygen and Water Vapor bands</a:t>
            </a:r>
            <a:endParaRPr lang="en-US" sz="1200" dirty="0"/>
          </a:p>
        </p:txBody>
      </p:sp>
      <p:sp>
        <p:nvSpPr>
          <p:cNvPr id="2" name="Rectangle 1"/>
          <p:cNvSpPr/>
          <p:nvPr/>
        </p:nvSpPr>
        <p:spPr>
          <a:xfrm>
            <a:off x="0" y="6182743"/>
            <a:ext cx="1866217" cy="338554"/>
          </a:xfrm>
          <a:prstGeom prst="rect">
            <a:avLst/>
          </a:prstGeom>
        </p:spPr>
        <p:txBody>
          <a:bodyPr wrap="none">
            <a:spAutoFit/>
          </a:bodyPr>
          <a:lstStyle/>
          <a:p>
            <a:r>
              <a:rPr lang="en-US" sz="1600" dirty="0">
                <a:solidFill>
                  <a:schemeClr val="tx1"/>
                </a:solidFill>
              </a:rPr>
              <a:t>Proposed </a:t>
            </a:r>
            <a:r>
              <a:rPr lang="en-US" sz="1600" dirty="0" smtClean="0">
                <a:solidFill>
                  <a:schemeClr val="tx1"/>
                </a:solidFill>
              </a:rPr>
              <a:t>Action</a:t>
            </a:r>
            <a:endParaRPr lang="en-US" sz="1600" dirty="0">
              <a:solidFill>
                <a:schemeClr val="tx1"/>
              </a:solidFill>
            </a:endParaRPr>
          </a:p>
        </p:txBody>
      </p:sp>
    </p:spTree>
    <p:extLst>
      <p:ext uri="{BB962C8B-B14F-4D97-AF65-F5344CB8AC3E}">
        <p14:creationId xmlns:p14="http://schemas.microsoft.com/office/powerpoint/2010/main" val="1887673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19213848"/>
              </p:ext>
            </p:extLst>
          </p:nvPr>
        </p:nvGraphicFramePr>
        <p:xfrm>
          <a:off x="-152399" y="649599"/>
          <a:ext cx="4419599" cy="4268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Grp="1" noChangeAspect="1" noChangeArrowheads="1"/>
          </p:cNvPicPr>
          <p:nvPr>
            <p:ph idx="1"/>
          </p:nvPr>
        </p:nvPicPr>
        <p:blipFill>
          <a:blip r:embed="rId7" cstate="print"/>
          <a:srcRect/>
          <a:stretch>
            <a:fillRect/>
          </a:stretch>
        </p:blipFill>
        <p:spPr bwMode="auto">
          <a:xfrm>
            <a:off x="4030795" y="754287"/>
            <a:ext cx="2314587" cy="3567096"/>
          </a:xfrm>
          <a:prstGeom prst="rect">
            <a:avLst/>
          </a:prstGeom>
          <a:noFill/>
          <a:ln w="9525">
            <a:noFill/>
            <a:miter lim="800000"/>
            <a:headEnd/>
            <a:tailEnd/>
          </a:ln>
        </p:spPr>
      </p:pic>
      <p:sp>
        <p:nvSpPr>
          <p:cNvPr id="6" name="TextBox 5"/>
          <p:cNvSpPr txBox="1"/>
          <p:nvPr/>
        </p:nvSpPr>
        <p:spPr>
          <a:xfrm>
            <a:off x="0" y="6653875"/>
            <a:ext cx="3508375" cy="246807"/>
          </a:xfrm>
          <a:prstGeom prst="rect">
            <a:avLst/>
          </a:prstGeom>
          <a:noFill/>
        </p:spPr>
        <p:txBody>
          <a:bodyPr wrap="square" lIns="107263" tIns="53630" rIns="107263" bIns="53630" rtlCol="0">
            <a:spAutoFit/>
          </a:bodyPr>
          <a:lstStyle/>
          <a:p>
            <a:r>
              <a:rPr lang="en-US" dirty="0" smtClean="0">
                <a:solidFill>
                  <a:schemeClr val="tx1"/>
                </a:solidFill>
              </a:rPr>
              <a:t>Source: </a:t>
            </a:r>
            <a:r>
              <a:rPr lang="en-US" dirty="0" smtClean="0">
                <a:hlinkClick r:id="rId8"/>
              </a:rPr>
              <a:t>https://www.wmo-sat.info/oscar/instruments</a:t>
            </a:r>
            <a:endParaRPr lang="en-US" dirty="0"/>
          </a:p>
        </p:txBody>
      </p:sp>
      <p:sp>
        <p:nvSpPr>
          <p:cNvPr id="8" name="TextBox 7"/>
          <p:cNvSpPr txBox="1"/>
          <p:nvPr/>
        </p:nvSpPr>
        <p:spPr>
          <a:xfrm>
            <a:off x="0" y="5407770"/>
            <a:ext cx="5458691" cy="1015630"/>
          </a:xfrm>
          <a:prstGeom prst="rect">
            <a:avLst/>
          </a:prstGeom>
          <a:solidFill>
            <a:srgbClr val="00B050"/>
          </a:solidFill>
        </p:spPr>
        <p:txBody>
          <a:bodyPr wrap="square" lIns="91408" tIns="45704" rIns="91408" bIns="45704" rtlCol="0">
            <a:spAutoFit/>
          </a:bodyPr>
          <a:lstStyle/>
          <a:p>
            <a:r>
              <a:rPr lang="en-US" sz="1500" dirty="0" smtClean="0"/>
              <a:t>MSU/AMSU-A FCDR channels overlap with majority of MW instrument channels and has been shown to act as a an effective in-orbit reference for Microwave Instruments</a:t>
            </a:r>
          </a:p>
        </p:txBody>
      </p:sp>
      <p:sp>
        <p:nvSpPr>
          <p:cNvPr id="7" name="Title 1"/>
          <p:cNvSpPr txBox="1">
            <a:spLocks/>
          </p:cNvSpPr>
          <p:nvPr/>
        </p:nvSpPr>
        <p:spPr bwMode="auto">
          <a:xfrm>
            <a:off x="0" y="10865"/>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Post Launch:  Best Practice in selecting in-orbit Microwave Reference Record</a:t>
            </a:r>
            <a:endParaRPr lang="en-US" sz="2000" dirty="0">
              <a:solidFill>
                <a:schemeClr val="bg1"/>
              </a:solidFill>
            </a:endParaRPr>
          </a:p>
        </p:txBody>
      </p:sp>
      <p:sp>
        <p:nvSpPr>
          <p:cNvPr id="2" name="TextBox 1"/>
          <p:cNvSpPr txBox="1"/>
          <p:nvPr/>
        </p:nvSpPr>
        <p:spPr>
          <a:xfrm>
            <a:off x="6205119" y="4321383"/>
            <a:ext cx="3700880" cy="2492990"/>
          </a:xfrm>
          <a:prstGeom prst="rect">
            <a:avLst/>
          </a:prstGeom>
          <a:solidFill>
            <a:schemeClr val="accent2"/>
          </a:solidFill>
        </p:spPr>
        <p:txBody>
          <a:bodyPr wrap="square" rtlCol="0">
            <a:spAutoFit/>
          </a:bodyPr>
          <a:lstStyle/>
          <a:p>
            <a:r>
              <a:rPr lang="en-US" sz="1600" dirty="0" smtClean="0"/>
              <a:t>Best Practice for a L1B record to be used as a reference</a:t>
            </a:r>
          </a:p>
          <a:p>
            <a:endParaRPr lang="en-US" sz="1400" dirty="0"/>
          </a:p>
          <a:p>
            <a:pPr marL="228600" indent="-228600">
              <a:buAutoNum type="arabicPeriod"/>
            </a:pPr>
            <a:r>
              <a:rPr lang="en-US" sz="1200" dirty="0" smtClean="0"/>
              <a:t>Record to be many times over more stable than monitored instrument</a:t>
            </a:r>
          </a:p>
          <a:p>
            <a:pPr marL="228600" indent="-228600">
              <a:buFontTx/>
              <a:buAutoNum type="arabicPeriod"/>
            </a:pPr>
            <a:r>
              <a:rPr lang="en-US" sz="1200" dirty="0">
                <a:latin typeface="Arial Black" panose="020B0A04020102020204" pitchFamily="34" charset="0"/>
              </a:rPr>
              <a:t>Inter-satellite Biases </a:t>
            </a:r>
            <a:r>
              <a:rPr lang="en-US" sz="1200" dirty="0" smtClean="0">
                <a:latin typeface="Arial Black" panose="020B0A04020102020204" pitchFamily="34" charset="0"/>
              </a:rPr>
              <a:t>of reference records to be better than 0.1-0.2K  </a:t>
            </a:r>
          </a:p>
          <a:p>
            <a:pPr marL="228600" indent="-228600">
              <a:buFontTx/>
              <a:buAutoNum type="arabicPeriod"/>
            </a:pPr>
            <a:r>
              <a:rPr lang="en-US" sz="1200" dirty="0" smtClean="0">
                <a:latin typeface="Arial Black" panose="020B0A04020102020204" pitchFamily="34" charset="0"/>
              </a:rPr>
              <a:t>Reference record to resemble a typical orbit file</a:t>
            </a:r>
          </a:p>
          <a:p>
            <a:pPr marL="228600" indent="-228600">
              <a:buFontTx/>
              <a:buAutoNum type="arabicPeriod"/>
            </a:pPr>
            <a:r>
              <a:rPr lang="en-US" sz="1200" dirty="0" smtClean="0">
                <a:latin typeface="Arial Black" panose="020B0A04020102020204" pitchFamily="34" charset="0"/>
              </a:rPr>
              <a:t>Reference Record to be able to provide measurements at all scan angles</a:t>
            </a:r>
            <a:endParaRPr lang="en-US" sz="1200" dirty="0" smtClean="0"/>
          </a:p>
          <a:p>
            <a:pPr marL="228600" indent="-228600">
              <a:buAutoNum type="arabicPeriod"/>
            </a:pPr>
            <a:endParaRPr lang="en-US" sz="1400" dirty="0"/>
          </a:p>
        </p:txBody>
      </p:sp>
      <p:pic>
        <p:nvPicPr>
          <p:cNvPr id="9" name="Content Placeholder 3"/>
          <p:cNvPicPr>
            <a:picLocks noChangeAspect="1"/>
          </p:cNvPicPr>
          <p:nvPr/>
        </p:nvPicPr>
        <p:blipFill rotWithShape="1">
          <a:blip r:embed="rId9" cstate="print">
            <a:extLst>
              <a:ext uri="{28A0092B-C50C-407E-A947-70E740481C1C}">
                <a14:useLocalDpi xmlns:a14="http://schemas.microsoft.com/office/drawing/2010/main" val="0"/>
              </a:ext>
            </a:extLst>
          </a:blip>
          <a:srcRect l="3798" t="3977" r="5035" b="4559"/>
          <a:stretch/>
        </p:blipFill>
        <p:spPr bwMode="auto">
          <a:xfrm>
            <a:off x="6427630" y="754287"/>
            <a:ext cx="3366654" cy="2701638"/>
          </a:xfrm>
          <a:prstGeom prst="rect">
            <a:avLst/>
          </a:prstGeom>
          <a:noFill/>
          <a:ln w="9525">
            <a:noFill/>
            <a:miter lim="800000"/>
            <a:headEnd/>
            <a:tailEnd/>
          </a:ln>
        </p:spPr>
      </p:pic>
      <p:sp>
        <p:nvSpPr>
          <p:cNvPr id="3" name="TextBox 2"/>
          <p:cNvSpPr txBox="1"/>
          <p:nvPr/>
        </p:nvSpPr>
        <p:spPr>
          <a:xfrm>
            <a:off x="6760414" y="3622062"/>
            <a:ext cx="3033870" cy="369332"/>
          </a:xfrm>
          <a:prstGeom prst="rect">
            <a:avLst/>
          </a:prstGeom>
          <a:noFill/>
        </p:spPr>
        <p:txBody>
          <a:bodyPr wrap="square" rtlCol="0">
            <a:spAutoFit/>
          </a:bodyPr>
          <a:lstStyle/>
          <a:p>
            <a:r>
              <a:rPr lang="en-US" b="0" i="1" dirty="0" smtClean="0">
                <a:solidFill>
                  <a:schemeClr val="tx1"/>
                </a:solidFill>
              </a:rPr>
              <a:t>FCDR  Vs ATMS </a:t>
            </a:r>
            <a:r>
              <a:rPr lang="en-US" b="0" i="1" dirty="0" err="1" smtClean="0">
                <a:solidFill>
                  <a:schemeClr val="tx1"/>
                </a:solidFill>
              </a:rPr>
              <a:t>interc-omparision</a:t>
            </a:r>
            <a:r>
              <a:rPr lang="en-US" b="0" i="1" dirty="0" smtClean="0">
                <a:solidFill>
                  <a:schemeClr val="tx1"/>
                </a:solidFill>
              </a:rPr>
              <a:t> reveals full scale of scan angle bias in ATMS. Bias is low</a:t>
            </a:r>
            <a:endParaRPr lang="en-US" b="0" i="1" dirty="0">
              <a:solidFill>
                <a:schemeClr val="tx1"/>
              </a:solidFill>
            </a:endParaRPr>
          </a:p>
        </p:txBody>
      </p:sp>
    </p:spTree>
    <p:extLst>
      <p:ext uri="{BB962C8B-B14F-4D97-AF65-F5344CB8AC3E}">
        <p14:creationId xmlns:p14="http://schemas.microsoft.com/office/powerpoint/2010/main" val="2009102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rotWithShape="1">
          <a:blip r:embed="rId2" cstate="print"/>
          <a:srcRect r="49021"/>
          <a:stretch/>
        </p:blipFill>
        <p:spPr bwMode="auto">
          <a:xfrm>
            <a:off x="310153" y="715636"/>
            <a:ext cx="4394852" cy="5088391"/>
          </a:xfrm>
          <a:prstGeom prst="rect">
            <a:avLst/>
          </a:prstGeom>
          <a:noFill/>
          <a:ln w="9525">
            <a:noFill/>
            <a:miter lim="800000"/>
            <a:headEnd/>
            <a:tailEnd/>
          </a:ln>
        </p:spPr>
      </p:pic>
      <p:sp>
        <p:nvSpPr>
          <p:cNvPr id="6" name="TextBox 5"/>
          <p:cNvSpPr txBox="1"/>
          <p:nvPr/>
        </p:nvSpPr>
        <p:spPr>
          <a:xfrm>
            <a:off x="1744539" y="5888526"/>
            <a:ext cx="7166705" cy="954085"/>
          </a:xfrm>
          <a:prstGeom prst="rect">
            <a:avLst/>
          </a:prstGeom>
          <a:solidFill>
            <a:srgbClr val="00B050"/>
          </a:solidFill>
        </p:spPr>
        <p:txBody>
          <a:bodyPr wrap="square" lIns="91419" tIns="45709" rIns="91419" bIns="45709" rtlCol="0">
            <a:spAutoFit/>
          </a:bodyPr>
          <a:lstStyle/>
          <a:p>
            <a:pPr>
              <a:buFont typeface="Arial" pitchFamily="34" charset="0"/>
              <a:buChar char="•"/>
            </a:pPr>
            <a:r>
              <a:rPr lang="en-US" sz="1400" dirty="0" smtClean="0"/>
              <a:t>AMSU-A/MSU FCDR  continuously monitored in Real time</a:t>
            </a:r>
          </a:p>
          <a:p>
            <a:pPr>
              <a:buFont typeface="Arial" pitchFamily="34" charset="0"/>
              <a:buChar char="•"/>
            </a:pPr>
            <a:r>
              <a:rPr lang="en-US" sz="1400" dirty="0" smtClean="0"/>
              <a:t>Scan Angle  Dependence has been corrected</a:t>
            </a:r>
          </a:p>
          <a:p>
            <a:pPr>
              <a:buFont typeface="Arial" pitchFamily="34" charset="0"/>
              <a:buChar char="•"/>
            </a:pPr>
            <a:r>
              <a:rPr lang="en-US" sz="1400" dirty="0" smtClean="0"/>
              <a:t>Validated with GPSRO and instruments monitored at ICVS</a:t>
            </a:r>
          </a:p>
          <a:p>
            <a:pPr>
              <a:buFont typeface="Arial" pitchFamily="34" charset="0"/>
              <a:buChar char="•"/>
            </a:pPr>
            <a:r>
              <a:rPr lang="en-US" sz="1400" dirty="0" smtClean="0"/>
              <a:t>Typical data file resembles a native L1B data file</a:t>
            </a:r>
            <a:endParaRPr lang="en-US" dirty="0"/>
          </a:p>
        </p:txBody>
      </p:sp>
      <p:pic>
        <p:nvPicPr>
          <p:cNvPr id="61446" name="Picture 6"/>
          <p:cNvPicPr>
            <a:picLocks noChangeAspect="1" noChangeArrowheads="1"/>
          </p:cNvPicPr>
          <p:nvPr/>
        </p:nvPicPr>
        <p:blipFill>
          <a:blip r:embed="rId3" cstate="print"/>
          <a:srcRect/>
          <a:stretch>
            <a:fillRect/>
          </a:stretch>
        </p:blipFill>
        <p:spPr bwMode="auto">
          <a:xfrm>
            <a:off x="4705005" y="849809"/>
            <a:ext cx="4879262" cy="2520331"/>
          </a:xfrm>
          <a:prstGeom prst="rect">
            <a:avLst/>
          </a:prstGeom>
          <a:noFill/>
          <a:ln w="9525">
            <a:noFill/>
            <a:miter lim="800000"/>
            <a:headEnd/>
            <a:tailEnd/>
          </a:ln>
        </p:spPr>
      </p:pic>
      <p:sp>
        <p:nvSpPr>
          <p:cNvPr id="7" name="TextBox 13"/>
          <p:cNvSpPr txBox="1">
            <a:spLocks noChangeArrowheads="1"/>
          </p:cNvSpPr>
          <p:nvPr/>
        </p:nvSpPr>
        <p:spPr bwMode="auto">
          <a:xfrm>
            <a:off x="4713008" y="3223749"/>
            <a:ext cx="4871259" cy="2816767"/>
          </a:xfrm>
          <a:prstGeom prst="rect">
            <a:avLst/>
          </a:prstGeom>
          <a:noFill/>
          <a:ln w="9525">
            <a:noFill/>
            <a:miter lim="800000"/>
            <a:headEnd/>
            <a:tailEnd/>
          </a:ln>
        </p:spPr>
        <p:txBody>
          <a:bodyPr wrap="square" lIns="107287" tIns="53643" rIns="107287" bIns="53643">
            <a:spAutoFit/>
          </a:bodyPr>
          <a:lstStyle/>
          <a:p>
            <a:endParaRPr lang="en-US" sz="1100" dirty="0">
              <a:solidFill>
                <a:schemeClr val="tx1"/>
              </a:solidFill>
            </a:endParaRPr>
          </a:p>
          <a:p>
            <a:pPr>
              <a:buFont typeface="Arial" charset="0"/>
              <a:buChar char="•"/>
            </a:pPr>
            <a:r>
              <a:rPr lang="en-US" sz="1100" dirty="0">
                <a:solidFill>
                  <a:schemeClr val="tx1"/>
                </a:solidFill>
              </a:rPr>
              <a:t> </a:t>
            </a:r>
            <a:r>
              <a:rPr lang="en-US" sz="1200" dirty="0">
                <a:solidFill>
                  <a:schemeClr val="tx1"/>
                </a:solidFill>
                <a:latin typeface="Arial Black" panose="020B0A04020102020204" pitchFamily="34" charset="0"/>
              </a:rPr>
              <a:t>AMSU-A onboard six POES satellites were inter-calibrated using Integrated Microwave Inter-Calibration Approach (IMICA</a:t>
            </a:r>
            <a:r>
              <a:rPr lang="en-US" sz="1200" dirty="0" smtClean="0">
                <a:solidFill>
                  <a:schemeClr val="tx1"/>
                </a:solidFill>
                <a:latin typeface="Arial Black" panose="020B0A04020102020204" pitchFamily="34" charset="0"/>
              </a:rPr>
              <a:t>)</a:t>
            </a:r>
          </a:p>
          <a:p>
            <a:pPr>
              <a:buFont typeface="Arial" charset="0"/>
              <a:buChar char="•"/>
            </a:pPr>
            <a:endParaRPr lang="en-US" sz="1200" dirty="0">
              <a:solidFill>
                <a:schemeClr val="tx1"/>
              </a:solidFill>
              <a:latin typeface="Arial Black" panose="020B0A04020102020204" pitchFamily="34" charset="0"/>
            </a:endParaRPr>
          </a:p>
          <a:p>
            <a:pPr>
              <a:buFont typeface="Arial" charset="0"/>
              <a:buChar char="•"/>
            </a:pPr>
            <a:r>
              <a:rPr lang="en-US" sz="1200" dirty="0" smtClean="0">
                <a:solidFill>
                  <a:schemeClr val="tx1"/>
                </a:solidFill>
                <a:latin typeface="Arial Black" panose="020B0A04020102020204" pitchFamily="34" charset="0"/>
              </a:rPr>
              <a:t> 5 calibration errors were removed/minimized: nonlinearity, bias drift, frequency shift, sun-heating induced temperature variability in radiances; </a:t>
            </a:r>
            <a:endParaRPr lang="en-US" sz="1200" dirty="0">
              <a:solidFill>
                <a:schemeClr val="tx1"/>
              </a:solidFill>
              <a:latin typeface="Arial Black" panose="020B0A04020102020204" pitchFamily="34" charset="0"/>
            </a:endParaRPr>
          </a:p>
          <a:p>
            <a:r>
              <a:rPr lang="en-US" sz="1200" dirty="0">
                <a:solidFill>
                  <a:schemeClr val="tx1"/>
                </a:solidFill>
                <a:latin typeface="Arial Black" panose="020B0A04020102020204" pitchFamily="34" charset="0"/>
              </a:rPr>
              <a:t>                             </a:t>
            </a:r>
          </a:p>
          <a:p>
            <a:pPr>
              <a:buFont typeface="Arial" charset="0"/>
              <a:buChar char="•"/>
            </a:pPr>
            <a:r>
              <a:rPr lang="en-US" sz="1200" dirty="0">
                <a:solidFill>
                  <a:schemeClr val="tx1"/>
                </a:solidFill>
                <a:latin typeface="Arial Black" panose="020B0A04020102020204" pitchFamily="34" charset="0"/>
              </a:rPr>
              <a:t> Inter-satellite Biases </a:t>
            </a:r>
            <a:r>
              <a:rPr lang="en-US" sz="1200" dirty="0" smtClean="0">
                <a:solidFill>
                  <a:schemeClr val="tx1"/>
                </a:solidFill>
                <a:latin typeface="Arial Black" panose="020B0A04020102020204" pitchFamily="34" charset="0"/>
              </a:rPr>
              <a:t>were reduced to 0.1-0.2K </a:t>
            </a:r>
          </a:p>
          <a:p>
            <a:pPr>
              <a:buFont typeface="Arial" charset="0"/>
              <a:buChar char="•"/>
            </a:pPr>
            <a:endParaRPr lang="en-US" sz="1200" dirty="0">
              <a:solidFill>
                <a:schemeClr val="tx1"/>
              </a:solidFill>
              <a:latin typeface="Arial Black" panose="020B0A04020102020204" pitchFamily="34" charset="0"/>
            </a:endParaRPr>
          </a:p>
          <a:p>
            <a:pPr>
              <a:buFont typeface="Arial" charset="0"/>
              <a:buChar char="•"/>
            </a:pPr>
            <a:r>
              <a:rPr lang="en-US" sz="1200" dirty="0" smtClean="0">
                <a:solidFill>
                  <a:schemeClr val="tx1"/>
                </a:solidFill>
                <a:latin typeface="Arial Black" panose="020B0A04020102020204" pitchFamily="34" charset="0"/>
              </a:rPr>
              <a:t>19 years of swath data </a:t>
            </a:r>
            <a:endParaRPr lang="en-US" sz="1200" dirty="0">
              <a:solidFill>
                <a:schemeClr val="tx1"/>
              </a:solidFill>
              <a:latin typeface="Arial Black" panose="020B0A04020102020204" pitchFamily="34" charset="0"/>
            </a:endParaRPr>
          </a:p>
          <a:p>
            <a:endParaRPr lang="en-US" sz="1200" dirty="0">
              <a:solidFill>
                <a:schemeClr val="tx1"/>
              </a:solidFill>
              <a:latin typeface="Arial Black" panose="020B0A04020102020204" pitchFamily="34" charset="0"/>
            </a:endParaRPr>
          </a:p>
          <a:p>
            <a:pPr>
              <a:buFont typeface="Arial" charset="0"/>
              <a:buChar char="•"/>
            </a:pPr>
            <a:r>
              <a:rPr lang="en-US" sz="1200" dirty="0">
                <a:solidFill>
                  <a:schemeClr val="tx1"/>
                </a:solidFill>
                <a:latin typeface="Arial Black" panose="020B0A04020102020204" pitchFamily="34" charset="0"/>
              </a:rPr>
              <a:t> Dataset </a:t>
            </a:r>
            <a:r>
              <a:rPr lang="en-US" sz="1200" dirty="0" smtClean="0">
                <a:solidFill>
                  <a:schemeClr val="tx1"/>
                </a:solidFill>
                <a:latin typeface="Arial Black" panose="020B0A04020102020204" pitchFamily="34" charset="0"/>
              </a:rPr>
              <a:t>available from NCEI CDR website</a:t>
            </a:r>
            <a:endParaRPr lang="en-US" sz="1200" dirty="0">
              <a:solidFill>
                <a:schemeClr val="tx1"/>
              </a:solidFill>
              <a:latin typeface="Arial Black" panose="020B0A04020102020204" pitchFamily="34" charset="0"/>
            </a:endParaRPr>
          </a:p>
          <a:p>
            <a:endParaRPr lang="en-US" dirty="0">
              <a:solidFill>
                <a:schemeClr val="tx1"/>
              </a:solidFill>
            </a:endParaRPr>
          </a:p>
        </p:txBody>
      </p:sp>
      <p:sp>
        <p:nvSpPr>
          <p:cNvPr id="10" name="Title 1"/>
          <p:cNvSpPr txBox="1">
            <a:spLocks/>
          </p:cNvSpPr>
          <p:nvPr/>
        </p:nvSpPr>
        <p:spPr bwMode="auto">
          <a:xfrm>
            <a:off x="-21939" y="18630"/>
            <a:ext cx="8915400" cy="555665"/>
          </a:xfrm>
          <a:prstGeom prst="rect">
            <a:avLst/>
          </a:prstGeom>
          <a:solidFill>
            <a:schemeClr val="tx2"/>
          </a:solidFill>
          <a:ln w="9525">
            <a:noFill/>
            <a:miter lim="800000"/>
            <a:headEnd/>
            <a:tailEnd/>
          </a:ln>
        </p:spPr>
        <p:txBody>
          <a:bodyPr vert="horz" wrap="square" lIns="91345" tIns="45672" rIns="91345" bIns="4567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732" algn="ctr" rtl="0" fontAlgn="base">
              <a:spcBef>
                <a:spcPct val="0"/>
              </a:spcBef>
              <a:spcAft>
                <a:spcPct val="0"/>
              </a:spcAft>
              <a:defRPr sz="4300">
                <a:solidFill>
                  <a:schemeClr val="tx1"/>
                </a:solidFill>
                <a:latin typeface="Calibri" pitchFamily="34" charset="0"/>
              </a:defRPr>
            </a:lvl6pPr>
            <a:lvl7pPr marL="913466" algn="ctr" rtl="0" fontAlgn="base">
              <a:spcBef>
                <a:spcPct val="0"/>
              </a:spcBef>
              <a:spcAft>
                <a:spcPct val="0"/>
              </a:spcAft>
              <a:defRPr sz="4300">
                <a:solidFill>
                  <a:schemeClr val="tx1"/>
                </a:solidFill>
                <a:latin typeface="Calibri" pitchFamily="34" charset="0"/>
              </a:defRPr>
            </a:lvl7pPr>
            <a:lvl8pPr marL="1370196" algn="ctr" rtl="0" fontAlgn="base">
              <a:spcBef>
                <a:spcPct val="0"/>
              </a:spcBef>
              <a:spcAft>
                <a:spcPct val="0"/>
              </a:spcAft>
              <a:defRPr sz="4300">
                <a:solidFill>
                  <a:schemeClr val="tx1"/>
                </a:solidFill>
                <a:latin typeface="Calibri" pitchFamily="34" charset="0"/>
              </a:defRPr>
            </a:lvl8pPr>
            <a:lvl9pPr marL="1826930" algn="ctr" rtl="0" fontAlgn="base">
              <a:spcBef>
                <a:spcPct val="0"/>
              </a:spcBef>
              <a:spcAft>
                <a:spcPct val="0"/>
              </a:spcAft>
              <a:defRPr sz="4300">
                <a:solidFill>
                  <a:schemeClr val="tx1"/>
                </a:solidFill>
                <a:latin typeface="Calibri" pitchFamily="34" charset="0"/>
              </a:defRPr>
            </a:lvl9pPr>
          </a:lstStyle>
          <a:p>
            <a:r>
              <a:rPr lang="en-US" sz="2000" dirty="0" smtClean="0">
                <a:solidFill>
                  <a:schemeClr val="bg1"/>
                </a:solidFill>
              </a:rPr>
              <a:t>Post Launch:  Best Practice in-orbit Microwave Reference Record</a:t>
            </a:r>
            <a:endParaRPr lang="en-US" sz="2000" dirty="0">
              <a:solidFill>
                <a:schemeClr val="bg1"/>
              </a:solidFill>
            </a:endParaRPr>
          </a:p>
        </p:txBody>
      </p:sp>
    </p:spTree>
    <p:extLst>
      <p:ext uri="{BB962C8B-B14F-4D97-AF65-F5344CB8AC3E}">
        <p14:creationId xmlns:p14="http://schemas.microsoft.com/office/powerpoint/2010/main" val="3177552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194523</TotalTime>
  <Words>2413</Words>
  <Application>Microsoft Office PowerPoint</Application>
  <PresentationFormat>A4 Paper (210x297 mm)</PresentationFormat>
  <Paragraphs>303</Paragraphs>
  <Slides>34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 Black</vt:lpstr>
      <vt:lpstr>Calibri</vt:lpstr>
      <vt:lpstr>Helvetica</vt:lpstr>
      <vt:lpstr>Open Sans</vt:lpstr>
      <vt:lpstr>Symbol</vt:lpstr>
      <vt:lpstr>Tahoma</vt:lpstr>
      <vt:lpstr>Times New Roman</vt:lpstr>
      <vt:lpstr>Wingdings</vt:lpstr>
      <vt:lpstr>Office Theme</vt:lpstr>
      <vt:lpstr>   Proposed best practices for Monitoring Microwave Instruments                                    (A Discussion)  </vt:lpstr>
      <vt:lpstr>Outline</vt:lpstr>
      <vt:lpstr>PowerPoint Presentation</vt:lpstr>
      <vt:lpstr>Overarching GSICS Approach for Best Practice for Characterization/Calibration of Satellite Optical Instruments</vt:lpstr>
      <vt:lpstr>Pre-Launch Best Practices </vt:lpstr>
      <vt:lpstr>Post-Launch: Onboard Health Monitoring </vt:lpstr>
      <vt:lpstr>Post-Launch: Simultaneous Nadir Overpass</vt:lpstr>
      <vt:lpstr>PowerPoint Presentation</vt:lpstr>
      <vt:lpstr>PowerPoint Presentation</vt:lpstr>
      <vt:lpstr>Post-Launch: Recalibration</vt:lpstr>
      <vt:lpstr>Post-Launch: Best Practices in Recalibration</vt:lpstr>
      <vt:lpstr>PowerPoint Presentation</vt:lpstr>
      <vt:lpstr>PowerPoint Presentation</vt:lpstr>
      <vt:lpstr>PowerPoint Presentation</vt:lpstr>
      <vt:lpstr>Algorithms used in producing L1B measurements in Microwave Instruments</vt:lpstr>
      <vt:lpstr>PowerPoint Presentation</vt:lpstr>
      <vt:lpstr>PowerPoint Presentation</vt:lpstr>
      <vt:lpstr>PowerPoint Presentation</vt:lpstr>
      <vt:lpstr>PowerPoint Presentation</vt:lpstr>
      <vt:lpstr>PowerPoint Presentation</vt:lpstr>
      <vt:lpstr>Survey Results </vt:lpstr>
      <vt:lpstr>PowerPoint Presentation</vt:lpstr>
      <vt:lpstr>AMSU-A FCDR as a Reference for Cross-Calibration</vt:lpstr>
      <vt:lpstr>Post Launch MW Instrument Monitoring</vt:lpstr>
      <vt:lpstr>PowerPoint Presentation</vt:lpstr>
      <vt:lpstr>Summary</vt:lpstr>
      <vt:lpstr>PowerPoint Presentation</vt:lpstr>
      <vt:lpstr>PowerPoint Presentation</vt:lpstr>
      <vt:lpstr>PowerPoint Presentation</vt:lpstr>
      <vt:lpstr>AMSU-A FCDR of Window Channels</vt:lpstr>
      <vt:lpstr>Search for a MW Reference</vt:lpstr>
      <vt:lpstr>Monitoring ATMS-SDR by SNO inter- comparison with N18</vt:lpstr>
      <vt:lpstr>PowerPoint Presentation</vt:lpstr>
      <vt:lpstr>NOAA-18</vt:lpstr>
    </vt:vector>
  </TitlesOfParts>
  <Company>Eumetsat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Manik Bali</cp:lastModifiedBy>
  <cp:revision>5850</cp:revision>
  <cp:lastPrinted>2006-03-06T14:11:17Z</cp:lastPrinted>
  <dcterms:created xsi:type="dcterms:W3CDTF">2010-09-10T00:53:07Z</dcterms:created>
  <dcterms:modified xsi:type="dcterms:W3CDTF">2018-04-06T16:50:27Z</dcterms:modified>
</cp:coreProperties>
</file>