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714" r:id="rId2"/>
    <p:sldId id="736" r:id="rId3"/>
    <p:sldId id="737" r:id="rId4"/>
    <p:sldId id="792" r:id="rId5"/>
    <p:sldId id="793" r:id="rId6"/>
    <p:sldId id="743" r:id="rId7"/>
    <p:sldId id="724" r:id="rId8"/>
    <p:sldId id="741" r:id="rId9"/>
    <p:sldId id="742" r:id="rId10"/>
    <p:sldId id="839" r:id="rId11"/>
    <p:sldId id="819" r:id="rId12"/>
    <p:sldId id="818" r:id="rId13"/>
    <p:sldId id="831" r:id="rId14"/>
    <p:sldId id="738" r:id="rId15"/>
    <p:sldId id="813" r:id="rId16"/>
    <p:sldId id="832" r:id="rId17"/>
    <p:sldId id="833" r:id="rId18"/>
    <p:sldId id="834" r:id="rId19"/>
    <p:sldId id="835" r:id="rId20"/>
    <p:sldId id="836" r:id="rId21"/>
    <p:sldId id="814" r:id="rId22"/>
    <p:sldId id="815" r:id="rId23"/>
    <p:sldId id="837" r:id="rId24"/>
    <p:sldId id="838" r:id="rId25"/>
    <p:sldId id="816" r:id="rId26"/>
    <p:sldId id="817" r:id="rId27"/>
    <p:sldId id="842" r:id="rId28"/>
    <p:sldId id="843" r:id="rId29"/>
    <p:sldId id="844" r:id="rId30"/>
    <p:sldId id="845" r:id="rId31"/>
    <p:sldId id="846" r:id="rId32"/>
    <p:sldId id="847" r:id="rId33"/>
    <p:sldId id="848" r:id="rId34"/>
    <p:sldId id="849" r:id="rId35"/>
    <p:sldId id="850" r:id="rId36"/>
    <p:sldId id="854" r:id="rId37"/>
    <p:sldId id="855" r:id="rId38"/>
    <p:sldId id="856" r:id="rId39"/>
    <p:sldId id="857" r:id="rId40"/>
    <p:sldId id="858" r:id="rId41"/>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008000"/>
    <a:srgbClr val="5F5F5F"/>
    <a:srgbClr val="333333"/>
    <a:srgbClr val="FF3300"/>
    <a:srgbClr val="CC3300"/>
    <a:srgbClr val="80008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4129" autoAdjust="0"/>
    <p:restoredTop sz="91694" autoAdjust="0"/>
  </p:normalViewPr>
  <p:slideViewPr>
    <p:cSldViewPr snapToGrid="0">
      <p:cViewPr varScale="1">
        <p:scale>
          <a:sx n="111" d="100"/>
          <a:sy n="111" d="100"/>
        </p:scale>
        <p:origin x="-17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p:cViewPr varScale="1">
        <p:scale>
          <a:sx n="88" d="100"/>
          <a:sy n="88" d="100"/>
        </p:scale>
        <p:origin x="-2874" y="-108"/>
      </p:cViewPr>
      <p:guideLst>
        <p:guide orient="horz" pos="2957"/>
        <p:guide pos="2238"/>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zou\Documents\Active\papers\published\2006\msu_2006\revision1\plot\Final_backup\Fig6_rmsvsd_100sec_220km_ch21_linear.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02111667859704"/>
          <c:y val="5.8191500100948944E-2"/>
          <c:w val="0.86460101495671249"/>
          <c:h val="0.71556990838134527"/>
        </c:manualLayout>
      </c:layout>
      <c:lineChart>
        <c:grouping val="standard"/>
        <c:varyColors val="0"/>
        <c:ser>
          <c:idx val="6"/>
          <c:order val="0"/>
          <c:tx>
            <c:v>N10 and N11</c:v>
          </c:tx>
          <c:spPr>
            <a:ln w="25400">
              <a:solidFill>
                <a:srgbClr val="008080"/>
              </a:solidFill>
              <a:prstDash val="solid"/>
            </a:ln>
          </c:spPr>
          <c:marker>
            <c:symbol val="star"/>
            <c:size val="7"/>
            <c:spPr>
              <a:noFill/>
              <a:ln>
                <a:solidFill>
                  <a:srgbClr val="008080"/>
                </a:solidFill>
                <a:prstDash val="solid"/>
              </a:ln>
            </c:spPr>
          </c:marker>
          <c:cat>
            <c:numRef>
              <c:f>ch2_new!$A$1:$A$23</c:f>
              <c:numCache>
                <c:formatCode>General</c:formatCode>
                <c:ptCount val="23"/>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numCache>
            </c:numRef>
          </c:cat>
          <c:val>
            <c:numRef>
              <c:f>ch2_new!$H$1:$H$23</c:f>
              <c:numCache>
                <c:formatCode>General</c:formatCode>
                <c:ptCount val="23"/>
                <c:pt idx="1">
                  <c:v>0.44618200000000025</c:v>
                </c:pt>
                <c:pt idx="2">
                  <c:v>0.47373400000000004</c:v>
                </c:pt>
                <c:pt idx="3">
                  <c:v>0.4789650000000002</c:v>
                </c:pt>
                <c:pt idx="4">
                  <c:v>0.53000199999999997</c:v>
                </c:pt>
                <c:pt idx="5">
                  <c:v>0.53292600000000001</c:v>
                </c:pt>
                <c:pt idx="6">
                  <c:v>0.58174600000000032</c:v>
                </c:pt>
                <c:pt idx="7">
                  <c:v>0.60291600000000001</c:v>
                </c:pt>
                <c:pt idx="8">
                  <c:v>0.61875400000000036</c:v>
                </c:pt>
                <c:pt idx="9">
                  <c:v>0.72107699999999997</c:v>
                </c:pt>
                <c:pt idx="10">
                  <c:v>0.73225200000000001</c:v>
                </c:pt>
                <c:pt idx="11">
                  <c:v>0.83319600000000005</c:v>
                </c:pt>
                <c:pt idx="12">
                  <c:v>0.87084800000000051</c:v>
                </c:pt>
                <c:pt idx="13">
                  <c:v>0.92062400000000033</c:v>
                </c:pt>
                <c:pt idx="14">
                  <c:v>0.9730339999999994</c:v>
                </c:pt>
                <c:pt idx="15">
                  <c:v>1.0505599999999999</c:v>
                </c:pt>
                <c:pt idx="16">
                  <c:v>1.1094899999999999</c:v>
                </c:pt>
                <c:pt idx="17">
                  <c:v>1.1293599999999999</c:v>
                </c:pt>
                <c:pt idx="18">
                  <c:v>1.1537199999999999</c:v>
                </c:pt>
                <c:pt idx="19">
                  <c:v>1.18147</c:v>
                </c:pt>
                <c:pt idx="20">
                  <c:v>1.2015399999999994</c:v>
                </c:pt>
                <c:pt idx="21">
                  <c:v>1.2134999999999994</c:v>
                </c:pt>
                <c:pt idx="22">
                  <c:v>1.24431</c:v>
                </c:pt>
              </c:numCache>
            </c:numRef>
          </c:val>
          <c:smooth val="0"/>
        </c:ser>
        <c:ser>
          <c:idx val="7"/>
          <c:order val="1"/>
          <c:tx>
            <c:v>N10 and N12</c:v>
          </c:tx>
          <c:spPr>
            <a:ln w="25400">
              <a:solidFill>
                <a:srgbClr val="0000FF"/>
              </a:solidFill>
              <a:prstDash val="solid"/>
            </a:ln>
          </c:spPr>
          <c:marker>
            <c:symbol val="circle"/>
            <c:size val="7"/>
            <c:spPr>
              <a:solidFill>
                <a:srgbClr val="0000FF"/>
              </a:solidFill>
              <a:ln>
                <a:solidFill>
                  <a:srgbClr val="0000FF"/>
                </a:solidFill>
                <a:prstDash val="solid"/>
              </a:ln>
            </c:spPr>
          </c:marker>
          <c:cat>
            <c:numRef>
              <c:f>ch2_new!$A$1:$A$23</c:f>
              <c:numCache>
                <c:formatCode>General</c:formatCode>
                <c:ptCount val="23"/>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numCache>
            </c:numRef>
          </c:cat>
          <c:val>
            <c:numRef>
              <c:f>ch2_new!$I$1:$I$23</c:f>
              <c:numCache>
                <c:formatCode>General</c:formatCode>
                <c:ptCount val="23"/>
                <c:pt idx="1">
                  <c:v>0.13344200000000009</c:v>
                </c:pt>
                <c:pt idx="2">
                  <c:v>0.458847</c:v>
                </c:pt>
                <c:pt idx="3">
                  <c:v>0.51272300000000004</c:v>
                </c:pt>
                <c:pt idx="4">
                  <c:v>0.51457799999999965</c:v>
                </c:pt>
                <c:pt idx="5">
                  <c:v>0.52488500000000005</c:v>
                </c:pt>
                <c:pt idx="6">
                  <c:v>0.57164000000000048</c:v>
                </c:pt>
                <c:pt idx="7">
                  <c:v>0.59650599999999998</c:v>
                </c:pt>
                <c:pt idx="8">
                  <c:v>0.64887399999999995</c:v>
                </c:pt>
                <c:pt idx="9">
                  <c:v>0.68095100000000053</c:v>
                </c:pt>
                <c:pt idx="10">
                  <c:v>0.75084700000000049</c:v>
                </c:pt>
                <c:pt idx="11">
                  <c:v>0.81490200000000002</c:v>
                </c:pt>
                <c:pt idx="12">
                  <c:v>0.8689400000000006</c:v>
                </c:pt>
                <c:pt idx="13">
                  <c:v>0.94044499999999998</c:v>
                </c:pt>
                <c:pt idx="14">
                  <c:v>0.98080699999999965</c:v>
                </c:pt>
                <c:pt idx="15">
                  <c:v>1.02105</c:v>
                </c:pt>
                <c:pt idx="16">
                  <c:v>1.0787</c:v>
                </c:pt>
                <c:pt idx="17">
                  <c:v>1.1205400000000001</c:v>
                </c:pt>
                <c:pt idx="18">
                  <c:v>1.15117</c:v>
                </c:pt>
                <c:pt idx="19">
                  <c:v>1.1580800000000007</c:v>
                </c:pt>
                <c:pt idx="20">
                  <c:v>1.1962699999999999</c:v>
                </c:pt>
                <c:pt idx="21">
                  <c:v>1.2129699999999994</c:v>
                </c:pt>
                <c:pt idx="22">
                  <c:v>1.2516299999999994</c:v>
                </c:pt>
              </c:numCache>
            </c:numRef>
          </c:val>
          <c:smooth val="0"/>
        </c:ser>
        <c:ser>
          <c:idx val="8"/>
          <c:order val="2"/>
          <c:tx>
            <c:v>N11 and N12</c:v>
          </c:tx>
          <c:spPr>
            <a:ln w="25400">
              <a:solidFill>
                <a:srgbClr val="FF6600"/>
              </a:solidFill>
              <a:prstDash val="solid"/>
            </a:ln>
          </c:spPr>
          <c:marker>
            <c:symbol val="circle"/>
            <c:size val="7"/>
            <c:spPr>
              <a:noFill/>
              <a:ln>
                <a:solidFill>
                  <a:srgbClr val="FF0000"/>
                </a:solidFill>
                <a:prstDash val="solid"/>
              </a:ln>
            </c:spPr>
          </c:marker>
          <c:cat>
            <c:numRef>
              <c:f>ch2_new!$A$1:$A$23</c:f>
              <c:numCache>
                <c:formatCode>General</c:formatCode>
                <c:ptCount val="23"/>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numCache>
            </c:numRef>
          </c:cat>
          <c:val>
            <c:numRef>
              <c:f>ch2_new!$J$1:$J$23</c:f>
              <c:numCache>
                <c:formatCode>General</c:formatCode>
                <c:ptCount val="23"/>
                <c:pt idx="1">
                  <c:v>0.454401</c:v>
                </c:pt>
                <c:pt idx="2">
                  <c:v>0.53085499999999997</c:v>
                </c:pt>
                <c:pt idx="3">
                  <c:v>0.51454699999999953</c:v>
                </c:pt>
                <c:pt idx="4">
                  <c:v>0.53598699999999966</c:v>
                </c:pt>
                <c:pt idx="5">
                  <c:v>0.57197399999999998</c:v>
                </c:pt>
                <c:pt idx="6">
                  <c:v>0.58193099999999998</c:v>
                </c:pt>
                <c:pt idx="7">
                  <c:v>0.60847300000000004</c:v>
                </c:pt>
                <c:pt idx="8">
                  <c:v>0.64415900000000048</c:v>
                </c:pt>
                <c:pt idx="9">
                  <c:v>0.67836600000000002</c:v>
                </c:pt>
                <c:pt idx="10">
                  <c:v>0.71906999999999999</c:v>
                </c:pt>
                <c:pt idx="11">
                  <c:v>0.76924099999999995</c:v>
                </c:pt>
                <c:pt idx="12">
                  <c:v>0.80336799999999953</c:v>
                </c:pt>
                <c:pt idx="13">
                  <c:v>0.85726999999999998</c:v>
                </c:pt>
                <c:pt idx="14">
                  <c:v>0.89070500000000052</c:v>
                </c:pt>
                <c:pt idx="15">
                  <c:v>0.94618899999999961</c:v>
                </c:pt>
                <c:pt idx="16">
                  <c:v>0.95714500000000036</c:v>
                </c:pt>
                <c:pt idx="17">
                  <c:v>1.0005899999999999</c:v>
                </c:pt>
                <c:pt idx="18">
                  <c:v>1.0337099999999992</c:v>
                </c:pt>
                <c:pt idx="19">
                  <c:v>1.0738699999999994</c:v>
                </c:pt>
                <c:pt idx="20">
                  <c:v>1.11378</c:v>
                </c:pt>
                <c:pt idx="21">
                  <c:v>1.15069</c:v>
                </c:pt>
                <c:pt idx="22">
                  <c:v>1.2001599999999999</c:v>
                </c:pt>
              </c:numCache>
            </c:numRef>
          </c:val>
          <c:smooth val="0"/>
        </c:ser>
        <c:ser>
          <c:idx val="9"/>
          <c:order val="3"/>
          <c:tx>
            <c:v>N11 and N14</c:v>
          </c:tx>
          <c:spPr>
            <a:ln w="25400">
              <a:solidFill>
                <a:srgbClr val="993366"/>
              </a:solidFill>
              <a:prstDash val="solid"/>
            </a:ln>
          </c:spPr>
          <c:marker>
            <c:symbol val="diamond"/>
            <c:size val="7"/>
            <c:spPr>
              <a:solidFill>
                <a:srgbClr val="993366"/>
              </a:solidFill>
              <a:ln>
                <a:solidFill>
                  <a:srgbClr val="993366"/>
                </a:solidFill>
                <a:prstDash val="solid"/>
              </a:ln>
            </c:spPr>
          </c:marker>
          <c:cat>
            <c:numRef>
              <c:f>ch2_new!$A$1:$A$23</c:f>
              <c:numCache>
                <c:formatCode>General</c:formatCode>
                <c:ptCount val="23"/>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numCache>
            </c:numRef>
          </c:cat>
          <c:val>
            <c:numRef>
              <c:f>ch2_new!$K$1:$K$23</c:f>
              <c:numCache>
                <c:formatCode>General</c:formatCode>
                <c:ptCount val="23"/>
                <c:pt idx="2">
                  <c:v>0.45312600000000008</c:v>
                </c:pt>
                <c:pt idx="3">
                  <c:v>0.36110700000000001</c:v>
                </c:pt>
                <c:pt idx="4">
                  <c:v>0.34329300000000001</c:v>
                </c:pt>
                <c:pt idx="5">
                  <c:v>0.412101</c:v>
                </c:pt>
                <c:pt idx="6">
                  <c:v>0.52027800000000002</c:v>
                </c:pt>
                <c:pt idx="7">
                  <c:v>0.57665599999999995</c:v>
                </c:pt>
                <c:pt idx="8">
                  <c:v>0.58230499999999996</c:v>
                </c:pt>
                <c:pt idx="9">
                  <c:v>0.72953500000000004</c:v>
                </c:pt>
                <c:pt idx="10">
                  <c:v>0.81213500000000005</c:v>
                </c:pt>
                <c:pt idx="11">
                  <c:v>0.82732799999999962</c:v>
                </c:pt>
                <c:pt idx="12">
                  <c:v>0.82857800000000004</c:v>
                </c:pt>
                <c:pt idx="13">
                  <c:v>0.91392499999999999</c:v>
                </c:pt>
                <c:pt idx="14">
                  <c:v>0.93964000000000036</c:v>
                </c:pt>
                <c:pt idx="15">
                  <c:v>0.99681399999999964</c:v>
                </c:pt>
                <c:pt idx="16">
                  <c:v>1.0417599999999998</c:v>
                </c:pt>
                <c:pt idx="17">
                  <c:v>1.0698599999999998</c:v>
                </c:pt>
                <c:pt idx="18">
                  <c:v>1.0976899999999998</c:v>
                </c:pt>
                <c:pt idx="19">
                  <c:v>1.1380500000000007</c:v>
                </c:pt>
                <c:pt idx="20">
                  <c:v>1.1598999999999993</c:v>
                </c:pt>
                <c:pt idx="21">
                  <c:v>1.1941800000000007</c:v>
                </c:pt>
                <c:pt idx="22">
                  <c:v>1.25021</c:v>
                </c:pt>
              </c:numCache>
            </c:numRef>
          </c:val>
          <c:smooth val="0"/>
        </c:ser>
        <c:ser>
          <c:idx val="10"/>
          <c:order val="4"/>
          <c:tx>
            <c:v>N12 and N14</c:v>
          </c:tx>
          <c:spPr>
            <a:ln w="25400">
              <a:solidFill>
                <a:srgbClr val="FFCC00"/>
              </a:solidFill>
              <a:prstDash val="solid"/>
            </a:ln>
          </c:spPr>
          <c:marker>
            <c:symbol val="triangle"/>
            <c:size val="7"/>
            <c:spPr>
              <a:solidFill>
                <a:srgbClr val="FFCC00"/>
              </a:solidFill>
              <a:ln>
                <a:solidFill>
                  <a:srgbClr val="FFCC00"/>
                </a:solidFill>
                <a:prstDash val="solid"/>
              </a:ln>
            </c:spPr>
          </c:marker>
          <c:cat>
            <c:numRef>
              <c:f>ch2_new!$A$1:$A$23</c:f>
              <c:numCache>
                <c:formatCode>General</c:formatCode>
                <c:ptCount val="23"/>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numCache>
            </c:numRef>
          </c:cat>
          <c:val>
            <c:numRef>
              <c:f>ch2_new!$L$1:$L$23</c:f>
              <c:numCache>
                <c:formatCode>General</c:formatCode>
                <c:ptCount val="23"/>
                <c:pt idx="1">
                  <c:v>0.27430100000000002</c:v>
                </c:pt>
                <c:pt idx="2">
                  <c:v>0.41874700000000004</c:v>
                </c:pt>
                <c:pt idx="3">
                  <c:v>0.41001700000000002</c:v>
                </c:pt>
                <c:pt idx="4">
                  <c:v>0.44461000000000017</c:v>
                </c:pt>
                <c:pt idx="5">
                  <c:v>0.505969</c:v>
                </c:pt>
                <c:pt idx="6">
                  <c:v>0.53734400000000004</c:v>
                </c:pt>
                <c:pt idx="7">
                  <c:v>0.58584499999999995</c:v>
                </c:pt>
                <c:pt idx="8">
                  <c:v>0.62898699999999996</c:v>
                </c:pt>
                <c:pt idx="9">
                  <c:v>0.69826100000000035</c:v>
                </c:pt>
                <c:pt idx="10">
                  <c:v>0.73114100000000048</c:v>
                </c:pt>
                <c:pt idx="11">
                  <c:v>0.77994799999999997</c:v>
                </c:pt>
                <c:pt idx="12">
                  <c:v>0.82375000000000032</c:v>
                </c:pt>
                <c:pt idx="13">
                  <c:v>0.86534199999999994</c:v>
                </c:pt>
                <c:pt idx="14">
                  <c:v>0.92147599999999996</c:v>
                </c:pt>
                <c:pt idx="15">
                  <c:v>0.96049700000000005</c:v>
                </c:pt>
                <c:pt idx="16">
                  <c:v>1.0044</c:v>
                </c:pt>
                <c:pt idx="17">
                  <c:v>1.03118</c:v>
                </c:pt>
                <c:pt idx="18">
                  <c:v>1.05918</c:v>
                </c:pt>
                <c:pt idx="19">
                  <c:v>1.0736899999999998</c:v>
                </c:pt>
                <c:pt idx="20">
                  <c:v>1.1152899999999999</c:v>
                </c:pt>
                <c:pt idx="21">
                  <c:v>1.1460300000000001</c:v>
                </c:pt>
                <c:pt idx="22">
                  <c:v>1.2002599999999999</c:v>
                </c:pt>
              </c:numCache>
            </c:numRef>
          </c:val>
          <c:smooth val="0"/>
        </c:ser>
        <c:ser>
          <c:idx val="0"/>
          <c:order val="5"/>
          <c:tx>
            <c:v>"Average"</c:v>
          </c:tx>
          <c:spPr>
            <a:ln w="38100">
              <a:solidFill>
                <a:srgbClr val="000000"/>
              </a:solidFill>
              <a:prstDash val="solid"/>
            </a:ln>
          </c:spPr>
          <c:marker>
            <c:symbol val="diamond"/>
            <c:size val="9"/>
            <c:spPr>
              <a:solidFill>
                <a:srgbClr val="000000"/>
              </a:solidFill>
              <a:ln>
                <a:solidFill>
                  <a:srgbClr val="000000"/>
                </a:solidFill>
                <a:prstDash val="solid"/>
              </a:ln>
            </c:spPr>
          </c:marker>
          <c:val>
            <c:numRef>
              <c:f>ch2_new!$Z$1:$Z$23</c:f>
              <c:numCache>
                <c:formatCode>General</c:formatCode>
                <c:ptCount val="23"/>
                <c:pt idx="2">
                  <c:v>0.48529963636363627</c:v>
                </c:pt>
                <c:pt idx="3">
                  <c:v>0.47174145454545435</c:v>
                </c:pt>
                <c:pt idx="4">
                  <c:v>0.48643090909090936</c:v>
                </c:pt>
                <c:pt idx="5">
                  <c:v>0.49623909090909096</c:v>
                </c:pt>
                <c:pt idx="6">
                  <c:v>0.53382536363636368</c:v>
                </c:pt>
                <c:pt idx="7">
                  <c:v>0.57967936363636363</c:v>
                </c:pt>
                <c:pt idx="8">
                  <c:v>0.60423390909090879</c:v>
                </c:pt>
                <c:pt idx="9">
                  <c:v>0.67662927272727347</c:v>
                </c:pt>
                <c:pt idx="10">
                  <c:v>0.71450772727272727</c:v>
                </c:pt>
                <c:pt idx="11">
                  <c:v>0.75968618181818182</c:v>
                </c:pt>
                <c:pt idx="12">
                  <c:v>0.79571600000000009</c:v>
                </c:pt>
                <c:pt idx="13">
                  <c:v>0.84233481818181866</c:v>
                </c:pt>
                <c:pt idx="14">
                  <c:v>0.90568900000000052</c:v>
                </c:pt>
                <c:pt idx="15">
                  <c:v>0.94749172727272724</c:v>
                </c:pt>
                <c:pt idx="16">
                  <c:v>0.97951618181818145</c:v>
                </c:pt>
                <c:pt idx="17">
                  <c:v>1.0304032727272721</c:v>
                </c:pt>
                <c:pt idx="18">
                  <c:v>1.0657389090909091</c:v>
                </c:pt>
                <c:pt idx="19">
                  <c:v>1.0953536363636365</c:v>
                </c:pt>
                <c:pt idx="20">
                  <c:v>1.1331263636363635</c:v>
                </c:pt>
                <c:pt idx="21">
                  <c:v>1.1672481818181821</c:v>
                </c:pt>
                <c:pt idx="22">
                  <c:v>1.2107890909090904</c:v>
                </c:pt>
              </c:numCache>
            </c:numRef>
          </c:val>
          <c:smooth val="0"/>
        </c:ser>
        <c:dLbls>
          <c:showLegendKey val="0"/>
          <c:showVal val="0"/>
          <c:showCatName val="0"/>
          <c:showSerName val="0"/>
          <c:showPercent val="0"/>
          <c:showBubbleSize val="0"/>
        </c:dLbls>
        <c:marker val="1"/>
        <c:smooth val="0"/>
        <c:axId val="196554752"/>
        <c:axId val="197294272"/>
      </c:lineChart>
      <c:catAx>
        <c:axId val="196554752"/>
        <c:scaling>
          <c:orientation val="minMax"/>
        </c:scaling>
        <c:delete val="0"/>
        <c:axPos val="b"/>
        <c:title>
          <c:tx>
            <c:rich>
              <a:bodyPr/>
              <a:lstStyle/>
              <a:p>
                <a:pPr>
                  <a:defRPr sz="1200" b="1" i="0" u="none" strike="noStrike" baseline="0">
                    <a:solidFill>
                      <a:srgbClr val="000000"/>
                    </a:solidFill>
                    <a:latin typeface="Arial"/>
                    <a:ea typeface="Arial"/>
                    <a:cs typeface="Arial"/>
                  </a:defRPr>
                </a:pPr>
                <a:r>
                  <a:rPr lang="en-US"/>
                  <a:t>Pixel Distance (km)</a:t>
                </a:r>
              </a:p>
            </c:rich>
          </c:tx>
          <c:layout>
            <c:manualLayout>
              <c:xMode val="edge"/>
              <c:yMode val="edge"/>
              <c:x val="0.41924992612051876"/>
              <c:y val="0.88024080779964664"/>
            </c:manualLayout>
          </c:layout>
          <c:overlay val="0"/>
          <c:spPr>
            <a:noFill/>
            <a:ln w="25400">
              <a:noFill/>
            </a:ln>
          </c:spPr>
        </c:title>
        <c:numFmt formatCode="@" sourceLinked="0"/>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97294272"/>
        <c:crosses val="autoZero"/>
        <c:auto val="1"/>
        <c:lblAlgn val="ctr"/>
        <c:lblOffset val="0"/>
        <c:tickLblSkip val="2"/>
        <c:tickMarkSkip val="1"/>
        <c:noMultiLvlLbl val="0"/>
      </c:catAx>
      <c:valAx>
        <c:axId val="197294272"/>
        <c:scaling>
          <c:orientation val="minMax"/>
        </c:scaling>
        <c:delete val="0"/>
        <c:axPos val="l"/>
        <c:majorGridlines>
          <c:spPr>
            <a:ln w="3175">
              <a:solidFill>
                <a:srgbClr val="FFFFFF"/>
              </a:solidFill>
              <a:prstDash val="solid"/>
            </a:ln>
          </c:spPr>
        </c:majorGridlines>
        <c:title>
          <c:tx>
            <c:rich>
              <a:bodyPr/>
              <a:lstStyle/>
              <a:p>
                <a:pPr>
                  <a:defRPr sz="1200" b="1" i="0" u="none" strike="noStrike" baseline="0">
                    <a:solidFill>
                      <a:srgbClr val="000000"/>
                    </a:solidFill>
                    <a:latin typeface="Arial"/>
                    <a:ea typeface="Arial"/>
                    <a:cs typeface="Arial"/>
                  </a:defRPr>
                </a:pPr>
                <a:r>
                  <a:rPr lang="en-US"/>
                  <a:t>STD (K)</a:t>
                </a:r>
              </a:p>
            </c:rich>
          </c:tx>
          <c:layout>
            <c:manualLayout>
              <c:xMode val="edge"/>
              <c:yMode val="edge"/>
              <c:x val="1.3050581357837191E-2"/>
              <c:y val="0.3443118806019029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96554752"/>
        <c:crosses val="autoZero"/>
        <c:crossBetween val="midCat"/>
      </c:valAx>
      <c:spPr>
        <a:solidFill>
          <a:srgbClr val="FFFFFF"/>
        </a:solidFill>
        <a:ln w="3175">
          <a:solidFill>
            <a:srgbClr val="000000"/>
          </a:solidFill>
          <a:prstDash val="solid"/>
        </a:ln>
      </c:spPr>
    </c:plotArea>
    <c:legend>
      <c:legendPos val="r"/>
      <c:layout>
        <c:manualLayout>
          <c:xMode val="edge"/>
          <c:yMode val="edge"/>
          <c:x val="0.71941329735077364"/>
          <c:y val="0.36227597872026301"/>
          <c:w val="0.1876021070189092"/>
          <c:h val="0.38024007683862282"/>
        </c:manualLayout>
      </c:layout>
      <c:overlay val="0"/>
      <c:spPr>
        <a:solidFill>
          <a:srgbClr val="FFFFFF"/>
        </a:solidFill>
        <a:ln w="25400">
          <a:noFill/>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drawing1.xml><?xml version="1.0" encoding="utf-8"?>
<c:userShapes xmlns:c="http://schemas.openxmlformats.org/drawingml/2006/chart">
  <cdr:relSizeAnchor xmlns:cdr="http://schemas.openxmlformats.org/drawingml/2006/chartDrawing">
    <cdr:from>
      <cdr:x>0.15294</cdr:x>
      <cdr:y>0.22449</cdr:y>
    </cdr:from>
    <cdr:to>
      <cdr:x>0.18767</cdr:x>
      <cdr:y>0.49372</cdr:y>
    </cdr:to>
    <cdr:sp macro="" textlink="">
      <cdr:nvSpPr>
        <cdr:cNvPr id="2" name="Down Arrow 1"/>
        <cdr:cNvSpPr/>
      </cdr:nvSpPr>
      <cdr:spPr bwMode="auto">
        <a:xfrm xmlns:a="http://schemas.openxmlformats.org/drawingml/2006/main">
          <a:off x="990600" y="838200"/>
          <a:ext cx="224946" cy="1005251"/>
        </a:xfrm>
        <a:prstGeom xmlns:a="http://schemas.openxmlformats.org/drawingml/2006/main" prst="downArrow">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0.17284</cdr:x>
      <cdr:y>0.11628</cdr:y>
    </cdr:from>
    <cdr:to>
      <cdr:x>0.423</cdr:x>
      <cdr:y>0.32782</cdr:y>
    </cdr:to>
    <cdr:sp macro="" textlink="">
      <cdr:nvSpPr>
        <cdr:cNvPr id="3" name="TextBox 2"/>
        <cdr:cNvSpPr txBox="1"/>
      </cdr:nvSpPr>
      <cdr:spPr>
        <a:xfrm xmlns:a="http://schemas.openxmlformats.org/drawingml/2006/main">
          <a:off x="1066800" y="381000"/>
          <a:ext cx="1544038" cy="6931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t>Range that instrument noise dominate</a:t>
          </a:r>
          <a:endParaRPr lang="en-US"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3078513" cy="468448"/>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270339" name="Rectangle 3"/>
          <p:cNvSpPr>
            <a:spLocks noGrp="1" noChangeArrowheads="1"/>
          </p:cNvSpPr>
          <p:nvPr>
            <p:ph type="dt" sz="quarter" idx="1"/>
          </p:nvPr>
        </p:nvSpPr>
        <p:spPr bwMode="auto">
          <a:xfrm>
            <a:off x="4022304" y="0"/>
            <a:ext cx="3078513" cy="468448"/>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270340" name="Rectangle 4"/>
          <p:cNvSpPr>
            <a:spLocks noGrp="1" noChangeArrowheads="1"/>
          </p:cNvSpPr>
          <p:nvPr>
            <p:ph type="ftr" sz="quarter" idx="2"/>
          </p:nvPr>
        </p:nvSpPr>
        <p:spPr bwMode="auto">
          <a:xfrm>
            <a:off x="0" y="8918525"/>
            <a:ext cx="3078513" cy="468448"/>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270341" name="Rectangle 5"/>
          <p:cNvSpPr>
            <a:spLocks noGrp="1" noChangeArrowheads="1"/>
          </p:cNvSpPr>
          <p:nvPr>
            <p:ph type="sldNum" sz="quarter" idx="3"/>
          </p:nvPr>
        </p:nvSpPr>
        <p:spPr bwMode="auto">
          <a:xfrm>
            <a:off x="4022304" y="8918525"/>
            <a:ext cx="3078513" cy="468448"/>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5D828D66-AEB5-4DE2-AE3C-788B6F5E35E5}" type="slidenum">
              <a:rPr lang="en-US"/>
              <a:pPr>
                <a:defRPr/>
              </a:pPr>
              <a:t>‹#›</a:t>
            </a:fld>
            <a:endParaRPr lang="en-US"/>
          </a:p>
        </p:txBody>
      </p:sp>
    </p:spTree>
    <p:extLst>
      <p:ext uri="{BB962C8B-B14F-4D97-AF65-F5344CB8AC3E}">
        <p14:creationId xmlns:p14="http://schemas.microsoft.com/office/powerpoint/2010/main" val="93572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78513" cy="468448"/>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39939" name="Rectangle 3"/>
          <p:cNvSpPr>
            <a:spLocks noGrp="1" noChangeArrowheads="1"/>
          </p:cNvSpPr>
          <p:nvPr>
            <p:ph type="dt" idx="1"/>
          </p:nvPr>
        </p:nvSpPr>
        <p:spPr bwMode="auto">
          <a:xfrm>
            <a:off x="4022304" y="0"/>
            <a:ext cx="3078513" cy="468448"/>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7172" name="Rectangle 4"/>
          <p:cNvSpPr>
            <a:spLocks noGrp="1" noRot="1" noChangeAspect="1" noChangeArrowheads="1" noTextEdit="1"/>
          </p:cNvSpPr>
          <p:nvPr>
            <p:ph type="sldImg" idx="2"/>
          </p:nvPr>
        </p:nvSpPr>
        <p:spPr bwMode="auto">
          <a:xfrm>
            <a:off x="1204913" y="706438"/>
            <a:ext cx="4692650" cy="3519487"/>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709917" y="4460764"/>
            <a:ext cx="5682643" cy="4222036"/>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918525"/>
            <a:ext cx="3078513" cy="468448"/>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39943" name="Rectangle 7"/>
          <p:cNvSpPr>
            <a:spLocks noGrp="1" noChangeArrowheads="1"/>
          </p:cNvSpPr>
          <p:nvPr>
            <p:ph type="sldNum" sz="quarter" idx="5"/>
          </p:nvPr>
        </p:nvSpPr>
        <p:spPr bwMode="auto">
          <a:xfrm>
            <a:off x="4022304" y="8918525"/>
            <a:ext cx="3078513" cy="468448"/>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D2E840EC-3661-47EA-B292-7ED791E1B58E}" type="slidenum">
              <a:rPr lang="en-US"/>
              <a:pPr>
                <a:defRPr/>
              </a:pPr>
              <a:t>‹#›</a:t>
            </a:fld>
            <a:endParaRPr lang="en-US"/>
          </a:p>
        </p:txBody>
      </p:sp>
    </p:spTree>
    <p:extLst>
      <p:ext uri="{BB962C8B-B14F-4D97-AF65-F5344CB8AC3E}">
        <p14:creationId xmlns:p14="http://schemas.microsoft.com/office/powerpoint/2010/main" val="905914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9AD4F94-4851-4065-BA9C-947A644B85B9}" type="slidenum">
              <a:rPr lang="en-US" smtClean="0"/>
              <a:pPr/>
              <a:t>1</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690787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075826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384936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432681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8947D-2C35-47C1-9C54-780812C27D64}" type="slidenum">
              <a:rPr lang="en-US" smtClean="0"/>
              <a:t>27</a:t>
            </a:fld>
            <a:endParaRPr lang="en-US"/>
          </a:p>
        </p:txBody>
      </p:sp>
    </p:spTree>
    <p:extLst>
      <p:ext uri="{BB962C8B-B14F-4D97-AF65-F5344CB8AC3E}">
        <p14:creationId xmlns:p14="http://schemas.microsoft.com/office/powerpoint/2010/main" val="245046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1204913" y="703263"/>
            <a:ext cx="4692650" cy="3521075"/>
          </a:xfrm>
          <a:ln/>
        </p:spPr>
      </p:sp>
      <p:sp>
        <p:nvSpPr>
          <p:cNvPr id="12291" name="Rectangle 3"/>
          <p:cNvSpPr>
            <a:spLocks noGrp="1" noChangeArrowheads="1"/>
          </p:cNvSpPr>
          <p:nvPr>
            <p:ph type="body" idx="1"/>
          </p:nvPr>
        </p:nvSpPr>
        <p:spPr>
          <a:xfrm>
            <a:off x="710733" y="4458252"/>
            <a:ext cx="5833829" cy="35228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1800" smtClean="0"/>
              <a:t>Thanks Bruce for the introduction.   The title of my talk is ‘MSU/AMSU/SSU CDR development. I gave a talk three years ago in the STAR science forum about the MSU inter-calibration and trend and I kept talking this subject in the last few years in various occasions and hope people don’t get tired of it.   But today I try to provide a comprehensive review of the current status and a discussion of  various science issues include various bias correction, validation, inter-comparisons, web data support, and so on.  I have reserved the room for two hours, but I will only talk about 45 minutes to one hour and allow plenty of time for questions.  So don’t get scared about the length of the talk as suggested in the announcement.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smtClean="0"/>
              <a:t>Mitch provided long time support for project from the program side, such as leveraging funding. </a:t>
            </a:r>
          </a:p>
          <a:p>
            <a:r>
              <a:rPr lang="en-US" altLang="en-US" sz="1800" smtClean="0"/>
              <a:t>And Fuzhong also provides program support and coordinate the CRTM team to work with our product development team. You may notice that most of my SDS science team members are from his Branch.  </a:t>
            </a:r>
          </a:p>
          <a:p>
            <a:r>
              <a:rPr lang="en-US" altLang="en-US" sz="1800" smtClean="0"/>
              <a:t>I also want to thank Changyong for his long time support from scince side. I can always count on his support when I need a discussion on science.  even when I need support from his team members.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smtClean="0"/>
              <a:t>Mitch provided long time support for project from the program side, such as leveraging funding. </a:t>
            </a:r>
          </a:p>
          <a:p>
            <a:r>
              <a:rPr lang="en-US" altLang="en-US" sz="1800" smtClean="0"/>
              <a:t>And Fuzhong also provides program support and coordinate the CRTM team to work with our product development team. You may notice that most of my SDS science team members are from his Branch.  </a:t>
            </a:r>
          </a:p>
          <a:p>
            <a:r>
              <a:rPr lang="en-US" altLang="en-US" sz="1800" smtClean="0"/>
              <a:t>I also want to thank Changyong for his long time support from scince side. I can always count on his support when I need a discussion on science.  even when I need support from his team members.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smtClean="0"/>
              <a:t>This project focus on developing MSU/AMSU atmospheric temperature CDRs. The window channels will be addressed by another NOAA group. </a:t>
            </a:r>
          </a:p>
          <a:p>
            <a:r>
              <a:rPr lang="en-US" altLang="en-US" sz="1600" smtClean="0"/>
              <a:t> In summary, we work on 15 atmospheric temperature channels, involving 15 satellites, with tempral coverage from late 1978 to present.</a:t>
            </a:r>
          </a:p>
          <a:p>
            <a:r>
              <a:rPr lang="en-US" altLang="en-US" sz="1600" smtClean="0"/>
              <a:t>Each channel needs to be intercalibrated seperately.</a:t>
            </a:r>
          </a:p>
          <a:p>
            <a:endParaRPr lang="en-US" altLang="en-US" sz="1600" smtClean="0"/>
          </a:p>
          <a:p>
            <a:endParaRPr lang="en-US" altLang="en-US" sz="1600" smtClean="0"/>
          </a:p>
          <a:p>
            <a:r>
              <a:rPr lang="en-US" altLang="en-US" sz="1600" smtClean="0"/>
              <a:t>With that, let me first talk about the MSU atmospheric temperature CDR development.  The MSU started from 1978 on TIROS-N and ended on NOAA-14 in May 2007.   So we don’t have MSU observations now.  We have already completed the MSU CDR development and gained a lot of experiences.  We have developed many new techniques for various bias correction procedure.  So I am going to talk with more details on this instrument.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smtClean="0"/>
              <a:t>This project focus on developing MSU/AMSU atmospheric temperature CDRs. The window channels will be addressed by another NOAA group. </a:t>
            </a:r>
          </a:p>
          <a:p>
            <a:r>
              <a:rPr lang="en-US" altLang="en-US" sz="1600" smtClean="0"/>
              <a:t> In summary, we work on 15 atmospheric temperature channels, involving 15 satellites, with tempral coverage from late 1978 to present.</a:t>
            </a:r>
          </a:p>
          <a:p>
            <a:r>
              <a:rPr lang="en-US" altLang="en-US" sz="1600" smtClean="0"/>
              <a:t>Each channel needs to be intercalibrated seperately.</a:t>
            </a:r>
          </a:p>
          <a:p>
            <a:endParaRPr lang="en-US" altLang="en-US" sz="1600" smtClean="0"/>
          </a:p>
          <a:p>
            <a:endParaRPr lang="en-US" altLang="en-US" sz="1600" smtClean="0"/>
          </a:p>
          <a:p>
            <a:r>
              <a:rPr lang="en-US" altLang="en-US" sz="1600" smtClean="0"/>
              <a:t>With that, let me first talk about the MSU atmospheric temperature CDR development.  The MSU started from 1978 on TIROS-N and ended on NOAA-14 in May 2007.   So we don’t have MSU observations now.  We have already completed the MSU CDR development and gained a lot of experiences.  We have developed many new techniques for various bias correction procedure.  So I am going to talk with more details on this instrument.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DEEF37-4C6B-4085-A195-D67E5C34F028}" type="slidenum">
              <a:rPr lang="en-US" smtClean="0"/>
              <a:pPr/>
              <a:t>21</a:t>
            </a:fld>
            <a:endParaRPr lang="en-US" dirty="0"/>
          </a:p>
        </p:txBody>
      </p:sp>
    </p:spTree>
    <p:extLst>
      <p:ext uri="{BB962C8B-B14F-4D97-AF65-F5344CB8AC3E}">
        <p14:creationId xmlns:p14="http://schemas.microsoft.com/office/powerpoint/2010/main" val="1378664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DEEF37-4C6B-4085-A195-D67E5C34F028}" type="slidenum">
              <a:rPr lang="en-US" smtClean="0"/>
              <a:pPr/>
              <a:t>22</a:t>
            </a:fld>
            <a:endParaRPr lang="en-US" dirty="0"/>
          </a:p>
        </p:txBody>
      </p:sp>
    </p:spTree>
    <p:extLst>
      <p:ext uri="{BB962C8B-B14F-4D97-AF65-F5344CB8AC3E}">
        <p14:creationId xmlns:p14="http://schemas.microsoft.com/office/powerpoint/2010/main" val="1907618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DEEF37-4C6B-4085-A195-D67E5C34F028}"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4076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CAF0C06C-A120-4CEF-A9AD-F4118C12BC7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4157037-F5AB-4234-8B75-84F7F4C5E29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1C6CA05-B660-4EEB-890E-A679DF02DE3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a:xfrm>
            <a:off x="6096000" y="6248400"/>
            <a:ext cx="2667000" cy="365125"/>
          </a:xfrm>
          <a:prstGeom prst="rect">
            <a:avLst/>
          </a:prstGeom>
        </p:spPr>
        <p:txBody>
          <a:bodyPr/>
          <a:lstStyle>
            <a:lvl1pPr>
              <a:defRPr/>
            </a:lvl1pPr>
          </a:lstStyle>
          <a:p>
            <a:pPr>
              <a:defRPr/>
            </a:pPr>
            <a:r>
              <a:rPr lang="en-US"/>
              <a:t>11/04/2009</a:t>
            </a:r>
          </a:p>
        </p:txBody>
      </p:sp>
      <p:sp>
        <p:nvSpPr>
          <p:cNvPr id="6"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5FEB6B1F-491E-466A-A528-F9E1FAD779B4}" type="slidenum">
              <a:rPr lang="en-US" altLang="en-US"/>
              <a:pPr/>
              <a:t>‹#›</a:t>
            </a:fld>
            <a:endParaRPr lang="en-US" altLang="en-US"/>
          </a:p>
        </p:txBody>
      </p:sp>
    </p:spTree>
    <p:extLst>
      <p:ext uri="{BB962C8B-B14F-4D97-AF65-F5344CB8AC3E}">
        <p14:creationId xmlns:p14="http://schemas.microsoft.com/office/powerpoint/2010/main" val="617930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a:xfrm>
            <a:off x="6096000" y="6248400"/>
            <a:ext cx="2667000" cy="365125"/>
          </a:xfrm>
          <a:prstGeom prst="rect">
            <a:avLst/>
          </a:prstGeom>
        </p:spPr>
        <p:txBody>
          <a:bodyPr/>
          <a:lstStyle>
            <a:lvl1pPr>
              <a:defRPr/>
            </a:lvl1pPr>
          </a:lstStyle>
          <a:p>
            <a:pPr>
              <a:defRPr/>
            </a:pPr>
            <a:r>
              <a:rPr lang="en-US"/>
              <a:t>11/04/2009</a:t>
            </a:r>
          </a:p>
        </p:txBody>
      </p:sp>
      <p:sp>
        <p:nvSpPr>
          <p:cNvPr id="7"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a:defRPr/>
            </a:pPr>
            <a:endParaRPr lang="en-US"/>
          </a:p>
        </p:txBody>
      </p:sp>
      <p:sp>
        <p:nvSpPr>
          <p:cNvPr id="8" name="Slide Number Placeholder 22"/>
          <p:cNvSpPr>
            <a:spLocks noGrp="1"/>
          </p:cNvSpPr>
          <p:nvPr>
            <p:ph type="sldNum" sz="quarter" idx="12"/>
          </p:nvPr>
        </p:nvSpPr>
        <p:spPr/>
        <p:txBody>
          <a:bodyPr/>
          <a:lstStyle>
            <a:lvl1pPr>
              <a:defRPr/>
            </a:lvl1pPr>
          </a:lstStyle>
          <a:p>
            <a:fld id="{E87B1DA9-8380-4BA3-B767-E729DCD10137}" type="slidenum">
              <a:rPr lang="en-US" altLang="en-US"/>
              <a:pPr/>
              <a:t>‹#›</a:t>
            </a:fld>
            <a:endParaRPr lang="en-US" altLang="en-US"/>
          </a:p>
        </p:txBody>
      </p:sp>
    </p:spTree>
    <p:extLst>
      <p:ext uri="{BB962C8B-B14F-4D97-AF65-F5344CB8AC3E}">
        <p14:creationId xmlns:p14="http://schemas.microsoft.com/office/powerpoint/2010/main" val="2641244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xfrm>
            <a:off x="457200" y="274638"/>
            <a:ext cx="8229600" cy="1143000"/>
          </a:xfrm>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4390968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A28AC38-E0E8-49D7-B2FE-71FD7C42C09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2C94469-C24B-4485-9554-864CA5BFE2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D4866AD1-022E-4E0E-AE7E-C7A6C4DD8D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0D0EA962-5ACB-4E0A-B99B-F2A901C157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D24831DE-8CB6-4B98-B2F1-D4EBA8FF18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F3BB8C-0C0C-4EAB-9830-DC513CDAB61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28B3AD7-A00B-4A91-9B8B-0BA01B14E5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65D3E82-9912-4669-9E99-524028854B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6294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a:defRPr/>
            </a:pPr>
            <a:fld id="{47E33C82-C2A6-478E-8FB2-E20C8DB41475}" type="slidenum">
              <a:rPr lang="en-US"/>
              <a:pPr>
                <a:defRPr/>
              </a:pPr>
              <a:t>‹#›</a:t>
            </a:fld>
            <a:endParaRPr lang="en-US"/>
          </a:p>
        </p:txBody>
      </p:sp>
      <p:sp>
        <p:nvSpPr>
          <p:cNvPr id="1031" name="Rectangle 7"/>
          <p:cNvSpPr>
            <a:spLocks noChangeArrowheads="1"/>
          </p:cNvSpPr>
          <p:nvPr/>
        </p:nvSpPr>
        <p:spPr bwMode="auto">
          <a:xfrm>
            <a:off x="457200" y="1600200"/>
            <a:ext cx="8229600" cy="4724400"/>
          </a:xfrm>
          <a:prstGeom prst="rect">
            <a:avLst/>
          </a:prstGeom>
          <a:noFill/>
          <a:ln w="9525">
            <a:noFill/>
            <a:miter lim="800000"/>
            <a:headEnd/>
            <a:tailEnd/>
          </a:ln>
          <a:effectLst/>
        </p:spPr>
        <p:txBody>
          <a:bodyPr/>
          <a:lstStyle/>
          <a:p>
            <a:pPr marL="342900" indent="-342900">
              <a:spcBef>
                <a:spcPct val="20000"/>
              </a:spcBef>
              <a:buClr>
                <a:srgbClr val="FF0000"/>
              </a:buClr>
              <a:buFont typeface="Wingdings" pitchFamily="2" charset="2"/>
              <a:buChar char="v"/>
              <a:defRPr/>
            </a:pPr>
            <a:endParaRPr lang="en-GB" sz="3200"/>
          </a:p>
        </p:txBody>
      </p:sp>
      <p:sp>
        <p:nvSpPr>
          <p:cNvPr id="1032" name="Rectangle 8"/>
          <p:cNvSpPr>
            <a:spLocks noChangeArrowheads="1"/>
          </p:cNvSpPr>
          <p:nvPr/>
        </p:nvSpPr>
        <p:spPr bwMode="auto">
          <a:xfrm>
            <a:off x="457200" y="6400800"/>
            <a:ext cx="5646738" cy="244475"/>
          </a:xfrm>
          <a:prstGeom prst="rect">
            <a:avLst/>
          </a:prstGeom>
          <a:noFill/>
          <a:ln w="9525">
            <a:noFill/>
            <a:miter lim="800000"/>
            <a:headEnd/>
            <a:tailEnd/>
          </a:ln>
          <a:effectLst/>
        </p:spPr>
        <p:txBody>
          <a:bodyPr/>
          <a:lstStyle/>
          <a:p>
            <a:pPr>
              <a:defRPr/>
            </a:pPr>
            <a:r>
              <a:rPr lang="it-IT" sz="1000" b="1" dirty="0"/>
              <a:t>GSICS </a:t>
            </a:r>
            <a:r>
              <a:rPr lang="en-GB" sz="1000" b="1" dirty="0" smtClean="0"/>
              <a:t>Agency</a:t>
            </a:r>
            <a:r>
              <a:rPr lang="en-GB" sz="1000" b="1" baseline="0" dirty="0" smtClean="0"/>
              <a:t> Report</a:t>
            </a:r>
            <a:endParaRPr lang="en-US" sz="1000" b="1" dirty="0"/>
          </a:p>
        </p:txBody>
      </p:sp>
      <p:sp>
        <p:nvSpPr>
          <p:cNvPr id="1035" name="Line 11"/>
          <p:cNvSpPr>
            <a:spLocks noChangeShapeType="1"/>
          </p:cNvSpPr>
          <p:nvPr/>
        </p:nvSpPr>
        <p:spPr bwMode="auto">
          <a:xfrm flipV="1">
            <a:off x="457200" y="6324600"/>
            <a:ext cx="8229600" cy="0"/>
          </a:xfrm>
          <a:prstGeom prst="line">
            <a:avLst/>
          </a:prstGeom>
          <a:noFill/>
          <a:ln w="38100">
            <a:solidFill>
              <a:srgbClr val="0000FF"/>
            </a:solidFill>
            <a:round/>
            <a:headEnd/>
            <a:tailEnd/>
          </a:ln>
          <a:effectLst/>
        </p:spPr>
        <p:txBody>
          <a:bodyPr/>
          <a:lstStyle/>
          <a:p>
            <a:pPr>
              <a:defRPr/>
            </a:pPr>
            <a:endParaRPr lang="en-GB"/>
          </a:p>
        </p:txBody>
      </p:sp>
      <p:sp>
        <p:nvSpPr>
          <p:cNvPr id="1037" name="Rectangle 13"/>
          <p:cNvSpPr>
            <a:spLocks noChangeArrowheads="1"/>
          </p:cNvSpPr>
          <p:nvPr/>
        </p:nvSpPr>
        <p:spPr bwMode="auto">
          <a:xfrm>
            <a:off x="6553200" y="6477000"/>
            <a:ext cx="2133600" cy="244475"/>
          </a:xfrm>
          <a:prstGeom prst="rect">
            <a:avLst/>
          </a:prstGeom>
          <a:noFill/>
          <a:ln w="9525">
            <a:noFill/>
            <a:miter lim="800000"/>
            <a:headEnd/>
            <a:tailEnd/>
          </a:ln>
          <a:effectLst/>
        </p:spPr>
        <p:txBody>
          <a:bodyPr/>
          <a:lstStyle/>
          <a:p>
            <a:pPr algn="r">
              <a:defRPr/>
            </a:pPr>
            <a:endParaRPr lang="en-GB" sz="1400"/>
          </a:p>
        </p:txBody>
      </p:sp>
      <p:pic>
        <p:nvPicPr>
          <p:cNvPr id="2" name="Picture 18" descr="GLOGO_small"/>
          <p:cNvPicPr>
            <a:picLocks noChangeAspect="1" noChangeArrowheads="1"/>
          </p:cNvPicPr>
          <p:nvPr/>
        </p:nvPicPr>
        <p:blipFill>
          <a:blip r:embed="rId16" cstate="print"/>
          <a:srcRect/>
          <a:stretch>
            <a:fillRect/>
          </a:stretch>
        </p:blipFill>
        <p:spPr bwMode="auto">
          <a:xfrm>
            <a:off x="37971413" y="854075"/>
            <a:ext cx="4102100" cy="4102100"/>
          </a:xfrm>
          <a:prstGeom prst="rect">
            <a:avLst/>
          </a:prstGeom>
          <a:noFill/>
          <a:ln w="9525">
            <a:noFill/>
            <a:miter lim="800000"/>
            <a:headEnd/>
            <a:tailEnd/>
          </a:ln>
        </p:spPr>
      </p:pic>
      <p:pic>
        <p:nvPicPr>
          <p:cNvPr id="1033" name="Picture 19" descr="GLOGO_small"/>
          <p:cNvPicPr>
            <a:picLocks noChangeAspect="1" noChangeArrowheads="1"/>
          </p:cNvPicPr>
          <p:nvPr/>
        </p:nvPicPr>
        <p:blipFill>
          <a:blip r:embed="rId16" cstate="print"/>
          <a:srcRect/>
          <a:stretch>
            <a:fillRect/>
          </a:stretch>
        </p:blipFill>
        <p:spPr bwMode="auto">
          <a:xfrm>
            <a:off x="38123813" y="1006475"/>
            <a:ext cx="4102100" cy="4102100"/>
          </a:xfrm>
          <a:prstGeom prst="rect">
            <a:avLst/>
          </a:prstGeom>
          <a:noFill/>
          <a:ln w="9525">
            <a:noFill/>
            <a:miter lim="800000"/>
            <a:headEnd/>
            <a:tailEnd/>
          </a:ln>
        </p:spPr>
      </p:pic>
      <p:pic>
        <p:nvPicPr>
          <p:cNvPr id="1034" name="Picture 20" descr="GLOGO_small"/>
          <p:cNvPicPr>
            <a:picLocks noChangeAspect="1" noChangeArrowheads="1"/>
          </p:cNvPicPr>
          <p:nvPr/>
        </p:nvPicPr>
        <p:blipFill>
          <a:blip r:embed="rId16" cstate="print"/>
          <a:srcRect/>
          <a:stretch>
            <a:fillRect/>
          </a:stretch>
        </p:blipFill>
        <p:spPr bwMode="auto">
          <a:xfrm>
            <a:off x="37866638" y="815975"/>
            <a:ext cx="4102100" cy="4102100"/>
          </a:xfrm>
          <a:prstGeom prst="rect">
            <a:avLst/>
          </a:prstGeom>
          <a:noFill/>
          <a:ln w="9525">
            <a:noFill/>
            <a:miter lim="800000"/>
            <a:headEnd/>
            <a:tailEnd/>
          </a:ln>
        </p:spPr>
      </p:pic>
      <p:pic>
        <p:nvPicPr>
          <p:cNvPr id="3" name="Picture 2" descr="C:\Users\miu\Dropbox\gsics_WG_logo.jpg"/>
          <p:cNvPicPr>
            <a:picLocks noChangeAspect="1" noChangeArrowheads="1"/>
          </p:cNvPicPr>
          <p:nvPr userDrawn="1"/>
        </p:nvPicPr>
        <p:blipFill>
          <a:blip r:embed="rId17" cstate="print"/>
          <a:srcRect/>
          <a:stretch>
            <a:fillRect/>
          </a:stretch>
        </p:blipFill>
        <p:spPr bwMode="auto">
          <a:xfrm>
            <a:off x="366183" y="330201"/>
            <a:ext cx="2815396" cy="719666"/>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0.wmf"/></Relationships>
</file>

<file path=ppt/slides/_rels/slide3.xml.rels><?xml version="1.0" encoding="UTF-8" standalone="yes"?>
<Relationships xmlns="http://schemas.openxmlformats.org/package/2006/relationships"><Relationship Id="rId2" Type="http://schemas.openxmlformats.org/officeDocument/2006/relationships/hyperlink" Target="https://gsics.nesdis.noaa.gov/wiki/Development/GppaWorkflow"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p>
            <a:fld id="{7C66A421-960F-40DF-BDE6-CED4FB09D906}" type="slidenum">
              <a:rPr lang="en-US" smtClean="0"/>
              <a:pPr/>
              <a:t>1</a:t>
            </a:fld>
            <a:endParaRPr lang="en-US" smtClean="0"/>
          </a:p>
        </p:txBody>
      </p:sp>
      <p:sp>
        <p:nvSpPr>
          <p:cNvPr id="2051" name="Rectangle 2"/>
          <p:cNvSpPr>
            <a:spLocks noGrp="1" noChangeArrowheads="1"/>
          </p:cNvSpPr>
          <p:nvPr>
            <p:ph type="ctrTitle"/>
          </p:nvPr>
        </p:nvSpPr>
        <p:spPr bwMode="auto">
          <a:xfrm>
            <a:off x="668338" y="1727200"/>
            <a:ext cx="7772400" cy="165981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smtClean="0">
                <a:solidFill>
                  <a:srgbClr val="FF0000"/>
                </a:solidFill>
              </a:rPr>
              <a:t>GRWG Microwave Sub-Group Briefing</a:t>
            </a:r>
            <a:endParaRPr lang="en-US" sz="3200" dirty="0" smtClean="0">
              <a:solidFill>
                <a:srgbClr val="0000FF"/>
              </a:solidFill>
            </a:endParaRPr>
          </a:p>
        </p:txBody>
      </p:sp>
      <p:sp>
        <p:nvSpPr>
          <p:cNvPr id="2052" name="Rectangle 3"/>
          <p:cNvSpPr>
            <a:spLocks noGrp="1" noChangeArrowheads="1"/>
          </p:cNvSpPr>
          <p:nvPr>
            <p:ph type="subTitle" idx="1"/>
          </p:nvPr>
        </p:nvSpPr>
        <p:spPr>
          <a:xfrm>
            <a:off x="914400" y="2914650"/>
            <a:ext cx="7315200" cy="2876550"/>
          </a:xfrm>
        </p:spPr>
        <p:txBody>
          <a:bodyPr/>
          <a:lstStyle/>
          <a:p>
            <a:pPr eaLnBrk="1" hangingPunct="1">
              <a:lnSpc>
                <a:spcPct val="80000"/>
              </a:lnSpc>
              <a:spcBef>
                <a:spcPct val="100000"/>
              </a:spcBef>
              <a:spcAft>
                <a:spcPct val="100000"/>
              </a:spcAft>
            </a:pPr>
            <a:endParaRPr lang="en-US" sz="2800" b="1" dirty="0" smtClean="0">
              <a:solidFill>
                <a:schemeClr val="accent2"/>
              </a:solidFill>
              <a:latin typeface="Times New Roman" pitchFamily="18" charset="0"/>
            </a:endParaRPr>
          </a:p>
          <a:p>
            <a:pPr eaLnBrk="1" hangingPunct="1">
              <a:lnSpc>
                <a:spcPct val="80000"/>
              </a:lnSpc>
            </a:pPr>
            <a:r>
              <a:rPr lang="en-US" altLang="zh-CN" sz="2000" i="1" dirty="0" smtClean="0">
                <a:solidFill>
                  <a:srgbClr val="0000FF"/>
                </a:solidFill>
                <a:latin typeface="+mj-lt"/>
                <a:ea typeface="+mj-ea"/>
                <a:cs typeface="+mj-cs"/>
              </a:rPr>
              <a:t>Ralph Ferraro (and entire MW Subgroup)</a:t>
            </a:r>
            <a:endParaRPr lang="en-US" altLang="zh-CN" sz="2000" b="1" dirty="0" smtClean="0">
              <a:latin typeface="Times New Roman" pitchFamily="18" charset="0"/>
              <a:ea typeface="宋体" pitchFamily="2" charset="-122"/>
            </a:endParaRPr>
          </a:p>
          <a:p>
            <a:pPr eaLnBrk="1" hangingPunct="1">
              <a:lnSpc>
                <a:spcPct val="80000"/>
              </a:lnSpc>
            </a:pPr>
            <a:endParaRPr lang="en-US" altLang="zh-CN" sz="2000" dirty="0" smtClean="0">
              <a:latin typeface="Times New Roman" pitchFamily="18" charset="0"/>
              <a:ea typeface="宋体" pitchFamily="2" charset="-122"/>
            </a:endParaRPr>
          </a:p>
          <a:p>
            <a:pPr eaLnBrk="1" hangingPunct="1">
              <a:lnSpc>
                <a:spcPct val="80000"/>
              </a:lnSpc>
            </a:pPr>
            <a:r>
              <a:rPr lang="en-US" altLang="zh-CN" sz="2000" b="1" dirty="0" smtClean="0">
                <a:latin typeface="Times New Roman" pitchFamily="18" charset="0"/>
                <a:ea typeface="宋体" pitchFamily="2" charset="-122"/>
              </a:rPr>
              <a:t>NOAA/NESDIS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4828" y="83252"/>
            <a:ext cx="5752214" cy="799250"/>
          </a:xfrm>
        </p:spPr>
        <p:txBody>
          <a:bodyPr/>
          <a:lstStyle/>
          <a:p>
            <a:r>
              <a:rPr lang="en-US" sz="3600" dirty="0" smtClean="0">
                <a:solidFill>
                  <a:srgbClr val="0000FF"/>
                </a:solidFill>
              </a:rPr>
              <a:t>Meeting Highlights (</a:t>
            </a:r>
            <a:r>
              <a:rPr lang="en-US" sz="3600" dirty="0" smtClean="0">
                <a:solidFill>
                  <a:srgbClr val="0000FF"/>
                </a:solidFill>
              </a:rPr>
              <a:t>3/3)</a:t>
            </a:r>
            <a:endParaRPr lang="en-US" sz="3600" dirty="0">
              <a:solidFill>
                <a:srgbClr val="0000FF"/>
              </a:solidFill>
            </a:endParaRPr>
          </a:p>
        </p:txBody>
      </p:sp>
      <p:sp>
        <p:nvSpPr>
          <p:cNvPr id="5" name="Slide Number Placeholder 4"/>
          <p:cNvSpPr>
            <a:spLocks noGrp="1"/>
          </p:cNvSpPr>
          <p:nvPr>
            <p:ph type="sldNum" sz="quarter" idx="10"/>
          </p:nvPr>
        </p:nvSpPr>
        <p:spPr/>
        <p:txBody>
          <a:bodyPr/>
          <a:lstStyle/>
          <a:p>
            <a:pPr>
              <a:defRPr/>
            </a:pPr>
            <a:fld id="{D4866AD1-022E-4E0E-AE7E-C7A6C4DD8D01}" type="slidenum">
              <a:rPr lang="en-US" smtClean="0"/>
              <a:pPr>
                <a:defRPr/>
              </a:pPr>
              <a:t>10</a:t>
            </a:fld>
            <a:endParaRPr lang="en-US"/>
          </a:p>
        </p:txBody>
      </p:sp>
      <p:sp>
        <p:nvSpPr>
          <p:cNvPr id="6" name="TextBox 5"/>
          <p:cNvSpPr txBox="1"/>
          <p:nvPr/>
        </p:nvSpPr>
        <p:spPr>
          <a:xfrm>
            <a:off x="1261630" y="1216821"/>
            <a:ext cx="2225033" cy="307777"/>
          </a:xfrm>
          <a:prstGeom prst="rect">
            <a:avLst/>
          </a:prstGeom>
          <a:noFill/>
        </p:spPr>
        <p:txBody>
          <a:bodyPr wrap="none" rtlCol="0">
            <a:spAutoFit/>
          </a:bodyPr>
          <a:lstStyle/>
          <a:p>
            <a:r>
              <a:rPr lang="en-US" sz="1400" b="1" i="1" dirty="0" smtClean="0">
                <a:solidFill>
                  <a:srgbClr val="FF0000"/>
                </a:solidFill>
              </a:rPr>
              <a:t>Tony </a:t>
            </a:r>
            <a:r>
              <a:rPr lang="en-US" sz="1400" b="1" i="1" dirty="0" err="1" smtClean="0">
                <a:solidFill>
                  <a:srgbClr val="FF0000"/>
                </a:solidFill>
              </a:rPr>
              <a:t>Reale</a:t>
            </a:r>
            <a:r>
              <a:rPr lang="en-US" sz="1400" b="1" i="1" dirty="0" smtClean="0">
                <a:solidFill>
                  <a:srgbClr val="FF0000"/>
                </a:solidFill>
              </a:rPr>
              <a:t>, 12 Oct 2017</a:t>
            </a:r>
            <a:endParaRPr lang="en-US" sz="1400" b="1" i="1" dirty="0">
              <a:solidFill>
                <a:srgbClr val="FF0000"/>
              </a:solidFill>
            </a:endParaRPr>
          </a:p>
        </p:txBody>
      </p:sp>
      <p:sp>
        <p:nvSpPr>
          <p:cNvPr id="10" name="TextBox 9"/>
          <p:cNvSpPr txBox="1"/>
          <p:nvPr/>
        </p:nvSpPr>
        <p:spPr>
          <a:xfrm>
            <a:off x="5801035" y="1061274"/>
            <a:ext cx="2332690" cy="307777"/>
          </a:xfrm>
          <a:prstGeom prst="rect">
            <a:avLst/>
          </a:prstGeom>
          <a:noFill/>
        </p:spPr>
        <p:txBody>
          <a:bodyPr wrap="none" rtlCol="0">
            <a:spAutoFit/>
          </a:bodyPr>
          <a:lstStyle/>
          <a:p>
            <a:r>
              <a:rPr lang="en-US" sz="1400" b="1" i="1" dirty="0" smtClean="0">
                <a:solidFill>
                  <a:srgbClr val="FF0000"/>
                </a:solidFill>
              </a:rPr>
              <a:t>Derek </a:t>
            </a:r>
            <a:r>
              <a:rPr lang="en-US" sz="1400" b="1" i="1" dirty="0" err="1" smtClean="0">
                <a:solidFill>
                  <a:srgbClr val="FF0000"/>
                </a:solidFill>
              </a:rPr>
              <a:t>Houtz</a:t>
            </a:r>
            <a:r>
              <a:rPr lang="en-US" sz="1400" b="1" i="1" dirty="0" smtClean="0">
                <a:solidFill>
                  <a:srgbClr val="FF0000"/>
                </a:solidFill>
              </a:rPr>
              <a:t>, 12 Jan 2018</a:t>
            </a:r>
            <a:endParaRPr lang="en-US" sz="1400" b="1" i="1" dirty="0">
              <a:solidFill>
                <a:srgbClr val="FF0000"/>
              </a:solidFill>
            </a:endParaRPr>
          </a:p>
        </p:txBody>
      </p:sp>
      <p:sp>
        <p:nvSpPr>
          <p:cNvPr id="13" name="TextBox 12"/>
          <p:cNvSpPr txBox="1"/>
          <p:nvPr/>
        </p:nvSpPr>
        <p:spPr>
          <a:xfrm>
            <a:off x="4633111" y="1387866"/>
            <a:ext cx="4515210" cy="307777"/>
          </a:xfrm>
          <a:prstGeom prst="rect">
            <a:avLst/>
          </a:prstGeom>
          <a:noFill/>
        </p:spPr>
        <p:txBody>
          <a:bodyPr wrap="none" rtlCol="0">
            <a:spAutoFit/>
          </a:bodyPr>
          <a:lstStyle/>
          <a:p>
            <a:r>
              <a:rPr lang="en-US" sz="1400" b="1" i="1" dirty="0" smtClean="0">
                <a:solidFill>
                  <a:srgbClr val="002060"/>
                </a:solidFill>
              </a:rPr>
              <a:t>NIST MW Calibration Reference for ATMS (JPSS-2)</a:t>
            </a:r>
            <a:endParaRPr lang="en-US" sz="1400" b="1" i="1" dirty="0">
              <a:solidFill>
                <a:srgbClr val="002060"/>
              </a:solidFill>
            </a:endParaRPr>
          </a:p>
        </p:txBody>
      </p:sp>
      <p:pic>
        <p:nvPicPr>
          <p:cNvPr id="1945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77633" y="2011837"/>
            <a:ext cx="4038600" cy="302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50264" y="2410619"/>
            <a:ext cx="4038600" cy="232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50264" y="1553520"/>
            <a:ext cx="3849168" cy="1015663"/>
          </a:xfrm>
          <a:prstGeom prst="rect">
            <a:avLst/>
          </a:prstGeom>
          <a:noFill/>
        </p:spPr>
        <p:txBody>
          <a:bodyPr wrap="square" rtlCol="0">
            <a:spAutoFit/>
          </a:bodyPr>
          <a:lstStyle/>
          <a:p>
            <a:r>
              <a:rPr lang="en-US" sz="1100" b="1" i="1" dirty="0" smtClean="0">
                <a:solidFill>
                  <a:srgbClr val="002060"/>
                </a:solidFill>
              </a:rPr>
              <a:t>Instrument noises can be used to determine the distance criteria when collecting collocated datasets between GRUAN and MW Sensors   </a:t>
            </a:r>
            <a:r>
              <a:rPr lang="en-US" sz="1400" b="1" i="1" dirty="0" smtClean="0">
                <a:solidFill>
                  <a:srgbClr val="002060"/>
                </a:solidFill>
              </a:rPr>
              <a:t> </a:t>
            </a:r>
            <a:endParaRPr lang="en-US" sz="1400" b="1" i="1" dirty="0">
              <a:solidFill>
                <a:srgbClr val="002060"/>
              </a:solidFill>
            </a:endParaRPr>
          </a:p>
          <a:p>
            <a:endParaRPr lang="en-US" sz="1200" b="1" i="1" dirty="0">
              <a:solidFill>
                <a:srgbClr val="002060"/>
              </a:solidFill>
            </a:endParaRPr>
          </a:p>
          <a:p>
            <a:endParaRPr lang="en-US" sz="1200" b="1" i="1" dirty="0">
              <a:solidFill>
                <a:srgbClr val="002060"/>
              </a:solidFill>
            </a:endParaRPr>
          </a:p>
        </p:txBody>
      </p:sp>
      <p:sp>
        <p:nvSpPr>
          <p:cNvPr id="15" name="TextBox 14"/>
          <p:cNvSpPr txBox="1"/>
          <p:nvPr/>
        </p:nvSpPr>
        <p:spPr>
          <a:xfrm>
            <a:off x="95842" y="4754310"/>
            <a:ext cx="4173908" cy="461665"/>
          </a:xfrm>
          <a:prstGeom prst="rect">
            <a:avLst/>
          </a:prstGeom>
          <a:noFill/>
        </p:spPr>
        <p:txBody>
          <a:bodyPr wrap="square" rtlCol="0">
            <a:spAutoFit/>
          </a:bodyPr>
          <a:lstStyle/>
          <a:p>
            <a:pPr>
              <a:buFont typeface="Wingdings" pitchFamily="2" charset="2"/>
              <a:buChar char="Ø"/>
            </a:pPr>
            <a:r>
              <a:rPr lang="en-US" sz="1200" b="1" dirty="0" smtClean="0">
                <a:solidFill>
                  <a:srgbClr val="0070C0"/>
                </a:solidFill>
              </a:rPr>
              <a:t> Minimum STD = </a:t>
            </a:r>
            <a:r>
              <a:rPr lang="en-US" sz="1200" b="1" dirty="0" smtClean="0">
                <a:solidFill>
                  <a:srgbClr val="0070C0"/>
                </a:solidFill>
                <a:sym typeface="Symbol"/>
              </a:rPr>
              <a:t></a:t>
            </a:r>
            <a:r>
              <a:rPr lang="en-US" sz="1200" b="1" dirty="0" smtClean="0">
                <a:solidFill>
                  <a:srgbClr val="0070C0"/>
                </a:solidFill>
              </a:rPr>
              <a:t>2 *0.3K=0.42K</a:t>
            </a:r>
          </a:p>
          <a:p>
            <a:pPr>
              <a:buFont typeface="Wingdings" pitchFamily="2" charset="2"/>
              <a:buChar char="Ø"/>
            </a:pPr>
            <a:r>
              <a:rPr lang="en-US" sz="1200" b="1" dirty="0" smtClean="0">
                <a:solidFill>
                  <a:srgbClr val="0070C0"/>
                </a:solidFill>
              </a:rPr>
              <a:t> Maximum distance for collocated datasets ~40Km</a:t>
            </a:r>
            <a:endParaRPr lang="en-US" sz="1200" b="1" dirty="0">
              <a:solidFill>
                <a:srgbClr val="0070C0"/>
              </a:solidFill>
            </a:endParaRPr>
          </a:p>
        </p:txBody>
      </p:sp>
    </p:spTree>
    <p:extLst>
      <p:ext uri="{BB962C8B-B14F-4D97-AF65-F5344CB8AC3E}">
        <p14:creationId xmlns:p14="http://schemas.microsoft.com/office/powerpoint/2010/main" val="604655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5589" y="154997"/>
            <a:ext cx="5439398" cy="1143000"/>
          </a:xfrm>
        </p:spPr>
        <p:txBody>
          <a:bodyPr/>
          <a:lstStyle/>
          <a:p>
            <a:r>
              <a:rPr lang="en-US" sz="3200" dirty="0" smtClean="0">
                <a:solidFill>
                  <a:srgbClr val="0000FF"/>
                </a:solidFill>
              </a:rPr>
              <a:t>Newsletters – MW Topics</a:t>
            </a:r>
            <a:br>
              <a:rPr lang="en-US" sz="3200" dirty="0" smtClean="0">
                <a:solidFill>
                  <a:srgbClr val="0000FF"/>
                </a:solidFill>
              </a:rPr>
            </a:br>
            <a:endParaRPr lang="en-US" sz="3200" dirty="0">
              <a:solidFill>
                <a:srgbClr val="0000FF"/>
              </a:solidFill>
            </a:endParaRPr>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11</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564" y="1608071"/>
            <a:ext cx="2859830" cy="3700957"/>
          </a:xfrm>
          <a:prstGeom prst="rect">
            <a:avLst/>
          </a:prstGeom>
          <a:ln w="12700" cmpd="sng">
            <a:solidFill>
              <a:schemeClr val="tx1"/>
            </a:solidFill>
          </a:ln>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5817"/>
          <a:stretch/>
        </p:blipFill>
        <p:spPr>
          <a:xfrm>
            <a:off x="3383033" y="4283851"/>
            <a:ext cx="2681353" cy="2574149"/>
          </a:xfrm>
          <a:prstGeom prst="rect">
            <a:avLst/>
          </a:prstGeom>
          <a:ln w="12700" cmpd="sng">
            <a:solidFill>
              <a:schemeClr val="tx1"/>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7155" y="1462794"/>
            <a:ext cx="2757467" cy="3568487"/>
          </a:xfrm>
          <a:prstGeom prst="rect">
            <a:avLst/>
          </a:prstGeom>
          <a:ln w="12700" cmpd="sng">
            <a:solidFill>
              <a:schemeClr val="tx1"/>
            </a:solid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7673" y="753492"/>
            <a:ext cx="2666713" cy="3451039"/>
          </a:xfrm>
          <a:prstGeom prst="rect">
            <a:avLst/>
          </a:prstGeom>
          <a:ln w="12700" cmpd="sng">
            <a:solidFill>
              <a:schemeClr val="tx1"/>
            </a:solidFill>
          </a:ln>
        </p:spPr>
      </p:pic>
    </p:spTree>
    <p:extLst>
      <p:ext uri="{BB962C8B-B14F-4D97-AF65-F5344CB8AC3E}">
        <p14:creationId xmlns:p14="http://schemas.microsoft.com/office/powerpoint/2010/main" val="222792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406" y="0"/>
            <a:ext cx="5345394" cy="1143000"/>
          </a:xfrm>
        </p:spPr>
        <p:txBody>
          <a:bodyPr/>
          <a:lstStyle/>
          <a:p>
            <a:r>
              <a:rPr lang="en-US" sz="3600" dirty="0" smtClean="0">
                <a:solidFill>
                  <a:srgbClr val="0000FF"/>
                </a:solidFill>
              </a:rPr>
              <a:t>2017 </a:t>
            </a:r>
            <a:r>
              <a:rPr lang="en-US" sz="3600" dirty="0" smtClean="0">
                <a:solidFill>
                  <a:srgbClr val="0000FF"/>
                </a:solidFill>
              </a:rPr>
              <a:t>MW </a:t>
            </a:r>
            <a:r>
              <a:rPr lang="en-US" sz="3600" dirty="0" smtClean="0">
                <a:solidFill>
                  <a:srgbClr val="0000FF"/>
                </a:solidFill>
              </a:rPr>
              <a:t>Session</a:t>
            </a:r>
            <a:endParaRPr lang="en-US" sz="3600" dirty="0">
              <a:solidFill>
                <a:srgbClr val="0000FF"/>
              </a:solidFill>
            </a:endParaRPr>
          </a:p>
        </p:txBody>
      </p:sp>
      <p:pic>
        <p:nvPicPr>
          <p:cNvPr id="1638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858710" y="1118367"/>
            <a:ext cx="6208520" cy="294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p:cNvSpPr>
            <a:spLocks noGrp="1"/>
          </p:cNvSpPr>
          <p:nvPr>
            <p:ph sz="half" idx="2"/>
          </p:nvPr>
        </p:nvSpPr>
        <p:spPr>
          <a:xfrm>
            <a:off x="136732" y="4289993"/>
            <a:ext cx="8639798" cy="1947270"/>
          </a:xfrm>
        </p:spPr>
        <p:txBody>
          <a:bodyPr/>
          <a:lstStyle/>
          <a:p>
            <a:r>
              <a:rPr lang="en-US" sz="2000" dirty="0" smtClean="0"/>
              <a:t>There were some logistical, remote participation matters that were “good lessons learned”</a:t>
            </a:r>
          </a:p>
          <a:p>
            <a:r>
              <a:rPr lang="en-US" sz="2000" dirty="0" smtClean="0"/>
              <a:t>Were able to have some in person participation from U.S. members</a:t>
            </a:r>
          </a:p>
          <a:p>
            <a:pPr lvl="1"/>
            <a:r>
              <a:rPr lang="en-US" sz="1600" dirty="0" smtClean="0"/>
              <a:t>Helped stimulate closer interactions this past year</a:t>
            </a:r>
          </a:p>
          <a:p>
            <a:r>
              <a:rPr lang="en-US" sz="2000" dirty="0" smtClean="0"/>
              <a:t>We came up with our first set of actions!</a:t>
            </a:r>
            <a:endParaRPr lang="en-US" sz="2000"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12</a:t>
            </a:fld>
            <a:endParaRPr lang="en-US"/>
          </a:p>
        </p:txBody>
      </p:sp>
    </p:spTree>
    <p:extLst>
      <p:ext uri="{BB962C8B-B14F-4D97-AF65-F5344CB8AC3E}">
        <p14:creationId xmlns:p14="http://schemas.microsoft.com/office/powerpoint/2010/main" val="1449401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5032" y="274638"/>
            <a:ext cx="5601768" cy="1143000"/>
          </a:xfrm>
        </p:spPr>
        <p:txBody>
          <a:bodyPr/>
          <a:lstStyle/>
          <a:p>
            <a:r>
              <a:rPr lang="en-US" dirty="0" smtClean="0">
                <a:solidFill>
                  <a:srgbClr val="0000FF"/>
                </a:solidFill>
              </a:rPr>
              <a:t>2018 MW Session</a:t>
            </a:r>
            <a:endParaRPr lang="en-US" dirty="0">
              <a:solidFill>
                <a:srgbClr val="0000FF"/>
              </a:solidFill>
            </a:endParaRPr>
          </a:p>
        </p:txBody>
      </p:sp>
      <p:sp>
        <p:nvSpPr>
          <p:cNvPr id="3" name="Slide Number Placeholder 2"/>
          <p:cNvSpPr>
            <a:spLocks noGrp="1"/>
          </p:cNvSpPr>
          <p:nvPr>
            <p:ph type="sldNum" sz="quarter" idx="10"/>
          </p:nvPr>
        </p:nvSpPr>
        <p:spPr/>
        <p:txBody>
          <a:bodyPr/>
          <a:lstStyle/>
          <a:p>
            <a:pPr>
              <a:defRPr/>
            </a:pPr>
            <a:fld id="{D24831DE-8CB6-4B98-B2F1-D4EBA8FF1804}" type="slidenum">
              <a:rPr lang="en-US" smtClean="0"/>
              <a:pPr>
                <a:defRPr/>
              </a:pPr>
              <a:t>13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218301922"/>
              </p:ext>
            </p:extLst>
          </p:nvPr>
        </p:nvGraphicFramePr>
        <p:xfrm>
          <a:off x="461474" y="1343828"/>
          <a:ext cx="8075774" cy="4566822"/>
        </p:xfrm>
        <a:graphic>
          <a:graphicData uri="http://schemas.openxmlformats.org/drawingml/2006/table">
            <a:tbl>
              <a:tblPr/>
              <a:tblGrid>
                <a:gridCol w="679940"/>
                <a:gridCol w="1300236"/>
                <a:gridCol w="1359880"/>
                <a:gridCol w="3829133"/>
                <a:gridCol w="369792"/>
                <a:gridCol w="536793"/>
              </a:tblGrid>
              <a:tr h="192594">
                <a:tc>
                  <a:txBody>
                    <a:bodyPr/>
                    <a:lstStyle/>
                    <a:p>
                      <a:pPr algn="ctr" fontAlgn="ctr"/>
                      <a:r>
                        <a:rPr lang="en-US" sz="900" b="0" i="0" u="none" strike="noStrike" dirty="0">
                          <a:solidFill>
                            <a:srgbClr val="000000"/>
                          </a:solidFill>
                          <a:effectLst/>
                          <a:latin typeface="Arial"/>
                        </a:rPr>
                        <a:t>Thu pm</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gridSpan="5">
                  <a:txBody>
                    <a:bodyPr/>
                    <a:lstStyle/>
                    <a:p>
                      <a:pPr algn="ctr" fontAlgn="ctr"/>
                      <a:r>
                        <a:rPr lang="en-US" sz="900" b="1" i="0" u="none" strike="noStrike">
                          <a:solidFill>
                            <a:srgbClr val="000000"/>
                          </a:solidFill>
                          <a:effectLst/>
                          <a:latin typeface="Arial"/>
                        </a:rPr>
                        <a:t>GRWG: MW Sub-Group</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6297">
                <a:tc>
                  <a:txBody>
                    <a:bodyPr/>
                    <a:lstStyle/>
                    <a:p>
                      <a:pPr algn="ctr" fontAlgn="ctr"/>
                      <a:r>
                        <a:rPr lang="en-US" sz="900" b="0" i="0" u="none" strike="noStrike">
                          <a:solidFill>
                            <a:srgbClr val="000000"/>
                          </a:solidFill>
                          <a:effectLst/>
                          <a:latin typeface="Arial"/>
                        </a:rPr>
                        <a:t> </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gridSpan="5">
                  <a:txBody>
                    <a:bodyPr/>
                    <a:lstStyle/>
                    <a:p>
                      <a:pPr algn="ctr" fontAlgn="ctr"/>
                      <a:r>
                        <a:rPr lang="en-US" sz="900" b="1" i="0" u="none" strike="noStrike" dirty="0">
                          <a:solidFill>
                            <a:srgbClr val="000000"/>
                          </a:solidFill>
                          <a:effectLst/>
                          <a:latin typeface="Arial"/>
                        </a:rPr>
                        <a:t>Chair : Ralph Ferraro</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2594">
                <a:tc>
                  <a:txBody>
                    <a:bodyPr/>
                    <a:lstStyle/>
                    <a:p>
                      <a:pPr algn="ctr" fontAlgn="ctr"/>
                      <a:r>
                        <a:rPr lang="en-US" sz="900" b="0" i="0" u="none" strike="noStrike">
                          <a:solidFill>
                            <a:srgbClr val="000000"/>
                          </a:solidFill>
                          <a:effectLst/>
                          <a:latin typeface="Arial"/>
                        </a:rPr>
                        <a:t>13:00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dirty="0">
                          <a:solidFill>
                            <a:srgbClr val="000000"/>
                          </a:solidFill>
                          <a:effectLst/>
                          <a:latin typeface="Arial"/>
                        </a:rPr>
                        <a:t>Ralph Ferraro</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NOAA</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Introduction and Action Item/Discussion</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9a</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0:30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r h="385188">
                <a:tc>
                  <a:txBody>
                    <a:bodyPr/>
                    <a:lstStyle/>
                    <a:p>
                      <a:pPr algn="ctr" fontAlgn="ctr"/>
                      <a:r>
                        <a:rPr lang="en-US" sz="900" b="0" i="0" u="none" strike="noStrike">
                          <a:solidFill>
                            <a:srgbClr val="000000"/>
                          </a:solidFill>
                          <a:effectLst/>
                          <a:latin typeface="Arial"/>
                        </a:rPr>
                        <a:t>13:30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dirty="0">
                          <a:solidFill>
                            <a:srgbClr val="000000"/>
                          </a:solidFill>
                          <a:effectLst/>
                          <a:latin typeface="Arial"/>
                        </a:rPr>
                        <a:t>Shenli Wu</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CMA</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Development of FY-3/MWRI Calibration on warm/cold targets and reflector emissivity</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9b</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0:20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r h="288891">
                <a:tc>
                  <a:txBody>
                    <a:bodyPr/>
                    <a:lstStyle/>
                    <a:p>
                      <a:pPr algn="ctr" fontAlgn="ctr"/>
                      <a:r>
                        <a:rPr lang="en-US" sz="900" b="0" i="0" u="none" strike="noStrike">
                          <a:solidFill>
                            <a:srgbClr val="000000"/>
                          </a:solidFill>
                          <a:effectLst/>
                          <a:latin typeface="Arial"/>
                        </a:rPr>
                        <a:t>13:50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Yang Guo</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dirty="0">
                          <a:solidFill>
                            <a:srgbClr val="000000"/>
                          </a:solidFill>
                          <a:effectLst/>
                          <a:latin typeface="Arial"/>
                        </a:rPr>
                        <a:t>CMA</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Calibration and validation of Microwave Humidity Sounder onboard FY-3D satellite</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9c</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0:20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r h="385188">
                <a:tc>
                  <a:txBody>
                    <a:bodyPr/>
                    <a:lstStyle/>
                    <a:p>
                      <a:pPr algn="ctr" fontAlgn="ctr"/>
                      <a:r>
                        <a:rPr lang="en-US" sz="900" b="0" i="0" u="none" strike="noStrike">
                          <a:solidFill>
                            <a:srgbClr val="000000"/>
                          </a:solidFill>
                          <a:effectLst/>
                          <a:latin typeface="Arial"/>
                        </a:rPr>
                        <a:t>14:10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Hao Liu</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NSSC</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dirty="0">
                          <a:solidFill>
                            <a:srgbClr val="000000"/>
                          </a:solidFill>
                          <a:effectLst/>
                          <a:latin typeface="Arial"/>
                        </a:rPr>
                        <a:t>Consideration of the on-board calibration of interferometric synthetic aperture microwave radiometer,</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9d</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0:20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r h="577782">
                <a:tc>
                  <a:txBody>
                    <a:bodyPr/>
                    <a:lstStyle/>
                    <a:p>
                      <a:pPr algn="ctr" fontAlgn="ctr"/>
                      <a:r>
                        <a:rPr lang="en-US" sz="900" b="0" i="0" u="none" strike="noStrike">
                          <a:solidFill>
                            <a:srgbClr val="000000"/>
                          </a:solidFill>
                          <a:effectLst/>
                          <a:latin typeface="Arial"/>
                        </a:rPr>
                        <a:t>14:30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Xiaolong Dong</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NSSC</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dirty="0">
                          <a:solidFill>
                            <a:srgbClr val="000000"/>
                          </a:solidFill>
                          <a:effectLst/>
                          <a:latin typeface="Arial"/>
                        </a:rPr>
                        <a:t>Development and Standardization of the Guidelines for Prelaunch Calibration of Microwave Sensors - Activities of the CEOS WGCV</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9e</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0:20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r h="192594">
                <a:tc>
                  <a:txBody>
                    <a:bodyPr/>
                    <a:lstStyle/>
                    <a:p>
                      <a:pPr algn="ctr" fontAlgn="ctr"/>
                      <a:r>
                        <a:rPr lang="en-US" sz="900" b="0" i="0" u="none" strike="noStrike">
                          <a:solidFill>
                            <a:srgbClr val="000000"/>
                          </a:solidFill>
                          <a:effectLst/>
                          <a:latin typeface="Arial"/>
                        </a:rPr>
                        <a:t>14:50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Ninghai Sun</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NOAA Affiliate</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dirty="0">
                          <a:solidFill>
                            <a:srgbClr val="000000"/>
                          </a:solidFill>
                          <a:effectLst/>
                          <a:latin typeface="Arial"/>
                        </a:rPr>
                        <a:t>ATMS SDR NOAA-20 and NPP ATMS calibration update</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9f</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0:20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r h="192594">
                <a:tc>
                  <a:txBody>
                    <a:bodyPr/>
                    <a:lstStyle/>
                    <a:p>
                      <a:pPr algn="ctr" fontAlgn="ctr"/>
                      <a:r>
                        <a:rPr lang="en-US" sz="900" b="0" i="0" u="none" strike="noStrike">
                          <a:solidFill>
                            <a:srgbClr val="000000"/>
                          </a:solidFill>
                          <a:effectLst/>
                          <a:latin typeface="Arial"/>
                        </a:rPr>
                        <a:t>15:10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gridSpan="3">
                  <a:txBody>
                    <a:bodyPr/>
                    <a:lstStyle/>
                    <a:p>
                      <a:pPr algn="ctr" fontAlgn="ctr"/>
                      <a:r>
                        <a:rPr lang="en-US" sz="900" b="1" i="0" u="none" strike="noStrike" dirty="0">
                          <a:solidFill>
                            <a:srgbClr val="000000"/>
                          </a:solidFill>
                          <a:effectLst/>
                          <a:latin typeface="Arial"/>
                        </a:rPr>
                        <a:t>Coffee break</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ctr" fontAlgn="ctr"/>
                      <a:r>
                        <a:rPr lang="en-US" sz="900" b="1" i="0" u="none" strike="noStrike">
                          <a:solidFill>
                            <a:srgbClr val="000000"/>
                          </a:solidFill>
                          <a:effectLst/>
                          <a:latin typeface="Arial"/>
                        </a:rPr>
                        <a:t> </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Arial"/>
                        </a:rPr>
                        <a:t>0:20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88891">
                <a:tc>
                  <a:txBody>
                    <a:bodyPr/>
                    <a:lstStyle/>
                    <a:p>
                      <a:pPr algn="ctr" fontAlgn="ctr"/>
                      <a:r>
                        <a:rPr lang="en-US" sz="900" b="0" i="0" u="none" strike="noStrike">
                          <a:solidFill>
                            <a:srgbClr val="000000"/>
                          </a:solidFill>
                          <a:effectLst/>
                          <a:latin typeface="Arial"/>
                        </a:rPr>
                        <a:t>15:30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Ralph Ferraro</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NOAA</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dirty="0">
                          <a:solidFill>
                            <a:srgbClr val="000000"/>
                          </a:solidFill>
                          <a:effectLst/>
                          <a:latin typeface="Arial"/>
                        </a:rPr>
                        <a:t>Introduction: Radio Occultation as a MW standard/calibration source</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9g</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0:10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r h="577782">
                <a:tc>
                  <a:txBody>
                    <a:bodyPr/>
                    <a:lstStyle/>
                    <a:p>
                      <a:pPr algn="ctr" fontAlgn="ctr"/>
                      <a:r>
                        <a:rPr lang="en-US" sz="900" b="0" i="0" u="none" strike="noStrike">
                          <a:solidFill>
                            <a:srgbClr val="000000"/>
                          </a:solidFill>
                          <a:effectLst/>
                          <a:latin typeface="Arial"/>
                        </a:rPr>
                        <a:t>15:40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Lin Lin</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NOAA Affiliate</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dirty="0">
                          <a:solidFill>
                            <a:srgbClr val="000000"/>
                          </a:solidFill>
                          <a:effectLst/>
                          <a:latin typeface="Arial"/>
                        </a:rPr>
                        <a:t>Mutual Validations of Observations between lifetime S-NPP ATMS and GPS ROs from COSMIC, </a:t>
                      </a:r>
                      <a:r>
                        <a:rPr lang="en-US" sz="900" b="0" i="0" u="none" strike="noStrike" dirty="0" err="1">
                          <a:solidFill>
                            <a:srgbClr val="000000"/>
                          </a:solidFill>
                          <a:effectLst/>
                          <a:latin typeface="Arial"/>
                        </a:rPr>
                        <a:t>MetOp</a:t>
                      </a:r>
                      <a:r>
                        <a:rPr lang="en-US" sz="900" b="0" i="0" u="none" strike="noStrike" dirty="0">
                          <a:solidFill>
                            <a:srgbClr val="000000"/>
                          </a:solidFill>
                          <a:effectLst/>
                          <a:latin typeface="Arial"/>
                        </a:rPr>
                        <a:t> and KOMPSAT (Provided by </a:t>
                      </a:r>
                      <a:r>
                        <a:rPr lang="en-US" sz="900" b="0" i="0" u="none" strike="noStrike" dirty="0" err="1">
                          <a:solidFill>
                            <a:srgbClr val="000000"/>
                          </a:solidFill>
                          <a:effectLst/>
                          <a:latin typeface="Arial"/>
                        </a:rPr>
                        <a:t>Xiaolei</a:t>
                      </a:r>
                      <a:r>
                        <a:rPr lang="en-US" sz="900" b="0" i="0" u="none" strike="noStrike" dirty="0">
                          <a:solidFill>
                            <a:srgbClr val="000000"/>
                          </a:solidFill>
                          <a:effectLst/>
                          <a:latin typeface="Arial"/>
                        </a:rPr>
                        <a:t> Zou)</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dirty="0">
                          <a:solidFill>
                            <a:srgbClr val="000000"/>
                          </a:solidFill>
                          <a:effectLst/>
                          <a:latin typeface="Arial"/>
                        </a:rPr>
                        <a:t>9h</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0:15</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r h="192594">
                <a:tc>
                  <a:txBody>
                    <a:bodyPr/>
                    <a:lstStyle/>
                    <a:p>
                      <a:pPr algn="ctr" fontAlgn="ctr"/>
                      <a:r>
                        <a:rPr lang="en-US" sz="900" b="0" i="0" u="none" strike="noStrike">
                          <a:solidFill>
                            <a:srgbClr val="000000"/>
                          </a:solidFill>
                          <a:effectLst/>
                          <a:latin typeface="Arial"/>
                        </a:rPr>
                        <a:t>15:55</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All</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 </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1" i="0" u="none" strike="noStrike">
                          <a:solidFill>
                            <a:srgbClr val="000000"/>
                          </a:solidFill>
                          <a:effectLst/>
                          <a:latin typeface="Arial"/>
                        </a:rPr>
                        <a:t>RO Discussion</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dirty="0">
                          <a:solidFill>
                            <a:srgbClr val="000000"/>
                          </a:solidFill>
                          <a:effectLst/>
                          <a:latin typeface="Arial"/>
                        </a:rPr>
                        <a:t>9i</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dirty="0">
                          <a:solidFill>
                            <a:srgbClr val="000000"/>
                          </a:solidFill>
                          <a:effectLst/>
                          <a:latin typeface="Arial"/>
                        </a:rPr>
                        <a:t>0:30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r h="288891">
                <a:tc>
                  <a:txBody>
                    <a:bodyPr/>
                    <a:lstStyle/>
                    <a:p>
                      <a:pPr algn="ctr" fontAlgn="ctr"/>
                      <a:r>
                        <a:rPr lang="en-US" sz="900" b="0" i="0" u="none" strike="noStrike">
                          <a:solidFill>
                            <a:srgbClr val="000000"/>
                          </a:solidFill>
                          <a:effectLst/>
                          <a:latin typeface="Arial"/>
                        </a:rPr>
                        <a:t>16:25</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Scott Hu</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CMA</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ATMS Cal/Val evaluation using FY-3C/GNOS profile standard</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9j</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dirty="0">
                          <a:solidFill>
                            <a:srgbClr val="000000"/>
                          </a:solidFill>
                          <a:effectLst/>
                          <a:latin typeface="Arial"/>
                        </a:rPr>
                        <a:t>0:15</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r h="192594">
                <a:tc>
                  <a:txBody>
                    <a:bodyPr/>
                    <a:lstStyle/>
                    <a:p>
                      <a:pPr algn="ctr" fontAlgn="ctr"/>
                      <a:r>
                        <a:rPr lang="en-US" sz="900" b="0" i="0" u="none" strike="noStrike">
                          <a:solidFill>
                            <a:srgbClr val="000000"/>
                          </a:solidFill>
                          <a:effectLst/>
                          <a:latin typeface="Arial"/>
                        </a:rPr>
                        <a:t>16:40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Manik Bali</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NOAA Affiliate</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Proposed Best Practices</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9k</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dirty="0">
                          <a:solidFill>
                            <a:srgbClr val="000000"/>
                          </a:solidFill>
                          <a:effectLst/>
                          <a:latin typeface="Arial"/>
                        </a:rPr>
                        <a:t>0:30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r h="288891">
                <a:tc>
                  <a:txBody>
                    <a:bodyPr/>
                    <a:lstStyle/>
                    <a:p>
                      <a:pPr algn="ctr" fontAlgn="ctr"/>
                      <a:r>
                        <a:rPr lang="en-US" sz="900" b="0" i="0" u="none" strike="noStrike">
                          <a:solidFill>
                            <a:srgbClr val="000000"/>
                          </a:solidFill>
                          <a:effectLst/>
                          <a:latin typeface="Arial"/>
                        </a:rPr>
                        <a:t>17:10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Ralph Ferraro</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NOAA</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NASA GPM X-Cal Updates (provided by Wes Berg and Rachel Kroodsma)</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9l</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dirty="0">
                          <a:solidFill>
                            <a:srgbClr val="000000"/>
                          </a:solidFill>
                          <a:effectLst/>
                          <a:latin typeface="Arial"/>
                        </a:rPr>
                        <a:t>0:20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r h="192594">
                <a:tc>
                  <a:txBody>
                    <a:bodyPr/>
                    <a:lstStyle/>
                    <a:p>
                      <a:pPr algn="ctr" fontAlgn="ctr"/>
                      <a:r>
                        <a:rPr lang="en-US" sz="900" b="0" i="0" u="none" strike="noStrike">
                          <a:solidFill>
                            <a:srgbClr val="000000"/>
                          </a:solidFill>
                          <a:effectLst/>
                          <a:latin typeface="Arial"/>
                        </a:rPr>
                        <a:t>17:30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Manik Bali</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NOAA Affiliate</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l" fontAlgn="ctr"/>
                      <a:r>
                        <a:rPr lang="en-US" sz="900" b="0" i="0" u="none" strike="noStrike">
                          <a:solidFill>
                            <a:srgbClr val="000000"/>
                          </a:solidFill>
                          <a:effectLst/>
                          <a:latin typeface="Arial"/>
                        </a:rPr>
                        <a:t>GRUAN (Provided by Tony Reale)</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a:solidFill>
                            <a:srgbClr val="000000"/>
                          </a:solidFill>
                          <a:effectLst/>
                          <a:latin typeface="Arial"/>
                        </a:rPr>
                        <a:t>9m</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c>
                  <a:txBody>
                    <a:bodyPr/>
                    <a:lstStyle/>
                    <a:p>
                      <a:pPr algn="ctr" fontAlgn="ctr"/>
                      <a:r>
                        <a:rPr lang="en-US" sz="900" b="0" i="0" u="none" strike="noStrike" dirty="0">
                          <a:solidFill>
                            <a:srgbClr val="000000"/>
                          </a:solidFill>
                          <a:effectLst/>
                          <a:latin typeface="Arial"/>
                        </a:rPr>
                        <a:t>0:30</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6F2"/>
                    </a:solidFill>
                  </a:tcPr>
                </a:tc>
              </a:tr>
            </a:tbl>
          </a:graphicData>
        </a:graphic>
      </p:graphicFrame>
    </p:spTree>
    <p:extLst>
      <p:ext uri="{BB962C8B-B14F-4D97-AF65-F5344CB8AC3E}">
        <p14:creationId xmlns:p14="http://schemas.microsoft.com/office/powerpoint/2010/main" val="472268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297" y="189578"/>
            <a:ext cx="5911703" cy="1143000"/>
          </a:xfrm>
        </p:spPr>
        <p:txBody>
          <a:bodyPr/>
          <a:lstStyle/>
          <a:p>
            <a:r>
              <a:rPr lang="en-US" sz="3600" dirty="0" smtClean="0">
                <a:solidFill>
                  <a:srgbClr val="0000FF"/>
                </a:solidFill>
              </a:rPr>
              <a:t>Summary and ongoing </a:t>
            </a:r>
            <a:r>
              <a:rPr lang="en-US" sz="3600" dirty="0" smtClean="0">
                <a:solidFill>
                  <a:srgbClr val="0000FF"/>
                </a:solidFill>
              </a:rPr>
              <a:t>endeavors</a:t>
            </a:r>
            <a:endParaRPr lang="en-US" sz="3600" dirty="0">
              <a:solidFill>
                <a:srgbClr val="0000FF"/>
              </a:solidFill>
            </a:endParaRPr>
          </a:p>
        </p:txBody>
      </p:sp>
      <p:sp>
        <p:nvSpPr>
          <p:cNvPr id="3" name="Content Placeholder 2"/>
          <p:cNvSpPr>
            <a:spLocks noGrp="1"/>
          </p:cNvSpPr>
          <p:nvPr>
            <p:ph idx="1"/>
          </p:nvPr>
        </p:nvSpPr>
        <p:spPr>
          <a:xfrm>
            <a:off x="0" y="1440712"/>
            <a:ext cx="9144000" cy="4641112"/>
          </a:xfrm>
        </p:spPr>
        <p:txBody>
          <a:bodyPr/>
          <a:lstStyle/>
          <a:p>
            <a:r>
              <a:rPr lang="en-US" sz="2000" dirty="0" smtClean="0"/>
              <a:t>Continued expansion of group</a:t>
            </a:r>
          </a:p>
          <a:p>
            <a:pPr lvl="1"/>
            <a:r>
              <a:rPr lang="en-US" sz="1600" dirty="0" smtClean="0"/>
              <a:t>More ideas and new collaborations</a:t>
            </a:r>
            <a:endParaRPr lang="en-US" sz="1600" dirty="0"/>
          </a:p>
          <a:p>
            <a:r>
              <a:rPr lang="en-US" sz="2000" dirty="0" smtClean="0"/>
              <a:t>Sub-topical leads/formation</a:t>
            </a:r>
          </a:p>
          <a:p>
            <a:pPr lvl="1"/>
            <a:r>
              <a:rPr lang="en-US" sz="1600" dirty="0" smtClean="0"/>
              <a:t>Develop tasks, move forward with them</a:t>
            </a:r>
          </a:p>
          <a:p>
            <a:pPr lvl="2"/>
            <a:r>
              <a:rPr lang="en-US" sz="1400" dirty="0" smtClean="0"/>
              <a:t>References, Methods, Correction Tables….</a:t>
            </a:r>
          </a:p>
          <a:p>
            <a:r>
              <a:rPr lang="en-US" sz="2000" dirty="0" smtClean="0"/>
              <a:t>Annual </a:t>
            </a:r>
            <a:r>
              <a:rPr lang="en-US" sz="2000" dirty="0" smtClean="0"/>
              <a:t>issue of Newsletter/MW Focus</a:t>
            </a:r>
          </a:p>
          <a:p>
            <a:r>
              <a:rPr lang="en-US" sz="2000" dirty="0" smtClean="0"/>
              <a:t>First dedicated MW parallel session here…</a:t>
            </a:r>
          </a:p>
          <a:p>
            <a:r>
              <a:rPr lang="en-US" sz="2000" dirty="0" smtClean="0"/>
              <a:t>Hope to report on “true” accomplishments in 1-year</a:t>
            </a:r>
          </a:p>
          <a:p>
            <a:endParaRPr lang="en-US" sz="2000"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14</a:t>
            </a:fld>
            <a:endParaRPr lang="en-US"/>
          </a:p>
        </p:txBody>
      </p:sp>
    </p:spTree>
    <p:extLst>
      <p:ext uri="{BB962C8B-B14F-4D97-AF65-F5344CB8AC3E}">
        <p14:creationId xmlns:p14="http://schemas.microsoft.com/office/powerpoint/2010/main" val="3949150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material</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C94469-C24B-4485-9554-864CA5BFE27B}" type="slidenum">
              <a:rPr lang="en-US" smtClean="0"/>
              <a:pPr>
                <a:defRPr/>
              </a:pPr>
              <a:t>15</a:t>
            </a:fld>
            <a:endParaRPr lang="en-US"/>
          </a:p>
        </p:txBody>
      </p:sp>
    </p:spTree>
    <p:extLst>
      <p:ext uri="{BB962C8B-B14F-4D97-AF65-F5344CB8AC3E}">
        <p14:creationId xmlns:p14="http://schemas.microsoft.com/office/powerpoint/2010/main" val="632702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6"/>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AC52FB3-8888-4A96-B65C-B307C6987D39}" type="slidenum">
              <a:rPr lang="en-US" altLang="en-US" sz="1200">
                <a:solidFill>
                  <a:srgbClr val="898989"/>
                </a:solidFill>
                <a:latin typeface="Arial" charset="0"/>
              </a:rPr>
              <a:pPr>
                <a:spcBef>
                  <a:spcPct val="0"/>
                </a:spcBef>
                <a:buFontTx/>
                <a:buNone/>
              </a:pPr>
              <a:t>16</a:t>
            </a:fld>
            <a:endParaRPr lang="en-US" altLang="en-US" sz="1200">
              <a:solidFill>
                <a:srgbClr val="898989"/>
              </a:solidFill>
              <a:latin typeface="Arial" charset="0"/>
            </a:endParaRPr>
          </a:p>
        </p:txBody>
      </p:sp>
      <p:sp>
        <p:nvSpPr>
          <p:cNvPr id="11268" name="Rectangle 4"/>
          <p:cNvSpPr>
            <a:spLocks noChangeArrowheads="1"/>
          </p:cNvSpPr>
          <p:nvPr/>
        </p:nvSpPr>
        <p:spPr bwMode="auto">
          <a:xfrm>
            <a:off x="609600" y="3651250"/>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zh-CN" sz="1800" i="1">
                <a:latin typeface="Arial" charset="0"/>
              </a:rPr>
              <a:t>NOAA/NESDIS/Center for Satellite Applications and Research</a:t>
            </a:r>
          </a:p>
          <a:p>
            <a:pPr>
              <a:spcBef>
                <a:spcPct val="50000"/>
              </a:spcBef>
              <a:buFontTx/>
              <a:buNone/>
            </a:pPr>
            <a:endParaRPr lang="en-US" altLang="zh-CN" sz="2000" b="1" i="1">
              <a:latin typeface="Times New Roman" pitchFamily="18" charset="0"/>
            </a:endParaRPr>
          </a:p>
        </p:txBody>
      </p:sp>
      <p:pic>
        <p:nvPicPr>
          <p:cNvPr id="1127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90775"/>
            <a:ext cx="906938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sz="half" idx="1"/>
          </p:nvPr>
        </p:nvSpPr>
        <p:spPr/>
        <p:txBody>
          <a:bodyPr/>
          <a:lstStyle/>
          <a:p>
            <a:endParaRPr lang="en-US"/>
          </a:p>
        </p:txBody>
      </p:sp>
    </p:spTree>
    <p:extLst>
      <p:ext uri="{BB962C8B-B14F-4D97-AF65-F5344CB8AC3E}">
        <p14:creationId xmlns:p14="http://schemas.microsoft.com/office/powerpoint/2010/main" val="3821391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45667" y="200826"/>
            <a:ext cx="5097566" cy="914400"/>
          </a:xfrm>
        </p:spPr>
        <p:txBody>
          <a:bodyPr/>
          <a:lstStyle/>
          <a:p>
            <a:pPr algn="ctr" eaLnBrk="1" hangingPunct="1"/>
            <a:r>
              <a:rPr lang="en-US" altLang="en-US" sz="3200" dirty="0" smtClean="0">
                <a:solidFill>
                  <a:srgbClr val="3399FF"/>
                </a:solidFill>
              </a:rPr>
              <a:t>GPS-RO Measurement Principle</a:t>
            </a:r>
          </a:p>
        </p:txBody>
      </p:sp>
      <p:sp>
        <p:nvSpPr>
          <p:cNvPr id="1331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fld id="{47BCCC88-8773-4887-AA00-03A374ADCCA6}" type="slidenum">
              <a:rPr lang="en-US" altLang="en-US" sz="1200">
                <a:solidFill>
                  <a:srgbClr val="FFFFFF"/>
                </a:solidFill>
              </a:rPr>
              <a:pPr>
                <a:lnSpc>
                  <a:spcPct val="80000"/>
                </a:lnSpc>
              </a:pPr>
              <a:t>17</a:t>
            </a:fld>
            <a:endParaRPr lang="en-US" altLang="en-US" sz="1200">
              <a:solidFill>
                <a:srgbClr val="FFFFFF"/>
              </a:solidFill>
            </a:endParaRPr>
          </a:p>
        </p:txBody>
      </p:sp>
      <p:sp>
        <p:nvSpPr>
          <p:cNvPr id="4" name="Rectangle 3"/>
          <p:cNvSpPr/>
          <p:nvPr/>
        </p:nvSpPr>
        <p:spPr>
          <a:xfrm>
            <a:off x="266700" y="1657350"/>
            <a:ext cx="3409950" cy="5078413"/>
          </a:xfrm>
          <a:prstGeom prst="rect">
            <a:avLst/>
          </a:prstGeom>
        </p:spPr>
        <p:txBody>
          <a:bodyPr>
            <a:spAutoFit/>
          </a:bodyPr>
          <a:lstStyle/>
          <a:p>
            <a:pPr>
              <a:defRPr/>
            </a:pPr>
            <a:endParaRPr lang="en-US" dirty="0">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Ø"/>
              <a:defRPr/>
            </a:pPr>
            <a:r>
              <a:rPr lang="en-US" dirty="0">
                <a:latin typeface="Times New Roman" panose="02020603050405020304" pitchFamily="18" charset="0"/>
                <a:ea typeface="Calibri" panose="020F0502020204030204" pitchFamily="34" charset="0"/>
              </a:rPr>
              <a:t>Receivers on LEO satellites receive </a:t>
            </a:r>
            <a:r>
              <a:rPr lang="en-US" dirty="0" err="1">
                <a:latin typeface="Times New Roman" panose="02020603050405020304" pitchFamily="18" charset="0"/>
                <a:ea typeface="Calibri" panose="020F0502020204030204" pitchFamily="34" charset="0"/>
              </a:rPr>
              <a:t>bented</a:t>
            </a:r>
            <a:r>
              <a:rPr lang="en-US" dirty="0">
                <a:latin typeface="Times New Roman" panose="02020603050405020304" pitchFamily="18" charset="0"/>
                <a:ea typeface="Calibri" panose="020F0502020204030204" pitchFamily="34" charset="0"/>
              </a:rPr>
              <a:t> radio wave signals from the GPS transmitters </a:t>
            </a:r>
          </a:p>
          <a:p>
            <a:pPr marL="285750" indent="-285750">
              <a:buFont typeface="Wingdings" panose="05000000000000000000" pitchFamily="2" charset="2"/>
              <a:buChar char="Ø"/>
              <a:defRPr/>
            </a:pPr>
            <a:endParaRPr lang="en-US" dirty="0">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Ø"/>
              <a:defRPr/>
            </a:pPr>
            <a:r>
              <a:rPr lang="en-US" dirty="0">
                <a:latin typeface="Times New Roman" panose="02020603050405020304" pitchFamily="18" charset="0"/>
                <a:ea typeface="Calibri" panose="020F0502020204030204" pitchFamily="34" charset="0"/>
              </a:rPr>
              <a:t>Bending angles of the radio wave can be determined precisely from the phase and speed information of satellites</a:t>
            </a:r>
          </a:p>
          <a:p>
            <a:pPr marL="285750" indent="-285750">
              <a:buFont typeface="Wingdings" panose="05000000000000000000" pitchFamily="2" charset="2"/>
              <a:buChar char="Ø"/>
              <a:defRPr/>
            </a:pPr>
            <a:endParaRPr lang="en-US" dirty="0">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Ø"/>
              <a:defRPr/>
            </a:pPr>
            <a:r>
              <a:rPr lang="en-US" dirty="0">
                <a:latin typeface="Times New Roman" panose="02020603050405020304" pitchFamily="18" charset="0"/>
                <a:ea typeface="Calibri" panose="020F0502020204030204" pitchFamily="34" charset="0"/>
              </a:rPr>
              <a:t>Refractivity can be determined from bending angles</a:t>
            </a:r>
          </a:p>
          <a:p>
            <a:pPr marL="285750" indent="-285750">
              <a:buFont typeface="Wingdings" panose="05000000000000000000" pitchFamily="2" charset="2"/>
              <a:buChar char="Ø"/>
              <a:defRPr/>
            </a:pPr>
            <a:endParaRPr lang="en-US" dirty="0">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Ø"/>
              <a:defRPr/>
            </a:pPr>
            <a:r>
              <a:rPr lang="en-US" dirty="0">
                <a:latin typeface="Times New Roman" panose="02020603050405020304" pitchFamily="18" charset="0"/>
                <a:ea typeface="Calibri" panose="020F0502020204030204" pitchFamily="34" charset="0"/>
              </a:rPr>
              <a:t>Temperature profiles are derived from the refractivity in dry atmospheric conditions</a:t>
            </a:r>
          </a:p>
          <a:p>
            <a:pPr marL="285750" indent="-285750">
              <a:buFont typeface="Wingdings" panose="05000000000000000000" pitchFamily="2" charset="2"/>
              <a:buChar char="Ø"/>
              <a:defRPr/>
            </a:pPr>
            <a:endParaRPr lang="en-US" dirty="0">
              <a:latin typeface="Times New Roman" panose="02020603050405020304" pitchFamily="18" charset="0"/>
              <a:ea typeface="Calibri" panose="020F0502020204030204" pitchFamily="34" charset="0"/>
            </a:endParaRPr>
          </a:p>
        </p:txBody>
      </p:sp>
      <p:pic>
        <p:nvPicPr>
          <p:cNvPr id="1331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7363" y="1646238"/>
            <a:ext cx="4194175"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Box 5"/>
          <p:cNvSpPr txBox="1">
            <a:spLocks noChangeArrowheads="1"/>
          </p:cNvSpPr>
          <p:nvPr/>
        </p:nvSpPr>
        <p:spPr bwMode="auto">
          <a:xfrm>
            <a:off x="5040313" y="5870575"/>
            <a:ext cx="331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Plot from Kursinsky et al. 1997</a:t>
            </a:r>
          </a:p>
        </p:txBody>
      </p:sp>
      <p:sp>
        <p:nvSpPr>
          <p:cNvPr id="2" name="Content Placeholder 1"/>
          <p:cNvSpPr>
            <a:spLocks noGrp="1"/>
          </p:cNvSpPr>
          <p:nvPr>
            <p:ph sz="half" idx="2"/>
          </p:nvPr>
        </p:nvSpPr>
        <p:spPr/>
        <p:txBody>
          <a:bodyPr/>
          <a:lstStyle/>
          <a:p>
            <a:endParaRPr lang="en-US"/>
          </a:p>
        </p:txBody>
      </p:sp>
    </p:spTree>
    <p:extLst>
      <p:ext uri="{BB962C8B-B14F-4D97-AF65-F5344CB8AC3E}">
        <p14:creationId xmlns:p14="http://schemas.microsoft.com/office/powerpoint/2010/main" val="101287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457200"/>
            <a:ext cx="8229600" cy="914400"/>
          </a:xfrm>
        </p:spPr>
        <p:txBody>
          <a:bodyPr/>
          <a:lstStyle/>
          <a:p>
            <a:pPr algn="ctr" eaLnBrk="1" hangingPunct="1"/>
            <a:r>
              <a:rPr lang="en-US" altLang="en-US" sz="3200" smtClean="0">
                <a:solidFill>
                  <a:srgbClr val="3399FF"/>
                </a:solidFill>
              </a:rPr>
              <a:t>GPS-RO Accuracy</a:t>
            </a:r>
          </a:p>
        </p:txBody>
      </p:sp>
      <p:pic>
        <p:nvPicPr>
          <p:cNvPr id="15363" name="Picture 4" descr="nesdisbanner_lef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7463" y="0"/>
            <a:ext cx="4038600" cy="458788"/>
          </a:xfrm>
          <a:solidFill>
            <a:schemeClr val="accent1"/>
          </a:solidFill>
        </p:spPr>
      </p:pic>
      <p:sp>
        <p:nvSpPr>
          <p:cNvPr id="15364"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fld id="{5D58C036-485B-4C59-B3C7-B1E2E3A469F3}" type="slidenum">
              <a:rPr lang="en-US" altLang="en-US" sz="1200">
                <a:solidFill>
                  <a:srgbClr val="FFFFFF"/>
                </a:solidFill>
              </a:rPr>
              <a:pPr>
                <a:lnSpc>
                  <a:spcPct val="80000"/>
                </a:lnSpc>
              </a:pPr>
              <a:t>18</a:t>
            </a:fld>
            <a:endParaRPr lang="en-US" altLang="en-US" sz="1200">
              <a:solidFill>
                <a:srgbClr val="FFFFFF"/>
              </a:solidFill>
            </a:endParaRPr>
          </a:p>
        </p:txBody>
      </p:sp>
      <p:pic>
        <p:nvPicPr>
          <p:cNvPr id="15365" name="Picture 6" descr="ana_match_CHAMP_COSMIC_temp_std_2006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550" y="1516063"/>
            <a:ext cx="42291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2"/>
          <p:cNvSpPr>
            <a:spLocks noChangeArrowheads="1"/>
          </p:cNvSpPr>
          <p:nvPr/>
        </p:nvSpPr>
        <p:spPr bwMode="auto">
          <a:xfrm>
            <a:off x="4229100" y="5518150"/>
            <a:ext cx="457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6200" algn="l"/>
              </a:tabLst>
              <a:defRPr>
                <a:solidFill>
                  <a:schemeClr val="tx1"/>
                </a:solidFill>
                <a:latin typeface="Arial" charset="0"/>
              </a:defRPr>
            </a:lvl1pPr>
            <a:lvl2pPr marL="742950" indent="-285750">
              <a:tabLst>
                <a:tab pos="76200" algn="l"/>
              </a:tabLst>
              <a:defRPr>
                <a:solidFill>
                  <a:schemeClr val="tx1"/>
                </a:solidFill>
                <a:latin typeface="Arial" charset="0"/>
              </a:defRPr>
            </a:lvl2pPr>
            <a:lvl3pPr marL="1143000" indent="-228600">
              <a:tabLst>
                <a:tab pos="76200" algn="l"/>
              </a:tabLst>
              <a:defRPr>
                <a:solidFill>
                  <a:schemeClr val="tx1"/>
                </a:solidFill>
                <a:latin typeface="Arial" charset="0"/>
              </a:defRPr>
            </a:lvl3pPr>
            <a:lvl4pPr marL="1600200" indent="-228600">
              <a:tabLst>
                <a:tab pos="76200" algn="l"/>
              </a:tabLst>
              <a:defRPr>
                <a:solidFill>
                  <a:schemeClr val="tx1"/>
                </a:solidFill>
                <a:latin typeface="Arial" charset="0"/>
              </a:defRPr>
            </a:lvl4pPr>
            <a:lvl5pPr marL="2057400" indent="-228600">
              <a:tabLst>
                <a:tab pos="76200" algn="l"/>
              </a:tabLst>
              <a:defRPr>
                <a:solidFill>
                  <a:schemeClr val="tx1"/>
                </a:solidFill>
                <a:latin typeface="Arial" charset="0"/>
              </a:defRPr>
            </a:lvl5pPr>
            <a:lvl6pPr marL="2514600" indent="-228600" eaLnBrk="0" fontAlgn="base" hangingPunct="0">
              <a:spcBef>
                <a:spcPct val="0"/>
              </a:spcBef>
              <a:spcAft>
                <a:spcPct val="0"/>
              </a:spcAft>
              <a:tabLst>
                <a:tab pos="76200" algn="l"/>
              </a:tabLst>
              <a:defRPr>
                <a:solidFill>
                  <a:schemeClr val="tx1"/>
                </a:solidFill>
                <a:latin typeface="Arial" charset="0"/>
              </a:defRPr>
            </a:lvl6pPr>
            <a:lvl7pPr marL="2971800" indent="-228600" eaLnBrk="0" fontAlgn="base" hangingPunct="0">
              <a:spcBef>
                <a:spcPct val="0"/>
              </a:spcBef>
              <a:spcAft>
                <a:spcPct val="0"/>
              </a:spcAft>
              <a:tabLst>
                <a:tab pos="76200" algn="l"/>
              </a:tabLst>
              <a:defRPr>
                <a:solidFill>
                  <a:schemeClr val="tx1"/>
                </a:solidFill>
                <a:latin typeface="Arial" charset="0"/>
              </a:defRPr>
            </a:lvl7pPr>
            <a:lvl8pPr marL="3429000" indent="-228600" eaLnBrk="0" fontAlgn="base" hangingPunct="0">
              <a:spcBef>
                <a:spcPct val="0"/>
              </a:spcBef>
              <a:spcAft>
                <a:spcPct val="0"/>
              </a:spcAft>
              <a:tabLst>
                <a:tab pos="76200" algn="l"/>
              </a:tabLst>
              <a:defRPr>
                <a:solidFill>
                  <a:schemeClr val="tx1"/>
                </a:solidFill>
                <a:latin typeface="Arial" charset="0"/>
              </a:defRPr>
            </a:lvl8pPr>
            <a:lvl9pPr marL="3886200" indent="-228600" eaLnBrk="0" fontAlgn="base" hangingPunct="0">
              <a:spcBef>
                <a:spcPct val="0"/>
              </a:spcBef>
              <a:spcAft>
                <a:spcPct val="0"/>
              </a:spcAft>
              <a:tabLst>
                <a:tab pos="76200" algn="l"/>
              </a:tabLst>
              <a:defRPr>
                <a:solidFill>
                  <a:schemeClr val="tx1"/>
                </a:solidFill>
                <a:latin typeface="Arial" charset="0"/>
              </a:defRPr>
            </a:lvl9pPr>
          </a:lstStyle>
          <a:p>
            <a:pPr algn="just"/>
            <a:r>
              <a:rPr lang="en-US" altLang="en-US" sz="1200" b="1">
                <a:solidFill>
                  <a:srgbClr val="000000"/>
                </a:solidFill>
                <a:cs typeface="Times New Roman" pitchFamily="18" charset="0"/>
              </a:rPr>
              <a:t>Comparison statistics (mean: red; standard error of the mean: horizontal black lines superimposed on the mean; standard deviation: blue, sample number of compared soundings: solid black line) of 80 CHAMP and COSMIC profiles that were collocated within 200 km and 90 minutes between 1 Sept.  and 17 Sept., 2006 (plot from Ho et al. 2009). </a:t>
            </a:r>
            <a:endParaRPr lang="en-US" altLang="en-US" sz="1200">
              <a:latin typeface="Times New Roman" pitchFamily="18" charset="0"/>
              <a:cs typeface="Times New Roman" pitchFamily="18" charset="0"/>
            </a:endParaRPr>
          </a:p>
        </p:txBody>
      </p:sp>
      <p:sp>
        <p:nvSpPr>
          <p:cNvPr id="4" name="Rectangle 3"/>
          <p:cNvSpPr/>
          <p:nvPr/>
        </p:nvSpPr>
        <p:spPr>
          <a:xfrm>
            <a:off x="141288" y="1828800"/>
            <a:ext cx="3790950" cy="3970338"/>
          </a:xfrm>
          <a:prstGeom prst="rect">
            <a:avLst/>
          </a:prstGeom>
        </p:spPr>
        <p:txBody>
          <a:bodyPr>
            <a:spAutoFit/>
          </a:bodyPr>
          <a:lstStyle/>
          <a:p>
            <a:pPr marL="285750" indent="-285750">
              <a:buFont typeface="Wingdings" panose="05000000000000000000" pitchFamily="2" charset="2"/>
              <a:buChar char="Ø"/>
              <a:defRPr/>
            </a:pPr>
            <a:r>
              <a:rPr lang="en-US" dirty="0">
                <a:latin typeface="Times New Roman" panose="02020603050405020304" pitchFamily="18" charset="0"/>
                <a:ea typeface="Calibri" panose="020F0502020204030204" pitchFamily="34" charset="0"/>
              </a:rPr>
              <a:t>Absolute accuracy less than 1K</a:t>
            </a:r>
          </a:p>
          <a:p>
            <a:pPr marL="285750" indent="-285750">
              <a:buFont typeface="Wingdings" panose="05000000000000000000" pitchFamily="2" charset="2"/>
              <a:buChar char="Ø"/>
              <a:defRPr/>
            </a:pPr>
            <a:endParaRPr lang="en-US" dirty="0">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Ø"/>
              <a:defRPr/>
            </a:pPr>
            <a:r>
              <a:rPr lang="en-US" dirty="0">
                <a:latin typeface="Times New Roman" panose="02020603050405020304" pitchFamily="18" charset="0"/>
                <a:ea typeface="Calibri" panose="020F0502020204030204" pitchFamily="34" charset="0"/>
              </a:rPr>
              <a:t>Precision 0.1K</a:t>
            </a:r>
            <a:r>
              <a:rPr lang="en-US" dirty="0">
                <a:latin typeface="Cambria" panose="02040503050406030204" pitchFamily="18" charset="0"/>
                <a:ea typeface="Calibri" panose="020F0502020204030204" pitchFamily="34" charset="0"/>
                <a:cs typeface="Cambria" panose="02040503050406030204" pitchFamily="18" charset="0"/>
              </a:rPr>
              <a:t> between ~5-25 km</a:t>
            </a:r>
          </a:p>
          <a:p>
            <a:pPr>
              <a:defRPr/>
            </a:pPr>
            <a:r>
              <a:rPr lang="en-US" dirty="0">
                <a:latin typeface="Times New Roman" panose="02020603050405020304" pitchFamily="18" charset="0"/>
                <a:ea typeface="Calibri" panose="020F0502020204030204" pitchFamily="34" charset="0"/>
              </a:rPr>
              <a:t> </a:t>
            </a:r>
          </a:p>
          <a:p>
            <a:pPr marL="285750" indent="-285750">
              <a:buFont typeface="Wingdings" panose="05000000000000000000" pitchFamily="2" charset="2"/>
              <a:buChar char="Ø"/>
              <a:defRPr/>
            </a:pPr>
            <a:r>
              <a:rPr lang="en-US" dirty="0">
                <a:latin typeface="Times New Roman" panose="02020603050405020304" pitchFamily="18" charset="0"/>
                <a:ea typeface="Calibri" panose="020F0502020204030204" pitchFamily="34" charset="0"/>
              </a:rPr>
              <a:t>RO data are treated as the ‘truth’ in the NWP data assimilation process, i.e., bending angles or refractivity are directly assimilated into NWP models and thus no bias correction is conducted before the data are assimilated into NWP models</a:t>
            </a:r>
          </a:p>
          <a:p>
            <a:pPr>
              <a:defRPr/>
            </a:pPr>
            <a:r>
              <a:rPr lang="en-US" dirty="0">
                <a:latin typeface="Times New Roman" panose="02020603050405020304" pitchFamily="18" charset="0"/>
                <a:ea typeface="Calibri" panose="020F0502020204030204" pitchFamily="34" charset="0"/>
              </a:rPr>
              <a:t>  </a:t>
            </a:r>
          </a:p>
          <a:p>
            <a:pPr marL="285750" indent="-285750">
              <a:buFont typeface="Wingdings" panose="05000000000000000000" pitchFamily="2" charset="2"/>
              <a:buChar char="Ø"/>
              <a:defRPr/>
            </a:pPr>
            <a:r>
              <a:rPr lang="en-US" dirty="0">
                <a:latin typeface="Times New Roman" panose="02020603050405020304" pitchFamily="18" charset="0"/>
                <a:ea typeface="Calibri" panose="020F0502020204030204" pitchFamily="34" charset="0"/>
              </a:rPr>
              <a:t>Improved the NWP forecasting skills</a:t>
            </a:r>
            <a:endParaRPr lang="en-US" dirty="0">
              <a:latin typeface="Arial" panose="020B0604020202020204" pitchFamily="34" charset="0"/>
            </a:endParaRPr>
          </a:p>
        </p:txBody>
      </p:sp>
    </p:spTree>
    <p:extLst>
      <p:ext uri="{BB962C8B-B14F-4D97-AF65-F5344CB8AC3E}">
        <p14:creationId xmlns:p14="http://schemas.microsoft.com/office/powerpoint/2010/main" val="522774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fld id="{2381CB29-75B2-4A7C-9996-E69F9B254686}" type="slidenum">
              <a:rPr lang="en-US" altLang="en-US" sz="1200">
                <a:solidFill>
                  <a:srgbClr val="FFFFFF"/>
                </a:solidFill>
              </a:rPr>
              <a:pPr>
                <a:lnSpc>
                  <a:spcPct val="80000"/>
                </a:lnSpc>
              </a:pPr>
              <a:t>19</a:t>
            </a:fld>
            <a:endParaRPr lang="en-US" altLang="en-US" sz="1200">
              <a:solidFill>
                <a:srgbClr val="FFFFFF"/>
              </a:solidFill>
            </a:endParaRPr>
          </a:p>
        </p:txBody>
      </p:sp>
      <p:sp>
        <p:nvSpPr>
          <p:cNvPr id="17411" name="Rectangle 10"/>
          <p:cNvSpPr>
            <a:spLocks noGrp="1" noChangeArrowheads="1"/>
          </p:cNvSpPr>
          <p:nvPr>
            <p:ph type="title"/>
          </p:nvPr>
        </p:nvSpPr>
        <p:spPr>
          <a:xfrm>
            <a:off x="533400" y="455613"/>
            <a:ext cx="8229600" cy="1143000"/>
          </a:xfrm>
        </p:spPr>
        <p:txBody>
          <a:bodyPr/>
          <a:lstStyle/>
          <a:p>
            <a:pPr algn="ctr" eaLnBrk="1" hangingPunct="1"/>
            <a:r>
              <a:rPr lang="en-US" altLang="en-US" sz="2800" smtClean="0">
                <a:solidFill>
                  <a:srgbClr val="3399FF"/>
                </a:solidFill>
                <a:latin typeface="Arial" charset="0"/>
              </a:rPr>
              <a:t>RO Data Have Been Used for Validating AMSU-A</a:t>
            </a:r>
          </a:p>
        </p:txBody>
      </p:sp>
      <p:sp>
        <p:nvSpPr>
          <p:cNvPr id="17412" name="Rectangle 12"/>
          <p:cNvSpPr>
            <a:spLocks noChangeArrowheads="1"/>
          </p:cNvSpPr>
          <p:nvPr/>
        </p:nvSpPr>
        <p:spPr bwMode="auto">
          <a:xfrm>
            <a:off x="3335338" y="5600700"/>
            <a:ext cx="5081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000">
              <a:latin typeface="Times New Roman" pitchFamily="18" charset="0"/>
            </a:endParaRPr>
          </a:p>
          <a:p>
            <a:endParaRPr lang="en-US" altLang="en-US" sz="1000">
              <a:latin typeface="Times New Roman" pitchFamily="18" charset="0"/>
            </a:endParaRPr>
          </a:p>
        </p:txBody>
      </p:sp>
      <p:pic>
        <p:nvPicPr>
          <p:cNvPr id="17413" name="Picture 18" descr="nesdisbanner_left"/>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0" y="0"/>
            <a:ext cx="4038600" cy="458788"/>
          </a:xfrm>
          <a:solidFill>
            <a:schemeClr val="accent1"/>
          </a:solidFill>
        </p:spPr>
      </p:pic>
      <p:pic>
        <p:nvPicPr>
          <p:cNvPr id="17414" name="Picture 7"/>
          <p:cNvPicPr>
            <a:picLocks noChangeAspect="1" noChangeArrowheads="1"/>
          </p:cNvPicPr>
          <p:nvPr/>
        </p:nvPicPr>
        <p:blipFill>
          <a:blip r:embed="rId4">
            <a:extLst>
              <a:ext uri="{28A0092B-C50C-407E-A947-70E740481C1C}">
                <a14:useLocalDpi xmlns:a14="http://schemas.microsoft.com/office/drawing/2010/main" val="0"/>
              </a:ext>
            </a:extLst>
          </a:blip>
          <a:srcRect l="4330" t="34039" r="8949" b="7780"/>
          <a:stretch>
            <a:fillRect/>
          </a:stretch>
        </p:blipFill>
        <p:spPr bwMode="auto">
          <a:xfrm>
            <a:off x="4457700" y="1625600"/>
            <a:ext cx="371475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2"/>
          <p:cNvSpPr>
            <a:spLocks noChangeArrowheads="1"/>
          </p:cNvSpPr>
          <p:nvPr/>
        </p:nvSpPr>
        <p:spPr bwMode="auto">
          <a:xfrm>
            <a:off x="4457700" y="5424488"/>
            <a:ext cx="45720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ts val="1200"/>
              </a:spcBef>
              <a:spcAft>
                <a:spcPts val="1200"/>
              </a:spcAft>
            </a:pPr>
            <a:r>
              <a:rPr lang="en-US" altLang="en-US" sz="1100" b="1">
                <a:latin typeface="Calibri" pitchFamily="34" charset="0"/>
                <a:ea typeface="Times New Roman" pitchFamily="18" charset="0"/>
                <a:cs typeface="Arial" charset="0"/>
              </a:rPr>
              <a:t>Scatter plot between the AMSU-A channel 9 brightness temperature at the 15</a:t>
            </a:r>
            <a:r>
              <a:rPr lang="en-US" altLang="en-US" sz="1100" b="1" baseline="30000">
                <a:latin typeface="Calibri" pitchFamily="34" charset="0"/>
                <a:ea typeface="Times New Roman" pitchFamily="18" charset="0"/>
                <a:cs typeface="Arial" charset="0"/>
              </a:rPr>
              <a:t>th</a:t>
            </a:r>
            <a:r>
              <a:rPr lang="en-US" altLang="en-US" sz="1100" b="1">
                <a:latin typeface="Calibri" pitchFamily="34" charset="0"/>
                <a:ea typeface="Times New Roman" pitchFamily="18" charset="0"/>
                <a:cs typeface="Arial" charset="0"/>
              </a:rPr>
              <a:t> footprint onboard NOAA-15 and the collocated COSMIC retrievals during July 2007.  The red dots represent the Arctic (60°N-90</a:t>
            </a:r>
            <a:r>
              <a:rPr lang="en-US" altLang="en-US" sz="1100" b="1">
                <a:latin typeface="Calibri" pitchFamily="34" charset="0"/>
                <a:cs typeface="Times New Roman" pitchFamily="18" charset="0"/>
              </a:rPr>
              <a:t>°N) data, the blue dots the Antarctic (60°S-90°S) data, and the green dots for the rest of the Earth (60°N-60°S).  The AMSU-A data is from those recalibrated using IMICA approach (plot taken from Zou and Wang 2012).</a:t>
            </a:r>
          </a:p>
        </p:txBody>
      </p:sp>
      <p:sp>
        <p:nvSpPr>
          <p:cNvPr id="17416" name="Rectangle 3"/>
          <p:cNvSpPr>
            <a:spLocks noChangeArrowheads="1"/>
          </p:cNvSpPr>
          <p:nvPr/>
        </p:nvSpPr>
        <p:spPr bwMode="auto">
          <a:xfrm>
            <a:off x="266700" y="1881188"/>
            <a:ext cx="3771900"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ingdings" pitchFamily="2" charset="2"/>
              <a:buChar char="Ø"/>
            </a:pPr>
            <a:r>
              <a:rPr lang="en-US" altLang="en-US">
                <a:latin typeface="Cambria" pitchFamily="18" charset="0"/>
                <a:ea typeface="Calibri" pitchFamily="34" charset="0"/>
                <a:cs typeface="Cambria" pitchFamily="18" charset="0"/>
              </a:rPr>
              <a:t>Right figure shows a comparison between the RO temperature profiles and AMSU-A channel-9 observations</a:t>
            </a:r>
          </a:p>
          <a:p>
            <a:pPr>
              <a:buFont typeface="Wingdings" pitchFamily="2" charset="2"/>
              <a:buChar char="Ø"/>
            </a:pPr>
            <a:endParaRPr lang="en-US" altLang="en-US">
              <a:latin typeface="Cambria" pitchFamily="18" charset="0"/>
              <a:ea typeface="Calibri" pitchFamily="34" charset="0"/>
              <a:cs typeface="Cambria" pitchFamily="18" charset="0"/>
            </a:endParaRPr>
          </a:p>
          <a:p>
            <a:pPr>
              <a:buFont typeface="Wingdings" pitchFamily="2" charset="2"/>
              <a:buChar char="Ø"/>
            </a:pPr>
            <a:r>
              <a:rPr lang="en-US" altLang="en-US">
                <a:latin typeface="Cambria" pitchFamily="18" charset="0"/>
                <a:ea typeface="Calibri" pitchFamily="34" charset="0"/>
                <a:cs typeface="Cambria" pitchFamily="18" charset="0"/>
              </a:rPr>
              <a:t>Differences between RO retrievals and the AMSU-A radiance measurements can be derived from such a comparison, such as mean and RMS difference</a:t>
            </a:r>
          </a:p>
          <a:p>
            <a:pPr>
              <a:buFont typeface="Wingdings" pitchFamily="2" charset="2"/>
              <a:buChar char="Ø"/>
            </a:pPr>
            <a:endParaRPr lang="en-US" altLang="en-US">
              <a:latin typeface="Cambria" pitchFamily="18" charset="0"/>
              <a:ea typeface="Calibri" pitchFamily="34" charset="0"/>
              <a:cs typeface="Cambria" pitchFamily="18" charset="0"/>
            </a:endParaRPr>
          </a:p>
          <a:p>
            <a:pPr>
              <a:buFont typeface="Wingdings" pitchFamily="2" charset="2"/>
              <a:buChar char="Ø"/>
            </a:pPr>
            <a:r>
              <a:rPr lang="en-US" altLang="en-US">
                <a:latin typeface="Cambria" pitchFamily="18" charset="0"/>
                <a:ea typeface="Calibri" pitchFamily="34" charset="0"/>
                <a:cs typeface="Cambria" pitchFamily="18" charset="0"/>
              </a:rPr>
              <a:t>More in-depth information such as the scene temperature-dependent biases can also be derived</a:t>
            </a:r>
            <a:endParaRPr lang="en-US" altLang="en-US">
              <a:ea typeface="Calibri" pitchFamily="34" charset="0"/>
              <a:cs typeface="Cambria" pitchFamily="18" charset="0"/>
            </a:endParaRPr>
          </a:p>
        </p:txBody>
      </p:sp>
    </p:spTree>
    <p:extLst>
      <p:ext uri="{BB962C8B-B14F-4D97-AF65-F5344CB8AC3E}">
        <p14:creationId xmlns:p14="http://schemas.microsoft.com/office/powerpoint/2010/main" val="2175748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00" y="274638"/>
            <a:ext cx="5435600" cy="1143000"/>
          </a:xfrm>
        </p:spPr>
        <p:txBody>
          <a:bodyPr/>
          <a:lstStyle/>
          <a:p>
            <a:r>
              <a:rPr lang="en-US" dirty="0" smtClean="0">
                <a:solidFill>
                  <a:srgbClr val="0000FF"/>
                </a:solidFill>
              </a:rPr>
              <a:t>Outline</a:t>
            </a:r>
            <a:endParaRPr lang="en-US" dirty="0">
              <a:solidFill>
                <a:srgbClr val="0000FF"/>
              </a:solidFill>
            </a:endParaRPr>
          </a:p>
        </p:txBody>
      </p:sp>
      <p:sp>
        <p:nvSpPr>
          <p:cNvPr id="3" name="Content Placeholder 2"/>
          <p:cNvSpPr>
            <a:spLocks noGrp="1"/>
          </p:cNvSpPr>
          <p:nvPr>
            <p:ph idx="1"/>
          </p:nvPr>
        </p:nvSpPr>
        <p:spPr>
          <a:xfrm>
            <a:off x="457199" y="1600200"/>
            <a:ext cx="8548577" cy="4525963"/>
          </a:xfrm>
        </p:spPr>
        <p:txBody>
          <a:bodyPr/>
          <a:lstStyle/>
          <a:p>
            <a:r>
              <a:rPr lang="en-US" dirty="0" smtClean="0"/>
              <a:t>Scope of MW Subgroup</a:t>
            </a:r>
          </a:p>
          <a:p>
            <a:r>
              <a:rPr lang="en-US" dirty="0" smtClean="0"/>
              <a:t>Membership</a:t>
            </a:r>
          </a:p>
          <a:p>
            <a:r>
              <a:rPr lang="en-US" dirty="0" smtClean="0"/>
              <a:t>Focus for past/upcoming year</a:t>
            </a:r>
          </a:p>
          <a:p>
            <a:r>
              <a:rPr lang="en-US" dirty="0"/>
              <a:t>Status of Action Items</a:t>
            </a:r>
          </a:p>
          <a:p>
            <a:r>
              <a:rPr lang="en-US" dirty="0" smtClean="0"/>
              <a:t>Quarterly Meetings/Highlights</a:t>
            </a:r>
          </a:p>
          <a:p>
            <a:r>
              <a:rPr lang="en-US" dirty="0" smtClean="0"/>
              <a:t>MW Parallel Sessions – 2017 &amp; 2018</a:t>
            </a:r>
          </a:p>
          <a:p>
            <a:r>
              <a:rPr lang="en-US" dirty="0" smtClean="0"/>
              <a:t>Summary of Accomplishments &amp; Ongoing Endeavors</a:t>
            </a:r>
          </a:p>
          <a:p>
            <a:endParaRPr lang="en-US"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2</a:t>
            </a:fld>
            <a:endParaRPr lang="en-US"/>
          </a:p>
        </p:txBody>
      </p:sp>
    </p:spTree>
    <p:extLst>
      <p:ext uri="{BB962C8B-B14F-4D97-AF65-F5344CB8AC3E}">
        <p14:creationId xmlns:p14="http://schemas.microsoft.com/office/powerpoint/2010/main" val="2746921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
          <p:cNvSpPr>
            <a:spLocks noGrp="1" noChangeArrowheads="1"/>
          </p:cNvSpPr>
          <p:nvPr>
            <p:ph type="title"/>
          </p:nvPr>
        </p:nvSpPr>
        <p:spPr>
          <a:xfrm>
            <a:off x="493713" y="379413"/>
            <a:ext cx="8229600" cy="1143000"/>
          </a:xfrm>
        </p:spPr>
        <p:txBody>
          <a:bodyPr/>
          <a:lstStyle/>
          <a:p>
            <a:pPr algn="ctr" eaLnBrk="1" hangingPunct="1"/>
            <a:r>
              <a:rPr lang="en-US" altLang="en-US" sz="3200" smtClean="0">
                <a:solidFill>
                  <a:srgbClr val="3399FF"/>
                </a:solidFill>
              </a:rPr>
              <a:t> Recommendation </a:t>
            </a:r>
          </a:p>
        </p:txBody>
      </p:sp>
      <p:pic>
        <p:nvPicPr>
          <p:cNvPr id="19459" name="Picture 18" descr="nesdisbanner_left"/>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463" y="0"/>
            <a:ext cx="4038600" cy="458788"/>
          </a:xfrm>
          <a:solidFill>
            <a:schemeClr val="accent1"/>
          </a:solidFill>
        </p:spPr>
      </p:pic>
      <p:sp>
        <p:nvSpPr>
          <p:cNvPr id="19460"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fld id="{FE04211C-EF18-4D9C-817A-EDAB87877D8A}" type="slidenum">
              <a:rPr lang="en-US" altLang="en-US" sz="1200">
                <a:solidFill>
                  <a:srgbClr val="FFFFFF"/>
                </a:solidFill>
              </a:rPr>
              <a:pPr>
                <a:lnSpc>
                  <a:spcPct val="80000"/>
                </a:lnSpc>
              </a:pPr>
              <a:t>20</a:t>
            </a:fld>
            <a:endParaRPr lang="en-US" altLang="en-US" sz="1200">
              <a:solidFill>
                <a:srgbClr val="FFFFFF"/>
              </a:solidFill>
            </a:endParaRPr>
          </a:p>
        </p:txBody>
      </p:sp>
      <p:pic>
        <p:nvPicPr>
          <p:cNvPr id="1946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33875" y="1708150"/>
            <a:ext cx="4389438"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3"/>
          <p:cNvSpPr>
            <a:spLocks noChangeArrowheads="1"/>
          </p:cNvSpPr>
          <p:nvPr/>
        </p:nvSpPr>
        <p:spPr bwMode="auto">
          <a:xfrm>
            <a:off x="182563" y="1687513"/>
            <a:ext cx="3873500"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ingdings" pitchFamily="2" charset="2"/>
              <a:buChar char="Ø"/>
            </a:pPr>
            <a:r>
              <a:rPr lang="en-US" altLang="en-US" sz="1200">
                <a:ea typeface="Calibri" pitchFamily="34" charset="0"/>
                <a:cs typeface="Arial" charset="0"/>
              </a:rPr>
              <a:t>We recommend the use of RO data as a reference source to monitor NOAA microwave and infrared temperature sounding data (i.e L1B)  for upper tropospheric and lower stratospheric channels (5-25km)</a:t>
            </a:r>
          </a:p>
          <a:p>
            <a:pPr>
              <a:buFont typeface="Wingdings" pitchFamily="2" charset="2"/>
              <a:buChar char="Ø"/>
            </a:pPr>
            <a:endParaRPr lang="en-US" altLang="en-US" sz="1200">
              <a:ea typeface="Calibri" pitchFamily="34" charset="0"/>
              <a:cs typeface="Arial" charset="0"/>
            </a:endParaRPr>
          </a:p>
          <a:p>
            <a:pPr>
              <a:buFont typeface="Wingdings" pitchFamily="2" charset="2"/>
              <a:buChar char="Ø"/>
            </a:pPr>
            <a:r>
              <a:rPr lang="en-US" altLang="en-US" sz="1200">
                <a:ea typeface="Calibri" pitchFamily="34" charset="0"/>
                <a:cs typeface="Arial" charset="0"/>
              </a:rPr>
              <a:t>These channels include AMSU-A channels 8-11 and ATMS channels 9-12 where moisture effects and instrument noise are negligible.  Best cases are for AMSU-A channels 9-10 and ATMS channels 10-11 (see right figure) </a:t>
            </a:r>
          </a:p>
          <a:p>
            <a:pPr>
              <a:buFont typeface="Wingdings" pitchFamily="2" charset="2"/>
              <a:buChar char="Ø"/>
            </a:pPr>
            <a:endParaRPr lang="en-US" altLang="en-US" sz="1200">
              <a:ea typeface="Calibri" pitchFamily="34" charset="0"/>
              <a:cs typeface="Arial" charset="0"/>
            </a:endParaRPr>
          </a:p>
          <a:p>
            <a:pPr>
              <a:buFont typeface="Wingdings" pitchFamily="2" charset="2"/>
              <a:buChar char="Ø"/>
            </a:pPr>
            <a:r>
              <a:rPr lang="en-US" altLang="en-US" sz="1200">
                <a:ea typeface="Calibri" pitchFamily="34" charset="0"/>
                <a:cs typeface="Arial" charset="0"/>
              </a:rPr>
              <a:t>This could be established as part of the NOAA CAL/VAL plan with assistance from GSICS in the analysis of the monitoring results.  The technology to perform this monitoring is already available at NOAA/STAR</a:t>
            </a:r>
          </a:p>
          <a:p>
            <a:pPr>
              <a:buFont typeface="Wingdings" pitchFamily="2" charset="2"/>
              <a:buChar char="Ø"/>
            </a:pPr>
            <a:endParaRPr lang="en-US" altLang="en-US" sz="1200">
              <a:ea typeface="Calibri" pitchFamily="34" charset="0"/>
              <a:cs typeface="Arial" charset="0"/>
            </a:endParaRPr>
          </a:p>
          <a:p>
            <a:pPr>
              <a:buFont typeface="Wingdings" pitchFamily="2" charset="2"/>
              <a:buChar char="Ø"/>
            </a:pPr>
            <a:r>
              <a:rPr lang="en-US" altLang="en-US" sz="1200">
                <a:ea typeface="Calibri" pitchFamily="34" charset="0"/>
                <a:cs typeface="Arial" charset="0"/>
              </a:rPr>
              <a:t>This includes the capability of finding collocations between RO and NOAA satellites, assessing the RO temperature profiles and converting these profiles into channel-equivalent radiances for both microwave and infrared sounders using Community Radiative Transfer Model (CRTM) simulations</a:t>
            </a:r>
          </a:p>
          <a:p>
            <a:pPr>
              <a:buFont typeface="Wingdings" pitchFamily="2" charset="2"/>
              <a:buChar char="Ø"/>
            </a:pPr>
            <a:endParaRPr lang="en-US" altLang="en-US" sz="1600">
              <a:ea typeface="Calibri" pitchFamily="34" charset="0"/>
              <a:cs typeface="Arial" charset="0"/>
            </a:endParaRPr>
          </a:p>
        </p:txBody>
      </p:sp>
      <p:sp>
        <p:nvSpPr>
          <p:cNvPr id="19463" name="TextBox 4"/>
          <p:cNvSpPr txBox="1">
            <a:spLocks noChangeArrowheads="1"/>
          </p:cNvSpPr>
          <p:nvPr/>
        </p:nvSpPr>
        <p:spPr bwMode="auto">
          <a:xfrm>
            <a:off x="5014913" y="6127750"/>
            <a:ext cx="3228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a:t>ATMS and AMSU-A weighting function</a:t>
            </a:r>
          </a:p>
        </p:txBody>
      </p:sp>
    </p:spTree>
    <p:extLst>
      <p:ext uri="{BB962C8B-B14F-4D97-AF65-F5344CB8AC3E}">
        <p14:creationId xmlns:p14="http://schemas.microsoft.com/office/powerpoint/2010/main" val="2192798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6126" y="152400"/>
            <a:ext cx="5566873" cy="493078"/>
          </a:xfrm>
        </p:spPr>
        <p:txBody>
          <a:bodyPr>
            <a:noAutofit/>
          </a:bodyPr>
          <a:lstStyle/>
          <a:p>
            <a:pPr lvl="0" algn="ctr" fontAlgn="base">
              <a:spcAft>
                <a:spcPct val="0"/>
              </a:spcAft>
            </a:pPr>
            <a:r>
              <a:rPr lang="en-US" sz="3200" dirty="0" smtClean="0">
                <a:solidFill>
                  <a:srgbClr val="002060"/>
                </a:solidFill>
              </a:rPr>
              <a:t>ATMS Updates for S-NPP and NOAA-20</a:t>
            </a:r>
          </a:p>
        </p:txBody>
      </p:sp>
      <p:sp>
        <p:nvSpPr>
          <p:cNvPr id="4" name="Content Placeholder 2"/>
          <p:cNvSpPr>
            <a:spLocks noGrp="1"/>
          </p:cNvSpPr>
          <p:nvPr>
            <p:ph idx="1"/>
          </p:nvPr>
        </p:nvSpPr>
        <p:spPr>
          <a:xfrm>
            <a:off x="457200" y="1222770"/>
            <a:ext cx="8305800" cy="5007117"/>
          </a:xfrm>
        </p:spPr>
        <p:txBody>
          <a:bodyPr/>
          <a:lstStyle/>
          <a:p>
            <a:pPr marL="0" indent="0">
              <a:buNone/>
            </a:pPr>
            <a:r>
              <a:rPr lang="en-US" sz="2000" dirty="0">
                <a:latin typeface="Calibri" pitchFamily="34" charset="0"/>
                <a:ea typeface="ＭＳ Ｐゴシック" charset="0"/>
                <a:cs typeface="Times New Roman" pitchFamily="18" charset="0"/>
              </a:rPr>
              <a:t>ATMS SDR performance is better than the requirement in J1RD.</a:t>
            </a:r>
          </a:p>
          <a:p>
            <a:pPr marL="0" indent="0">
              <a:buNone/>
            </a:pPr>
            <a:r>
              <a:rPr lang="en-US" sz="2000" dirty="0">
                <a:latin typeface="Calibri" pitchFamily="34" charset="0"/>
                <a:ea typeface="ＭＳ Ｐゴシック" charset="0"/>
                <a:cs typeface="Times New Roman" pitchFamily="18" charset="0"/>
              </a:rPr>
              <a:t>ATMS calibration using radiance has been  operational  since March 08, 2017 (block 2).</a:t>
            </a:r>
          </a:p>
          <a:p>
            <a:pPr marL="0" indent="0">
              <a:buNone/>
            </a:pPr>
            <a:r>
              <a:rPr lang="en-US" sz="1100" dirty="0" smtClean="0">
                <a:latin typeface="Calibri" pitchFamily="34" charset="0"/>
                <a:ea typeface="ＭＳ Ｐゴシック" charset="0"/>
                <a:cs typeface="Times New Roman" pitchFamily="18" charset="0"/>
              </a:rPr>
              <a:t> </a:t>
            </a:r>
          </a:p>
          <a:p>
            <a:pPr marL="0" indent="0">
              <a:buNone/>
            </a:pPr>
            <a:r>
              <a:rPr lang="en-US" sz="2000" b="1" dirty="0" err="1" smtClean="0">
                <a:latin typeface="Calibri" pitchFamily="34" charset="0"/>
                <a:ea typeface="ＭＳ Ｐゴシック" charset="0"/>
                <a:cs typeface="Times New Roman" pitchFamily="18" charset="0"/>
              </a:rPr>
              <a:t>Suomi</a:t>
            </a:r>
            <a:r>
              <a:rPr lang="en-US" sz="2000" b="1" dirty="0" smtClean="0">
                <a:latin typeface="Calibri" pitchFamily="34" charset="0"/>
                <a:ea typeface="ＭＳ Ｐゴシック" charset="0"/>
                <a:cs typeface="Times New Roman" pitchFamily="18" charset="0"/>
              </a:rPr>
              <a:t> NPP </a:t>
            </a:r>
          </a:p>
          <a:p>
            <a:pPr marL="0" indent="0">
              <a:buNone/>
            </a:pPr>
            <a:r>
              <a:rPr lang="en-US" sz="2000" dirty="0" smtClean="0">
                <a:latin typeface="Calibri" pitchFamily="34" charset="0"/>
                <a:ea typeface="ＭＳ Ｐゴシック" charset="0"/>
                <a:cs typeface="Times New Roman" pitchFamily="18" charset="0"/>
              </a:rPr>
              <a:t>ATMS is healthy.</a:t>
            </a:r>
          </a:p>
          <a:p>
            <a:pPr marL="0" indent="0">
              <a:buNone/>
            </a:pPr>
            <a:r>
              <a:rPr lang="en-US" sz="2000" dirty="0" smtClean="0">
                <a:latin typeface="Calibri" pitchFamily="34" charset="0"/>
                <a:ea typeface="ＭＳ Ｐゴシック" charset="0"/>
                <a:cs typeface="Times New Roman" pitchFamily="18" charset="0"/>
              </a:rPr>
              <a:t>Scan </a:t>
            </a:r>
            <a:r>
              <a:rPr lang="en-US" sz="2000" dirty="0">
                <a:latin typeface="Calibri" pitchFamily="34" charset="0"/>
                <a:ea typeface="ＭＳ Ｐゴシック" charset="0"/>
                <a:cs typeface="Times New Roman" pitchFamily="18" charset="0"/>
              </a:rPr>
              <a:t>drive main </a:t>
            </a:r>
            <a:r>
              <a:rPr lang="en-US" sz="2000" dirty="0" smtClean="0">
                <a:latin typeface="Calibri" pitchFamily="34" charset="0"/>
                <a:ea typeface="ＭＳ Ｐゴシック" charset="0"/>
                <a:cs typeface="Times New Roman" pitchFamily="18" charset="0"/>
              </a:rPr>
              <a:t>motor current had been dropped down to a “normal” level.</a:t>
            </a:r>
          </a:p>
          <a:p>
            <a:pPr marL="0" indent="0">
              <a:buNone/>
            </a:pPr>
            <a:r>
              <a:rPr lang="en-US" sz="2000" dirty="0" smtClean="0">
                <a:latin typeface="Calibri" pitchFamily="34" charset="0"/>
                <a:ea typeface="ＭＳ Ｐゴシック" charset="0"/>
                <a:cs typeface="Times New Roman" pitchFamily="18" charset="0"/>
              </a:rPr>
              <a:t>ATMS SDR has reached “long-term monitoring validated maturity”.</a:t>
            </a:r>
          </a:p>
          <a:p>
            <a:pPr marL="0" indent="0">
              <a:buNone/>
            </a:pPr>
            <a:r>
              <a:rPr lang="en-US" sz="1100" dirty="0" smtClean="0">
                <a:latin typeface="Calibri" pitchFamily="34" charset="0"/>
                <a:ea typeface="ＭＳ Ｐゴシック" charset="0"/>
                <a:cs typeface="Times New Roman" pitchFamily="18" charset="0"/>
              </a:rPr>
              <a:t> </a:t>
            </a:r>
          </a:p>
          <a:p>
            <a:pPr marL="0" indent="0">
              <a:buNone/>
            </a:pPr>
            <a:r>
              <a:rPr lang="en-US" sz="2000" b="1" dirty="0" smtClean="0">
                <a:latin typeface="Calibri" pitchFamily="34" charset="0"/>
                <a:ea typeface="ＭＳ Ｐゴシック" charset="0"/>
                <a:cs typeface="Times New Roman" pitchFamily="18" charset="0"/>
              </a:rPr>
              <a:t>NOAA-20</a:t>
            </a:r>
          </a:p>
          <a:p>
            <a:pPr marL="0" indent="0">
              <a:buNone/>
            </a:pPr>
            <a:r>
              <a:rPr lang="en-US" sz="2000" dirty="0" smtClean="0">
                <a:latin typeface="Calibri" pitchFamily="34" charset="0"/>
                <a:ea typeface="ＭＳ Ｐゴシック" charset="0"/>
                <a:cs typeface="Times New Roman" pitchFamily="18" charset="0"/>
              </a:rPr>
              <a:t>ATMS is good in operational normal.</a:t>
            </a:r>
          </a:p>
          <a:p>
            <a:pPr marL="0" indent="0">
              <a:buNone/>
            </a:pPr>
            <a:r>
              <a:rPr lang="en-US" sz="2000" dirty="0" smtClean="0">
                <a:latin typeface="Calibri" pitchFamily="34" charset="0"/>
                <a:ea typeface="ＭＳ Ｐゴシック" charset="0"/>
                <a:cs typeface="Times New Roman" pitchFamily="18" charset="0"/>
              </a:rPr>
              <a:t>ATMS TDR has reached beta maturity and pending on approval for provisional maturity.</a:t>
            </a:r>
          </a:p>
          <a:p>
            <a:pPr marL="0" indent="0">
              <a:buNone/>
            </a:pPr>
            <a:r>
              <a:rPr lang="en-US" sz="2000" dirty="0" smtClean="0">
                <a:latin typeface="Calibri" pitchFamily="34" charset="0"/>
                <a:ea typeface="ＭＳ Ｐゴシック" charset="0"/>
                <a:cs typeface="Times New Roman" pitchFamily="18" charset="0"/>
              </a:rPr>
              <a:t>PCT 006 converting TDR to SDR is scheduled for this January 2018.</a:t>
            </a:r>
            <a:endParaRPr lang="en-US" sz="2000" dirty="0">
              <a:latin typeface="Calibri" pitchFamily="34" charset="0"/>
              <a:ea typeface="ＭＳ Ｐゴシック" charset="0"/>
              <a:cs typeface="Times New Roman" pitchFamily="18" charset="0"/>
            </a:endParaRPr>
          </a:p>
        </p:txBody>
      </p:sp>
      <p:sp>
        <p:nvSpPr>
          <p:cNvPr id="3" name="TextBox 2"/>
          <p:cNvSpPr txBox="1"/>
          <p:nvPr/>
        </p:nvSpPr>
        <p:spPr>
          <a:xfrm>
            <a:off x="188007" y="17088"/>
            <a:ext cx="2534668" cy="338554"/>
          </a:xfrm>
          <a:prstGeom prst="rect">
            <a:avLst/>
          </a:prstGeom>
          <a:noFill/>
        </p:spPr>
        <p:txBody>
          <a:bodyPr wrap="none" rtlCol="0">
            <a:spAutoFit/>
          </a:bodyPr>
          <a:lstStyle/>
          <a:p>
            <a:r>
              <a:rPr lang="en-US" sz="1600" dirty="0" smtClean="0">
                <a:solidFill>
                  <a:srgbClr val="FF0000"/>
                </a:solidFill>
              </a:rPr>
              <a:t>Provided by Q. Liu/E. Kim</a:t>
            </a:r>
            <a:endParaRPr lang="en-US" sz="1600" dirty="0">
              <a:solidFill>
                <a:srgbClr val="FF0000"/>
              </a:solidFill>
            </a:endParaRPr>
          </a:p>
        </p:txBody>
      </p:sp>
    </p:spTree>
    <p:extLst>
      <p:ext uri="{BB962C8B-B14F-4D97-AF65-F5344CB8AC3E}">
        <p14:creationId xmlns:p14="http://schemas.microsoft.com/office/powerpoint/2010/main" val="2723898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5948" y="152400"/>
            <a:ext cx="5507052" cy="493078"/>
          </a:xfrm>
        </p:spPr>
        <p:txBody>
          <a:bodyPr>
            <a:noAutofit/>
          </a:bodyPr>
          <a:lstStyle/>
          <a:p>
            <a:pPr lvl="0" algn="ctr" fontAlgn="base">
              <a:spcAft>
                <a:spcPct val="0"/>
              </a:spcAft>
            </a:pPr>
            <a:r>
              <a:rPr lang="en-US" sz="2800" dirty="0">
                <a:solidFill>
                  <a:srgbClr val="002060"/>
                </a:solidFill>
              </a:rPr>
              <a:t>S-NPP </a:t>
            </a:r>
            <a:r>
              <a:rPr lang="en-US" sz="2800" dirty="0" smtClean="0">
                <a:solidFill>
                  <a:srgbClr val="002060"/>
                </a:solidFill>
              </a:rPr>
              <a:t>ATMS Scan </a:t>
            </a:r>
            <a:br>
              <a:rPr lang="en-US" sz="2800" dirty="0" smtClean="0">
                <a:solidFill>
                  <a:srgbClr val="002060"/>
                </a:solidFill>
              </a:rPr>
            </a:br>
            <a:r>
              <a:rPr lang="en-US" sz="2800" dirty="0" smtClean="0">
                <a:solidFill>
                  <a:srgbClr val="002060"/>
                </a:solidFill>
              </a:rPr>
              <a:t>Drive Main Motor</a:t>
            </a:r>
          </a:p>
        </p:txBody>
      </p:sp>
      <p:sp>
        <p:nvSpPr>
          <p:cNvPr id="4" name="TextBox 3"/>
          <p:cNvSpPr txBox="1"/>
          <p:nvPr/>
        </p:nvSpPr>
        <p:spPr>
          <a:xfrm>
            <a:off x="526278" y="1474554"/>
            <a:ext cx="8343900" cy="2154436"/>
          </a:xfrm>
          <a:prstGeom prst="rect">
            <a:avLst/>
          </a:prstGeom>
          <a:noFill/>
        </p:spPr>
        <p:txBody>
          <a:bodyPr wrap="square" rtlCol="0">
            <a:spAutoFit/>
          </a:bodyPr>
          <a:lstStyle/>
          <a:p>
            <a:r>
              <a:rPr lang="en-US" sz="2000" dirty="0" smtClean="0"/>
              <a:t>S-NPP ATMS scan drive main motor experienced abnormal </a:t>
            </a:r>
          </a:p>
          <a:p>
            <a:r>
              <a:rPr lang="en-US" sz="2000" dirty="0" smtClean="0"/>
              <a:t>(high) current beginning 2014 Summer. </a:t>
            </a:r>
            <a:r>
              <a:rPr lang="en-US" sz="2000" dirty="0"/>
              <a:t>M</a:t>
            </a:r>
            <a:r>
              <a:rPr lang="en-US" sz="2000" dirty="0" smtClean="0"/>
              <a:t>itigation used:</a:t>
            </a:r>
          </a:p>
          <a:p>
            <a:pPr marL="800100" lvl="1" indent="-342900">
              <a:buFont typeface="Arial" panose="020B0604020202020204" pitchFamily="34" charset="0"/>
              <a:buChar char="•"/>
            </a:pPr>
            <a:r>
              <a:rPr lang="en-US" dirty="0" smtClean="0"/>
              <a:t>Once per day scan reversal from August 2015</a:t>
            </a:r>
          </a:p>
          <a:p>
            <a:pPr marL="800100" lvl="1" indent="-342900">
              <a:buFont typeface="Arial" panose="020B0604020202020204" pitchFamily="34" charset="0"/>
              <a:buChar char="•"/>
            </a:pPr>
            <a:r>
              <a:rPr lang="en-US" dirty="0" smtClean="0"/>
              <a:t>Once per orbit scan reversal from July 2016</a:t>
            </a:r>
          </a:p>
          <a:p>
            <a:pPr marL="800100" lvl="1" indent="-342900">
              <a:buFont typeface="Arial" panose="020B0604020202020204" pitchFamily="34" charset="0"/>
              <a:buChar char="•"/>
            </a:pPr>
            <a:r>
              <a:rPr lang="en-US" dirty="0" smtClean="0"/>
              <a:t>Twice per orbit reversal from August 2016.</a:t>
            </a:r>
          </a:p>
          <a:p>
            <a:r>
              <a:rPr lang="en-US" sz="2000" dirty="0" smtClean="0"/>
              <a:t>The scan drive main motor current has been dropped down to</a:t>
            </a:r>
          </a:p>
          <a:p>
            <a:r>
              <a:rPr lang="en-US" sz="2000" dirty="0" smtClean="0"/>
              <a:t>a “normal” level since April 3, 2017.</a:t>
            </a:r>
          </a:p>
        </p:txBody>
      </p:sp>
      <p:pic>
        <p:nvPicPr>
          <p:cNvPr id="6" name="Picture 5"/>
          <p:cNvPicPr>
            <a:picLocks noChangeAspect="1"/>
          </p:cNvPicPr>
          <p:nvPr/>
        </p:nvPicPr>
        <p:blipFill>
          <a:blip r:embed="rId3"/>
          <a:stretch>
            <a:fillRect/>
          </a:stretch>
        </p:blipFill>
        <p:spPr>
          <a:xfrm>
            <a:off x="419100" y="3628990"/>
            <a:ext cx="8305800" cy="2895600"/>
          </a:xfrm>
          <a:prstGeom prst="rect">
            <a:avLst/>
          </a:prstGeom>
        </p:spPr>
      </p:pic>
      <p:cxnSp>
        <p:nvCxnSpPr>
          <p:cNvPr id="7" name="Straight Arrow Connector 6"/>
          <p:cNvCxnSpPr/>
          <p:nvPr/>
        </p:nvCxnSpPr>
        <p:spPr>
          <a:xfrm>
            <a:off x="1863090" y="5372100"/>
            <a:ext cx="0" cy="3657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1584954" y="5024842"/>
            <a:ext cx="575799" cy="400110"/>
          </a:xfrm>
          <a:prstGeom prst="rect">
            <a:avLst/>
          </a:prstGeom>
          <a:noFill/>
        </p:spPr>
        <p:txBody>
          <a:bodyPr wrap="none" rtlCol="0">
            <a:spAutoFit/>
          </a:bodyPr>
          <a:lstStyle/>
          <a:p>
            <a:r>
              <a:rPr lang="en-US" sz="1000" dirty="0"/>
              <a:t>n</a:t>
            </a:r>
            <a:r>
              <a:rPr lang="en-US" sz="1000" dirty="0" smtClean="0"/>
              <a:t>ormal</a:t>
            </a:r>
          </a:p>
          <a:p>
            <a:r>
              <a:rPr lang="en-US" sz="1000" dirty="0" smtClean="0"/>
              <a:t>level</a:t>
            </a:r>
            <a:endParaRPr lang="en-US" sz="1000" dirty="0"/>
          </a:p>
        </p:txBody>
      </p:sp>
      <p:sp>
        <p:nvSpPr>
          <p:cNvPr id="8" name="TextBox 7"/>
          <p:cNvSpPr txBox="1"/>
          <p:nvPr/>
        </p:nvSpPr>
        <p:spPr>
          <a:xfrm>
            <a:off x="188007" y="17088"/>
            <a:ext cx="2534668" cy="338554"/>
          </a:xfrm>
          <a:prstGeom prst="rect">
            <a:avLst/>
          </a:prstGeom>
          <a:noFill/>
        </p:spPr>
        <p:txBody>
          <a:bodyPr wrap="none" rtlCol="0">
            <a:spAutoFit/>
          </a:bodyPr>
          <a:lstStyle/>
          <a:p>
            <a:r>
              <a:rPr lang="en-US" sz="1600" dirty="0" smtClean="0">
                <a:solidFill>
                  <a:srgbClr val="FF0000"/>
                </a:solidFill>
              </a:rPr>
              <a:t>Provided by Q. Liu/E. Kim</a:t>
            </a:r>
            <a:endParaRPr lang="en-US" sz="1600" dirty="0">
              <a:solidFill>
                <a:srgbClr val="FF0000"/>
              </a:solidFill>
            </a:endParaRPr>
          </a:p>
        </p:txBody>
      </p:sp>
    </p:spTree>
    <p:extLst>
      <p:ext uri="{BB962C8B-B14F-4D97-AF65-F5344CB8AC3E}">
        <p14:creationId xmlns:p14="http://schemas.microsoft.com/office/powerpoint/2010/main" val="405470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1586" y="17088"/>
            <a:ext cx="5405215" cy="1143000"/>
          </a:xfrm>
        </p:spPr>
        <p:txBody>
          <a:bodyPr>
            <a:noAutofit/>
          </a:bodyPr>
          <a:lstStyle/>
          <a:p>
            <a:pPr algn="ctr" eaLnBrk="0" fontAlgn="base" hangingPunct="0">
              <a:lnSpc>
                <a:spcPct val="100000"/>
              </a:lnSpc>
              <a:spcBef>
                <a:spcPct val="20000"/>
              </a:spcBef>
              <a:spcAft>
                <a:spcPct val="0"/>
              </a:spcAft>
            </a:pPr>
            <a:r>
              <a:rPr lang="en-US" sz="2800" dirty="0" smtClean="0">
                <a:solidFill>
                  <a:srgbClr val="002060"/>
                </a:solidFill>
              </a:rPr>
              <a:t>NOAA-20 ATMS Performance Summary</a:t>
            </a:r>
          </a:p>
        </p:txBody>
      </p:sp>
      <p:sp>
        <p:nvSpPr>
          <p:cNvPr id="11" name="TextBox 10"/>
          <p:cNvSpPr txBox="1"/>
          <p:nvPr/>
        </p:nvSpPr>
        <p:spPr>
          <a:xfrm>
            <a:off x="173755" y="1105726"/>
            <a:ext cx="8867695" cy="2769989"/>
          </a:xfrm>
          <a:prstGeom prst="rect">
            <a:avLst/>
          </a:prstGeom>
          <a:noFill/>
        </p:spPr>
        <p:txBody>
          <a:bodyPr wrap="square" rtlCol="0">
            <a:spAutoFit/>
          </a:bodyPr>
          <a:lstStyle/>
          <a:p>
            <a:pPr defTabSz="914400"/>
            <a:r>
              <a:rPr lang="en-US" dirty="0" smtClean="0">
                <a:solidFill>
                  <a:prstClr val="black"/>
                </a:solidFill>
              </a:rPr>
              <a:t>In comparison to S-NPP ATMS TVAC data, NOAA-20 ATMS data has been demonstrated better performance.</a:t>
            </a:r>
          </a:p>
          <a:p>
            <a:pPr defTabSz="914400"/>
            <a:r>
              <a:rPr lang="en-US" dirty="0">
                <a:solidFill>
                  <a:srgbClr val="0070C0"/>
                </a:solidFill>
              </a:rPr>
              <a:t>Consistent performance between </a:t>
            </a:r>
            <a:r>
              <a:rPr lang="en-US" dirty="0" smtClean="0">
                <a:solidFill>
                  <a:srgbClr val="0070C0"/>
                </a:solidFill>
              </a:rPr>
              <a:t>pre- (TVAC) and post-launch (onboard):</a:t>
            </a:r>
          </a:p>
          <a:p>
            <a:pPr marL="457200" indent="-457200" defTabSz="914400">
              <a:lnSpc>
                <a:spcPct val="150000"/>
              </a:lnSpc>
              <a:buFont typeface="Wingdings" panose="05000000000000000000" pitchFamily="2" charset="2"/>
              <a:buChar char="ü"/>
            </a:pPr>
            <a:r>
              <a:rPr lang="en-US" sz="1600" dirty="0" smtClean="0">
                <a:solidFill>
                  <a:srgbClr val="00B050"/>
                </a:solidFill>
              </a:rPr>
              <a:t>Smaller </a:t>
            </a:r>
            <a:r>
              <a:rPr lang="en-US" sz="1600" dirty="0" err="1" smtClean="0">
                <a:solidFill>
                  <a:srgbClr val="00B050"/>
                </a:solidFill>
              </a:rPr>
              <a:t>sidelobes</a:t>
            </a:r>
            <a:r>
              <a:rPr lang="en-US" sz="1600" dirty="0" smtClean="0">
                <a:solidFill>
                  <a:srgbClr val="00B050"/>
                </a:solidFill>
              </a:rPr>
              <a:t> (i.e. higher antenna efficiency)</a:t>
            </a:r>
          </a:p>
          <a:p>
            <a:pPr marL="457200" indent="-457200" defTabSz="914400">
              <a:lnSpc>
                <a:spcPct val="150000"/>
              </a:lnSpc>
              <a:buFont typeface="Wingdings" panose="05000000000000000000" pitchFamily="2" charset="2"/>
              <a:buChar char="ü"/>
            </a:pPr>
            <a:r>
              <a:rPr lang="en-US" sz="1600" dirty="0" smtClean="0">
                <a:solidFill>
                  <a:srgbClr val="00B050"/>
                </a:solidFill>
              </a:rPr>
              <a:t>Lower noise (i.e. </a:t>
            </a:r>
            <a:r>
              <a:rPr lang="en-US" sz="1600" dirty="0" err="1" smtClean="0">
                <a:solidFill>
                  <a:srgbClr val="00B050"/>
                </a:solidFill>
              </a:rPr>
              <a:t>NEdT</a:t>
            </a:r>
            <a:r>
              <a:rPr lang="en-US" sz="1600" dirty="0" smtClean="0">
                <a:solidFill>
                  <a:srgbClr val="00B050"/>
                </a:solidFill>
              </a:rPr>
              <a:t>)</a:t>
            </a:r>
          </a:p>
          <a:p>
            <a:pPr marL="457200" indent="-457200" defTabSz="914400">
              <a:lnSpc>
                <a:spcPct val="150000"/>
              </a:lnSpc>
              <a:buFont typeface="Wingdings" panose="05000000000000000000" pitchFamily="2" charset="2"/>
              <a:buChar char="ü"/>
            </a:pPr>
            <a:r>
              <a:rPr lang="en-US" sz="1600" dirty="0" smtClean="0">
                <a:solidFill>
                  <a:srgbClr val="00B050"/>
                </a:solidFill>
              </a:rPr>
              <a:t>Much smaller inter-channel noise correlation (better independent information)</a:t>
            </a:r>
          </a:p>
          <a:p>
            <a:pPr marL="457200" indent="-457200" defTabSz="914400">
              <a:lnSpc>
                <a:spcPct val="150000"/>
              </a:lnSpc>
              <a:buFont typeface="Wingdings" panose="05000000000000000000" pitchFamily="2" charset="2"/>
              <a:buChar char="ü"/>
            </a:pPr>
            <a:r>
              <a:rPr lang="en-US" sz="1600" dirty="0" smtClean="0">
                <a:solidFill>
                  <a:srgbClr val="00B050"/>
                </a:solidFill>
              </a:rPr>
              <a:t>Smaller </a:t>
            </a:r>
            <a:r>
              <a:rPr lang="el-GR" sz="1600" dirty="0" smtClean="0">
                <a:solidFill>
                  <a:srgbClr val="00B050"/>
                </a:solidFill>
              </a:rPr>
              <a:t>Δ</a:t>
            </a:r>
            <a:r>
              <a:rPr lang="en-US" sz="1600" dirty="0" smtClean="0">
                <a:solidFill>
                  <a:srgbClr val="00B050"/>
                </a:solidFill>
              </a:rPr>
              <a:t>G/G (less striping)</a:t>
            </a:r>
          </a:p>
          <a:p>
            <a:pPr marL="457200" indent="-457200" defTabSz="914400">
              <a:lnSpc>
                <a:spcPct val="150000"/>
              </a:lnSpc>
              <a:buFont typeface="Wingdings" panose="05000000000000000000" pitchFamily="2" charset="2"/>
              <a:buChar char="ü"/>
            </a:pPr>
            <a:r>
              <a:rPr lang="en-US" sz="1600" dirty="0" smtClean="0">
                <a:solidFill>
                  <a:schemeClr val="accent6">
                    <a:lumMod val="75000"/>
                  </a:schemeClr>
                </a:solidFill>
              </a:rPr>
              <a:t>Larger non-linearity. After correction, residual NL is smaller and meet requirement.</a:t>
            </a:r>
          </a:p>
        </p:txBody>
      </p:sp>
      <p:sp>
        <p:nvSpPr>
          <p:cNvPr id="4" name="TextBox 3"/>
          <p:cNvSpPr txBox="1"/>
          <p:nvPr/>
        </p:nvSpPr>
        <p:spPr>
          <a:xfrm>
            <a:off x="188007" y="17088"/>
            <a:ext cx="2534668" cy="338554"/>
          </a:xfrm>
          <a:prstGeom prst="rect">
            <a:avLst/>
          </a:prstGeom>
          <a:noFill/>
        </p:spPr>
        <p:txBody>
          <a:bodyPr wrap="none" rtlCol="0">
            <a:spAutoFit/>
          </a:bodyPr>
          <a:lstStyle/>
          <a:p>
            <a:r>
              <a:rPr lang="en-US" sz="1600" dirty="0" smtClean="0">
                <a:solidFill>
                  <a:srgbClr val="FF0000"/>
                </a:solidFill>
              </a:rPr>
              <a:t>Provided by Q. Liu/E. Kim</a:t>
            </a:r>
            <a:endParaRPr lang="en-US" sz="1600"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368" y="3798473"/>
            <a:ext cx="6742632" cy="2727989"/>
          </a:xfrm>
          <a:prstGeom prst="rect">
            <a:avLst/>
          </a:prstGeom>
        </p:spPr>
      </p:pic>
      <p:sp>
        <p:nvSpPr>
          <p:cNvPr id="6" name="Title 2"/>
          <p:cNvSpPr txBox="1">
            <a:spLocks/>
          </p:cNvSpPr>
          <p:nvPr/>
        </p:nvSpPr>
        <p:spPr>
          <a:xfrm>
            <a:off x="173755" y="4470623"/>
            <a:ext cx="2721836" cy="1143000"/>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kern="0" dirty="0" smtClean="0">
                <a:solidFill>
                  <a:srgbClr val="0070C0"/>
                </a:solidFill>
              </a:rPr>
              <a:t>NOAA-20 ATMS On-Orbit NEΔT Status</a:t>
            </a:r>
            <a:endParaRPr lang="en-US" sz="2000" kern="0" dirty="0">
              <a:solidFill>
                <a:srgbClr val="0070C0"/>
              </a:solidFill>
            </a:endParaRPr>
          </a:p>
        </p:txBody>
      </p:sp>
    </p:spTree>
    <p:extLst>
      <p:ext uri="{BB962C8B-B14F-4D97-AF65-F5344CB8AC3E}">
        <p14:creationId xmlns:p14="http://schemas.microsoft.com/office/powerpoint/2010/main" val="938891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61047" y="0"/>
            <a:ext cx="5012288" cy="788878"/>
          </a:xfrm>
        </p:spPr>
        <p:txBody>
          <a:bodyPr>
            <a:normAutofit fontScale="90000"/>
          </a:bodyPr>
          <a:lstStyle/>
          <a:p>
            <a:r>
              <a:rPr lang="en-US" sz="2400" dirty="0" smtClean="0"/>
              <a:t>NOAA-20 ATMS TDR (upper) and limb-corrected (bottom)</a:t>
            </a:r>
            <a:endParaRPr lang="en-US" sz="2400" dirty="0"/>
          </a:p>
        </p:txBody>
      </p:sp>
      <p:sp>
        <p:nvSpPr>
          <p:cNvPr id="7" name="Slide Number Placeholder 3"/>
          <p:cNvSpPr>
            <a:spLocks noGrp="1"/>
          </p:cNvSpPr>
          <p:nvPr>
            <p:ph type="sldNum" sz="quarter" idx="4294967295"/>
          </p:nvPr>
        </p:nvSpPr>
        <p:spPr>
          <a:xfrm>
            <a:off x="6987669" y="6635068"/>
            <a:ext cx="2133600" cy="222932"/>
          </a:xfrm>
          <a:prstGeom prst="rect">
            <a:avLst/>
          </a:prstGeom>
        </p:spPr>
        <p:txBody>
          <a:bodyPr/>
          <a:lstStyle/>
          <a:p>
            <a:r>
              <a:rPr lang="en-US" sz="900" dirty="0" smtClean="0">
                <a:solidFill>
                  <a:prstClr val="black">
                    <a:tint val="75000"/>
                  </a:prstClr>
                </a:solidFill>
              </a:rPr>
              <a:t>Page | </a:t>
            </a:r>
            <a:fld id="{96E36F11-A39A-294D-A59D-6180D50ED29D}" type="slidenum">
              <a:rPr lang="en-US" sz="900" smtClean="0">
                <a:solidFill>
                  <a:prstClr val="black">
                    <a:tint val="75000"/>
                  </a:prstClr>
                </a:solidFill>
              </a:rPr>
              <a:pPr/>
              <a:t>24</a:t>
            </a:fld>
            <a:endParaRPr lang="en-US" sz="900" dirty="0">
              <a:solidFill>
                <a:prstClr val="black">
                  <a:tint val="75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94" y="1059679"/>
            <a:ext cx="4599729" cy="29222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2833" y="1059679"/>
            <a:ext cx="4438435" cy="293043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52" y="3676067"/>
            <a:ext cx="4590471" cy="316807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2829" y="3676066"/>
            <a:ext cx="4438439" cy="3158843"/>
          </a:xfrm>
          <a:prstGeom prst="rect">
            <a:avLst/>
          </a:prstGeom>
        </p:spPr>
      </p:pic>
      <p:sp>
        <p:nvSpPr>
          <p:cNvPr id="9" name="TextBox 8"/>
          <p:cNvSpPr txBox="1"/>
          <p:nvPr/>
        </p:nvSpPr>
        <p:spPr>
          <a:xfrm>
            <a:off x="188007" y="17088"/>
            <a:ext cx="2534668" cy="338554"/>
          </a:xfrm>
          <a:prstGeom prst="rect">
            <a:avLst/>
          </a:prstGeom>
          <a:noFill/>
        </p:spPr>
        <p:txBody>
          <a:bodyPr wrap="none" rtlCol="0">
            <a:spAutoFit/>
          </a:bodyPr>
          <a:lstStyle/>
          <a:p>
            <a:r>
              <a:rPr lang="en-US" sz="1600" dirty="0" smtClean="0">
                <a:solidFill>
                  <a:srgbClr val="FF0000"/>
                </a:solidFill>
              </a:rPr>
              <a:t>Provided by Q. Liu/E. Kim</a:t>
            </a:r>
            <a:endParaRPr lang="en-US" sz="1600" dirty="0">
              <a:solidFill>
                <a:srgbClr val="FF0000"/>
              </a:solidFill>
            </a:endParaRPr>
          </a:p>
        </p:txBody>
      </p:sp>
    </p:spTree>
    <p:extLst>
      <p:ext uri="{BB962C8B-B14F-4D97-AF65-F5344CB8AC3E}">
        <p14:creationId xmlns:p14="http://schemas.microsoft.com/office/powerpoint/2010/main" val="3014530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5937" y="0"/>
            <a:ext cx="7546781" cy="788878"/>
          </a:xfrm>
        </p:spPr>
        <p:txBody>
          <a:bodyPr>
            <a:normAutofit/>
          </a:bodyPr>
          <a:lstStyle/>
          <a:p>
            <a:r>
              <a:rPr lang="en-US" sz="2400" dirty="0" smtClean="0"/>
              <a:t>NOAA-20 ATMS First Global Image (from ICVS)</a:t>
            </a:r>
            <a:endParaRPr lang="en-US" sz="2400" dirty="0"/>
          </a:p>
        </p:txBody>
      </p:sp>
      <p:sp>
        <p:nvSpPr>
          <p:cNvPr id="7" name="Slide Number Placeholder 3"/>
          <p:cNvSpPr>
            <a:spLocks noGrp="1"/>
          </p:cNvSpPr>
          <p:nvPr>
            <p:ph type="sldNum" sz="quarter" idx="4294967295"/>
          </p:nvPr>
        </p:nvSpPr>
        <p:spPr>
          <a:xfrm>
            <a:off x="6987669" y="6635068"/>
            <a:ext cx="2133600" cy="222932"/>
          </a:xfrm>
          <a:prstGeom prst="rect">
            <a:avLst/>
          </a:prstGeom>
        </p:spPr>
        <p:txBody>
          <a:bodyPr/>
          <a:lstStyle/>
          <a:p>
            <a:r>
              <a:rPr lang="en-US" sz="900" dirty="0" smtClean="0">
                <a:solidFill>
                  <a:prstClr val="black">
                    <a:tint val="75000"/>
                  </a:prstClr>
                </a:solidFill>
              </a:rPr>
              <a:t>Page | </a:t>
            </a:r>
            <a:fld id="{96E36F11-A39A-294D-A59D-6180D50ED29D}" type="slidenum">
              <a:rPr lang="en-US" sz="900" smtClean="0">
                <a:solidFill>
                  <a:prstClr val="black">
                    <a:tint val="75000"/>
                  </a:prstClr>
                </a:solidFill>
              </a:rPr>
              <a:pPr/>
              <a:t>25</a:t>
            </a:fld>
            <a:endParaRPr lang="en-US" sz="900" dirty="0">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79" y="846387"/>
            <a:ext cx="7830259" cy="5694734"/>
          </a:xfrm>
          <a:prstGeom prst="rect">
            <a:avLst/>
          </a:prstGeom>
        </p:spPr>
      </p:pic>
    </p:spTree>
    <p:extLst>
      <p:ext uri="{BB962C8B-B14F-4D97-AF65-F5344CB8AC3E}">
        <p14:creationId xmlns:p14="http://schemas.microsoft.com/office/powerpoint/2010/main" val="2702951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NOAA-20 ATMS Channel Correlation</a:t>
            </a:r>
            <a:endParaRPr lang="en-US" dirty="0"/>
          </a:p>
        </p:txBody>
      </p:sp>
      <p:sp>
        <p:nvSpPr>
          <p:cNvPr id="7" name="Slide Number Placeholder 3"/>
          <p:cNvSpPr>
            <a:spLocks noGrp="1"/>
          </p:cNvSpPr>
          <p:nvPr>
            <p:ph type="sldNum" sz="quarter" idx="4294967295"/>
          </p:nvPr>
        </p:nvSpPr>
        <p:spPr>
          <a:xfrm>
            <a:off x="6987669" y="6635068"/>
            <a:ext cx="2133600" cy="222932"/>
          </a:xfrm>
          <a:prstGeom prst="rect">
            <a:avLst/>
          </a:prstGeom>
        </p:spPr>
        <p:txBody>
          <a:bodyPr/>
          <a:lstStyle/>
          <a:p>
            <a:r>
              <a:rPr lang="en-US" sz="900" dirty="0" smtClean="0">
                <a:solidFill>
                  <a:prstClr val="black">
                    <a:tint val="75000"/>
                  </a:prstClr>
                </a:solidFill>
              </a:rPr>
              <a:t>Page | </a:t>
            </a:r>
            <a:fld id="{96E36F11-A39A-294D-A59D-6180D50ED29D}" type="slidenum">
              <a:rPr lang="en-US" sz="900" smtClean="0">
                <a:solidFill>
                  <a:prstClr val="black">
                    <a:tint val="75000"/>
                  </a:prstClr>
                </a:solidFill>
              </a:rPr>
              <a:pPr/>
              <a:t>26</a:t>
            </a:fld>
            <a:endParaRPr lang="en-US" sz="900" dirty="0">
              <a:solidFill>
                <a:prstClr val="black">
                  <a:tint val="75000"/>
                </a:prstClr>
              </a:solidFill>
            </a:endParaRPr>
          </a:p>
        </p:txBody>
      </p:sp>
      <p:pic>
        <p:nvPicPr>
          <p:cNvPr id="2" name="Picture 1"/>
          <p:cNvPicPr>
            <a:picLocks noChangeAspect="1"/>
          </p:cNvPicPr>
          <p:nvPr/>
        </p:nvPicPr>
        <p:blipFill rotWithShape="1">
          <a:blip r:embed="rId3"/>
          <a:srcRect t="29163"/>
          <a:stretch/>
        </p:blipFill>
        <p:spPr>
          <a:xfrm>
            <a:off x="0" y="2608442"/>
            <a:ext cx="9144000" cy="3693033"/>
          </a:xfrm>
          <a:prstGeom prst="rect">
            <a:avLst/>
          </a:prstGeom>
        </p:spPr>
      </p:pic>
      <p:sp>
        <p:nvSpPr>
          <p:cNvPr id="4" name="Rectangle 3"/>
          <p:cNvSpPr/>
          <p:nvPr/>
        </p:nvSpPr>
        <p:spPr>
          <a:xfrm>
            <a:off x="438876" y="977226"/>
            <a:ext cx="8349944" cy="1631216"/>
          </a:xfrm>
          <a:prstGeom prst="rect">
            <a:avLst/>
          </a:prstGeom>
        </p:spPr>
        <p:txBody>
          <a:bodyPr wrap="square">
            <a:spAutoFit/>
          </a:bodyPr>
          <a:lstStyle/>
          <a:p>
            <a:pPr marL="285750" indent="-285750">
              <a:spcBef>
                <a:spcPts val="600"/>
              </a:spcBef>
              <a:buFont typeface="Arial" panose="020B0604020202020204" pitchFamily="34" charset="0"/>
              <a:buChar char="•"/>
            </a:pPr>
            <a:r>
              <a:rPr lang="en-US" dirty="0" smtClean="0">
                <a:solidFill>
                  <a:prstClr val="black"/>
                </a:solidFill>
              </a:rPr>
              <a:t>One hour stable observations of warm load were calibrated</a:t>
            </a:r>
          </a:p>
          <a:p>
            <a:pPr marL="285750" indent="-285750">
              <a:spcBef>
                <a:spcPts val="600"/>
              </a:spcBef>
              <a:buFont typeface="Arial" panose="020B0604020202020204" pitchFamily="34" charset="0"/>
              <a:buChar char="•"/>
            </a:pPr>
            <a:r>
              <a:rPr lang="en-US" dirty="0" smtClean="0">
                <a:solidFill>
                  <a:prstClr val="black"/>
                </a:solidFill>
              </a:rPr>
              <a:t>Data noise can be derived from the difference between calibrated warm load temperature and PRT temperature</a:t>
            </a:r>
          </a:p>
          <a:p>
            <a:pPr marL="285750" indent="-285750">
              <a:spcBef>
                <a:spcPts val="600"/>
              </a:spcBef>
              <a:buFont typeface="Arial" panose="020B0604020202020204" pitchFamily="34" charset="0"/>
              <a:buChar char="•"/>
            </a:pPr>
            <a:r>
              <a:rPr lang="en-US" dirty="0" smtClean="0">
                <a:solidFill>
                  <a:prstClr val="black"/>
                </a:solidFill>
              </a:rPr>
              <a:t>Channel correlation of NOAA-20 is much smaller than that of S-NPP, especially in low V- and G-bands</a:t>
            </a:r>
            <a:endParaRPr lang="en-US" dirty="0">
              <a:solidFill>
                <a:prstClr val="black"/>
              </a:solidFill>
            </a:endParaRPr>
          </a:p>
        </p:txBody>
      </p:sp>
    </p:spTree>
    <p:extLst>
      <p:ext uri="{BB962C8B-B14F-4D97-AF65-F5344CB8AC3E}">
        <p14:creationId xmlns:p14="http://schemas.microsoft.com/office/powerpoint/2010/main" val="2908422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38200" y="1295400"/>
            <a:ext cx="7772400" cy="1470025"/>
          </a:xfrm>
          <a:prstGeom prst="rect">
            <a:avLst/>
          </a:prstGeom>
        </p:spPr>
        <p:txBody>
          <a:bodyPr/>
          <a:lstStyle/>
          <a:p>
            <a:r>
              <a:rPr lang="en-US" dirty="0" smtClean="0"/>
              <a:t>GRUAN / GSICS</a:t>
            </a:r>
            <a:endParaRPr lang="en-US" dirty="0"/>
          </a:p>
        </p:txBody>
      </p:sp>
      <p:sp>
        <p:nvSpPr>
          <p:cNvPr id="3" name="Subtitle 2"/>
          <p:cNvSpPr>
            <a:spLocks noGrp="1"/>
          </p:cNvSpPr>
          <p:nvPr>
            <p:ph type="subTitle" idx="4294967295"/>
          </p:nvPr>
        </p:nvSpPr>
        <p:spPr>
          <a:xfrm>
            <a:off x="1447800" y="3200400"/>
            <a:ext cx="6400800" cy="1752600"/>
          </a:xfrm>
        </p:spPr>
        <p:txBody>
          <a:bodyPr/>
          <a:lstStyle/>
          <a:p>
            <a:pPr algn="ctr">
              <a:buNone/>
            </a:pPr>
            <a:r>
              <a:rPr lang="en-US" dirty="0" smtClean="0"/>
              <a:t>Tony Reale, Cheng-</a:t>
            </a:r>
            <a:r>
              <a:rPr lang="en-US" dirty="0" err="1" smtClean="0"/>
              <a:t>Zhi</a:t>
            </a:r>
            <a:r>
              <a:rPr lang="en-US" dirty="0" smtClean="0"/>
              <a:t> </a:t>
            </a:r>
            <a:r>
              <a:rPr lang="en-US" dirty="0" err="1" smtClean="0"/>
              <a:t>Zou</a:t>
            </a:r>
            <a:r>
              <a:rPr lang="en-US" dirty="0" smtClean="0"/>
              <a:t> …</a:t>
            </a:r>
          </a:p>
          <a:p>
            <a:pPr algn="ctr">
              <a:buNone/>
            </a:pPr>
            <a:r>
              <a:rPr lang="en-US" dirty="0" smtClean="0"/>
              <a:t>NOAA/STAR</a:t>
            </a:r>
          </a:p>
          <a:p>
            <a:pPr algn="ctr">
              <a:buNone/>
            </a:pPr>
            <a:endParaRPr lang="en-US" dirty="0" smtClean="0"/>
          </a:p>
          <a:p>
            <a:pPr algn="ctr">
              <a:buNone/>
            </a:pPr>
            <a:r>
              <a:rPr lang="en-US" sz="2400" dirty="0" smtClean="0"/>
              <a:t>GRWG Microwave Sub-group</a:t>
            </a:r>
          </a:p>
          <a:p>
            <a:pPr algn="ctr">
              <a:buNone/>
            </a:pPr>
            <a:r>
              <a:rPr lang="en-US" sz="2400" dirty="0" smtClean="0"/>
              <a:t>Web Meeting</a:t>
            </a:r>
          </a:p>
          <a:p>
            <a:pPr algn="ctr">
              <a:buNone/>
            </a:pPr>
            <a:r>
              <a:rPr lang="en-US" sz="2400" dirty="0" smtClean="0"/>
              <a:t>Oct 12 017 </a:t>
            </a:r>
            <a:endParaRPr lang="en-US" sz="2400" dirty="0"/>
          </a:p>
        </p:txBody>
      </p:sp>
    </p:spTree>
    <p:extLst>
      <p:ext uri="{BB962C8B-B14F-4D97-AF65-F5344CB8AC3E}">
        <p14:creationId xmlns:p14="http://schemas.microsoft.com/office/powerpoint/2010/main" val="1235237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245225"/>
            <a:ext cx="2133600" cy="476250"/>
          </a:xfrm>
          <a:prstGeom prst="rect">
            <a:avLst/>
          </a:prstGeom>
        </p:spPr>
        <p:txBody>
          <a:bodyPr/>
          <a:lstStyle/>
          <a:p>
            <a:pPr>
              <a:defRPr/>
            </a:pPr>
            <a:fld id="{780A5738-A615-4EFF-98C5-4EBA71286036}" type="slidenum">
              <a:rPr lang="en-US" smtClean="0">
                <a:solidFill>
                  <a:srgbClr val="000000"/>
                </a:solidFill>
              </a:rPr>
              <a:pPr>
                <a:defRPr/>
              </a:pPr>
              <a:t>28</a:t>
            </a:fld>
            <a:endParaRPr lang="en-US">
              <a:solidFill>
                <a:srgbClr val="000000"/>
              </a:solidFill>
            </a:endParaRPr>
          </a:p>
        </p:txBody>
      </p:sp>
      <p:sp>
        <p:nvSpPr>
          <p:cNvPr id="4" name="Rectangle 3"/>
          <p:cNvSpPr/>
          <p:nvPr/>
        </p:nvSpPr>
        <p:spPr>
          <a:xfrm>
            <a:off x="1447800" y="3962400"/>
            <a:ext cx="6248400" cy="1754326"/>
          </a:xfrm>
          <a:prstGeom prst="rect">
            <a:avLst/>
          </a:prstGeom>
        </p:spPr>
        <p:txBody>
          <a:bodyPr wrap="square">
            <a:spAutoFit/>
          </a:bodyPr>
          <a:lstStyle/>
          <a:p>
            <a:r>
              <a:rPr lang="en-US" b="1" dirty="0">
                <a:solidFill>
                  <a:srgbClr val="000000"/>
                </a:solidFill>
              </a:rPr>
              <a:t>Action: GIR.2017.7d.1:  </a:t>
            </a:r>
            <a:r>
              <a:rPr lang="en-US" dirty="0">
                <a:solidFill>
                  <a:srgbClr val="000000"/>
                </a:solidFill>
              </a:rPr>
              <a:t>​</a:t>
            </a:r>
            <a:r>
              <a:rPr lang="en-US" b="1" dirty="0">
                <a:solidFill>
                  <a:srgbClr val="000000"/>
                </a:solidFill>
              </a:rPr>
              <a:t> Tony </a:t>
            </a:r>
            <a:r>
              <a:rPr lang="en-US" b="1" dirty="0" err="1">
                <a:solidFill>
                  <a:srgbClr val="000000"/>
                </a:solidFill>
              </a:rPr>
              <a:t>Reale</a:t>
            </a:r>
            <a:r>
              <a:rPr lang="en-US" b="1" dirty="0">
                <a:solidFill>
                  <a:srgbClr val="000000"/>
                </a:solidFill>
              </a:rPr>
              <a:t> (NOAA) to provide a draft of uncertainty analysis examples to determine feasibility of monitoring satellite infra-red instruments using GRUAN observations (</a:t>
            </a:r>
            <a:r>
              <a:rPr lang="en-US" b="1" dirty="0" err="1">
                <a:solidFill>
                  <a:srgbClr val="000000"/>
                </a:solidFill>
              </a:rPr>
              <a:t>radiosonde</a:t>
            </a:r>
            <a:r>
              <a:rPr lang="en-US" b="1" dirty="0">
                <a:solidFill>
                  <a:srgbClr val="000000"/>
                </a:solidFill>
              </a:rPr>
              <a:t>) </a:t>
            </a:r>
            <a:r>
              <a:rPr lang="en-US" b="1" i="1" dirty="0">
                <a:solidFill>
                  <a:srgbClr val="000000"/>
                </a:solidFill>
              </a:rPr>
              <a:t>– by the next annual meeting</a:t>
            </a:r>
            <a:endParaRPr lang="en-US" dirty="0">
              <a:solidFill>
                <a:srgbClr val="000000"/>
              </a:solidFill>
            </a:endParaRPr>
          </a:p>
          <a:p>
            <a:r>
              <a:rPr lang="en-US" dirty="0">
                <a:solidFill>
                  <a:srgbClr val="000000"/>
                </a:solidFill>
              </a:rPr>
              <a:t>Xavier </a:t>
            </a:r>
            <a:r>
              <a:rPr lang="en-US" dirty="0" err="1">
                <a:solidFill>
                  <a:srgbClr val="000000"/>
                </a:solidFill>
              </a:rPr>
              <a:t>Calbet</a:t>
            </a:r>
            <a:r>
              <a:rPr lang="en-US" dirty="0">
                <a:solidFill>
                  <a:srgbClr val="000000"/>
                </a:solidFill>
              </a:rPr>
              <a:t>, </a:t>
            </a:r>
            <a:r>
              <a:rPr lang="en-US" dirty="0" err="1">
                <a:solidFill>
                  <a:srgbClr val="000000"/>
                </a:solidFill>
              </a:rPr>
              <a:t>Bomin</a:t>
            </a:r>
            <a:r>
              <a:rPr lang="en-US" dirty="0">
                <a:solidFill>
                  <a:srgbClr val="000000"/>
                </a:solidFill>
              </a:rPr>
              <a:t> Sun, Isaac </a:t>
            </a:r>
            <a:r>
              <a:rPr lang="en-US" dirty="0" err="1">
                <a:solidFill>
                  <a:srgbClr val="000000"/>
                </a:solidFill>
              </a:rPr>
              <a:t>Moraldi</a:t>
            </a:r>
            <a:r>
              <a:rPr lang="en-US" dirty="0">
                <a:solidFill>
                  <a:srgbClr val="000000"/>
                </a:solidFill>
              </a:rPr>
              <a:t>, </a:t>
            </a:r>
            <a:r>
              <a:rPr lang="en-US" dirty="0" smtClean="0">
                <a:solidFill>
                  <a:srgbClr val="000000"/>
                </a:solidFill>
              </a:rPr>
              <a:t> Dave </a:t>
            </a:r>
            <a:r>
              <a:rPr lang="en-US" dirty="0" err="1" smtClean="0">
                <a:solidFill>
                  <a:srgbClr val="000000"/>
                </a:solidFill>
              </a:rPr>
              <a:t>Tobini</a:t>
            </a:r>
            <a:r>
              <a:rPr lang="en-US" dirty="0" smtClean="0">
                <a:solidFill>
                  <a:srgbClr val="000000"/>
                </a:solidFill>
              </a:rPr>
              <a:t> </a:t>
            </a:r>
            <a:r>
              <a:rPr lang="en-US" dirty="0">
                <a:solidFill>
                  <a:srgbClr val="000000"/>
                </a:solidFill>
              </a:rPr>
              <a:t>…</a:t>
            </a:r>
          </a:p>
        </p:txBody>
      </p:sp>
      <p:sp>
        <p:nvSpPr>
          <p:cNvPr id="5" name="Rectangle 4"/>
          <p:cNvSpPr/>
          <p:nvPr/>
        </p:nvSpPr>
        <p:spPr>
          <a:xfrm>
            <a:off x="1447800" y="1778675"/>
            <a:ext cx="6172200" cy="2031325"/>
          </a:xfrm>
          <a:prstGeom prst="rect">
            <a:avLst/>
          </a:prstGeom>
        </p:spPr>
        <p:txBody>
          <a:bodyPr wrap="square">
            <a:spAutoFit/>
          </a:bodyPr>
          <a:lstStyle/>
          <a:p>
            <a:r>
              <a:rPr lang="en-US" b="1" dirty="0">
                <a:solidFill>
                  <a:srgbClr val="000000"/>
                </a:solidFill>
              </a:rPr>
              <a:t>Action: GMW.2017.6f.2: Tony </a:t>
            </a:r>
            <a:r>
              <a:rPr lang="en-US" b="1" dirty="0" err="1">
                <a:solidFill>
                  <a:srgbClr val="000000"/>
                </a:solidFill>
              </a:rPr>
              <a:t>Reale</a:t>
            </a:r>
            <a:r>
              <a:rPr lang="en-US" b="1" dirty="0">
                <a:solidFill>
                  <a:srgbClr val="000000"/>
                </a:solidFill>
              </a:rPr>
              <a:t> (NOAA) to provide a draft of uncertainty analysis examples to determine feasibility of monitoring satellite microwave instruments using GRUAN observations (</a:t>
            </a:r>
            <a:r>
              <a:rPr lang="en-US" b="1" dirty="0" err="1">
                <a:solidFill>
                  <a:srgbClr val="000000"/>
                </a:solidFill>
              </a:rPr>
              <a:t>radiosonde</a:t>
            </a:r>
            <a:r>
              <a:rPr lang="en-US" b="1" dirty="0">
                <a:solidFill>
                  <a:srgbClr val="000000"/>
                </a:solidFill>
              </a:rPr>
              <a:t>) </a:t>
            </a:r>
            <a:r>
              <a:rPr lang="en-US" b="1" i="1" dirty="0">
                <a:solidFill>
                  <a:srgbClr val="000000"/>
                </a:solidFill>
              </a:rPr>
              <a:t>– by the next annual meeting</a:t>
            </a:r>
          </a:p>
          <a:p>
            <a:r>
              <a:rPr lang="en-US" i="1" dirty="0">
                <a:solidFill>
                  <a:srgbClr val="000000"/>
                </a:solidFill>
              </a:rPr>
              <a:t>Cheng-</a:t>
            </a:r>
            <a:r>
              <a:rPr lang="en-US" i="1" dirty="0" err="1">
                <a:solidFill>
                  <a:srgbClr val="000000"/>
                </a:solidFill>
              </a:rPr>
              <a:t>zhi</a:t>
            </a:r>
            <a:r>
              <a:rPr lang="en-US" i="1" dirty="0">
                <a:solidFill>
                  <a:srgbClr val="000000"/>
                </a:solidFill>
              </a:rPr>
              <a:t> </a:t>
            </a:r>
            <a:r>
              <a:rPr lang="en-US" i="1" dirty="0" err="1">
                <a:solidFill>
                  <a:srgbClr val="000000"/>
                </a:solidFill>
              </a:rPr>
              <a:t>Zou</a:t>
            </a:r>
            <a:r>
              <a:rPr lang="en-US" i="1" dirty="0">
                <a:solidFill>
                  <a:srgbClr val="000000"/>
                </a:solidFill>
              </a:rPr>
              <a:t>, </a:t>
            </a:r>
            <a:r>
              <a:rPr lang="en-US" i="1" dirty="0" err="1">
                <a:solidFill>
                  <a:srgbClr val="000000"/>
                </a:solidFill>
              </a:rPr>
              <a:t>Bomin</a:t>
            </a:r>
            <a:r>
              <a:rPr lang="en-US" i="1" dirty="0">
                <a:solidFill>
                  <a:srgbClr val="000000"/>
                </a:solidFill>
              </a:rPr>
              <a:t> Sun, Isaac </a:t>
            </a:r>
            <a:r>
              <a:rPr lang="en-US" i="1" dirty="0" err="1">
                <a:solidFill>
                  <a:srgbClr val="000000"/>
                </a:solidFill>
              </a:rPr>
              <a:t>Moraldi</a:t>
            </a:r>
            <a:r>
              <a:rPr lang="en-US" i="1" dirty="0">
                <a:solidFill>
                  <a:srgbClr val="000000"/>
                </a:solidFill>
              </a:rPr>
              <a:t>, </a:t>
            </a:r>
            <a:r>
              <a:rPr lang="en-US" i="1" dirty="0" err="1">
                <a:solidFill>
                  <a:srgbClr val="000000"/>
                </a:solidFill>
              </a:rPr>
              <a:t>Viju</a:t>
            </a:r>
            <a:r>
              <a:rPr lang="en-US" i="1" dirty="0">
                <a:solidFill>
                  <a:srgbClr val="000000"/>
                </a:solidFill>
              </a:rPr>
              <a:t> John, </a:t>
            </a:r>
            <a:r>
              <a:rPr lang="en-US" i="1" dirty="0" err="1">
                <a:solidFill>
                  <a:srgbClr val="000000"/>
                </a:solidFill>
              </a:rPr>
              <a:t>Vinia</a:t>
            </a:r>
            <a:r>
              <a:rPr lang="en-US" i="1" dirty="0">
                <a:solidFill>
                  <a:srgbClr val="000000"/>
                </a:solidFill>
              </a:rPr>
              <a:t> </a:t>
            </a:r>
            <a:r>
              <a:rPr lang="en-US" i="1" dirty="0" err="1">
                <a:solidFill>
                  <a:srgbClr val="000000"/>
                </a:solidFill>
              </a:rPr>
              <a:t>Mattioli</a:t>
            </a:r>
            <a:r>
              <a:rPr lang="en-US" i="1" dirty="0">
                <a:solidFill>
                  <a:srgbClr val="000000"/>
                </a:solidFill>
              </a:rPr>
              <a:t>, </a:t>
            </a:r>
            <a:r>
              <a:rPr lang="en-US" i="1" dirty="0" smtClean="0">
                <a:solidFill>
                  <a:srgbClr val="000000"/>
                </a:solidFill>
              </a:rPr>
              <a:t>…</a:t>
            </a:r>
            <a:endParaRPr lang="en-US" i="1" dirty="0">
              <a:solidFill>
                <a:srgbClr val="000000"/>
              </a:solidFill>
            </a:endParaRPr>
          </a:p>
        </p:txBody>
      </p:sp>
      <p:sp>
        <p:nvSpPr>
          <p:cNvPr id="6" name="TextBox 5"/>
          <p:cNvSpPr txBox="1"/>
          <p:nvPr/>
        </p:nvSpPr>
        <p:spPr>
          <a:xfrm>
            <a:off x="970160" y="599182"/>
            <a:ext cx="7068730" cy="1077218"/>
          </a:xfrm>
          <a:prstGeom prst="rect">
            <a:avLst/>
          </a:prstGeom>
          <a:noFill/>
        </p:spPr>
        <p:txBody>
          <a:bodyPr wrap="none" rtlCol="0">
            <a:spAutoFit/>
          </a:bodyPr>
          <a:lstStyle/>
          <a:p>
            <a:pPr algn="ctr"/>
            <a:r>
              <a:rPr lang="en-US" sz="3200" b="1" dirty="0">
                <a:solidFill>
                  <a:srgbClr val="000000"/>
                </a:solidFill>
              </a:rPr>
              <a:t>GSICS/GRUAN Actions from</a:t>
            </a:r>
          </a:p>
          <a:p>
            <a:pPr algn="ctr"/>
            <a:r>
              <a:rPr lang="en-US" sz="3200" b="1" dirty="0">
                <a:solidFill>
                  <a:srgbClr val="000000"/>
                </a:solidFill>
              </a:rPr>
              <a:t>March 2017 Annual GSICS Meeting</a:t>
            </a:r>
          </a:p>
        </p:txBody>
      </p:sp>
    </p:spTree>
    <p:extLst>
      <p:ext uri="{BB962C8B-B14F-4D97-AF65-F5344CB8AC3E}">
        <p14:creationId xmlns:p14="http://schemas.microsoft.com/office/powerpoint/2010/main" val="32555752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245225"/>
            <a:ext cx="2133600" cy="476250"/>
          </a:xfrm>
          <a:prstGeom prst="rect">
            <a:avLst/>
          </a:prstGeom>
        </p:spPr>
        <p:txBody>
          <a:bodyPr/>
          <a:lstStyle/>
          <a:p>
            <a:pPr>
              <a:defRPr/>
            </a:pPr>
            <a:fld id="{780A5738-A615-4EFF-98C5-4EBA71286036}" type="slidenum">
              <a:rPr lang="en-US" smtClean="0">
                <a:solidFill>
                  <a:srgbClr val="000000"/>
                </a:solidFill>
              </a:rPr>
              <a:pPr>
                <a:defRPr/>
              </a:pPr>
              <a:t>29</a:t>
            </a:fld>
            <a:endParaRPr lang="en-US">
              <a:solidFill>
                <a:srgbClr val="000000"/>
              </a:solidFill>
            </a:endParaRPr>
          </a:p>
        </p:txBody>
      </p:sp>
      <p:sp>
        <p:nvSpPr>
          <p:cNvPr id="3" name="Rectangle 2"/>
          <p:cNvSpPr/>
          <p:nvPr/>
        </p:nvSpPr>
        <p:spPr>
          <a:xfrm>
            <a:off x="2286000" y="3276600"/>
            <a:ext cx="4572000" cy="2585323"/>
          </a:xfrm>
          <a:prstGeom prst="rect">
            <a:avLst/>
          </a:prstGeom>
        </p:spPr>
        <p:txBody>
          <a:bodyPr wrap="square">
            <a:spAutoFit/>
          </a:bodyPr>
          <a:lstStyle/>
          <a:p>
            <a:endParaRPr lang="en-US" dirty="0" smtClean="0"/>
          </a:p>
          <a:p>
            <a:r>
              <a:rPr lang="en-US" dirty="0" smtClean="0"/>
              <a:t>for k.le.2 … in </a:t>
            </a:r>
            <a:r>
              <a:rPr lang="en-US" dirty="0"/>
              <a:t>more than 95% of </a:t>
            </a:r>
            <a:r>
              <a:rPr lang="en-US" dirty="0" smtClean="0"/>
              <a:t>cases</a:t>
            </a:r>
            <a:r>
              <a:rPr lang="en-US" dirty="0"/>
              <a:t>, the uncertainties are likely to be smaller than </a:t>
            </a:r>
            <a:r>
              <a:rPr lang="en-US" dirty="0" smtClean="0"/>
              <a:t>estimated … </a:t>
            </a:r>
          </a:p>
          <a:p>
            <a:endParaRPr lang="en-US" dirty="0"/>
          </a:p>
          <a:p>
            <a:r>
              <a:rPr lang="en-US" dirty="0" smtClean="0"/>
              <a:t>for k .</a:t>
            </a:r>
            <a:r>
              <a:rPr lang="en-US" dirty="0" err="1" smtClean="0"/>
              <a:t>gt</a:t>
            </a:r>
            <a:r>
              <a:rPr lang="en-US" dirty="0" smtClean="0"/>
              <a:t>. 2 … the uncertainties are likely to be larger than estimated … </a:t>
            </a:r>
          </a:p>
          <a:p>
            <a:endParaRPr lang="en-US" dirty="0"/>
          </a:p>
          <a:p>
            <a:r>
              <a:rPr lang="en-US" dirty="0" smtClean="0"/>
              <a:t>If k &lt; 1  …</a:t>
            </a:r>
            <a:endParaRPr lang="en-US" dirty="0"/>
          </a:p>
        </p:txBody>
      </p:sp>
      <p:graphicFrame>
        <p:nvGraphicFramePr>
          <p:cNvPr id="63490" name="Object 2"/>
          <p:cNvGraphicFramePr>
            <a:graphicFrameLocks noChangeAspect="1"/>
          </p:cNvGraphicFramePr>
          <p:nvPr/>
        </p:nvGraphicFramePr>
        <p:xfrm>
          <a:off x="2603543" y="2209800"/>
          <a:ext cx="4178257" cy="762000"/>
        </p:xfrm>
        <a:graphic>
          <a:graphicData uri="http://schemas.openxmlformats.org/presentationml/2006/ole">
            <mc:AlternateContent xmlns:mc="http://schemas.openxmlformats.org/markup-compatibility/2006">
              <mc:Choice xmlns:v="urn:schemas-microsoft-com:vml" Requires="v">
                <p:oleObj spid="_x0000_s20492" name="Equation" r:id="rId3" imgW="1600200" imgH="291960" progId="Equation.3">
                  <p:embed/>
                </p:oleObj>
              </mc:Choice>
              <mc:Fallback>
                <p:oleObj name="Equation" r:id="rId3" imgW="1600200" imgH="291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43" y="2209800"/>
                        <a:ext cx="4178257"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5562600" y="6172200"/>
            <a:ext cx="2274982" cy="369332"/>
          </a:xfrm>
          <a:prstGeom prst="rect">
            <a:avLst/>
          </a:prstGeom>
          <a:noFill/>
        </p:spPr>
        <p:txBody>
          <a:bodyPr wrap="none" rtlCol="0">
            <a:spAutoFit/>
          </a:bodyPr>
          <a:lstStyle/>
          <a:p>
            <a:r>
              <a:rPr lang="en-US" i="1" dirty="0" smtClean="0"/>
              <a:t>from </a:t>
            </a:r>
            <a:r>
              <a:rPr lang="en-US" i="1" dirty="0" err="1" smtClean="0"/>
              <a:t>Immler</a:t>
            </a:r>
            <a:r>
              <a:rPr lang="en-US" i="1" dirty="0" smtClean="0"/>
              <a:t> (2010) </a:t>
            </a:r>
            <a:endParaRPr lang="en-US" i="1" dirty="0"/>
          </a:p>
        </p:txBody>
      </p:sp>
      <p:sp>
        <p:nvSpPr>
          <p:cNvPr id="6" name="TextBox 5"/>
          <p:cNvSpPr txBox="1"/>
          <p:nvPr/>
        </p:nvSpPr>
        <p:spPr>
          <a:xfrm>
            <a:off x="457200" y="838200"/>
            <a:ext cx="8001000" cy="954107"/>
          </a:xfrm>
          <a:prstGeom prst="rect">
            <a:avLst/>
          </a:prstGeom>
          <a:noFill/>
        </p:spPr>
        <p:txBody>
          <a:bodyPr wrap="square" rtlCol="0">
            <a:spAutoFit/>
          </a:bodyPr>
          <a:lstStyle/>
          <a:p>
            <a:pPr algn="ctr"/>
            <a:r>
              <a:rPr lang="en-US" sz="2800" b="1" dirty="0" smtClean="0">
                <a:solidFill>
                  <a:srgbClr val="C00000"/>
                </a:solidFill>
              </a:rPr>
              <a:t>Guidelines for Uncertainty Measurements (GUM)</a:t>
            </a:r>
            <a:endParaRPr lang="en-US" sz="2800" b="1" dirty="0">
              <a:solidFill>
                <a:srgbClr val="C00000"/>
              </a:solidFill>
            </a:endParaRPr>
          </a:p>
        </p:txBody>
      </p:sp>
    </p:spTree>
    <p:extLst>
      <p:ext uri="{BB962C8B-B14F-4D97-AF65-F5344CB8AC3E}">
        <p14:creationId xmlns:p14="http://schemas.microsoft.com/office/powerpoint/2010/main" val="274654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381152" y="4474"/>
            <a:ext cx="5635955" cy="1143000"/>
          </a:xfrm>
        </p:spPr>
        <p:txBody>
          <a:bodyPr/>
          <a:lstStyle/>
          <a:p>
            <a:r>
              <a:rPr lang="en-GB" altLang="en-US" sz="3600" dirty="0" smtClean="0">
                <a:solidFill>
                  <a:srgbClr val="0000FF"/>
                </a:solidFill>
                <a:latin typeface="Arial" charset="0"/>
              </a:rPr>
              <a:t>Scope of Microwave </a:t>
            </a:r>
            <a:br>
              <a:rPr lang="en-GB" altLang="en-US" sz="3600" dirty="0" smtClean="0">
                <a:solidFill>
                  <a:srgbClr val="0000FF"/>
                </a:solidFill>
                <a:latin typeface="Arial" charset="0"/>
              </a:rPr>
            </a:br>
            <a:r>
              <a:rPr lang="en-GB" altLang="en-US" sz="3600" dirty="0" smtClean="0">
                <a:solidFill>
                  <a:srgbClr val="0000FF"/>
                </a:solidFill>
                <a:latin typeface="Arial" charset="0"/>
              </a:rPr>
              <a:t>Sub-Group</a:t>
            </a:r>
          </a:p>
        </p:txBody>
      </p:sp>
      <p:sp>
        <p:nvSpPr>
          <p:cNvPr id="18435" name="Content Placeholder 2"/>
          <p:cNvSpPr>
            <a:spLocks noGrp="1"/>
          </p:cNvSpPr>
          <p:nvPr>
            <p:ph idx="1"/>
          </p:nvPr>
        </p:nvSpPr>
        <p:spPr>
          <a:xfrm>
            <a:off x="168434" y="1223756"/>
            <a:ext cx="8848675" cy="5206717"/>
          </a:xfrm>
        </p:spPr>
        <p:txBody>
          <a:bodyPr/>
          <a:lstStyle/>
          <a:p>
            <a:r>
              <a:rPr lang="en-GB" altLang="en-US" sz="1800" dirty="0" smtClean="0">
                <a:latin typeface="Arial" charset="0"/>
              </a:rPr>
              <a:t>Understanding the users’ requirements for inter-calibration products for microwave instruments </a:t>
            </a:r>
          </a:p>
          <a:p>
            <a:pPr lvl="1"/>
            <a:r>
              <a:rPr lang="en-GB" altLang="en-US" sz="1400" dirty="0" smtClean="0">
                <a:solidFill>
                  <a:srgbClr val="0070C0"/>
                </a:solidFill>
                <a:latin typeface="Arial" charset="0"/>
              </a:rPr>
              <a:t>Imagers + sounders – passive only (initially, but eventually consider active if there is a need…)</a:t>
            </a:r>
          </a:p>
          <a:p>
            <a:pPr lvl="1"/>
            <a:r>
              <a:rPr lang="en-GB" altLang="en-US" sz="1400" dirty="0" smtClean="0">
                <a:solidFill>
                  <a:srgbClr val="0070C0"/>
                </a:solidFill>
                <a:latin typeface="Arial" charset="0"/>
              </a:rPr>
              <a:t>Retrospective calibration (CDR’s and their components like geolocation, scan biases, inter-satellite)</a:t>
            </a:r>
          </a:p>
          <a:p>
            <a:pPr lvl="1"/>
            <a:r>
              <a:rPr lang="en-GB" altLang="en-US" sz="1400" dirty="0" smtClean="0">
                <a:solidFill>
                  <a:srgbClr val="0070C0"/>
                </a:solidFill>
                <a:latin typeface="Arial" charset="0"/>
              </a:rPr>
              <a:t>Forward looking calibration (near-real time uses)</a:t>
            </a:r>
          </a:p>
          <a:p>
            <a:r>
              <a:rPr lang="en-GB" altLang="en-US" sz="1800" dirty="0" smtClean="0">
                <a:latin typeface="Arial" charset="0"/>
              </a:rPr>
              <a:t>Identifying existing products that could meet those requirements, but first….</a:t>
            </a:r>
          </a:p>
          <a:p>
            <a:pPr lvl="1"/>
            <a:r>
              <a:rPr lang="en-GB" altLang="en-US" sz="1400" dirty="0">
                <a:solidFill>
                  <a:srgbClr val="0070C0"/>
                </a:solidFill>
                <a:latin typeface="Arial" charset="0"/>
              </a:rPr>
              <a:t>N</a:t>
            </a:r>
            <a:r>
              <a:rPr lang="en-GB" altLang="en-US" sz="1400" dirty="0" smtClean="0">
                <a:solidFill>
                  <a:srgbClr val="0070C0"/>
                </a:solidFill>
                <a:latin typeface="Arial" charset="0"/>
              </a:rPr>
              <a:t>eed to define criteria…Reference standards (sensor(s), models, calibration methodologies….)</a:t>
            </a:r>
          </a:p>
          <a:p>
            <a:pPr lvl="1"/>
            <a:r>
              <a:rPr lang="en-GB" altLang="en-US" sz="1400" dirty="0" smtClean="0">
                <a:solidFill>
                  <a:srgbClr val="0070C0"/>
                </a:solidFill>
                <a:latin typeface="Arial" charset="0"/>
              </a:rPr>
              <a:t>And then a process that adheres to GSICS principles</a:t>
            </a:r>
          </a:p>
          <a:p>
            <a:r>
              <a:rPr lang="en-GB" altLang="en-US" sz="1800" dirty="0" smtClean="0">
                <a:latin typeface="Arial" charset="0"/>
              </a:rPr>
              <a:t>We should also focus on tools/algorithms like SNO, Double Difference, RTM, etc.</a:t>
            </a:r>
          </a:p>
          <a:p>
            <a:pPr lvl="1"/>
            <a:r>
              <a:rPr lang="en-GB" altLang="en-US" sz="1400" dirty="0" smtClean="0">
                <a:solidFill>
                  <a:srgbClr val="0070C0"/>
                </a:solidFill>
                <a:latin typeface="Arial" charset="0"/>
              </a:rPr>
              <a:t>Might be something more feasible in near term?</a:t>
            </a:r>
          </a:p>
          <a:p>
            <a:r>
              <a:rPr lang="en-GB" altLang="en-US" sz="1800" dirty="0" smtClean="0">
                <a:latin typeface="Arial" charset="0"/>
              </a:rPr>
              <a:t>Define data standards (jointly with GDWG)</a:t>
            </a:r>
          </a:p>
          <a:p>
            <a:r>
              <a:rPr lang="en-GB" altLang="en-US" sz="1800" dirty="0" smtClean="0">
                <a:latin typeface="Arial" charset="0"/>
              </a:rPr>
              <a:t>Encourage the creators of those products to submit them to the GSICS Procedure for Product Acceptance (</a:t>
            </a:r>
            <a:r>
              <a:rPr lang="en-GB" altLang="en-US" sz="1800" dirty="0" smtClean="0">
                <a:latin typeface="Arial" charset="0"/>
                <a:hlinkClick r:id="rId2"/>
              </a:rPr>
              <a:t>GPPA</a:t>
            </a:r>
            <a:r>
              <a:rPr lang="en-GB" altLang="en-US" sz="1800" dirty="0" smtClean="0">
                <a:latin typeface="Arial" charset="0"/>
              </a:rPr>
              <a:t>), once its defined for MW</a:t>
            </a:r>
          </a:p>
          <a:p>
            <a:pPr lvl="1"/>
            <a:r>
              <a:rPr lang="en-GB" altLang="en-US" sz="1400" dirty="0" smtClean="0">
                <a:solidFill>
                  <a:srgbClr val="0070C0"/>
                </a:solidFill>
                <a:latin typeface="Arial" charset="0"/>
              </a:rPr>
              <a:t>Candidates include Cheng-</a:t>
            </a:r>
            <a:r>
              <a:rPr lang="en-GB" altLang="en-US" sz="1400" dirty="0" err="1" smtClean="0">
                <a:solidFill>
                  <a:srgbClr val="0070C0"/>
                </a:solidFill>
                <a:latin typeface="Arial" charset="0"/>
              </a:rPr>
              <a:t>Zhi</a:t>
            </a:r>
            <a:r>
              <a:rPr lang="en-GB" altLang="en-US" sz="1400" dirty="0" smtClean="0">
                <a:solidFill>
                  <a:srgbClr val="0070C0"/>
                </a:solidFill>
                <a:latin typeface="Arial" charset="0"/>
              </a:rPr>
              <a:t> Zou (MSU-AMSU), </a:t>
            </a:r>
            <a:r>
              <a:rPr lang="en-GB" altLang="en-US" sz="1400" dirty="0" err="1" smtClean="0">
                <a:solidFill>
                  <a:srgbClr val="0070C0"/>
                </a:solidFill>
                <a:latin typeface="Arial" charset="0"/>
              </a:rPr>
              <a:t>Karsten</a:t>
            </a:r>
            <a:r>
              <a:rPr lang="en-GB" altLang="en-US" sz="1400" dirty="0" smtClean="0">
                <a:solidFill>
                  <a:srgbClr val="0070C0"/>
                </a:solidFill>
                <a:latin typeface="Arial" charset="0"/>
              </a:rPr>
              <a:t> </a:t>
            </a:r>
            <a:r>
              <a:rPr lang="en-GB" altLang="en-US" sz="1400" dirty="0" err="1" smtClean="0">
                <a:solidFill>
                  <a:srgbClr val="0070C0"/>
                </a:solidFill>
                <a:latin typeface="Arial" charset="0"/>
              </a:rPr>
              <a:t>Fennig</a:t>
            </a:r>
            <a:r>
              <a:rPr lang="en-GB" altLang="en-US" sz="1400" dirty="0" smtClean="0">
                <a:solidFill>
                  <a:srgbClr val="0070C0"/>
                </a:solidFill>
                <a:latin typeface="Arial" charset="0"/>
              </a:rPr>
              <a:t> (SSMI), GPM X-Cal LUT’s</a:t>
            </a:r>
          </a:p>
          <a:p>
            <a:r>
              <a:rPr lang="en-GB" altLang="en-US" sz="1800" dirty="0" smtClean="0">
                <a:latin typeface="Arial" charset="0"/>
              </a:rPr>
              <a:t>Coordination with other groups (e.g., CEOS WGCV MW, GPM X-Cal) would also be required to generate standards and best practices</a:t>
            </a:r>
          </a:p>
        </p:txBody>
      </p:sp>
      <p:sp>
        <p:nvSpPr>
          <p:cNvPr id="2" name="Slide Number Placeholder 1"/>
          <p:cNvSpPr>
            <a:spLocks noGrp="1"/>
          </p:cNvSpPr>
          <p:nvPr>
            <p:ph type="sldNum" sz="quarter" idx="4294967295"/>
          </p:nvPr>
        </p:nvSpPr>
        <p:spPr>
          <a:xfrm>
            <a:off x="6553200" y="6356351"/>
            <a:ext cx="2133600" cy="365125"/>
          </a:xfrm>
          <a:prstGeom prst="rect">
            <a:avLst/>
          </a:prstGeom>
        </p:spPr>
        <p:txBody>
          <a:bodyPr/>
          <a:lstStyle/>
          <a:p>
            <a:fld id="{C3BED8E1-D1FE-4068-BEE1-928EBDA11364}" type="slidenum">
              <a:rPr lang="en-US" altLang="en-US" smtClean="0"/>
              <a:pPr/>
              <a:t>3</a:t>
            </a:fld>
            <a:endParaRPr lang="en-US" altLang="en-US"/>
          </a:p>
        </p:txBody>
      </p:sp>
    </p:spTree>
    <p:extLst>
      <p:ext uri="{BB962C8B-B14F-4D97-AF65-F5344CB8AC3E}">
        <p14:creationId xmlns:p14="http://schemas.microsoft.com/office/powerpoint/2010/main" val="2504347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676400" y="914400"/>
            <a:ext cx="6324600" cy="4724400"/>
          </a:xfrm>
          <a:prstGeom prst="rect">
            <a:avLst/>
          </a:prstGeom>
        </p:spPr>
      </p:pic>
      <p:sp>
        <p:nvSpPr>
          <p:cNvPr id="3" name="TextBox 2"/>
          <p:cNvSpPr txBox="1"/>
          <p:nvPr/>
        </p:nvSpPr>
        <p:spPr>
          <a:xfrm>
            <a:off x="1905000" y="152400"/>
            <a:ext cx="5441682" cy="523220"/>
          </a:xfrm>
          <a:prstGeom prst="rect">
            <a:avLst/>
          </a:prstGeom>
          <a:noFill/>
        </p:spPr>
        <p:txBody>
          <a:bodyPr wrap="none" rtlCol="0">
            <a:spAutoFit/>
          </a:bodyPr>
          <a:lstStyle/>
          <a:p>
            <a:r>
              <a:rPr lang="en-US" sz="2800" dirty="0">
                <a:solidFill>
                  <a:prstClr val="black"/>
                </a:solidFill>
              </a:rPr>
              <a:t>Preliminary Experiment Straw-man</a:t>
            </a:r>
          </a:p>
        </p:txBody>
      </p:sp>
      <p:sp>
        <p:nvSpPr>
          <p:cNvPr id="4" name="TextBox 3"/>
          <p:cNvSpPr txBox="1"/>
          <p:nvPr/>
        </p:nvSpPr>
        <p:spPr>
          <a:xfrm>
            <a:off x="599906" y="6324600"/>
            <a:ext cx="8086894" cy="369332"/>
          </a:xfrm>
          <a:prstGeom prst="rect">
            <a:avLst/>
          </a:prstGeom>
          <a:noFill/>
        </p:spPr>
        <p:txBody>
          <a:bodyPr wrap="none" rtlCol="0">
            <a:spAutoFit/>
          </a:bodyPr>
          <a:lstStyle/>
          <a:p>
            <a:r>
              <a:rPr lang="en-US" dirty="0">
                <a:solidFill>
                  <a:prstClr val="black"/>
                </a:solidFill>
              </a:rPr>
              <a:t>Objective:  Can GRUAN help verify the “accuracy/uncertainty” of GSICS adjustments </a:t>
            </a:r>
          </a:p>
        </p:txBody>
      </p:sp>
    </p:spTree>
    <p:extLst>
      <p:ext uri="{BB962C8B-B14F-4D97-AF65-F5344CB8AC3E}">
        <p14:creationId xmlns:p14="http://schemas.microsoft.com/office/powerpoint/2010/main" val="249470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245225"/>
            <a:ext cx="2133600" cy="476250"/>
          </a:xfrm>
          <a:prstGeom prst="rect">
            <a:avLst/>
          </a:prstGeom>
        </p:spPr>
        <p:txBody>
          <a:bodyPr/>
          <a:lstStyle/>
          <a:p>
            <a:pPr>
              <a:defRPr/>
            </a:pPr>
            <a:fld id="{780A5738-A615-4EFF-98C5-4EBA71286036}" type="slidenum">
              <a:rPr lang="en-US" smtClean="0">
                <a:solidFill>
                  <a:srgbClr val="000000"/>
                </a:solidFill>
              </a:rPr>
              <a:pPr>
                <a:defRPr/>
              </a:pPr>
              <a:t>31</a:t>
            </a:fld>
            <a:endParaRPr lang="en-US">
              <a:solidFill>
                <a:srgbClr val="000000"/>
              </a:solidFill>
            </a:endParaRPr>
          </a:p>
        </p:txBody>
      </p:sp>
      <p:sp>
        <p:nvSpPr>
          <p:cNvPr id="3" name="TextBox 2"/>
          <p:cNvSpPr txBox="1"/>
          <p:nvPr/>
        </p:nvSpPr>
        <p:spPr>
          <a:xfrm>
            <a:off x="381000" y="900529"/>
            <a:ext cx="8153400" cy="1477328"/>
          </a:xfrm>
          <a:prstGeom prst="rect">
            <a:avLst/>
          </a:prstGeom>
          <a:noFill/>
        </p:spPr>
        <p:txBody>
          <a:bodyPr wrap="square" rtlCol="0">
            <a:spAutoFit/>
          </a:bodyPr>
          <a:lstStyle/>
          <a:p>
            <a:pPr algn="ctr"/>
            <a:r>
              <a:rPr lang="en-US" b="1" dirty="0" smtClean="0">
                <a:solidFill>
                  <a:srgbClr val="000000"/>
                </a:solidFill>
              </a:rPr>
              <a:t>Instrument noises can be used to determine the distance criteria when collecting collocated datasets between GRUAN and MW Sensors   </a:t>
            </a:r>
            <a:r>
              <a:rPr lang="en-US" sz="2400" b="1" dirty="0" smtClean="0">
                <a:solidFill>
                  <a:srgbClr val="000000"/>
                </a:solidFill>
              </a:rPr>
              <a:t> </a:t>
            </a:r>
            <a:endParaRPr lang="en-US" sz="2400" b="1" dirty="0">
              <a:solidFill>
                <a:srgbClr val="000000"/>
              </a:solidFill>
            </a:endParaRPr>
          </a:p>
          <a:p>
            <a:endParaRPr lang="en-US" sz="2400" b="1" i="1" dirty="0">
              <a:solidFill>
                <a:srgbClr val="000000"/>
              </a:solidFill>
            </a:endParaRPr>
          </a:p>
          <a:p>
            <a:endParaRPr lang="en-US" sz="2400" b="1" i="1" dirty="0">
              <a:solidFill>
                <a:srgbClr val="000000"/>
              </a:solidFill>
            </a:endParaRPr>
          </a:p>
        </p:txBody>
      </p:sp>
      <p:graphicFrame>
        <p:nvGraphicFramePr>
          <p:cNvPr id="7" name="Chart 6"/>
          <p:cNvGraphicFramePr>
            <a:graphicFrameLocks/>
          </p:cNvGraphicFramePr>
          <p:nvPr/>
        </p:nvGraphicFramePr>
        <p:xfrm>
          <a:off x="990600" y="1981200"/>
          <a:ext cx="64770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8" name="Down Arrow 7"/>
          <p:cNvSpPr/>
          <p:nvPr/>
        </p:nvSpPr>
        <p:spPr bwMode="auto">
          <a:xfrm>
            <a:off x="2667000" y="2743200"/>
            <a:ext cx="232893" cy="1066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9" name="TextBox 8"/>
          <p:cNvSpPr txBox="1"/>
          <p:nvPr/>
        </p:nvSpPr>
        <p:spPr>
          <a:xfrm>
            <a:off x="1024122" y="5791200"/>
            <a:ext cx="5529078" cy="646331"/>
          </a:xfrm>
          <a:prstGeom prst="rect">
            <a:avLst/>
          </a:prstGeom>
          <a:noFill/>
        </p:spPr>
        <p:txBody>
          <a:bodyPr wrap="none" rtlCol="0">
            <a:spAutoFit/>
          </a:bodyPr>
          <a:lstStyle/>
          <a:p>
            <a:pPr>
              <a:buFont typeface="Wingdings" pitchFamily="2" charset="2"/>
              <a:buChar char="Ø"/>
            </a:pPr>
            <a:r>
              <a:rPr lang="en-US" dirty="0" smtClean="0"/>
              <a:t> Minimum STD = </a:t>
            </a:r>
            <a:r>
              <a:rPr lang="en-US" dirty="0" smtClean="0">
                <a:sym typeface="Symbol"/>
              </a:rPr>
              <a:t></a:t>
            </a:r>
            <a:r>
              <a:rPr lang="en-US" dirty="0" smtClean="0"/>
              <a:t>2 *0.3K=0.42K</a:t>
            </a:r>
          </a:p>
          <a:p>
            <a:pPr>
              <a:buFont typeface="Wingdings" pitchFamily="2" charset="2"/>
              <a:buChar char="Ø"/>
            </a:pPr>
            <a:r>
              <a:rPr lang="en-US" dirty="0" smtClean="0"/>
              <a:t> Maximum distance for collocated datasets ~40Km</a:t>
            </a:r>
            <a:endParaRPr lang="en-US" dirty="0"/>
          </a:p>
        </p:txBody>
      </p:sp>
    </p:spTree>
    <p:extLst>
      <p:ext uri="{BB962C8B-B14F-4D97-AF65-F5344CB8AC3E}">
        <p14:creationId xmlns:p14="http://schemas.microsoft.com/office/powerpoint/2010/main" val="118578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245225"/>
            <a:ext cx="2133600" cy="476250"/>
          </a:xfrm>
          <a:prstGeom prst="rect">
            <a:avLst/>
          </a:prstGeom>
        </p:spPr>
        <p:txBody>
          <a:bodyPr/>
          <a:lstStyle/>
          <a:p>
            <a:pPr>
              <a:defRPr/>
            </a:pPr>
            <a:fld id="{780A5738-A615-4EFF-98C5-4EBA71286036}" type="slidenum">
              <a:rPr lang="en-US" smtClean="0">
                <a:solidFill>
                  <a:srgbClr val="000000"/>
                </a:solidFill>
              </a:rPr>
              <a:pPr>
                <a:defRPr/>
              </a:pPr>
              <a:t>32</a:t>
            </a:fld>
            <a:endParaRPr lang="en-US">
              <a:solidFill>
                <a:srgbClr val="000000"/>
              </a:solidFill>
            </a:endParaRPr>
          </a:p>
        </p:txBody>
      </p:sp>
      <p:sp>
        <p:nvSpPr>
          <p:cNvPr id="3" name="TextBox 2"/>
          <p:cNvSpPr txBox="1"/>
          <p:nvPr/>
        </p:nvSpPr>
        <p:spPr>
          <a:xfrm>
            <a:off x="381000" y="900529"/>
            <a:ext cx="8153400" cy="4278094"/>
          </a:xfrm>
          <a:prstGeom prst="rect">
            <a:avLst/>
          </a:prstGeom>
          <a:noFill/>
        </p:spPr>
        <p:txBody>
          <a:bodyPr wrap="square" rtlCol="0">
            <a:spAutoFit/>
          </a:bodyPr>
          <a:lstStyle/>
          <a:p>
            <a:pPr algn="ctr"/>
            <a:r>
              <a:rPr lang="en-US" sz="3600" b="1" dirty="0" smtClean="0">
                <a:solidFill>
                  <a:srgbClr val="000000"/>
                </a:solidFill>
              </a:rPr>
              <a:t>Progress</a:t>
            </a:r>
            <a:endParaRPr lang="en-US" sz="3600" b="1" dirty="0">
              <a:solidFill>
                <a:srgbClr val="000000"/>
              </a:solidFill>
            </a:endParaRPr>
          </a:p>
          <a:p>
            <a:pPr algn="ctr"/>
            <a:endParaRPr lang="en-US" sz="1600" dirty="0">
              <a:solidFill>
                <a:srgbClr val="000000"/>
              </a:solidFill>
            </a:endParaRPr>
          </a:p>
          <a:p>
            <a:endParaRPr lang="en-US" sz="2000" dirty="0">
              <a:solidFill>
                <a:srgbClr val="000000"/>
              </a:solidFill>
            </a:endParaRPr>
          </a:p>
          <a:p>
            <a:endParaRPr lang="en-US" sz="2000" b="1" dirty="0">
              <a:solidFill>
                <a:srgbClr val="000000"/>
              </a:solidFill>
            </a:endParaRPr>
          </a:p>
          <a:p>
            <a:r>
              <a:rPr lang="en-US" sz="2000" b="1" dirty="0" smtClean="0">
                <a:solidFill>
                  <a:srgbClr val="000000"/>
                </a:solidFill>
              </a:rPr>
              <a:t>Article submitted to GSICS “Fall” Newsletter</a:t>
            </a:r>
          </a:p>
          <a:p>
            <a:endParaRPr lang="en-US" sz="2000" b="1" dirty="0" smtClean="0">
              <a:solidFill>
                <a:srgbClr val="000000"/>
              </a:solidFill>
            </a:endParaRPr>
          </a:p>
          <a:p>
            <a:pPr marL="457200" indent="-457200">
              <a:buAutoNum type="alphaUcPeriod"/>
            </a:pPr>
            <a:r>
              <a:rPr lang="en-US" sz="2000" b="1" i="1" dirty="0" smtClean="0">
                <a:solidFill>
                  <a:srgbClr val="000000"/>
                </a:solidFill>
              </a:rPr>
              <a:t>Reale  appointed (to be) GRUAN  POC for GSICS</a:t>
            </a:r>
          </a:p>
          <a:p>
            <a:pPr marL="457200" indent="-457200">
              <a:buAutoNum type="alphaUcPeriod"/>
            </a:pPr>
            <a:endParaRPr lang="en-US" sz="2000" b="1" i="1" dirty="0">
              <a:solidFill>
                <a:srgbClr val="000000"/>
              </a:solidFill>
            </a:endParaRPr>
          </a:p>
          <a:p>
            <a:r>
              <a:rPr lang="en-US" sz="2000" b="1" i="1" dirty="0" smtClean="0">
                <a:solidFill>
                  <a:srgbClr val="000000"/>
                </a:solidFill>
              </a:rPr>
              <a:t>Xavier </a:t>
            </a:r>
            <a:r>
              <a:rPr lang="en-US" sz="2000" b="1" i="1" dirty="0" err="1" smtClean="0">
                <a:solidFill>
                  <a:srgbClr val="000000"/>
                </a:solidFill>
              </a:rPr>
              <a:t>Calbet</a:t>
            </a:r>
            <a:r>
              <a:rPr lang="en-US" sz="2000" b="1" i="1" dirty="0" smtClean="0">
                <a:solidFill>
                  <a:srgbClr val="000000"/>
                </a:solidFill>
              </a:rPr>
              <a:t> (AEMET) procures EUMETSAT proposal (funding) for GRUAN / GSICS assessments for IR  … can something similar be done for MW?</a:t>
            </a:r>
          </a:p>
          <a:p>
            <a:endParaRPr lang="en-US" sz="2000" b="1" i="1" dirty="0">
              <a:solidFill>
                <a:srgbClr val="000000"/>
              </a:solidFill>
            </a:endParaRPr>
          </a:p>
          <a:p>
            <a:endParaRPr lang="en-US" sz="2000" b="1" i="1" dirty="0">
              <a:solidFill>
                <a:srgbClr val="000000"/>
              </a:solidFill>
            </a:endParaRPr>
          </a:p>
        </p:txBody>
      </p:sp>
    </p:spTree>
    <p:extLst>
      <p:ext uri="{BB962C8B-B14F-4D97-AF65-F5344CB8AC3E}">
        <p14:creationId xmlns:p14="http://schemas.microsoft.com/office/powerpoint/2010/main" val="1532639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GRUAN</a:t>
            </a:r>
            <a:endParaRPr lang="en-US" dirty="0"/>
          </a:p>
        </p:txBody>
      </p:sp>
      <p:sp>
        <p:nvSpPr>
          <p:cNvPr id="3" name="Slide Number Placeholder 2"/>
          <p:cNvSpPr>
            <a:spLocks noGrp="1"/>
          </p:cNvSpPr>
          <p:nvPr>
            <p:ph type="sldNum" sz="quarter" idx="10"/>
          </p:nvPr>
        </p:nvSpPr>
        <p:spPr/>
        <p:txBody>
          <a:bodyPr/>
          <a:lstStyle/>
          <a:p>
            <a:pPr>
              <a:defRPr/>
            </a:pPr>
            <a:fld id="{D24831DE-8CB6-4B98-B2F1-D4EBA8FF1804}" type="slidenum">
              <a:rPr lang="en-US" smtClean="0"/>
              <a:pPr>
                <a:defRPr/>
              </a:pPr>
              <a:t>33</a:t>
            </a:fld>
            <a:endParaRPr lang="en-US"/>
          </a:p>
        </p:txBody>
      </p:sp>
      <p:sp>
        <p:nvSpPr>
          <p:cNvPr id="4" name="Rectangle 1"/>
          <p:cNvSpPr>
            <a:spLocks noChangeArrowheads="1"/>
          </p:cNvSpPr>
          <p:nvPr/>
        </p:nvSpPr>
        <p:spPr bwMode="auto">
          <a:xfrm>
            <a:off x="1016949" y="908557"/>
            <a:ext cx="7477570"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Hi Tim</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You are correct that we have much more focused on </a:t>
            </a:r>
            <a:r>
              <a:rPr kumimoji="0" lang="en-US" altLang="en-US" sz="900" b="0" i="0" u="none" strike="noStrike" cap="none" normalizeH="0" baseline="0" dirty="0" err="1" smtClean="0">
                <a:ln>
                  <a:noFill/>
                </a:ln>
                <a:solidFill>
                  <a:srgbClr val="222222"/>
                </a:solidFill>
                <a:effectLst/>
                <a:latin typeface="Arial" pitchFamily="34" charset="0"/>
                <a:cs typeface="Arial" pitchFamily="34" charset="0"/>
              </a:rPr>
              <a:t>MWave</a:t>
            </a: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(since Cheng-</a:t>
            </a:r>
            <a:r>
              <a:rPr kumimoji="0" lang="en-US" altLang="en-US" sz="900" b="0" i="0" u="none" strike="noStrike" cap="none" normalizeH="0" baseline="0" dirty="0" err="1" smtClean="0">
                <a:ln>
                  <a:noFill/>
                </a:ln>
                <a:solidFill>
                  <a:srgbClr val="222222"/>
                </a:solidFill>
                <a:effectLst/>
                <a:latin typeface="Arial" pitchFamily="34" charset="0"/>
                <a:cs typeface="Arial" pitchFamily="34" charset="0"/>
              </a:rPr>
              <a:t>zhi</a:t>
            </a: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lives here) and will (w/</a:t>
            </a:r>
            <a:r>
              <a:rPr kumimoji="0" lang="en-US" altLang="en-US" sz="900" b="0" i="0" u="none" strike="noStrike" cap="none" normalizeH="0" baseline="0" dirty="0" err="1" smtClean="0">
                <a:ln>
                  <a:noFill/>
                </a:ln>
                <a:solidFill>
                  <a:srgbClr val="222222"/>
                </a:solidFill>
                <a:effectLst/>
                <a:latin typeface="Arial" pitchFamily="34" charset="0"/>
                <a:cs typeface="Arial" pitchFamily="34" charset="0"/>
              </a:rPr>
              <a:t>Bomin</a:t>
            </a: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have report on an initial strategy and some results ... very interesting.</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With respect to IR I refer ('italic") to meeting and plans we discussed at ITSC summarized in Dec 5 email (you were included):</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"I would like to summarize our meeting Friday (before lunch, ITSC-21) regarding GSICS / GRUAN activity on feasibility to monitor IR, MW satellite sensors using GRUAN data (mainly </a:t>
            </a:r>
            <a:r>
              <a:rPr kumimoji="0" lang="en-US" altLang="en-US" sz="900" b="0" i="1" u="none" strike="noStrike" cap="none" normalizeH="0" baseline="0" dirty="0" err="1" smtClean="0">
                <a:ln>
                  <a:noFill/>
                </a:ln>
                <a:solidFill>
                  <a:srgbClr val="222222"/>
                </a:solidFill>
                <a:effectLst/>
                <a:latin typeface="Arial" pitchFamily="34" charset="0"/>
                <a:cs typeface="Arial" pitchFamily="34" charset="0"/>
              </a:rPr>
              <a:t>Raob</a:t>
            </a: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 at this time).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First, I attach a global distribution of GRUAN processed radiosondes collocated with </a:t>
            </a:r>
            <a:r>
              <a:rPr kumimoji="0" lang="en-US" altLang="en-US" sz="900" b="0" i="1" u="none" strike="noStrike" cap="none" normalizeH="0" baseline="0" dirty="0" err="1" smtClean="0">
                <a:ln>
                  <a:noFill/>
                </a:ln>
                <a:solidFill>
                  <a:srgbClr val="222222"/>
                </a:solidFill>
                <a:effectLst/>
                <a:latin typeface="Arial" pitchFamily="34" charset="0"/>
                <a:cs typeface="Arial" pitchFamily="34" charset="0"/>
              </a:rPr>
              <a:t>MetOp</a:t>
            </a: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-A, +/-  1hr and 50km from the NPROVS Special dataset, January 2013 thru November 2017.  These are over 2000 collocations (106 were from TWP considered by Xavier) for which the IR was successfully used in level 2 retrieval.  Our record for </a:t>
            </a:r>
            <a:r>
              <a:rPr kumimoji="0" lang="en-US" altLang="en-US" sz="900" b="0" i="1" u="none" strike="noStrike" cap="none" normalizeH="0" baseline="0" dirty="0" err="1" smtClean="0">
                <a:ln>
                  <a:noFill/>
                </a:ln>
                <a:solidFill>
                  <a:srgbClr val="222222"/>
                </a:solidFill>
                <a:effectLst/>
                <a:latin typeface="Arial" pitchFamily="34" charset="0"/>
                <a:cs typeface="Arial" pitchFamily="34" charset="0"/>
              </a:rPr>
              <a:t>MetOp</a:t>
            </a: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-B does not begin until around May 2014 but we maybe can re-process </a:t>
            </a:r>
            <a:r>
              <a:rPr kumimoji="0" lang="en-US" altLang="en-US" sz="900" b="0" i="1" u="none" strike="noStrike" cap="none" normalizeH="0" baseline="0" dirty="0" err="1" smtClean="0">
                <a:ln>
                  <a:noFill/>
                </a:ln>
                <a:solidFill>
                  <a:srgbClr val="222222"/>
                </a:solidFill>
                <a:effectLst/>
                <a:latin typeface="Arial" pitchFamily="34" charset="0"/>
                <a:cs typeface="Arial" pitchFamily="34" charset="0"/>
              </a:rPr>
              <a:t>MetOp</a:t>
            </a: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-B back to May 2013.  I would then expect a similar number of collocations with </a:t>
            </a:r>
            <a:r>
              <a:rPr kumimoji="0" lang="en-US" altLang="en-US" sz="900" b="0" i="1" u="none" strike="noStrike" cap="none" normalizeH="0" baseline="0" dirty="0" err="1" smtClean="0">
                <a:ln>
                  <a:noFill/>
                </a:ln>
                <a:solidFill>
                  <a:srgbClr val="222222"/>
                </a:solidFill>
                <a:effectLst/>
                <a:latin typeface="Arial" pitchFamily="34" charset="0"/>
                <a:cs typeface="Arial" pitchFamily="34" charset="0"/>
              </a:rPr>
              <a:t>MetOp</a:t>
            </a: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-b as for </a:t>
            </a:r>
            <a:r>
              <a:rPr kumimoji="0" lang="en-US" altLang="en-US" sz="900" b="0" i="1" u="none" strike="noStrike" cap="none" normalizeH="0" baseline="0" dirty="0" err="1" smtClean="0">
                <a:ln>
                  <a:noFill/>
                </a:ln>
                <a:solidFill>
                  <a:srgbClr val="222222"/>
                </a:solidFill>
                <a:effectLst/>
                <a:latin typeface="Arial" pitchFamily="34" charset="0"/>
                <a:cs typeface="Arial" pitchFamily="34" charset="0"/>
              </a:rPr>
              <a:t>MetOp</a:t>
            </a: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-A, and several for which the GRUAN was collocated with both ... </a:t>
            </a:r>
            <a:r>
              <a:rPr kumimoji="0" lang="en-US" altLang="en-US" sz="900" b="1" i="0" u="none" strike="noStrike" cap="none" normalizeH="0" baseline="0" dirty="0" smtClean="0">
                <a:ln>
                  <a:noFill/>
                </a:ln>
                <a:solidFill>
                  <a:srgbClr val="222222"/>
                </a:solidFill>
                <a:effectLst/>
                <a:latin typeface="Arial" pitchFamily="34" charset="0"/>
                <a:cs typeface="Arial" pitchFamily="34" charset="0"/>
              </a:rPr>
              <a:t>we now have an updated version of this dataset, however the </a:t>
            </a:r>
            <a:r>
              <a:rPr kumimoji="0" lang="en-US" altLang="en-US" sz="900" b="1" i="0" u="none" strike="noStrike" cap="none" normalizeH="0" baseline="0" dirty="0" err="1" smtClean="0">
                <a:ln>
                  <a:noFill/>
                </a:ln>
                <a:solidFill>
                  <a:srgbClr val="222222"/>
                </a:solidFill>
                <a:effectLst/>
                <a:latin typeface="Arial" pitchFamily="34" charset="0"/>
                <a:cs typeface="Arial" pitchFamily="34" charset="0"/>
              </a:rPr>
              <a:t>transion</a:t>
            </a:r>
            <a:r>
              <a:rPr kumimoji="0" lang="en-US" altLang="en-US" sz="900" b="1" i="0" u="none" strike="noStrike" cap="none" normalizeH="0" baseline="0" dirty="0" smtClean="0">
                <a:ln>
                  <a:noFill/>
                </a:ln>
                <a:solidFill>
                  <a:srgbClr val="222222"/>
                </a:solidFill>
                <a:effectLst/>
                <a:latin typeface="Arial" pitchFamily="34" charset="0"/>
                <a:cs typeface="Arial" pitchFamily="34" charset="0"/>
              </a:rPr>
              <a:t> to RS41 is complicating things as we have no reference processing for these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I (and </a:t>
            </a:r>
            <a:r>
              <a:rPr kumimoji="0" lang="en-US" altLang="en-US" sz="900" b="0" i="1" u="none" strike="noStrike" cap="none" normalizeH="0" baseline="0" dirty="0" err="1" smtClean="0">
                <a:ln>
                  <a:noFill/>
                </a:ln>
                <a:solidFill>
                  <a:srgbClr val="222222"/>
                </a:solidFill>
                <a:effectLst/>
                <a:latin typeface="Arial" pitchFamily="34" charset="0"/>
                <a:cs typeface="Arial" pitchFamily="34" charset="0"/>
              </a:rPr>
              <a:t>Bomin</a:t>
            </a: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 will coordinate with </a:t>
            </a:r>
            <a:r>
              <a:rPr kumimoji="0" lang="en-US" altLang="en-US" sz="900" b="0" i="1" u="none" strike="noStrike" cap="none" normalizeH="0" baseline="0" dirty="0" err="1" smtClean="0">
                <a:ln>
                  <a:noFill/>
                </a:ln>
                <a:solidFill>
                  <a:srgbClr val="222222"/>
                </a:solidFill>
                <a:effectLst/>
                <a:latin typeface="Arial" pitchFamily="34" charset="0"/>
                <a:cs typeface="Arial" pitchFamily="34" charset="0"/>
              </a:rPr>
              <a:t>Oleksund</a:t>
            </a: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 to merge and develop a final initial dataset with SDR (from Alex) as a ground zero target achievement for the GSICS March meeting ... </a:t>
            </a:r>
            <a:r>
              <a:rPr kumimoji="0" lang="en-US" altLang="en-US" sz="900" b="1" i="0" u="none" strike="noStrike" cap="none" normalizeH="0" baseline="0" dirty="0" smtClean="0">
                <a:ln>
                  <a:noFill/>
                </a:ln>
                <a:solidFill>
                  <a:srgbClr val="222222"/>
                </a:solidFill>
                <a:effectLst/>
                <a:latin typeface="Arial" pitchFamily="34" charset="0"/>
                <a:cs typeface="Arial" pitchFamily="34" charset="0"/>
              </a:rPr>
              <a:t>not yet done.</a:t>
            </a: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We also discussed considering HIRS, IASI and selected AMSU / MHS (</a:t>
            </a:r>
            <a:r>
              <a:rPr kumimoji="0" lang="en-US" altLang="en-US" sz="900" b="0" i="1" u="none" strike="noStrike" cap="none" normalizeH="0" baseline="0" dirty="0" err="1" smtClean="0">
                <a:ln>
                  <a:noFill/>
                </a:ln>
                <a:solidFill>
                  <a:srgbClr val="222222"/>
                </a:solidFill>
                <a:effectLst/>
                <a:latin typeface="Arial" pitchFamily="34" charset="0"/>
                <a:cs typeface="Arial" pitchFamily="34" charset="0"/>
              </a:rPr>
              <a:t>Metop</a:t>
            </a: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-A, B and maybe NOAA satellites)  for  initial work to identify subsets of collocations for IR, MW, respectively, that are 'suitable' for testing GRUAN in context of satellite sensor, RT model, calibration (and associated adjustment) assessment (including uncertainty)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For example, we mentioned analysis on the IR side to test GRUAN </a:t>
            </a:r>
            <a:r>
              <a:rPr kumimoji="0" lang="en-US" altLang="en-US" sz="900" b="0" i="1" u="none" strike="noStrike" cap="none" normalizeH="0" baseline="0" dirty="0" err="1" smtClean="0">
                <a:ln>
                  <a:noFill/>
                </a:ln>
                <a:solidFill>
                  <a:srgbClr val="222222"/>
                </a:solidFill>
                <a:effectLst/>
                <a:latin typeface="Arial" pitchFamily="34" charset="0"/>
                <a:cs typeface="Arial" pitchFamily="34" charset="0"/>
              </a:rPr>
              <a:t>wrt</a:t>
            </a: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 known bias between HIRS and IR in selected spectra intervals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We mentioned similar work on the MW side using select 50 </a:t>
            </a:r>
            <a:r>
              <a:rPr kumimoji="0" lang="en-US" altLang="en-US" sz="900" b="0" i="1" u="none" strike="noStrike" cap="none" normalizeH="0" baseline="0" dirty="0" err="1" smtClean="0">
                <a:ln>
                  <a:noFill/>
                </a:ln>
                <a:solidFill>
                  <a:srgbClr val="222222"/>
                </a:solidFill>
                <a:effectLst/>
                <a:latin typeface="Arial" pitchFamily="34" charset="0"/>
                <a:cs typeface="Arial" pitchFamily="34" charset="0"/>
              </a:rPr>
              <a:t>Ghz</a:t>
            </a: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 weighting </a:t>
            </a:r>
            <a:r>
              <a:rPr kumimoji="0" lang="en-US" altLang="en-US" sz="900" b="0" i="1" u="none" strike="noStrike" cap="none" normalizeH="0" baseline="0" dirty="0" err="1" smtClean="0">
                <a:ln>
                  <a:noFill/>
                </a:ln>
                <a:solidFill>
                  <a:srgbClr val="222222"/>
                </a:solidFill>
                <a:effectLst/>
                <a:latin typeface="Arial" pitchFamily="34" charset="0"/>
                <a:cs typeface="Arial" pitchFamily="34" charset="0"/>
              </a:rPr>
              <a:t>fns</a:t>
            </a: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 in troposphere, UTLS and stratosphere and at 183 </a:t>
            </a:r>
            <a:r>
              <a:rPr kumimoji="0" lang="en-US" altLang="en-US" sz="900" b="0" i="1" u="none" strike="noStrike" cap="none" normalizeH="0" baseline="0" dirty="0" err="1" smtClean="0">
                <a:ln>
                  <a:noFill/>
                </a:ln>
                <a:solidFill>
                  <a:srgbClr val="222222"/>
                </a:solidFill>
                <a:effectLst/>
                <a:latin typeface="Arial" pitchFamily="34" charset="0"/>
                <a:cs typeface="Arial" pitchFamily="34" charset="0"/>
              </a:rPr>
              <a:t>gHz</a:t>
            </a: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 to test GRUAN </a:t>
            </a:r>
            <a:r>
              <a:rPr kumimoji="0" lang="en-US" altLang="en-US" sz="900" b="0" i="1" u="none" strike="noStrike" cap="none" normalizeH="0" baseline="0" dirty="0" err="1" smtClean="0">
                <a:ln>
                  <a:noFill/>
                </a:ln>
                <a:solidFill>
                  <a:srgbClr val="222222"/>
                </a:solidFill>
                <a:effectLst/>
                <a:latin typeface="Arial" pitchFamily="34" charset="0"/>
                <a:cs typeface="Arial" pitchFamily="34" charset="0"/>
              </a:rPr>
              <a:t>wrt</a:t>
            </a: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 known bias in these spectra ... this has been pursued for </a:t>
            </a:r>
            <a:r>
              <a:rPr kumimoji="0" lang="en-US" altLang="en-US" sz="900" b="0" i="1" u="none" strike="noStrike" cap="none" normalizeH="0" baseline="0" dirty="0" err="1" smtClean="0">
                <a:ln>
                  <a:noFill/>
                </a:ln>
                <a:solidFill>
                  <a:srgbClr val="222222"/>
                </a:solidFill>
                <a:effectLst/>
                <a:latin typeface="Arial" pitchFamily="34" charset="0"/>
                <a:cs typeface="Arial" pitchFamily="34" charset="0"/>
              </a:rPr>
              <a:t>Mwave</a:t>
            </a: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 but in a slightly different context as will be reported at meeting (Cheng-</a:t>
            </a:r>
            <a:r>
              <a:rPr kumimoji="0" lang="en-US" altLang="en-US" sz="900" b="0" i="1" u="none" strike="noStrike" cap="none" normalizeH="0" baseline="0" dirty="0" err="1" smtClean="0">
                <a:ln>
                  <a:noFill/>
                </a:ln>
                <a:solidFill>
                  <a:srgbClr val="222222"/>
                </a:solidFill>
                <a:effectLst/>
                <a:latin typeface="Arial" pitchFamily="34" charset="0"/>
                <a:cs typeface="Arial" pitchFamily="34" charset="0"/>
              </a:rPr>
              <a:t>zhi</a:t>
            </a: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I am not sure how far we get before March.  At this time Xavier and </a:t>
            </a:r>
            <a:r>
              <a:rPr kumimoji="0" lang="en-US" altLang="en-US" sz="900" b="0" i="1" u="none" strike="noStrike" cap="none" normalizeH="0" baseline="0" dirty="0" err="1" smtClean="0">
                <a:ln>
                  <a:noFill/>
                </a:ln>
                <a:solidFill>
                  <a:srgbClr val="222222"/>
                </a:solidFill>
                <a:effectLst/>
                <a:latin typeface="Arial" pitchFamily="34" charset="0"/>
                <a:cs typeface="Arial" pitchFamily="34" charset="0"/>
              </a:rPr>
              <a:t>Cheg-zhi</a:t>
            </a: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 with assistance from </a:t>
            </a:r>
            <a:r>
              <a:rPr kumimoji="0" lang="en-US" altLang="en-US" sz="900" b="0" i="1" u="none" strike="noStrike" cap="none" normalizeH="0" baseline="0" dirty="0" err="1" smtClean="0">
                <a:ln>
                  <a:noFill/>
                </a:ln>
                <a:solidFill>
                  <a:srgbClr val="222222"/>
                </a:solidFill>
                <a:effectLst/>
                <a:latin typeface="Arial" pitchFamily="34" charset="0"/>
                <a:cs typeface="Arial" pitchFamily="34" charset="0"/>
              </a:rPr>
              <a:t>Bomin</a:t>
            </a: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 and others lead this work, yes?   It is good that we have some plan and goals to achieve by March and a path forward.  Xavier and Cheng-</a:t>
            </a:r>
            <a:r>
              <a:rPr kumimoji="0" lang="en-US" altLang="en-US" sz="900" b="0" i="1" u="none" strike="noStrike" cap="none" normalizeH="0" baseline="0" dirty="0" err="1" smtClean="0">
                <a:ln>
                  <a:noFill/>
                </a:ln>
                <a:solidFill>
                  <a:srgbClr val="222222"/>
                </a:solidFill>
                <a:effectLst/>
                <a:latin typeface="Arial" pitchFamily="34" charset="0"/>
                <a:cs typeface="Arial" pitchFamily="34" charset="0"/>
              </a:rPr>
              <a:t>zhi</a:t>
            </a: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 would present, yes?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222222"/>
                </a:solidFill>
                <a:effectLst/>
                <a:latin typeface="Arial" pitchFamily="34" charset="0"/>
                <a:cs typeface="Arial" pitchFamily="34" charset="0"/>
              </a:rPr>
              <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I take the liberty to include </a:t>
            </a:r>
            <a:r>
              <a:rPr kumimoji="0" lang="en-US" altLang="en-US" sz="900" b="0" i="1" u="none" strike="noStrike" cap="none" normalizeH="0" baseline="0" dirty="0" err="1" smtClean="0">
                <a:ln>
                  <a:noFill/>
                </a:ln>
                <a:solidFill>
                  <a:srgbClr val="222222"/>
                </a:solidFill>
                <a:effectLst/>
                <a:latin typeface="Arial" pitchFamily="34" charset="0"/>
                <a:cs typeface="Arial" pitchFamily="34" charset="0"/>
              </a:rPr>
              <a:t>Larrabee</a:t>
            </a: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 </a:t>
            </a:r>
            <a:r>
              <a:rPr kumimoji="0" lang="en-US" altLang="en-US" sz="900" b="0" i="1" u="none" strike="noStrike" cap="none" normalizeH="0" baseline="0" dirty="0" err="1" smtClean="0">
                <a:ln>
                  <a:noFill/>
                </a:ln>
                <a:solidFill>
                  <a:srgbClr val="222222"/>
                </a:solidFill>
                <a:effectLst/>
                <a:latin typeface="Arial" pitchFamily="34" charset="0"/>
                <a:cs typeface="Arial" pitchFamily="34" charset="0"/>
              </a:rPr>
              <a:t>Strow</a:t>
            </a:r>
            <a:r>
              <a:rPr kumimoji="0" lang="en-US" altLang="en-US" sz="900" b="0" i="1" u="none" strike="noStrike" cap="none" normalizeH="0" baseline="0" dirty="0" smtClean="0">
                <a:ln>
                  <a:noFill/>
                </a:ln>
                <a:solidFill>
                  <a:srgbClr val="222222"/>
                </a:solidFill>
                <a:effectLst/>
                <a:latin typeface="Arial" pitchFamily="34" charset="0"/>
                <a:cs typeface="Arial" pitchFamily="34" charset="0"/>
              </a:rPr>
              <a:t> with whom I discussed the possibility to contribute on the IR side. If there are others to append to the email list please do so.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9327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p:nvPr/>
        </p:nvSpPr>
        <p:spPr>
          <a:xfrm>
            <a:off x="125190" y="34063"/>
            <a:ext cx="8893621" cy="1057017"/>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defRPr sz="3200" b="1">
                <a:latin typeface="Helvetica"/>
                <a:ea typeface="Helvetica"/>
                <a:cs typeface="Helvetica"/>
                <a:sym typeface="Helvetica"/>
              </a:defRPr>
            </a:lvl1pPr>
          </a:lstStyle>
          <a:p>
            <a:pPr algn="ctr"/>
            <a:r>
              <a:rPr dirty="0"/>
              <a:t>Concept of </a:t>
            </a:r>
            <a:r>
              <a:rPr lang="en-US" dirty="0" smtClean="0"/>
              <a:t>Inter-satellite</a:t>
            </a:r>
            <a:r>
              <a:rPr dirty="0" smtClean="0"/>
              <a:t> </a:t>
            </a:r>
            <a:r>
              <a:rPr sz="2800" dirty="0"/>
              <a:t>Calibration</a:t>
            </a:r>
            <a:r>
              <a:rPr dirty="0"/>
              <a:t> using Lunar Observations</a:t>
            </a:r>
          </a:p>
        </p:txBody>
      </p:sp>
      <p:sp>
        <p:nvSpPr>
          <p:cNvPr id="132" name="Shape 132"/>
          <p:cNvSpPr/>
          <p:nvPr/>
        </p:nvSpPr>
        <p:spPr>
          <a:xfrm>
            <a:off x="575300" y="1497150"/>
            <a:ext cx="4800632" cy="1918791"/>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marL="173626" indent="-173626" algn="just">
              <a:buSzPct val="75000"/>
              <a:buChar char="•"/>
              <a:defRPr sz="2800">
                <a:latin typeface="Palatino Linotype"/>
                <a:ea typeface="Palatino Linotype"/>
                <a:cs typeface="Palatino Linotype"/>
                <a:sym typeface="Palatino Linotype"/>
              </a:defRPr>
            </a:pPr>
            <a:r>
              <a:rPr sz="2000" dirty="0"/>
              <a:t>Accessible for all spacecraft in cubic satellite constellation</a:t>
            </a:r>
          </a:p>
          <a:p>
            <a:pPr marL="173626" indent="-173626" algn="just">
              <a:buSzPct val="75000"/>
              <a:buChar char="•"/>
              <a:defRPr sz="2800">
                <a:latin typeface="Palatino Linotype"/>
                <a:ea typeface="Palatino Linotype"/>
                <a:cs typeface="Palatino Linotype"/>
                <a:sym typeface="Palatino Linotype"/>
              </a:defRPr>
            </a:pPr>
            <a:r>
              <a:rPr sz="2000" dirty="0"/>
              <a:t>Time and location of lunar observations are highly predictable</a:t>
            </a:r>
          </a:p>
          <a:p>
            <a:pPr marL="173626" indent="-173626" algn="just">
              <a:buSzPct val="75000"/>
              <a:buChar char="•"/>
              <a:defRPr sz="2800">
                <a:latin typeface="Palatino Linotype"/>
                <a:ea typeface="Palatino Linotype"/>
                <a:cs typeface="Palatino Linotype"/>
                <a:sym typeface="Palatino Linotype"/>
              </a:defRPr>
            </a:pPr>
            <a:r>
              <a:rPr sz="2000" dirty="0"/>
              <a:t>Highly stable radiation in microwave band</a:t>
            </a:r>
          </a:p>
        </p:txBody>
      </p:sp>
      <p:grpSp>
        <p:nvGrpSpPr>
          <p:cNvPr id="137" name="Group 137"/>
          <p:cNvGrpSpPr/>
          <p:nvPr/>
        </p:nvGrpSpPr>
        <p:grpSpPr>
          <a:xfrm>
            <a:off x="783569" y="3486674"/>
            <a:ext cx="3897281" cy="2871837"/>
            <a:chOff x="0" y="0"/>
            <a:chExt cx="5542799" cy="4084389"/>
          </a:xfrm>
        </p:grpSpPr>
        <p:pic>
          <p:nvPicPr>
            <p:cNvPr id="133" name="arcstone_inter-calibration_sun_and_moon_v2a.jpg"/>
            <p:cNvPicPr>
              <a:picLocks noChangeAspect="1"/>
            </p:cNvPicPr>
            <p:nvPr/>
          </p:nvPicPr>
          <p:blipFill>
            <a:blip r:embed="rId2">
              <a:extLst/>
            </a:blip>
            <a:stretch>
              <a:fillRect/>
            </a:stretch>
          </p:blipFill>
          <p:spPr>
            <a:xfrm>
              <a:off x="0" y="0"/>
              <a:ext cx="5542800" cy="4084390"/>
            </a:xfrm>
            <a:prstGeom prst="rect">
              <a:avLst/>
            </a:prstGeom>
            <a:ln w="12700" cap="flat">
              <a:noFill/>
              <a:miter lim="400000"/>
            </a:ln>
            <a:effectLst/>
          </p:spPr>
        </p:pic>
        <p:sp>
          <p:nvSpPr>
            <p:cNvPr id="156" name="Shape 156"/>
            <p:cNvSpPr/>
            <p:nvPr/>
          </p:nvSpPr>
          <p:spPr>
            <a:xfrm>
              <a:off x="2509534" y="1727887"/>
              <a:ext cx="2498648" cy="2342249"/>
            </a:xfrm>
            <a:custGeom>
              <a:avLst/>
              <a:gdLst/>
              <a:ahLst/>
              <a:cxnLst>
                <a:cxn ang="0">
                  <a:pos x="wd2" y="hd2"/>
                </a:cxn>
                <a:cxn ang="5400000">
                  <a:pos x="wd2" y="hd2"/>
                </a:cxn>
                <a:cxn ang="10800000">
                  <a:pos x="wd2" y="hd2"/>
                </a:cxn>
                <a:cxn ang="16200000">
                  <a:pos x="wd2" y="hd2"/>
                </a:cxn>
              </a:cxnLst>
              <a:rect l="0" t="0" r="r" b="b"/>
              <a:pathLst>
                <a:path w="16230" h="17183" extrusionOk="0">
                  <a:moveTo>
                    <a:pt x="0" y="17183"/>
                  </a:moveTo>
                  <a:cubicBezTo>
                    <a:pt x="20705" y="-248"/>
                    <a:pt x="21600" y="-4417"/>
                    <a:pt x="2685" y="4675"/>
                  </a:cubicBezTo>
                </a:path>
              </a:pathLst>
            </a:custGeom>
            <a:noFill/>
            <a:ln w="25400" cap="flat">
              <a:solidFill>
                <a:srgbClr val="FF2600"/>
              </a:solidFill>
              <a:prstDash val="solid"/>
              <a:miter lim="400000"/>
            </a:ln>
            <a:effectLst/>
          </p:spPr>
          <p:txBody>
            <a:bodyPr/>
            <a:lstStyle/>
            <a:p>
              <a:endParaRPr/>
            </a:p>
          </p:txBody>
        </p:sp>
        <p:sp>
          <p:nvSpPr>
            <p:cNvPr id="135" name="Shape 135"/>
            <p:cNvSpPr/>
            <p:nvPr/>
          </p:nvSpPr>
          <p:spPr>
            <a:xfrm>
              <a:off x="4421103" y="405923"/>
              <a:ext cx="785708" cy="2197240"/>
            </a:xfrm>
            <a:custGeom>
              <a:avLst/>
              <a:gdLst/>
              <a:ahLst/>
              <a:cxnLst>
                <a:cxn ang="0">
                  <a:pos x="wd2" y="hd2"/>
                </a:cxn>
                <a:cxn ang="5400000">
                  <a:pos x="wd2" y="hd2"/>
                </a:cxn>
                <a:cxn ang="10800000">
                  <a:pos x="wd2" y="hd2"/>
                </a:cxn>
                <a:cxn ang="16200000">
                  <a:pos x="wd2" y="hd2"/>
                </a:cxn>
              </a:cxnLst>
              <a:rect l="0" t="0" r="r" b="b"/>
              <a:pathLst>
                <a:path w="21600" h="21600" extrusionOk="0">
                  <a:moveTo>
                    <a:pt x="9717" y="505"/>
                  </a:moveTo>
                  <a:lnTo>
                    <a:pt x="0" y="21600"/>
                  </a:lnTo>
                  <a:lnTo>
                    <a:pt x="21600" y="1900"/>
                  </a:lnTo>
                  <a:cubicBezTo>
                    <a:pt x="20369" y="3033"/>
                    <a:pt x="16830" y="3606"/>
                    <a:pt x="13636" y="3190"/>
                  </a:cubicBezTo>
                  <a:cubicBezTo>
                    <a:pt x="10026" y="2719"/>
                    <a:pt x="8391" y="1221"/>
                    <a:pt x="10155" y="0"/>
                  </a:cubicBezTo>
                  <a:lnTo>
                    <a:pt x="9717" y="505"/>
                  </a:lnTo>
                  <a:close/>
                </a:path>
              </a:pathLst>
            </a:custGeom>
            <a:solidFill>
              <a:schemeClr val="accent3">
                <a:satOff val="18648"/>
                <a:lumOff val="5971"/>
              </a:schemeClr>
            </a:solidFill>
            <a:ln w="38100" cap="rnd">
              <a:solidFill>
                <a:srgbClr val="000000"/>
              </a:solidFill>
              <a:custDash>
                <a:ds d="100000" sp="200000"/>
              </a:custDash>
              <a:miter lim="400000"/>
            </a:ln>
            <a:effectLst/>
          </p:spPr>
          <p:txBody>
            <a:bodyPr wrap="square" lIns="50800" tIns="50800" rIns="50800" bIns="50800" numCol="1" anchor="ctr">
              <a:noAutofit/>
            </a:bodyPr>
            <a:lstStyle/>
            <a:p>
              <a:pPr>
                <a:defRPr sz="2400"/>
              </a:pPr>
              <a:endParaRPr/>
            </a:p>
          </p:txBody>
        </p:sp>
        <p:pic>
          <p:nvPicPr>
            <p:cNvPr id="136" name="Screen Shot 2018-01-03 at 11.04.44 AM.png"/>
            <p:cNvPicPr>
              <a:picLocks noChangeAspect="1"/>
            </p:cNvPicPr>
            <p:nvPr/>
          </p:nvPicPr>
          <p:blipFill>
            <a:blip r:embed="rId3">
              <a:extLst/>
            </a:blip>
            <a:srcRect l="21060" t="42479" r="61716" b="34182"/>
            <a:stretch>
              <a:fillRect/>
            </a:stretch>
          </p:blipFill>
          <p:spPr>
            <a:xfrm>
              <a:off x="3906275" y="2153459"/>
              <a:ext cx="857436" cy="773422"/>
            </a:xfrm>
            <a:prstGeom prst="rect">
              <a:avLst/>
            </a:prstGeom>
            <a:ln w="12700" cap="flat">
              <a:noFill/>
              <a:miter lim="400000"/>
            </a:ln>
            <a:effectLst/>
          </p:spPr>
        </p:pic>
      </p:grpSp>
      <p:sp>
        <p:nvSpPr>
          <p:cNvPr id="138" name="Shape 138"/>
          <p:cNvSpPr/>
          <p:nvPr/>
        </p:nvSpPr>
        <p:spPr>
          <a:xfrm>
            <a:off x="5881319" y="1759149"/>
            <a:ext cx="2464870" cy="366222"/>
          </a:xfrm>
          <a:prstGeom prst="rect">
            <a:avLst/>
          </a:prstGeom>
          <a:solidFill>
            <a:srgbClr val="A6AAA9"/>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7" tIns="35717" rIns="35717" bIns="35717" anchor="ctr"/>
          <a:lstStyle>
            <a:lvl1pPr>
              <a:defRPr sz="1600" b="1">
                <a:latin typeface="Helvetica"/>
                <a:ea typeface="Helvetica"/>
                <a:cs typeface="Helvetica"/>
                <a:sym typeface="Helvetica"/>
              </a:defRPr>
            </a:lvl1pPr>
          </a:lstStyle>
          <a:p>
            <a:r>
              <a:t>Detection of Lunar Observations</a:t>
            </a:r>
          </a:p>
        </p:txBody>
      </p:sp>
      <p:sp>
        <p:nvSpPr>
          <p:cNvPr id="139" name="Shape 139"/>
          <p:cNvSpPr/>
          <p:nvPr/>
        </p:nvSpPr>
        <p:spPr>
          <a:xfrm>
            <a:off x="5881319" y="2536641"/>
            <a:ext cx="2464870" cy="455415"/>
          </a:xfrm>
          <a:prstGeom prst="rect">
            <a:avLst/>
          </a:prstGeom>
          <a:solidFill>
            <a:srgbClr val="A6AAA9"/>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7" tIns="35717" rIns="35717" bIns="35717" anchor="ctr"/>
          <a:lstStyle>
            <a:lvl1pPr>
              <a:defRPr sz="1600" b="1">
                <a:latin typeface="Helvetica"/>
                <a:ea typeface="Helvetica"/>
                <a:cs typeface="Helvetica"/>
                <a:sym typeface="Helvetica"/>
              </a:defRPr>
            </a:lvl1pPr>
          </a:lstStyle>
          <a:p>
            <a:r>
              <a:t>Calibration of Lunar Observations</a:t>
            </a:r>
          </a:p>
        </p:txBody>
      </p:sp>
      <p:sp>
        <p:nvSpPr>
          <p:cNvPr id="140" name="Shape 140"/>
          <p:cNvSpPr/>
          <p:nvPr/>
        </p:nvSpPr>
        <p:spPr>
          <a:xfrm>
            <a:off x="5881319" y="3388920"/>
            <a:ext cx="2464870" cy="455415"/>
          </a:xfrm>
          <a:prstGeom prst="rect">
            <a:avLst/>
          </a:prstGeom>
          <a:solidFill>
            <a:srgbClr val="A6AAA9"/>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7" tIns="35717" rIns="35717" bIns="35717" anchor="ctr"/>
          <a:lstStyle>
            <a:lvl1pPr>
              <a:defRPr sz="1600" b="1">
                <a:latin typeface="Helvetica"/>
                <a:ea typeface="Helvetica"/>
                <a:cs typeface="Helvetica"/>
                <a:sym typeface="Helvetica"/>
              </a:defRPr>
            </a:lvl1pPr>
          </a:lstStyle>
          <a:p>
            <a:r>
              <a:t>Correction for beam pointing error</a:t>
            </a:r>
          </a:p>
        </p:txBody>
      </p:sp>
      <p:sp>
        <p:nvSpPr>
          <p:cNvPr id="141" name="Shape 141"/>
          <p:cNvSpPr/>
          <p:nvPr/>
        </p:nvSpPr>
        <p:spPr>
          <a:xfrm>
            <a:off x="5881319" y="5123511"/>
            <a:ext cx="2464870" cy="455415"/>
          </a:xfrm>
          <a:prstGeom prst="rect">
            <a:avLst/>
          </a:prstGeom>
          <a:solidFill>
            <a:srgbClr val="A6AAA9"/>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7" tIns="35717" rIns="35717" bIns="35717" anchor="ctr"/>
          <a:lstStyle>
            <a:lvl1pPr>
              <a:defRPr sz="1600" b="1">
                <a:latin typeface="Helvetica"/>
                <a:ea typeface="Helvetica"/>
                <a:cs typeface="Helvetica"/>
                <a:sym typeface="Helvetica"/>
              </a:defRPr>
            </a:lvl1pPr>
          </a:lstStyle>
          <a:p>
            <a:r>
              <a:t>Correction for obs. angle and solid angle of the Moon’s Disk </a:t>
            </a:r>
          </a:p>
        </p:txBody>
      </p:sp>
      <p:sp>
        <p:nvSpPr>
          <p:cNvPr id="142" name="Shape 142"/>
          <p:cNvSpPr/>
          <p:nvPr/>
        </p:nvSpPr>
        <p:spPr>
          <a:xfrm>
            <a:off x="5881319" y="6000852"/>
            <a:ext cx="2464870" cy="455415"/>
          </a:xfrm>
          <a:prstGeom prst="rect">
            <a:avLst/>
          </a:prstGeom>
          <a:solidFill>
            <a:srgbClr val="A6AAA9"/>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7" tIns="35717" rIns="35717" bIns="35717" anchor="ctr"/>
          <a:lstStyle>
            <a:lvl1pPr>
              <a:defRPr sz="1600" b="1">
                <a:latin typeface="Helvetica"/>
                <a:ea typeface="Helvetica"/>
                <a:cs typeface="Helvetica"/>
                <a:sym typeface="Helvetica"/>
              </a:defRPr>
            </a:lvl1pPr>
          </a:lstStyle>
          <a:p>
            <a:r>
              <a:t>inter-satellite calibration for instruments in constellation</a:t>
            </a:r>
          </a:p>
        </p:txBody>
      </p:sp>
      <p:sp>
        <p:nvSpPr>
          <p:cNvPr id="143" name="Shape 143"/>
          <p:cNvSpPr/>
          <p:nvPr/>
        </p:nvSpPr>
        <p:spPr>
          <a:xfrm>
            <a:off x="5574298" y="1263551"/>
            <a:ext cx="3444513" cy="379908"/>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a:defRPr sz="2800" b="1">
                <a:latin typeface="Palatino Linotype"/>
                <a:ea typeface="Palatino Linotype"/>
                <a:cs typeface="Palatino Linotype"/>
                <a:sym typeface="Palatino Linotype"/>
              </a:defRPr>
            </a:lvl1pPr>
          </a:lstStyle>
          <a:p>
            <a:pPr algn="ctr"/>
            <a:r>
              <a:rPr sz="2000" dirty="0">
                <a:solidFill>
                  <a:srgbClr val="0000FF"/>
                </a:solidFill>
              </a:rPr>
              <a:t>Lunar Calibration Scheme</a:t>
            </a:r>
          </a:p>
        </p:txBody>
      </p:sp>
      <p:sp>
        <p:nvSpPr>
          <p:cNvPr id="144" name="Shape 144"/>
          <p:cNvSpPr/>
          <p:nvPr/>
        </p:nvSpPr>
        <p:spPr>
          <a:xfrm>
            <a:off x="5881319" y="4278540"/>
            <a:ext cx="2464870" cy="455415"/>
          </a:xfrm>
          <a:prstGeom prst="rect">
            <a:avLst/>
          </a:prstGeom>
          <a:solidFill>
            <a:srgbClr val="A6AAA9"/>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7" tIns="35717" rIns="35717" bIns="35717" anchor="ctr"/>
          <a:lstStyle>
            <a:lvl1pPr>
              <a:defRPr sz="1600" b="1">
                <a:latin typeface="Helvetica"/>
                <a:ea typeface="Helvetica"/>
                <a:cs typeface="Helvetica"/>
                <a:sym typeface="Helvetica"/>
              </a:defRPr>
            </a:lvl1pPr>
          </a:lstStyle>
          <a:p>
            <a:r>
              <a:t>Bias evaluation for each instrument in constellation</a:t>
            </a:r>
          </a:p>
        </p:txBody>
      </p:sp>
      <p:pic>
        <p:nvPicPr>
          <p:cNvPr id="145" name="Picture 144"/>
          <p:cNvPicPr>
            <a:picLocks/>
          </p:cNvPicPr>
          <p:nvPr/>
        </p:nvPicPr>
        <p:blipFill>
          <a:blip r:embed="rId4">
            <a:extLst/>
          </a:blip>
          <a:stretch>
            <a:fillRect/>
          </a:stretch>
        </p:blipFill>
        <p:spPr>
          <a:xfrm rot="5400000">
            <a:off x="6851640" y="2225033"/>
            <a:ext cx="465207" cy="247665"/>
          </a:xfrm>
          <a:prstGeom prst="rect">
            <a:avLst/>
          </a:prstGeom>
        </p:spPr>
      </p:pic>
      <p:pic>
        <p:nvPicPr>
          <p:cNvPr id="147" name="Picture 146"/>
          <p:cNvPicPr>
            <a:picLocks/>
          </p:cNvPicPr>
          <p:nvPr/>
        </p:nvPicPr>
        <p:blipFill>
          <a:blip r:embed="rId4">
            <a:extLst/>
          </a:blip>
          <a:stretch>
            <a:fillRect/>
          </a:stretch>
        </p:blipFill>
        <p:spPr>
          <a:xfrm rot="5400000">
            <a:off x="6851640" y="3083860"/>
            <a:ext cx="465207" cy="247665"/>
          </a:xfrm>
          <a:prstGeom prst="rect">
            <a:avLst/>
          </a:prstGeom>
        </p:spPr>
      </p:pic>
      <p:pic>
        <p:nvPicPr>
          <p:cNvPr id="149" name="Picture 148"/>
          <p:cNvPicPr>
            <a:picLocks/>
          </p:cNvPicPr>
          <p:nvPr/>
        </p:nvPicPr>
        <p:blipFill>
          <a:blip r:embed="rId4">
            <a:extLst/>
          </a:blip>
          <a:stretch>
            <a:fillRect/>
          </a:stretch>
        </p:blipFill>
        <p:spPr>
          <a:xfrm rot="5400000">
            <a:off x="6851640" y="3935982"/>
            <a:ext cx="465207" cy="247665"/>
          </a:xfrm>
          <a:prstGeom prst="rect">
            <a:avLst/>
          </a:prstGeom>
        </p:spPr>
      </p:pic>
      <p:pic>
        <p:nvPicPr>
          <p:cNvPr id="151" name="Picture 150"/>
          <p:cNvPicPr>
            <a:picLocks/>
          </p:cNvPicPr>
          <p:nvPr/>
        </p:nvPicPr>
        <p:blipFill>
          <a:blip r:embed="rId4">
            <a:extLst/>
          </a:blip>
          <a:stretch>
            <a:fillRect/>
          </a:stretch>
        </p:blipFill>
        <p:spPr>
          <a:xfrm rot="5400000">
            <a:off x="6851640" y="4813428"/>
            <a:ext cx="465207" cy="247665"/>
          </a:xfrm>
          <a:prstGeom prst="rect">
            <a:avLst/>
          </a:prstGeom>
        </p:spPr>
      </p:pic>
      <p:pic>
        <p:nvPicPr>
          <p:cNvPr id="153" name="Picture 152"/>
          <p:cNvPicPr>
            <a:picLocks/>
          </p:cNvPicPr>
          <p:nvPr/>
        </p:nvPicPr>
        <p:blipFill>
          <a:blip r:embed="rId4">
            <a:extLst/>
          </a:blip>
          <a:stretch>
            <a:fillRect/>
          </a:stretch>
        </p:blipFill>
        <p:spPr>
          <a:xfrm rot="5400000">
            <a:off x="6851640" y="5689087"/>
            <a:ext cx="465207" cy="247665"/>
          </a:xfrm>
          <a:prstGeom prst="rect">
            <a:avLst/>
          </a:prstGeom>
        </p:spPr>
      </p:pic>
      <p:sp>
        <p:nvSpPr>
          <p:cNvPr id="155" name="Shape 155"/>
          <p:cNvSpPr/>
          <p:nvPr/>
        </p:nvSpPr>
        <p:spPr>
          <a:xfrm>
            <a:off x="783569" y="1248163"/>
            <a:ext cx="4033803" cy="37990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sz="2000" b="1">
                <a:solidFill>
                  <a:srgbClr val="0433FF"/>
                </a:solidFill>
                <a:latin typeface="Helvetica"/>
                <a:ea typeface="Helvetica"/>
                <a:cs typeface="Helvetica"/>
                <a:sym typeface="Helvetica"/>
              </a:defRPr>
            </a:lvl1pPr>
          </a:lstStyle>
          <a:p>
            <a:r>
              <a:rPr dirty="0"/>
              <a:t>Advantages of Lunar Calibration</a:t>
            </a:r>
          </a:p>
        </p:txBody>
      </p:sp>
    </p:spTree>
    <p:extLst>
      <p:ext uri="{BB962C8B-B14F-4D97-AF65-F5344CB8AC3E}">
        <p14:creationId xmlns:p14="http://schemas.microsoft.com/office/powerpoint/2010/main" val="153209483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xfrm>
            <a:off x="705201" y="125016"/>
            <a:ext cx="8009198" cy="700082"/>
          </a:xfrm>
          <a:prstGeom prst="rect">
            <a:avLst/>
          </a:prstGeom>
        </p:spPr>
        <p:txBody>
          <a:bodyPr>
            <a:normAutofit fontScale="90000"/>
          </a:bodyPr>
          <a:lstStyle>
            <a:lvl1pPr defTabSz="251206">
              <a:defRPr sz="3440">
                <a:latin typeface="Times New Roman"/>
                <a:ea typeface="Times New Roman"/>
                <a:cs typeface="Times New Roman"/>
                <a:sym typeface="Times New Roman"/>
              </a:defRPr>
            </a:lvl1pPr>
          </a:lstStyle>
          <a:p>
            <a:r>
              <a:rPr b="1" dirty="0"/>
              <a:t>Lunar Microwave Brightness Temperature Model Development</a:t>
            </a:r>
          </a:p>
        </p:txBody>
      </p:sp>
      <p:pic>
        <p:nvPicPr>
          <p:cNvPr id="3" name="Picture 2" descr="Screen Shot 2018-03-09 at 8.29.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89" y="970948"/>
            <a:ext cx="8714399" cy="5870116"/>
          </a:xfrm>
          <a:prstGeom prst="rect">
            <a:avLst/>
          </a:prstGeom>
        </p:spPr>
      </p:pic>
    </p:spTree>
    <p:extLst>
      <p:ext uri="{BB962C8B-B14F-4D97-AF65-F5344CB8AC3E}">
        <p14:creationId xmlns:p14="http://schemas.microsoft.com/office/powerpoint/2010/main" val="59138727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2551" y="274638"/>
            <a:ext cx="8834837" cy="1143000"/>
          </a:xfrm>
        </p:spPr>
        <p:txBody>
          <a:bodyPr>
            <a:normAutofit fontScale="90000"/>
          </a:bodyPr>
          <a:lstStyle/>
          <a:p>
            <a:r>
              <a:rPr lang="en-US" dirty="0" smtClean="0"/>
              <a:t>Moon in DSV of MW Sounders: Bias</a:t>
            </a:r>
            <a:endParaRPr lang="en-US" dirty="0"/>
          </a:p>
        </p:txBody>
      </p:sp>
      <p:sp>
        <p:nvSpPr>
          <p:cNvPr id="8" name="Text Placeholder 7"/>
          <p:cNvSpPr>
            <a:spLocks noGrp="1"/>
          </p:cNvSpPr>
          <p:nvPr>
            <p:ph type="body" idx="1"/>
          </p:nvPr>
        </p:nvSpPr>
        <p:spPr>
          <a:xfrm>
            <a:off x="457200" y="1417638"/>
            <a:ext cx="3676122" cy="639762"/>
          </a:xfrm>
        </p:spPr>
        <p:txBody>
          <a:bodyPr>
            <a:noAutofit/>
          </a:bodyPr>
          <a:lstStyle/>
          <a:p>
            <a:r>
              <a:rPr lang="en-US" dirty="0" smtClean="0"/>
              <a:t>Check Uniformity of Sounding Channels </a:t>
            </a:r>
            <a:endParaRPr lang="en-US" dirty="0"/>
          </a:p>
        </p:txBody>
      </p:sp>
      <p:sp>
        <p:nvSpPr>
          <p:cNvPr id="10" name="Text Placeholder 9"/>
          <p:cNvSpPr>
            <a:spLocks noGrp="1"/>
          </p:cNvSpPr>
          <p:nvPr>
            <p:ph type="body" sz="quarter" idx="3"/>
          </p:nvPr>
        </p:nvSpPr>
        <p:spPr>
          <a:xfrm>
            <a:off x="4645025" y="1535113"/>
            <a:ext cx="4498974" cy="639762"/>
          </a:xfrm>
        </p:spPr>
        <p:txBody>
          <a:bodyPr>
            <a:noAutofit/>
          </a:bodyPr>
          <a:lstStyle/>
          <a:p>
            <a:r>
              <a:rPr lang="en-US" dirty="0" smtClean="0"/>
              <a:t>“Light” Curve from Moon Intrusion has Shape of Gaussian </a:t>
            </a:r>
            <a:endParaRPr lang="en-US" dirty="0"/>
          </a:p>
        </p:txBody>
      </p:sp>
      <p:sp>
        <p:nvSpPr>
          <p:cNvPr id="14" name="TextBox 13"/>
          <p:cNvSpPr txBox="1"/>
          <p:nvPr/>
        </p:nvSpPr>
        <p:spPr>
          <a:xfrm>
            <a:off x="457200" y="2004295"/>
            <a:ext cx="4040187" cy="6740306"/>
          </a:xfrm>
          <a:prstGeom prst="rect">
            <a:avLst/>
          </a:prstGeom>
          <a:noFill/>
        </p:spPr>
        <p:txBody>
          <a:bodyPr wrap="square" rtlCol="0">
            <a:spAutoFit/>
          </a:bodyPr>
          <a:lstStyle/>
          <a:p>
            <a:pPr marL="342900" indent="-342900">
              <a:buFont typeface="Wingdings" charset="2"/>
              <a:buChar char="Ø"/>
            </a:pPr>
            <a:r>
              <a:rPr lang="en-US" sz="2400" dirty="0" smtClean="0"/>
              <a:t>Radiance from Moon the same for all sounding </a:t>
            </a:r>
            <a:r>
              <a:rPr lang="en-US" sz="2400" dirty="0" err="1" smtClean="0"/>
              <a:t>ch.</a:t>
            </a:r>
            <a:endParaRPr lang="en-US" sz="2400" dirty="0" smtClean="0"/>
          </a:p>
          <a:p>
            <a:pPr marL="342900" indent="-342900">
              <a:buFont typeface="Wingdings" charset="2"/>
              <a:buChar char="Ø"/>
            </a:pPr>
            <a:r>
              <a:rPr lang="en-US" sz="2400" dirty="0" smtClean="0"/>
              <a:t>Check uniformity with Moon intrusions</a:t>
            </a:r>
          </a:p>
          <a:p>
            <a:pPr marL="342900" indent="-342900">
              <a:buFont typeface="Wingdings" charset="2"/>
              <a:buChar char="Ø"/>
            </a:pPr>
            <a:r>
              <a:rPr lang="en-US" sz="2400" dirty="0" smtClean="0"/>
              <a:t>There is a bias in </a:t>
            </a:r>
            <a:r>
              <a:rPr lang="en-US" sz="2400" dirty="0" err="1" smtClean="0"/>
              <a:t>ch.</a:t>
            </a:r>
            <a:r>
              <a:rPr lang="en-US" sz="2400" dirty="0" smtClean="0"/>
              <a:t> 20 of AMSU-B on N-16, but only with Earth scenes (SNOs)</a:t>
            </a:r>
          </a:p>
          <a:p>
            <a:pPr marL="342900" lvl="0" indent="-342900">
              <a:buFont typeface="Wingdings" charset="2"/>
              <a:buChar char="Ø"/>
            </a:pPr>
            <a:r>
              <a:rPr lang="en-US" sz="2400" dirty="0" smtClean="0"/>
              <a:t>Moon flux &lt;&lt; Earth flux</a:t>
            </a:r>
          </a:p>
          <a:p>
            <a:pPr marL="342900" indent="-342900">
              <a:buFont typeface="Wingdings" charset="2"/>
              <a:buChar char="Ø"/>
            </a:pPr>
            <a:r>
              <a:rPr lang="en-US" sz="2400" dirty="0" smtClean="0"/>
              <a:t>DSV correct. factor </a:t>
            </a:r>
            <a:r>
              <a:rPr lang="en-US" sz="2400" dirty="0"/>
              <a:t>i</a:t>
            </a:r>
            <a:r>
              <a:rPr lang="en-US" sz="2400" dirty="0" smtClean="0"/>
              <a:t>s more prominent with Moon obs.</a:t>
            </a:r>
          </a:p>
          <a:p>
            <a:pPr marL="342900" lvl="0" indent="-342900">
              <a:buFont typeface="Wingdings" charset="2"/>
              <a:buChar char="Ø"/>
            </a:pPr>
            <a:r>
              <a:rPr lang="en-US" sz="2400" dirty="0" smtClean="0"/>
              <a:t>Rule out wrong DSV correction as reason for bias  =&gt; RFI more likely</a:t>
            </a:r>
          </a:p>
          <a:p>
            <a:pPr marL="342900" indent="-342900">
              <a:buFont typeface="Wingdings" charset="2"/>
              <a:buChar char="Ø"/>
            </a:pPr>
            <a:endParaRPr lang="en-US" sz="2400" dirty="0" smtClean="0"/>
          </a:p>
          <a:p>
            <a:pPr marL="342900" indent="-342900">
              <a:buFont typeface="Wingdings" charset="2"/>
              <a:buChar char="Ø"/>
            </a:pPr>
            <a:endParaRPr lang="en-US" sz="2400" dirty="0" smtClean="0"/>
          </a:p>
          <a:p>
            <a:pPr marL="342900" lvl="0" indent="-342900">
              <a:buFont typeface="Wingdings" charset="2"/>
              <a:buChar char="Ø"/>
            </a:pPr>
            <a:endParaRPr lang="en-US" sz="2400" dirty="0" smtClean="0"/>
          </a:p>
          <a:p>
            <a:pPr marL="342900" indent="-342900">
              <a:buFont typeface="Wingdings" charset="2"/>
              <a:buChar char="Ø"/>
            </a:pPr>
            <a:endParaRPr lang="en-US" sz="2400" dirty="0" smtClean="0"/>
          </a:p>
          <a:p>
            <a:pPr marL="342900" indent="-342900">
              <a:buFont typeface="Wingdings" charset="2"/>
              <a:buChar char="Ø"/>
            </a:pPr>
            <a:endParaRPr lang="en-US" sz="2400" dirty="0" smtClean="0"/>
          </a:p>
        </p:txBody>
      </p:sp>
      <p:pic>
        <p:nvPicPr>
          <p:cNvPr id="16" name="Picture 15" descr="Moon_fi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953" y="2375393"/>
            <a:ext cx="4724046" cy="3543034"/>
          </a:xfrm>
          <a:prstGeom prst="rect">
            <a:avLst/>
          </a:prstGeom>
        </p:spPr>
      </p:pic>
    </p:spTree>
    <p:extLst>
      <p:ext uri="{BB962C8B-B14F-4D97-AF65-F5344CB8AC3E}">
        <p14:creationId xmlns:p14="http://schemas.microsoft.com/office/powerpoint/2010/main" val="3953159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Moon in DSV of MHS: SNOs</a:t>
            </a:r>
            <a:endParaRPr lang="en-US" dirty="0"/>
          </a:p>
        </p:txBody>
      </p:sp>
      <p:sp>
        <p:nvSpPr>
          <p:cNvPr id="8" name="Text Placeholder 7"/>
          <p:cNvSpPr>
            <a:spLocks noGrp="1"/>
          </p:cNvSpPr>
          <p:nvPr>
            <p:ph type="body" idx="1"/>
          </p:nvPr>
        </p:nvSpPr>
        <p:spPr>
          <a:xfrm>
            <a:off x="4802586" y="1417638"/>
            <a:ext cx="4341414" cy="639762"/>
          </a:xfrm>
        </p:spPr>
        <p:txBody>
          <a:bodyPr>
            <a:noAutofit/>
          </a:bodyPr>
          <a:lstStyle/>
          <a:p>
            <a:r>
              <a:rPr lang="en-US" dirty="0" smtClean="0"/>
              <a:t>Simultaneous Observations of Moon Instead of Earth Scenes</a:t>
            </a:r>
            <a:endParaRPr lang="en-US" dirty="0"/>
          </a:p>
        </p:txBody>
      </p:sp>
      <p:pic>
        <p:nvPicPr>
          <p:cNvPr id="12" name="Content Placeholder 11" descr="MetOp_Auto2B.jpeg"/>
          <p:cNvPicPr>
            <a:picLocks noGrp="1" noChangeAspect="1"/>
          </p:cNvPicPr>
          <p:nvPr>
            <p:ph sz="half" idx="2"/>
          </p:nvPr>
        </p:nvPicPr>
        <p:blipFill>
          <a:blip r:embed="rId2">
            <a:extLst>
              <a:ext uri="{28A0092B-C50C-407E-A947-70E740481C1C}">
                <a14:useLocalDpi xmlns:a14="http://schemas.microsoft.com/office/drawing/2010/main" val="0"/>
              </a:ext>
            </a:extLst>
          </a:blip>
          <a:srcRect t="-18601" b="-18601"/>
          <a:stretch>
            <a:fillRect/>
          </a:stretch>
        </p:blipFill>
        <p:spPr>
          <a:xfrm>
            <a:off x="301226" y="2319693"/>
            <a:ext cx="4040187" cy="3951288"/>
          </a:xfrm>
        </p:spPr>
      </p:pic>
      <p:sp>
        <p:nvSpPr>
          <p:cNvPr id="10" name="Text Placeholder 9"/>
          <p:cNvSpPr>
            <a:spLocks noGrp="1"/>
          </p:cNvSpPr>
          <p:nvPr>
            <p:ph type="body" sz="quarter" idx="3"/>
          </p:nvPr>
        </p:nvSpPr>
        <p:spPr>
          <a:xfrm>
            <a:off x="0" y="1417638"/>
            <a:ext cx="4732153" cy="639762"/>
          </a:xfrm>
        </p:spPr>
        <p:txBody>
          <a:bodyPr>
            <a:noAutofit/>
          </a:bodyPr>
          <a:lstStyle/>
          <a:p>
            <a:r>
              <a:rPr lang="en-US" dirty="0" smtClean="0"/>
              <a:t>No Simultaneous Nadir Overpasses With </a:t>
            </a:r>
            <a:r>
              <a:rPr lang="en-US" dirty="0" err="1" smtClean="0"/>
              <a:t>MetOp</a:t>
            </a:r>
            <a:r>
              <a:rPr lang="en-US" dirty="0" smtClean="0"/>
              <a:t>-A and </a:t>
            </a:r>
            <a:r>
              <a:rPr lang="en-US" dirty="0" err="1" smtClean="0"/>
              <a:t>MetOp</a:t>
            </a:r>
            <a:r>
              <a:rPr lang="en-US" dirty="0" smtClean="0"/>
              <a:t>-B </a:t>
            </a:r>
            <a:endParaRPr lang="en-US" dirty="0"/>
          </a:p>
        </p:txBody>
      </p:sp>
      <p:sp>
        <p:nvSpPr>
          <p:cNvPr id="14" name="TextBox 13"/>
          <p:cNvSpPr txBox="1"/>
          <p:nvPr/>
        </p:nvSpPr>
        <p:spPr>
          <a:xfrm>
            <a:off x="4646613" y="2482448"/>
            <a:ext cx="4040187" cy="3785652"/>
          </a:xfrm>
          <a:prstGeom prst="rect">
            <a:avLst/>
          </a:prstGeom>
          <a:noFill/>
        </p:spPr>
        <p:txBody>
          <a:bodyPr wrap="square" rtlCol="0">
            <a:spAutoFit/>
          </a:bodyPr>
          <a:lstStyle/>
          <a:p>
            <a:pPr marL="342900" indent="-342900">
              <a:buFont typeface="Wingdings" charset="2"/>
              <a:buChar char="Ø"/>
            </a:pPr>
            <a:r>
              <a:rPr lang="en-US" sz="2400" dirty="0" smtClean="0"/>
              <a:t>Moon intrusions on 6/28, 2013, with MHS on </a:t>
            </a:r>
            <a:r>
              <a:rPr lang="en-US" sz="2400" dirty="0" err="1" smtClean="0"/>
              <a:t>Metop</a:t>
            </a:r>
            <a:r>
              <a:rPr lang="en-US" sz="2400" dirty="0" smtClean="0"/>
              <a:t>-A (0:15 UT) and </a:t>
            </a:r>
            <a:r>
              <a:rPr lang="en-US" sz="2400" dirty="0" err="1" smtClean="0"/>
              <a:t>Metop</a:t>
            </a:r>
            <a:r>
              <a:rPr lang="en-US" sz="2400" dirty="0" smtClean="0"/>
              <a:t>-B (1:11 UT)</a:t>
            </a:r>
          </a:p>
          <a:p>
            <a:pPr marL="342900" indent="-342900">
              <a:buFont typeface="Wingdings" charset="2"/>
              <a:buChar char="Ø"/>
            </a:pPr>
            <a:r>
              <a:rPr lang="en-US" sz="2400" dirty="0" smtClean="0"/>
              <a:t>Moon phase angle changes 0.5°/hour =&gt; different </a:t>
            </a:r>
            <a:r>
              <a:rPr lang="en-US" sz="2400" i="1" dirty="0" err="1" smtClean="0"/>
              <a:t>T</a:t>
            </a:r>
            <a:r>
              <a:rPr lang="en-US" sz="2400" i="1" baseline="-25000" dirty="0" err="1" smtClean="0"/>
              <a:t>moon</a:t>
            </a:r>
            <a:r>
              <a:rPr lang="en-US" sz="2400" i="1" baseline="-25000" dirty="0" smtClean="0"/>
              <a:t> </a:t>
            </a:r>
            <a:r>
              <a:rPr lang="en-US" sz="2400" dirty="0" smtClean="0"/>
              <a:t>=&gt; calculate with Eq. 3 in Yang, GSICS Quarterly, </a:t>
            </a:r>
            <a:r>
              <a:rPr lang="en-US" sz="2400" b="1" dirty="0" smtClean="0"/>
              <a:t>11</a:t>
            </a:r>
            <a:r>
              <a:rPr lang="en-US" sz="2400" dirty="0" smtClean="0"/>
              <a:t>, 3   </a:t>
            </a:r>
          </a:p>
          <a:p>
            <a:pPr marL="342900" indent="-342900">
              <a:buFont typeface="Wingdings" charset="2"/>
              <a:buChar char="Ø"/>
            </a:pPr>
            <a:r>
              <a:rPr lang="en-US" sz="2400" i="1" dirty="0" smtClean="0"/>
              <a:t>T</a:t>
            </a:r>
            <a:r>
              <a:rPr lang="en-US" sz="2400" i="1" baseline="-25000" dirty="0" smtClean="0"/>
              <a:t>B</a:t>
            </a:r>
            <a:r>
              <a:rPr lang="en-US" sz="2400" dirty="0" smtClean="0"/>
              <a:t>(Moon) from </a:t>
            </a:r>
            <a:r>
              <a:rPr lang="en-US" sz="2400" dirty="0" err="1" smtClean="0"/>
              <a:t>Metop</a:t>
            </a:r>
            <a:r>
              <a:rPr lang="en-US" sz="2400" dirty="0" smtClean="0"/>
              <a:t>-A and B agree within 2%</a:t>
            </a:r>
            <a:endParaRPr lang="en-US" sz="2400" dirty="0"/>
          </a:p>
        </p:txBody>
      </p:sp>
    </p:spTree>
    <p:extLst>
      <p:ext uri="{BB962C8B-B14F-4D97-AF65-F5344CB8AC3E}">
        <p14:creationId xmlns:p14="http://schemas.microsoft.com/office/powerpoint/2010/main" val="3300741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1" y="1246364"/>
            <a:ext cx="2810372" cy="1058242"/>
          </a:xfrm>
          <a:prstGeom prst="rect">
            <a:avLst/>
          </a:prstGeom>
          <a:solidFill>
            <a:srgbClr val="CCDAF2"/>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80000"/>
              </a:lnSpc>
            </a:pPr>
            <a:r>
              <a:rPr lang="en-US" sz="2400" b="1" dirty="0" smtClean="0">
                <a:solidFill>
                  <a:schemeClr val="accent2"/>
                </a:solidFill>
              </a:rPr>
              <a:t>Era Profiles</a:t>
            </a:r>
          </a:p>
          <a:p>
            <a:pPr lvl="0" algn="ctr">
              <a:lnSpc>
                <a:spcPct val="80000"/>
              </a:lnSpc>
            </a:pPr>
            <a:r>
              <a:rPr lang="en-US" sz="2400" b="1" dirty="0" smtClean="0">
                <a:solidFill>
                  <a:schemeClr val="accent2"/>
                </a:solidFill>
              </a:rPr>
              <a:t>(P, T, q, O3, Surface Variables) </a:t>
            </a:r>
          </a:p>
        </p:txBody>
      </p:sp>
      <p:sp>
        <p:nvSpPr>
          <p:cNvPr id="7" name="Rectangle 6"/>
          <p:cNvSpPr/>
          <p:nvPr/>
        </p:nvSpPr>
        <p:spPr>
          <a:xfrm>
            <a:off x="457200" y="2575045"/>
            <a:ext cx="2810372" cy="1293408"/>
          </a:xfrm>
          <a:prstGeom prst="rect">
            <a:avLst/>
          </a:prstGeom>
          <a:solidFill>
            <a:srgbClr val="CCDAF2"/>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b="1" dirty="0" smtClean="0">
                <a:solidFill>
                  <a:srgbClr val="C0504D"/>
                </a:solidFill>
              </a:rPr>
              <a:t>ATMS/</a:t>
            </a:r>
            <a:r>
              <a:rPr lang="en-US" sz="2400" b="1" dirty="0" err="1" smtClean="0">
                <a:solidFill>
                  <a:srgbClr val="C0504D"/>
                </a:solidFill>
              </a:rPr>
              <a:t>CRiS</a:t>
            </a:r>
            <a:r>
              <a:rPr lang="en-US" sz="2400" b="1" dirty="0" smtClean="0">
                <a:solidFill>
                  <a:srgbClr val="C0504D"/>
                </a:solidFill>
              </a:rPr>
              <a:t> observations (time, location)</a:t>
            </a:r>
          </a:p>
        </p:txBody>
      </p:sp>
      <p:sp>
        <p:nvSpPr>
          <p:cNvPr id="8" name="Rectangle 7"/>
          <p:cNvSpPr/>
          <p:nvPr/>
        </p:nvSpPr>
        <p:spPr>
          <a:xfrm>
            <a:off x="3950984" y="1958506"/>
            <a:ext cx="2104840" cy="1263243"/>
          </a:xfrm>
          <a:prstGeom prst="rect">
            <a:avLst/>
          </a:prstGeom>
          <a:solidFill>
            <a:srgbClr val="CCDAF2"/>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b="1" dirty="0" smtClean="0">
                <a:solidFill>
                  <a:srgbClr val="C0504D"/>
                </a:solidFill>
              </a:rPr>
              <a:t>Collocate Era and Satellite Observations</a:t>
            </a:r>
          </a:p>
        </p:txBody>
      </p:sp>
      <p:sp>
        <p:nvSpPr>
          <p:cNvPr id="9" name="Rectangle 8"/>
          <p:cNvSpPr/>
          <p:nvPr/>
        </p:nvSpPr>
        <p:spPr>
          <a:xfrm>
            <a:off x="6514423" y="1958506"/>
            <a:ext cx="2257702" cy="1263242"/>
          </a:xfrm>
          <a:prstGeom prst="rect">
            <a:avLst/>
          </a:prstGeom>
          <a:solidFill>
            <a:srgbClr val="CCDAF2"/>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b="1" dirty="0" smtClean="0">
                <a:solidFill>
                  <a:srgbClr val="C0504D"/>
                </a:solidFill>
              </a:rPr>
              <a:t>CRTM/RTTOV/LBL Models’ Interfaces</a:t>
            </a:r>
          </a:p>
        </p:txBody>
      </p:sp>
      <p:sp>
        <p:nvSpPr>
          <p:cNvPr id="10" name="Rectangle 9"/>
          <p:cNvSpPr/>
          <p:nvPr/>
        </p:nvSpPr>
        <p:spPr>
          <a:xfrm>
            <a:off x="4909334" y="4468123"/>
            <a:ext cx="2716301" cy="1669671"/>
          </a:xfrm>
          <a:prstGeom prst="rect">
            <a:avLst/>
          </a:prstGeom>
          <a:solidFill>
            <a:srgbClr val="CCDAF2"/>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b="1" dirty="0" smtClean="0">
                <a:solidFill>
                  <a:srgbClr val="C0504D"/>
                </a:solidFill>
              </a:rPr>
              <a:t>Simulate ATMS/</a:t>
            </a:r>
            <a:r>
              <a:rPr lang="en-US" sz="2400" b="1" dirty="0" err="1" smtClean="0">
                <a:solidFill>
                  <a:srgbClr val="C0504D"/>
                </a:solidFill>
              </a:rPr>
              <a:t>CrIS</a:t>
            </a:r>
            <a:r>
              <a:rPr lang="en-US" sz="2400" b="1" dirty="0" smtClean="0">
                <a:solidFill>
                  <a:srgbClr val="C0504D"/>
                </a:solidFill>
              </a:rPr>
              <a:t> Observations Using RT Models</a:t>
            </a:r>
          </a:p>
        </p:txBody>
      </p:sp>
      <p:sp>
        <p:nvSpPr>
          <p:cNvPr id="11" name="Rectangle 10"/>
          <p:cNvSpPr/>
          <p:nvPr/>
        </p:nvSpPr>
        <p:spPr>
          <a:xfrm>
            <a:off x="576185" y="4468124"/>
            <a:ext cx="3374800" cy="1669671"/>
          </a:xfrm>
          <a:prstGeom prst="rect">
            <a:avLst/>
          </a:prstGeom>
          <a:solidFill>
            <a:srgbClr val="CCDAF2"/>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b="1" dirty="0" smtClean="0">
                <a:solidFill>
                  <a:srgbClr val="C0504D"/>
                </a:solidFill>
              </a:rPr>
              <a:t>Analyze the differences between model  with respect to surface and atmospheric variables</a:t>
            </a:r>
          </a:p>
        </p:txBody>
      </p:sp>
      <p:cxnSp>
        <p:nvCxnSpPr>
          <p:cNvPr id="15" name="Elbow Connector 14"/>
          <p:cNvCxnSpPr>
            <a:stCxn id="6" idx="3"/>
            <a:endCxn id="8" idx="1"/>
          </p:cNvCxnSpPr>
          <p:nvPr/>
        </p:nvCxnSpPr>
        <p:spPr>
          <a:xfrm>
            <a:off x="3267573" y="1775485"/>
            <a:ext cx="683411" cy="814643"/>
          </a:xfrm>
          <a:prstGeom prst="bentConnector3">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Elbow Connector 16"/>
          <p:cNvCxnSpPr>
            <a:stCxn id="7" idx="3"/>
            <a:endCxn id="8" idx="1"/>
          </p:cNvCxnSpPr>
          <p:nvPr/>
        </p:nvCxnSpPr>
        <p:spPr>
          <a:xfrm flipV="1">
            <a:off x="3267572" y="2590128"/>
            <a:ext cx="683412" cy="631621"/>
          </a:xfrm>
          <a:prstGeom prst="bentConnector3">
            <a:avLst>
              <a:gd name="adj1" fmla="val 50000"/>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8" idx="2"/>
            <a:endCxn id="10" idx="0"/>
          </p:cNvCxnSpPr>
          <p:nvPr/>
        </p:nvCxnSpPr>
        <p:spPr>
          <a:xfrm rot="16200000" flipH="1">
            <a:off x="5012257" y="3212895"/>
            <a:ext cx="1246374" cy="1264081"/>
          </a:xfrm>
          <a:prstGeom prst="bentConnector3">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Elbow Connector 22"/>
          <p:cNvCxnSpPr>
            <a:stCxn id="9" idx="2"/>
            <a:endCxn id="10" idx="0"/>
          </p:cNvCxnSpPr>
          <p:nvPr/>
        </p:nvCxnSpPr>
        <p:spPr>
          <a:xfrm rot="5400000">
            <a:off x="6332193" y="3157041"/>
            <a:ext cx="1246375" cy="1375789"/>
          </a:xfrm>
          <a:prstGeom prst="bentConnector3">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Elbow Connector 24"/>
          <p:cNvCxnSpPr>
            <a:stCxn id="10" idx="1"/>
            <a:endCxn id="11" idx="3"/>
          </p:cNvCxnSpPr>
          <p:nvPr/>
        </p:nvCxnSpPr>
        <p:spPr>
          <a:xfrm rot="10800000" flipV="1">
            <a:off x="3950986" y="5302958"/>
            <a:ext cx="958349" cy="1"/>
          </a:xfrm>
          <a:prstGeom prst="bentConnector3">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457200" y="39478"/>
            <a:ext cx="8229600" cy="618989"/>
          </a:xfrm>
        </p:spPr>
        <p:txBody>
          <a:bodyPr>
            <a:noAutofit/>
          </a:bodyPr>
          <a:lstStyle/>
          <a:p>
            <a:r>
              <a:rPr lang="en-US" sz="2000" dirty="0" smtClean="0"/>
              <a:t>Inter-comparison of CRTM, RTTOV and a LBL Model</a:t>
            </a:r>
            <a:endParaRPr lang="en-US" sz="2000" dirty="0"/>
          </a:p>
        </p:txBody>
      </p:sp>
    </p:spTree>
    <p:extLst>
      <p:ext uri="{BB962C8B-B14F-4D97-AF65-F5344CB8AC3E}">
        <p14:creationId xmlns:p14="http://schemas.microsoft.com/office/powerpoint/2010/main" val="3059206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78"/>
            <a:ext cx="8229600" cy="618989"/>
          </a:xfrm>
        </p:spPr>
        <p:txBody>
          <a:bodyPr>
            <a:noAutofit/>
          </a:bodyPr>
          <a:lstStyle/>
          <a:p>
            <a:r>
              <a:rPr lang="en-US" sz="2000" dirty="0" smtClean="0"/>
              <a:t>Ultimate Goal: Generating ATMS Pseudo-Observations from </a:t>
            </a:r>
            <a:r>
              <a:rPr lang="en-US" sz="2000" dirty="0" err="1" smtClean="0"/>
              <a:t>CrIS</a:t>
            </a:r>
            <a:r>
              <a:rPr lang="en-US" sz="2000" dirty="0" smtClean="0"/>
              <a:t> data</a:t>
            </a:r>
            <a:endParaRPr lang="en-US" sz="2000" dirty="0"/>
          </a:p>
        </p:txBody>
      </p:sp>
      <p:pic>
        <p:nvPicPr>
          <p:cNvPr id="4" name="Picture 3" descr="cri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9" y="755413"/>
            <a:ext cx="4809573" cy="3113054"/>
          </a:xfrm>
          <a:prstGeom prst="rect">
            <a:avLst/>
          </a:prstGeom>
        </p:spPr>
      </p:pic>
      <p:pic>
        <p:nvPicPr>
          <p:cNvPr id="5" name="Picture 4" descr="atm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9" y="3793880"/>
            <a:ext cx="4679032" cy="3060923"/>
          </a:xfrm>
          <a:prstGeom prst="rect">
            <a:avLst/>
          </a:prstGeom>
        </p:spPr>
      </p:pic>
      <p:pic>
        <p:nvPicPr>
          <p:cNvPr id="7" name="Picture 6" descr="atms-cri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7617" y="1689100"/>
            <a:ext cx="3416808" cy="3471672"/>
          </a:xfrm>
          <a:prstGeom prst="rect">
            <a:avLst/>
          </a:prstGeom>
        </p:spPr>
      </p:pic>
    </p:spTree>
    <p:extLst>
      <p:ext uri="{BB962C8B-B14F-4D97-AF65-F5344CB8AC3E}">
        <p14:creationId xmlns:p14="http://schemas.microsoft.com/office/powerpoint/2010/main" val="765512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52352" y="98425"/>
            <a:ext cx="7134447" cy="1143000"/>
          </a:xfrm>
        </p:spPr>
        <p:txBody>
          <a:bodyPr/>
          <a:lstStyle/>
          <a:p>
            <a:r>
              <a:rPr lang="en-GB" altLang="en-US" dirty="0" smtClean="0">
                <a:solidFill>
                  <a:srgbClr val="0000FF"/>
                </a:solidFill>
                <a:latin typeface="Arial" charset="0"/>
              </a:rPr>
              <a:t>Members</a:t>
            </a:r>
            <a:r>
              <a:rPr lang="en-GB" altLang="en-US" dirty="0" smtClean="0">
                <a:latin typeface="Arial" charset="0"/>
              </a:rPr>
              <a:t/>
            </a:r>
            <a:br>
              <a:rPr lang="en-GB" altLang="en-US" dirty="0" smtClean="0">
                <a:latin typeface="Arial" charset="0"/>
              </a:rPr>
            </a:br>
            <a:r>
              <a:rPr lang="en-GB" altLang="en-US" sz="1800" dirty="0" smtClean="0">
                <a:latin typeface="Arial" charset="0"/>
              </a:rPr>
              <a:t>Signed up as of January 2018</a:t>
            </a:r>
            <a:endParaRPr lang="en-GB" altLang="en-US" dirty="0" smtClean="0">
              <a:latin typeface="Arial" charset="0"/>
            </a:endParaRPr>
          </a:p>
        </p:txBody>
      </p:sp>
      <p:sp>
        <p:nvSpPr>
          <p:cNvPr id="21507" name="Content Placeholder 2"/>
          <p:cNvSpPr>
            <a:spLocks noGrp="1"/>
          </p:cNvSpPr>
          <p:nvPr>
            <p:ph idx="1"/>
          </p:nvPr>
        </p:nvSpPr>
        <p:spPr>
          <a:xfrm>
            <a:off x="168435" y="1241425"/>
            <a:ext cx="8682502" cy="5076825"/>
          </a:xfrm>
        </p:spPr>
        <p:txBody>
          <a:bodyPr/>
          <a:lstStyle/>
          <a:p>
            <a:r>
              <a:rPr lang="en-GB" altLang="en-US" sz="1600" dirty="0" smtClean="0">
                <a:latin typeface="Arial" charset="0"/>
              </a:rPr>
              <a:t>NOAA (and affiliates) - </a:t>
            </a:r>
            <a:r>
              <a:rPr lang="en-GB" altLang="en-US" sz="1600" dirty="0" smtClean="0">
                <a:solidFill>
                  <a:srgbClr val="0070C0"/>
                </a:solidFill>
                <a:latin typeface="Arial" charset="0"/>
              </a:rPr>
              <a:t>Ralph Ferraro (Chair), </a:t>
            </a:r>
            <a:r>
              <a:rPr lang="en-GB" altLang="en-US" sz="1600" dirty="0" err="1" smtClean="0">
                <a:solidFill>
                  <a:srgbClr val="0070C0"/>
                </a:solidFill>
                <a:latin typeface="Arial" charset="0"/>
              </a:rPr>
              <a:t>Huan</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Meng</a:t>
            </a:r>
            <a:r>
              <a:rPr lang="en-GB" altLang="en-US" sz="1600" dirty="0" smtClean="0">
                <a:solidFill>
                  <a:srgbClr val="0070C0"/>
                </a:solidFill>
                <a:latin typeface="Arial" charset="0"/>
              </a:rPr>
              <a:t>, Cheng-</a:t>
            </a:r>
            <a:r>
              <a:rPr lang="en-GB" altLang="en-US" sz="1600" dirty="0" err="1" smtClean="0">
                <a:solidFill>
                  <a:srgbClr val="0070C0"/>
                </a:solidFill>
                <a:latin typeface="Arial" charset="0"/>
              </a:rPr>
              <a:t>Zhi</a:t>
            </a:r>
            <a:r>
              <a:rPr lang="en-GB" altLang="en-US" sz="1600" dirty="0" smtClean="0">
                <a:solidFill>
                  <a:srgbClr val="0070C0"/>
                </a:solidFill>
                <a:latin typeface="Arial" charset="0"/>
              </a:rPr>
              <a:t> Zou, Tony </a:t>
            </a:r>
            <a:r>
              <a:rPr lang="en-GB" altLang="en-US" sz="1600" dirty="0" err="1" smtClean="0">
                <a:solidFill>
                  <a:srgbClr val="0070C0"/>
                </a:solidFill>
                <a:latin typeface="Arial" charset="0"/>
              </a:rPr>
              <a:t>Reale</a:t>
            </a:r>
            <a:r>
              <a:rPr lang="en-GB" altLang="en-US" sz="1600" dirty="0" smtClean="0">
                <a:solidFill>
                  <a:srgbClr val="0070C0"/>
                </a:solidFill>
                <a:latin typeface="Arial" charset="0"/>
              </a:rPr>
              <a:t>, </a:t>
            </a:r>
            <a:r>
              <a:rPr lang="en-GB" altLang="en-US" sz="1600" dirty="0" smtClean="0">
                <a:solidFill>
                  <a:srgbClr val="FF0000"/>
                </a:solidFill>
                <a:latin typeface="Arial" charset="0"/>
              </a:rPr>
              <a:t>Mark Liu, </a:t>
            </a:r>
            <a:r>
              <a:rPr lang="en-GB" altLang="en-US" sz="1600" dirty="0" err="1" smtClean="0">
                <a:solidFill>
                  <a:srgbClr val="0070C0"/>
                </a:solidFill>
                <a:latin typeface="Arial" charset="0"/>
              </a:rPr>
              <a:t>Manik</a:t>
            </a:r>
            <a:r>
              <a:rPr lang="en-GB" altLang="en-US" sz="1600" dirty="0" smtClean="0">
                <a:solidFill>
                  <a:srgbClr val="0070C0"/>
                </a:solidFill>
                <a:latin typeface="Arial" charset="0"/>
              </a:rPr>
              <a:t> Bali (Univ. Maryland), Isaac Moradi (Univ. Maryland), Hu (“Tiger) Yang (Univ. Maryland), </a:t>
            </a:r>
            <a:r>
              <a:rPr lang="en-GB" altLang="en-US" sz="1600" dirty="0" err="1" smtClean="0">
                <a:solidFill>
                  <a:srgbClr val="0070C0"/>
                </a:solidFill>
                <a:latin typeface="Arial" charset="0"/>
              </a:rPr>
              <a:t>Wenze</a:t>
            </a:r>
            <a:r>
              <a:rPr lang="en-GB" altLang="en-US" sz="1600" dirty="0" smtClean="0">
                <a:solidFill>
                  <a:srgbClr val="0070C0"/>
                </a:solidFill>
                <a:latin typeface="Arial" charset="0"/>
              </a:rPr>
              <a:t> Yang (Univ. Maryland), Johnny Luo (City College New York), </a:t>
            </a:r>
            <a:r>
              <a:rPr lang="en-GB" altLang="en-US" sz="1600" dirty="0" err="1" smtClean="0">
                <a:solidFill>
                  <a:srgbClr val="FF0000"/>
                </a:solidFill>
                <a:latin typeface="Arial" charset="0"/>
              </a:rPr>
              <a:t>Xailei</a:t>
            </a:r>
            <a:r>
              <a:rPr lang="en-GB" altLang="en-US" sz="1600" dirty="0" smtClean="0">
                <a:solidFill>
                  <a:srgbClr val="FF0000"/>
                </a:solidFill>
                <a:latin typeface="Arial" charset="0"/>
              </a:rPr>
              <a:t> Zou (Univ. Maryland), Lin </a:t>
            </a:r>
            <a:r>
              <a:rPr lang="en-GB" altLang="en-US" sz="1600" dirty="0" err="1" smtClean="0">
                <a:solidFill>
                  <a:srgbClr val="FF0000"/>
                </a:solidFill>
                <a:latin typeface="Arial" charset="0"/>
              </a:rPr>
              <a:t>Lin</a:t>
            </a:r>
            <a:r>
              <a:rPr lang="en-GB" altLang="en-US" sz="1600" dirty="0" smtClean="0">
                <a:solidFill>
                  <a:srgbClr val="FF0000"/>
                </a:solidFill>
                <a:latin typeface="Arial" charset="0"/>
              </a:rPr>
              <a:t> (Univ. Maryland), John Yang (Univ. Maryland)</a:t>
            </a:r>
            <a:endParaRPr lang="en-GB" altLang="en-US" sz="1600" dirty="0" smtClean="0">
              <a:solidFill>
                <a:srgbClr val="0070C0"/>
              </a:solidFill>
              <a:latin typeface="Arial" charset="0"/>
            </a:endParaRPr>
          </a:p>
          <a:p>
            <a:r>
              <a:rPr lang="en-GB" altLang="en-US" sz="1600" dirty="0" smtClean="0">
                <a:latin typeface="Arial" charset="0"/>
              </a:rPr>
              <a:t>EUMETSAT (and affiliates)  – </a:t>
            </a:r>
            <a:r>
              <a:rPr lang="en-GB" altLang="en-US" sz="1600" dirty="0" smtClean="0">
                <a:solidFill>
                  <a:srgbClr val="0070C0"/>
                </a:solidFill>
                <a:latin typeface="Arial" charset="0"/>
              </a:rPr>
              <a:t>Tim </a:t>
            </a:r>
            <a:r>
              <a:rPr lang="en-GB" altLang="en-US" sz="1600" dirty="0" err="1" smtClean="0">
                <a:solidFill>
                  <a:srgbClr val="0070C0"/>
                </a:solidFill>
                <a:latin typeface="Arial" charset="0"/>
              </a:rPr>
              <a:t>Hewison</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Karsten</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Fennig</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Viju</a:t>
            </a:r>
            <a:r>
              <a:rPr lang="en-GB" altLang="en-US" sz="1600" dirty="0" smtClean="0">
                <a:solidFill>
                  <a:srgbClr val="0070C0"/>
                </a:solidFill>
                <a:latin typeface="Arial" charset="0"/>
              </a:rPr>
              <a:t> John</a:t>
            </a:r>
            <a:r>
              <a:rPr lang="en-GB" altLang="en-US" sz="1600" dirty="0">
                <a:solidFill>
                  <a:srgbClr val="0070C0"/>
                </a:solidFill>
                <a:latin typeface="Arial" charset="0"/>
              </a:rPr>
              <a:t>, </a:t>
            </a:r>
            <a:r>
              <a:rPr lang="en-GB" altLang="en-US" sz="1600" dirty="0" err="1">
                <a:solidFill>
                  <a:srgbClr val="0070C0"/>
                </a:solidFill>
                <a:latin typeface="Arial" charset="0"/>
              </a:rPr>
              <a:t>Jörg</a:t>
            </a:r>
            <a:r>
              <a:rPr lang="en-GB" altLang="en-US" sz="1600" dirty="0">
                <a:solidFill>
                  <a:srgbClr val="0070C0"/>
                </a:solidFill>
                <a:latin typeface="Arial" charset="0"/>
              </a:rPr>
              <a:t> </a:t>
            </a:r>
            <a:r>
              <a:rPr lang="en-GB" altLang="en-US" sz="1600" dirty="0" smtClean="0">
                <a:solidFill>
                  <a:srgbClr val="0070C0"/>
                </a:solidFill>
                <a:latin typeface="Arial" charset="0"/>
              </a:rPr>
              <a:t>Ackermann, </a:t>
            </a:r>
            <a:r>
              <a:rPr lang="en-GB" altLang="en-US" sz="1600" dirty="0" err="1" smtClean="0">
                <a:solidFill>
                  <a:srgbClr val="0070C0"/>
                </a:solidFill>
                <a:latin typeface="Arial" charset="0"/>
              </a:rPr>
              <a:t>Sabatino</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DiMichele</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Sante</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Laviola</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Vinia</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Mattoli</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Sreerekha</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Thonipparambil</a:t>
            </a:r>
            <a:r>
              <a:rPr lang="en-GB" altLang="en-US" sz="1600" dirty="0" smtClean="0">
                <a:solidFill>
                  <a:srgbClr val="0070C0"/>
                </a:solidFill>
                <a:latin typeface="Arial" charset="0"/>
              </a:rPr>
              <a:t>, Christophe </a:t>
            </a:r>
            <a:r>
              <a:rPr lang="en-GB" altLang="en-US" sz="1600" dirty="0" err="1" smtClean="0">
                <a:solidFill>
                  <a:srgbClr val="0070C0"/>
                </a:solidFill>
                <a:latin typeface="Arial" charset="0"/>
              </a:rPr>
              <a:t>Accadia</a:t>
            </a:r>
            <a:r>
              <a:rPr lang="en-GB" altLang="en-US" sz="1600" dirty="0" smtClean="0">
                <a:solidFill>
                  <a:srgbClr val="0070C0"/>
                </a:solidFill>
                <a:latin typeface="Arial" charset="0"/>
              </a:rPr>
              <a:t>, Martin </a:t>
            </a:r>
            <a:r>
              <a:rPr lang="en-GB" altLang="en-US" sz="1600" dirty="0" err="1" smtClean="0">
                <a:solidFill>
                  <a:srgbClr val="0070C0"/>
                </a:solidFill>
                <a:latin typeface="Arial" charset="0"/>
              </a:rPr>
              <a:t>Burgdorf</a:t>
            </a:r>
            <a:r>
              <a:rPr lang="en-GB" altLang="en-US" sz="1600" dirty="0" smtClean="0">
                <a:solidFill>
                  <a:srgbClr val="0070C0"/>
                </a:solidFill>
                <a:latin typeface="Arial" charset="0"/>
              </a:rPr>
              <a:t> (Hamburg Univ.), </a:t>
            </a:r>
            <a:r>
              <a:rPr lang="en-GB" altLang="en-US" sz="1600" dirty="0" err="1" smtClean="0">
                <a:solidFill>
                  <a:srgbClr val="0070C0"/>
                </a:solidFill>
                <a:latin typeface="Arial" charset="0"/>
              </a:rPr>
              <a:t>Imke</a:t>
            </a:r>
            <a:r>
              <a:rPr lang="en-GB" altLang="en-US" sz="1600" dirty="0" smtClean="0">
                <a:solidFill>
                  <a:srgbClr val="0070C0"/>
                </a:solidFill>
                <a:latin typeface="Arial" charset="0"/>
              </a:rPr>
              <a:t> Hans (Hamburg)</a:t>
            </a:r>
            <a:r>
              <a:rPr lang="en-GB" altLang="en-US" sz="1600" dirty="0" smtClean="0">
                <a:solidFill>
                  <a:srgbClr val="FF0000"/>
                </a:solidFill>
                <a:latin typeface="Arial" charset="0"/>
              </a:rPr>
              <a:t>, </a:t>
            </a:r>
            <a:r>
              <a:rPr lang="en-GB" altLang="en-US" sz="1600" dirty="0" smtClean="0">
                <a:solidFill>
                  <a:srgbClr val="0070C0"/>
                </a:solidFill>
                <a:latin typeface="Arial" charset="0"/>
              </a:rPr>
              <a:t>Ralf </a:t>
            </a:r>
            <a:r>
              <a:rPr lang="en-GB" altLang="en-US" sz="1600" dirty="0" err="1" smtClean="0">
                <a:solidFill>
                  <a:srgbClr val="0070C0"/>
                </a:solidFill>
                <a:latin typeface="Arial" charset="0"/>
              </a:rPr>
              <a:t>Bennartz</a:t>
            </a:r>
            <a:r>
              <a:rPr lang="en-GB" altLang="en-US" sz="1600" dirty="0" smtClean="0">
                <a:solidFill>
                  <a:srgbClr val="0070C0"/>
                </a:solidFill>
                <a:latin typeface="Arial" charset="0"/>
              </a:rPr>
              <a:t> (Vanderbilt Univ.)</a:t>
            </a:r>
          </a:p>
          <a:p>
            <a:r>
              <a:rPr lang="en-GB" altLang="en-US" sz="1600" dirty="0" smtClean="0">
                <a:latin typeface="Arial" charset="0"/>
              </a:rPr>
              <a:t>NASA (and affiliates) </a:t>
            </a:r>
            <a:r>
              <a:rPr lang="en-GB" altLang="en-US" sz="1600" dirty="0" smtClean="0">
                <a:solidFill>
                  <a:srgbClr val="0070C0"/>
                </a:solidFill>
                <a:latin typeface="Arial" charset="0"/>
              </a:rPr>
              <a:t>– Ed Kim (GSFC), </a:t>
            </a:r>
            <a:r>
              <a:rPr lang="en-GB" altLang="en-US" sz="1600" dirty="0" err="1" smtClean="0">
                <a:solidFill>
                  <a:srgbClr val="0070C0"/>
                </a:solidFill>
                <a:latin typeface="Arial" charset="0"/>
              </a:rPr>
              <a:t>Tanvir</a:t>
            </a:r>
            <a:r>
              <a:rPr lang="en-GB" altLang="en-US" sz="1600" dirty="0" smtClean="0">
                <a:solidFill>
                  <a:srgbClr val="0070C0"/>
                </a:solidFill>
                <a:latin typeface="Arial" charset="0"/>
              </a:rPr>
              <a:t> Islam (JPL), Linwood Jones (Univ. of Central Florida), Rachael </a:t>
            </a:r>
            <a:r>
              <a:rPr lang="en-GB" altLang="en-US" sz="1600" dirty="0" err="1" smtClean="0">
                <a:solidFill>
                  <a:srgbClr val="0070C0"/>
                </a:solidFill>
                <a:latin typeface="Arial" charset="0"/>
              </a:rPr>
              <a:t>Kroodsma</a:t>
            </a:r>
            <a:r>
              <a:rPr lang="en-GB" altLang="en-US" sz="1600" dirty="0" smtClean="0">
                <a:solidFill>
                  <a:srgbClr val="0070C0"/>
                </a:solidFill>
                <a:latin typeface="Arial" charset="0"/>
              </a:rPr>
              <a:t> (Univ. of Maryland), Wes Berg (Colorado State Univ.), Thomas Holmes (GSFC)</a:t>
            </a:r>
          </a:p>
          <a:p>
            <a:r>
              <a:rPr lang="en-GB" altLang="en-US" sz="1600" dirty="0" smtClean="0">
                <a:latin typeface="Arial" charset="0"/>
              </a:rPr>
              <a:t>NIST – </a:t>
            </a:r>
            <a:r>
              <a:rPr lang="en-GB" altLang="en-US" sz="1600" dirty="0" smtClean="0">
                <a:solidFill>
                  <a:srgbClr val="0070C0"/>
                </a:solidFill>
                <a:latin typeface="Arial" charset="0"/>
              </a:rPr>
              <a:t>Derek </a:t>
            </a:r>
            <a:r>
              <a:rPr lang="en-GB" altLang="en-US" sz="1600" dirty="0" err="1" smtClean="0">
                <a:solidFill>
                  <a:srgbClr val="0070C0"/>
                </a:solidFill>
                <a:latin typeface="Arial" charset="0"/>
              </a:rPr>
              <a:t>Houtz</a:t>
            </a:r>
            <a:r>
              <a:rPr lang="en-GB" altLang="en-US" sz="1600" dirty="0" smtClean="0">
                <a:solidFill>
                  <a:srgbClr val="FF0000"/>
                </a:solidFill>
                <a:latin typeface="Arial" charset="0"/>
              </a:rPr>
              <a:t>, </a:t>
            </a:r>
            <a:r>
              <a:rPr lang="en-GB" altLang="en-US" sz="1600" dirty="0" smtClean="0">
                <a:solidFill>
                  <a:srgbClr val="0070C0"/>
                </a:solidFill>
                <a:latin typeface="Arial" charset="0"/>
              </a:rPr>
              <a:t>David Walker, </a:t>
            </a:r>
            <a:r>
              <a:rPr lang="en-GB" altLang="en-US" sz="1600" dirty="0" err="1" smtClean="0">
                <a:solidFill>
                  <a:srgbClr val="FF0000"/>
                </a:solidFill>
                <a:latin typeface="Arial" charset="0"/>
              </a:rPr>
              <a:t>Dazhen</a:t>
            </a:r>
            <a:r>
              <a:rPr lang="en-GB" altLang="en-US" sz="1600" dirty="0" smtClean="0">
                <a:solidFill>
                  <a:srgbClr val="FF0000"/>
                </a:solidFill>
                <a:latin typeface="Arial" charset="0"/>
              </a:rPr>
              <a:t> </a:t>
            </a:r>
            <a:r>
              <a:rPr lang="en-GB" altLang="en-US" sz="1600" dirty="0" err="1" smtClean="0">
                <a:solidFill>
                  <a:srgbClr val="FF0000"/>
                </a:solidFill>
                <a:latin typeface="Arial" charset="0"/>
              </a:rPr>
              <a:t>Gu</a:t>
            </a:r>
            <a:endParaRPr lang="en-GB" altLang="en-US" sz="1600" dirty="0" smtClean="0">
              <a:solidFill>
                <a:srgbClr val="0070C0"/>
              </a:solidFill>
              <a:latin typeface="Arial" charset="0"/>
            </a:endParaRPr>
          </a:p>
          <a:p>
            <a:r>
              <a:rPr lang="en-GB" altLang="en-US" sz="1600" dirty="0" smtClean="0">
                <a:latin typeface="Arial" charset="0"/>
              </a:rPr>
              <a:t>ECMWF </a:t>
            </a:r>
            <a:r>
              <a:rPr lang="en-GB" altLang="en-US" sz="1600" dirty="0" smtClean="0">
                <a:solidFill>
                  <a:srgbClr val="0070C0"/>
                </a:solidFill>
                <a:latin typeface="Arial" charset="0"/>
              </a:rPr>
              <a:t>– Steve English, Heather Lawrence</a:t>
            </a:r>
          </a:p>
          <a:p>
            <a:r>
              <a:rPr lang="en-GB" altLang="en-US" sz="1600" dirty="0" smtClean="0">
                <a:latin typeface="Arial" charset="0"/>
              </a:rPr>
              <a:t>CMA (and affiliates) – </a:t>
            </a:r>
            <a:r>
              <a:rPr lang="en-GB" altLang="en-US" sz="1600" dirty="0" err="1" smtClean="0">
                <a:solidFill>
                  <a:srgbClr val="0070C0"/>
                </a:solidFill>
                <a:latin typeface="Arial" charset="0"/>
              </a:rPr>
              <a:t>Songyan</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Gu</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Qifeng</a:t>
            </a:r>
            <a:r>
              <a:rPr lang="en-GB" altLang="en-US" sz="1600" dirty="0" smtClean="0">
                <a:solidFill>
                  <a:srgbClr val="0070C0"/>
                </a:solidFill>
                <a:latin typeface="Arial" charset="0"/>
              </a:rPr>
              <a:t> Lu, Lin Chen, Hu Yang, </a:t>
            </a:r>
            <a:r>
              <a:rPr lang="en-GB" altLang="en-US" sz="1600" dirty="0" err="1" smtClean="0">
                <a:solidFill>
                  <a:srgbClr val="0070C0"/>
                </a:solidFill>
                <a:latin typeface="Arial" charset="0"/>
              </a:rPr>
              <a:t>Xiaolong</a:t>
            </a:r>
            <a:r>
              <a:rPr lang="en-GB" altLang="en-US" sz="1600" dirty="0" smtClean="0">
                <a:solidFill>
                  <a:srgbClr val="0070C0"/>
                </a:solidFill>
                <a:latin typeface="Arial" charset="0"/>
              </a:rPr>
              <a:t> Dong, </a:t>
            </a:r>
            <a:r>
              <a:rPr lang="en-GB" altLang="en-US" sz="1600" dirty="0" err="1" smtClean="0">
                <a:solidFill>
                  <a:srgbClr val="0070C0"/>
                </a:solidFill>
                <a:latin typeface="Arial" charset="0"/>
              </a:rPr>
              <a:t>Shengli</a:t>
            </a:r>
            <a:r>
              <a:rPr lang="en-GB" altLang="en-US" sz="1600" dirty="0" smtClean="0">
                <a:solidFill>
                  <a:srgbClr val="0070C0"/>
                </a:solidFill>
                <a:latin typeface="Arial" charset="0"/>
              </a:rPr>
              <a:t> Wu, </a:t>
            </a:r>
            <a:r>
              <a:rPr lang="en-GB" altLang="en-US" sz="1600" dirty="0" err="1" smtClean="0">
                <a:solidFill>
                  <a:srgbClr val="0070C0"/>
                </a:solidFill>
                <a:latin typeface="Arial" charset="0"/>
              </a:rPr>
              <a:t>Xiuqing</a:t>
            </a:r>
            <a:r>
              <a:rPr lang="en-GB" altLang="en-US" sz="1600" dirty="0" smtClean="0">
                <a:solidFill>
                  <a:srgbClr val="0070C0"/>
                </a:solidFill>
                <a:latin typeface="Arial" charset="0"/>
              </a:rPr>
              <a:t> Hu</a:t>
            </a:r>
          </a:p>
          <a:p>
            <a:r>
              <a:rPr lang="en-GB" altLang="en-US" sz="1600" dirty="0" smtClean="0">
                <a:latin typeface="Arial" charset="0"/>
              </a:rPr>
              <a:t>KMA (and affiliates) – </a:t>
            </a:r>
            <a:r>
              <a:rPr lang="en-GB" altLang="en-US" sz="1600" dirty="0" smtClean="0">
                <a:solidFill>
                  <a:srgbClr val="0070C0"/>
                </a:solidFill>
                <a:latin typeface="Arial" charset="0"/>
              </a:rPr>
              <a:t>Jun Park, Dong-Bin Shin (</a:t>
            </a:r>
            <a:r>
              <a:rPr lang="en-GB" altLang="en-US" sz="1600" dirty="0" err="1" smtClean="0">
                <a:solidFill>
                  <a:srgbClr val="0070C0"/>
                </a:solidFill>
                <a:latin typeface="Arial" charset="0"/>
              </a:rPr>
              <a:t>Yonsei</a:t>
            </a:r>
            <a:r>
              <a:rPr lang="en-GB" altLang="en-US" sz="1600" dirty="0" smtClean="0">
                <a:solidFill>
                  <a:srgbClr val="0070C0"/>
                </a:solidFill>
                <a:latin typeface="Arial" charset="0"/>
              </a:rPr>
              <a:t> University, South Korea), </a:t>
            </a:r>
            <a:r>
              <a:rPr lang="en-GB" altLang="en-US" sz="1600" dirty="0" err="1">
                <a:solidFill>
                  <a:srgbClr val="0070C0"/>
                </a:solidFill>
                <a:latin typeface="Arial" charset="0"/>
              </a:rPr>
              <a:t>D</a:t>
            </a:r>
            <a:r>
              <a:rPr lang="en-GB" altLang="en-US" sz="1600" dirty="0" err="1" smtClean="0">
                <a:solidFill>
                  <a:srgbClr val="0070C0"/>
                </a:solidFill>
                <a:latin typeface="Arial" charset="0"/>
              </a:rPr>
              <a:t>ohyeong</a:t>
            </a:r>
            <a:r>
              <a:rPr lang="en-GB" altLang="en-US" sz="1600" dirty="0" smtClean="0">
                <a:solidFill>
                  <a:srgbClr val="0070C0"/>
                </a:solidFill>
                <a:latin typeface="Arial" charset="0"/>
              </a:rPr>
              <a:t> Kim, </a:t>
            </a:r>
            <a:r>
              <a:rPr lang="en-GB" altLang="en-US" sz="1600" dirty="0" err="1" smtClean="0">
                <a:solidFill>
                  <a:srgbClr val="0070C0"/>
                </a:solidFill>
                <a:latin typeface="Arial" charset="0"/>
              </a:rPr>
              <a:t>Minju</a:t>
            </a:r>
            <a:r>
              <a:rPr lang="en-GB" altLang="en-US" sz="1600" dirty="0" smtClean="0">
                <a:solidFill>
                  <a:srgbClr val="0070C0"/>
                </a:solidFill>
                <a:latin typeface="Arial" charset="0"/>
              </a:rPr>
              <a:t> </a:t>
            </a:r>
            <a:r>
              <a:rPr lang="en-GB" altLang="en-US" sz="1600" dirty="0" err="1" smtClean="0">
                <a:solidFill>
                  <a:srgbClr val="0070C0"/>
                </a:solidFill>
                <a:latin typeface="Arial" charset="0"/>
              </a:rPr>
              <a:t>Gu</a:t>
            </a:r>
            <a:endParaRPr lang="en-GB" altLang="en-US" sz="1600" dirty="0" smtClean="0">
              <a:solidFill>
                <a:srgbClr val="0070C0"/>
              </a:solidFill>
              <a:latin typeface="Arial" charset="0"/>
            </a:endParaRPr>
          </a:p>
          <a:p>
            <a:r>
              <a:rPr lang="en-GB" altLang="en-US" sz="1600" dirty="0" smtClean="0">
                <a:latin typeface="Arial" charset="0"/>
              </a:rPr>
              <a:t>JAXA (and affiliates) - </a:t>
            </a:r>
            <a:r>
              <a:rPr lang="en-GB" altLang="en-US" sz="1600" dirty="0" smtClean="0">
                <a:solidFill>
                  <a:srgbClr val="0070C0"/>
                </a:solidFill>
                <a:latin typeface="Arial" charset="0"/>
              </a:rPr>
              <a:t>Misako </a:t>
            </a:r>
            <a:r>
              <a:rPr lang="en-GB" altLang="en-US" sz="1600" dirty="0" err="1" smtClean="0">
                <a:solidFill>
                  <a:srgbClr val="0070C0"/>
                </a:solidFill>
                <a:latin typeface="Arial" charset="0"/>
              </a:rPr>
              <a:t>Kachi</a:t>
            </a:r>
            <a:r>
              <a:rPr lang="en-GB" altLang="en-US" sz="1600" dirty="0" smtClean="0">
                <a:solidFill>
                  <a:srgbClr val="0070C0"/>
                </a:solidFill>
                <a:latin typeface="Arial" charset="0"/>
              </a:rPr>
              <a:t>, Takashi Maeda</a:t>
            </a:r>
          </a:p>
          <a:p>
            <a:r>
              <a:rPr lang="en-GB" altLang="en-US" sz="1600" dirty="0" smtClean="0">
                <a:latin typeface="Arial" charset="0"/>
              </a:rPr>
              <a:t>IISC – </a:t>
            </a:r>
            <a:r>
              <a:rPr lang="en-GB" altLang="en-US" sz="1600" dirty="0" smtClean="0">
                <a:solidFill>
                  <a:srgbClr val="0070C0"/>
                </a:solidFill>
                <a:latin typeface="Arial" charset="0"/>
              </a:rPr>
              <a:t>Ram </a:t>
            </a:r>
            <a:r>
              <a:rPr lang="en-GB" altLang="en-US" sz="1600" dirty="0" err="1" smtClean="0">
                <a:solidFill>
                  <a:srgbClr val="0070C0"/>
                </a:solidFill>
                <a:latin typeface="Arial" charset="0"/>
              </a:rPr>
              <a:t>Ratan</a:t>
            </a:r>
            <a:endParaRPr lang="en-GB" altLang="en-US" sz="1600" dirty="0" smtClean="0">
              <a:solidFill>
                <a:srgbClr val="0070C0"/>
              </a:solidFill>
              <a:latin typeface="Arial" charset="0"/>
            </a:endParaRPr>
          </a:p>
          <a:p>
            <a:pPr marL="0" indent="0">
              <a:buNone/>
            </a:pPr>
            <a:endParaRPr lang="en-GB" altLang="en-US" sz="1600" dirty="0">
              <a:solidFill>
                <a:srgbClr val="0070C0"/>
              </a:solidFill>
              <a:latin typeface="Arial" charset="0"/>
            </a:endParaRPr>
          </a:p>
        </p:txBody>
      </p:sp>
      <p:sp>
        <p:nvSpPr>
          <p:cNvPr id="2" name="Slide Number Placeholder 1"/>
          <p:cNvSpPr>
            <a:spLocks noGrp="1"/>
          </p:cNvSpPr>
          <p:nvPr>
            <p:ph type="sldNum" sz="quarter" idx="4294967295"/>
          </p:nvPr>
        </p:nvSpPr>
        <p:spPr>
          <a:xfrm>
            <a:off x="6553200" y="6356351"/>
            <a:ext cx="2133600" cy="365125"/>
          </a:xfrm>
          <a:prstGeom prst="rect">
            <a:avLst/>
          </a:prstGeom>
        </p:spPr>
        <p:txBody>
          <a:bodyPr/>
          <a:lstStyle/>
          <a:p>
            <a:fld id="{C3BED8E1-D1FE-4068-BEE1-928EBDA11364}" type="slidenum">
              <a:rPr lang="en-US" altLang="en-US" smtClean="0"/>
              <a:pPr/>
              <a:t>4</a:t>
            </a:fld>
            <a:endParaRPr lang="en-US" altLang="en-US"/>
          </a:p>
        </p:txBody>
      </p:sp>
      <p:sp>
        <p:nvSpPr>
          <p:cNvPr id="3" name="TextBox 2"/>
          <p:cNvSpPr txBox="1"/>
          <p:nvPr/>
        </p:nvSpPr>
        <p:spPr>
          <a:xfrm>
            <a:off x="6943060" y="21265"/>
            <a:ext cx="2095445" cy="369332"/>
          </a:xfrm>
          <a:prstGeom prst="rect">
            <a:avLst/>
          </a:prstGeom>
          <a:solidFill>
            <a:srgbClr val="FFFF00"/>
          </a:solidFill>
        </p:spPr>
        <p:txBody>
          <a:bodyPr wrap="none" rtlCol="0">
            <a:spAutoFit/>
          </a:bodyPr>
          <a:lstStyle/>
          <a:p>
            <a:r>
              <a:rPr lang="en-US" dirty="0" smtClean="0">
                <a:solidFill>
                  <a:srgbClr val="FF0000"/>
                </a:solidFill>
              </a:rPr>
              <a:t>Over 50 members!</a:t>
            </a:r>
            <a:endParaRPr lang="en-US" dirty="0">
              <a:solidFill>
                <a:srgbClr val="FF0000"/>
              </a:solidFill>
            </a:endParaRPr>
          </a:p>
        </p:txBody>
      </p:sp>
    </p:spTree>
    <p:extLst>
      <p:ext uri="{BB962C8B-B14F-4D97-AF65-F5344CB8AC3E}">
        <p14:creationId xmlns:p14="http://schemas.microsoft.com/office/powerpoint/2010/main" val="36761320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78"/>
            <a:ext cx="8229600" cy="618989"/>
          </a:xfrm>
        </p:spPr>
        <p:txBody>
          <a:bodyPr>
            <a:noAutofit/>
          </a:bodyPr>
          <a:lstStyle/>
          <a:p>
            <a:r>
              <a:rPr lang="en-US" sz="2000" dirty="0" smtClean="0"/>
              <a:t>GSICS MW Subgroup Task to Inter-compare RTMs in MW region</a:t>
            </a:r>
            <a:endParaRPr lang="en-US" sz="2000" dirty="0"/>
          </a:p>
        </p:txBody>
      </p:sp>
      <p:sp>
        <p:nvSpPr>
          <p:cNvPr id="8" name="TextBox 7"/>
          <p:cNvSpPr txBox="1"/>
          <p:nvPr/>
        </p:nvSpPr>
        <p:spPr>
          <a:xfrm>
            <a:off x="644074" y="752841"/>
            <a:ext cx="7936896" cy="5262979"/>
          </a:xfrm>
          <a:prstGeom prst="rect">
            <a:avLst/>
          </a:prstGeom>
          <a:noFill/>
        </p:spPr>
        <p:txBody>
          <a:bodyPr wrap="square" rtlCol="0">
            <a:spAutoFit/>
          </a:bodyPr>
          <a:lstStyle/>
          <a:p>
            <a:pPr marL="342900" indent="-342900">
              <a:buFont typeface="Wingdings" charset="2"/>
              <a:buChar char="Ø"/>
            </a:pPr>
            <a:r>
              <a:rPr lang="en-US" sz="2400" dirty="0" smtClean="0"/>
              <a:t>collocate </a:t>
            </a:r>
            <a:r>
              <a:rPr lang="en-US" sz="2400" dirty="0"/>
              <a:t>GRUAN and </a:t>
            </a:r>
            <a:r>
              <a:rPr lang="en-US" sz="2400" dirty="0" smtClean="0"/>
              <a:t>ATMS observations </a:t>
            </a:r>
            <a:r>
              <a:rPr lang="mr-IN" sz="2400" dirty="0" smtClean="0"/>
              <a:t>–</a:t>
            </a:r>
            <a:r>
              <a:rPr lang="en-US" sz="2400" dirty="0" smtClean="0"/>
              <a:t> include </a:t>
            </a:r>
            <a:r>
              <a:rPr lang="en-US" sz="2400" dirty="0"/>
              <a:t>other MW instruments if </a:t>
            </a:r>
            <a:r>
              <a:rPr lang="en-US" sz="2400" dirty="0" smtClean="0"/>
              <a:t>necessary. Consider </a:t>
            </a:r>
            <a:r>
              <a:rPr lang="en-US" sz="2400" dirty="0"/>
              <a:t>GRUAN uncertainties </a:t>
            </a:r>
            <a:r>
              <a:rPr lang="en-US" sz="2400" dirty="0" smtClean="0"/>
              <a:t>(GRUAN team?)</a:t>
            </a:r>
            <a:endParaRPr lang="en-US" sz="2400" dirty="0"/>
          </a:p>
          <a:p>
            <a:pPr marL="342900" indent="-342900">
              <a:buFont typeface="Wingdings" charset="2"/>
              <a:buChar char="Ø"/>
            </a:pPr>
            <a:r>
              <a:rPr lang="en-US" sz="2400" dirty="0" smtClean="0"/>
              <a:t>Run </a:t>
            </a:r>
            <a:r>
              <a:rPr lang="en-US" sz="2400" dirty="0"/>
              <a:t>RTTOV using Collocated Datasets </a:t>
            </a:r>
            <a:r>
              <a:rPr lang="en-US" sz="2400" dirty="0" smtClean="0"/>
              <a:t>(EUMETSAT, UK-</a:t>
            </a:r>
            <a:r>
              <a:rPr lang="en-US" sz="2400" dirty="0" err="1" smtClean="0"/>
              <a:t>MetOffice</a:t>
            </a:r>
            <a:r>
              <a:rPr lang="en-US" sz="2400" dirty="0" smtClean="0"/>
              <a:t>?)</a:t>
            </a:r>
            <a:endParaRPr lang="en-US" sz="2400" dirty="0"/>
          </a:p>
          <a:p>
            <a:pPr marL="342900" indent="-342900">
              <a:buFont typeface="Wingdings" charset="2"/>
              <a:buChar char="Ø"/>
            </a:pPr>
            <a:r>
              <a:rPr lang="en-US" sz="2400" dirty="0" smtClean="0"/>
              <a:t>Run </a:t>
            </a:r>
            <a:r>
              <a:rPr lang="en-US" sz="2400" dirty="0"/>
              <a:t>CRTM using Collocated Datasets </a:t>
            </a:r>
            <a:r>
              <a:rPr lang="en-US" sz="2400" dirty="0" smtClean="0"/>
              <a:t>(NOAA?)</a:t>
            </a:r>
            <a:endParaRPr lang="en-US" sz="2400" dirty="0"/>
          </a:p>
          <a:p>
            <a:pPr marL="342900" indent="-342900">
              <a:buFont typeface="Wingdings" charset="2"/>
              <a:buChar char="Ø"/>
            </a:pPr>
            <a:r>
              <a:rPr lang="en-US" sz="2400" dirty="0" smtClean="0"/>
              <a:t>Select </a:t>
            </a:r>
            <a:r>
              <a:rPr lang="en-US" sz="2400" dirty="0"/>
              <a:t>an LBL model and simulate MW radiances using collocated </a:t>
            </a:r>
            <a:r>
              <a:rPr lang="en-US" sz="2400" dirty="0" smtClean="0"/>
              <a:t>dataset. The results would be more reliable if more than one LBLM is selected. Any suggestion for the LBL models?</a:t>
            </a:r>
            <a:endParaRPr lang="en-US" sz="2400" dirty="0"/>
          </a:p>
          <a:p>
            <a:pPr marL="342900" indent="-342900">
              <a:buFont typeface="Wingdings" charset="2"/>
              <a:buChar char="Ø"/>
            </a:pPr>
            <a:r>
              <a:rPr lang="en-US" sz="2400" dirty="0" smtClean="0"/>
              <a:t>Analyze </a:t>
            </a:r>
            <a:r>
              <a:rPr lang="en-US" sz="2400" dirty="0"/>
              <a:t>the differences among the RTMs based on surface and atmospheric variables</a:t>
            </a:r>
          </a:p>
          <a:p>
            <a:pPr marL="342900" indent="-342900">
              <a:buFont typeface="Wingdings" charset="2"/>
              <a:buChar char="Ø"/>
            </a:pPr>
            <a:r>
              <a:rPr lang="en-US" sz="2400" dirty="0" smtClean="0"/>
              <a:t>Analyze </a:t>
            </a:r>
            <a:r>
              <a:rPr lang="en-US" sz="2400" dirty="0"/>
              <a:t>the ATMS biases vs. GRUAN observations taking into accounts the findings from the previous </a:t>
            </a:r>
            <a:r>
              <a:rPr lang="en-US" sz="2400" dirty="0" smtClean="0"/>
              <a:t>step</a:t>
            </a:r>
          </a:p>
        </p:txBody>
      </p:sp>
    </p:spTree>
    <p:extLst>
      <p:ext uri="{BB962C8B-B14F-4D97-AF65-F5344CB8AC3E}">
        <p14:creationId xmlns:p14="http://schemas.microsoft.com/office/powerpoint/2010/main" val="3427192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264196" y="308344"/>
            <a:ext cx="5879805" cy="839130"/>
          </a:xfrm>
        </p:spPr>
        <p:txBody>
          <a:bodyPr/>
          <a:lstStyle/>
          <a:p>
            <a:r>
              <a:rPr lang="en-GB" altLang="en-US" sz="3600" dirty="0" smtClean="0">
                <a:solidFill>
                  <a:srgbClr val="0000FF"/>
                </a:solidFill>
                <a:latin typeface="Arial" charset="0"/>
              </a:rPr>
              <a:t>Focus Topics for 2017-2018</a:t>
            </a:r>
          </a:p>
        </p:txBody>
      </p:sp>
      <p:sp>
        <p:nvSpPr>
          <p:cNvPr id="23555" name="Content Placeholder 2"/>
          <p:cNvSpPr>
            <a:spLocks noGrp="1"/>
          </p:cNvSpPr>
          <p:nvPr>
            <p:ph idx="1"/>
          </p:nvPr>
        </p:nvSpPr>
        <p:spPr>
          <a:xfrm>
            <a:off x="1" y="1268760"/>
            <a:ext cx="9143999" cy="5265585"/>
          </a:xfrm>
        </p:spPr>
        <p:txBody>
          <a:bodyPr/>
          <a:lstStyle/>
          <a:p>
            <a:r>
              <a:rPr lang="en-US" sz="2000" dirty="0"/>
              <a:t> </a:t>
            </a:r>
            <a:r>
              <a:rPr lang="en-US" sz="2000" dirty="0" smtClean="0"/>
              <a:t>Defining CLEAR PATH for</a:t>
            </a:r>
            <a:r>
              <a:rPr lang="en-US" sz="2000" b="1" dirty="0" smtClean="0"/>
              <a:t> </a:t>
            </a:r>
            <a:r>
              <a:rPr lang="en-US" sz="2000" b="1" dirty="0"/>
              <a:t>GSICS MW </a:t>
            </a:r>
            <a:r>
              <a:rPr lang="en-US" sz="2000" b="1" dirty="0" smtClean="0"/>
              <a:t>products and algorithms</a:t>
            </a:r>
            <a:endParaRPr lang="en-US" sz="2000" i="1" dirty="0" smtClean="0"/>
          </a:p>
          <a:p>
            <a:pPr lvl="1"/>
            <a:r>
              <a:rPr lang="en-US" sz="1600" dirty="0" smtClean="0">
                <a:solidFill>
                  <a:srgbClr val="0070C0"/>
                </a:solidFill>
              </a:rPr>
              <a:t>Methodologies </a:t>
            </a:r>
            <a:r>
              <a:rPr lang="en-US" sz="1600" i="1" dirty="0" smtClean="0">
                <a:solidFill>
                  <a:srgbClr val="00B5EF"/>
                </a:solidFill>
              </a:rPr>
              <a:t>(Jun Park, Rachel </a:t>
            </a:r>
            <a:r>
              <a:rPr lang="en-US" sz="1600" i="1" dirty="0" err="1" smtClean="0">
                <a:solidFill>
                  <a:srgbClr val="00B5EF"/>
                </a:solidFill>
              </a:rPr>
              <a:t>Kroodsma</a:t>
            </a:r>
            <a:r>
              <a:rPr lang="en-US" sz="1600" i="1" dirty="0" smtClean="0">
                <a:solidFill>
                  <a:srgbClr val="00B5EF"/>
                </a:solidFill>
              </a:rPr>
              <a:t>)</a:t>
            </a:r>
          </a:p>
          <a:p>
            <a:pPr lvl="2"/>
            <a:r>
              <a:rPr lang="en-US" sz="1200" dirty="0" smtClean="0"/>
              <a:t>SNO, Double difference, etc.</a:t>
            </a:r>
          </a:p>
          <a:p>
            <a:pPr lvl="1"/>
            <a:r>
              <a:rPr lang="en-US" sz="1600" dirty="0" smtClean="0">
                <a:solidFill>
                  <a:srgbClr val="0070C0"/>
                </a:solidFill>
              </a:rPr>
              <a:t>Reference Standards </a:t>
            </a:r>
            <a:r>
              <a:rPr lang="en-US" sz="1600" i="1" dirty="0" smtClean="0">
                <a:solidFill>
                  <a:srgbClr val="00B5EF"/>
                </a:solidFill>
              </a:rPr>
              <a:t>(</a:t>
            </a:r>
            <a:r>
              <a:rPr lang="en-US" sz="1600" i="1" dirty="0" err="1" smtClean="0">
                <a:solidFill>
                  <a:srgbClr val="00B5EF"/>
                </a:solidFill>
              </a:rPr>
              <a:t>Manik</a:t>
            </a:r>
            <a:r>
              <a:rPr lang="en-US" sz="1600" i="1" dirty="0" smtClean="0">
                <a:solidFill>
                  <a:srgbClr val="00B5EF"/>
                </a:solidFill>
              </a:rPr>
              <a:t> Bali, Isaac </a:t>
            </a:r>
            <a:r>
              <a:rPr lang="en-US" sz="1600" i="1" dirty="0" smtClean="0">
                <a:solidFill>
                  <a:srgbClr val="00B5EF"/>
                </a:solidFill>
              </a:rPr>
              <a:t>Moradi, Derek </a:t>
            </a:r>
            <a:r>
              <a:rPr lang="en-US" sz="1600" i="1" dirty="0" err="1" smtClean="0">
                <a:solidFill>
                  <a:srgbClr val="00B5EF"/>
                </a:solidFill>
              </a:rPr>
              <a:t>Houtz</a:t>
            </a:r>
            <a:r>
              <a:rPr lang="en-US" sz="1600" i="1" dirty="0" smtClean="0">
                <a:solidFill>
                  <a:srgbClr val="00B5EF"/>
                </a:solidFill>
              </a:rPr>
              <a:t>)</a:t>
            </a:r>
            <a:endParaRPr lang="en-US" sz="1600" i="1" dirty="0" smtClean="0">
              <a:solidFill>
                <a:srgbClr val="00B5EF"/>
              </a:solidFill>
            </a:endParaRPr>
          </a:p>
          <a:p>
            <a:pPr lvl="2"/>
            <a:r>
              <a:rPr lang="en-US" sz="1200" dirty="0" smtClean="0"/>
              <a:t>A particular sensor?  Likely to be wavelength dependent (e.g., window, O</a:t>
            </a:r>
            <a:r>
              <a:rPr lang="en-US" sz="1200" baseline="-25000" dirty="0" smtClean="0"/>
              <a:t>2</a:t>
            </a:r>
            <a:r>
              <a:rPr lang="en-US" sz="1200" dirty="0" smtClean="0"/>
              <a:t>, H</a:t>
            </a:r>
            <a:r>
              <a:rPr lang="en-US" sz="1200" baseline="-25000" dirty="0" smtClean="0"/>
              <a:t>2</a:t>
            </a:r>
            <a:r>
              <a:rPr lang="en-US" sz="1200" dirty="0" smtClean="0"/>
              <a:t>0); A RTM?</a:t>
            </a:r>
          </a:p>
          <a:p>
            <a:pPr lvl="1"/>
            <a:r>
              <a:rPr lang="en-US" sz="1600" dirty="0" smtClean="0">
                <a:solidFill>
                  <a:srgbClr val="0070C0"/>
                </a:solidFill>
              </a:rPr>
              <a:t>LUT/Correction Tables </a:t>
            </a:r>
            <a:r>
              <a:rPr lang="en-US" sz="1600" i="1" dirty="0" smtClean="0">
                <a:solidFill>
                  <a:srgbClr val="00B5EF"/>
                </a:solidFill>
              </a:rPr>
              <a:t>(</a:t>
            </a:r>
            <a:r>
              <a:rPr lang="en-US" sz="1600" i="1" dirty="0" err="1" smtClean="0">
                <a:solidFill>
                  <a:srgbClr val="00B5EF"/>
                </a:solidFill>
              </a:rPr>
              <a:t>Karsten</a:t>
            </a:r>
            <a:r>
              <a:rPr lang="en-US" sz="1600" i="1" dirty="0" smtClean="0">
                <a:solidFill>
                  <a:srgbClr val="00B5EF"/>
                </a:solidFill>
              </a:rPr>
              <a:t> </a:t>
            </a:r>
            <a:r>
              <a:rPr lang="en-US" sz="1600" i="1" dirty="0" err="1" smtClean="0">
                <a:solidFill>
                  <a:srgbClr val="00B5EF"/>
                </a:solidFill>
              </a:rPr>
              <a:t>Fennig</a:t>
            </a:r>
            <a:r>
              <a:rPr lang="en-US" sz="1600" i="1" dirty="0" smtClean="0">
                <a:solidFill>
                  <a:srgbClr val="00B5EF"/>
                </a:solidFill>
              </a:rPr>
              <a:t>, Cheng-</a:t>
            </a:r>
            <a:r>
              <a:rPr lang="en-US" sz="1600" i="1" dirty="0" err="1" smtClean="0">
                <a:solidFill>
                  <a:srgbClr val="00B5EF"/>
                </a:solidFill>
              </a:rPr>
              <a:t>Zhi</a:t>
            </a:r>
            <a:r>
              <a:rPr lang="en-US" sz="1600" i="1" dirty="0" smtClean="0">
                <a:solidFill>
                  <a:srgbClr val="00B5EF"/>
                </a:solidFill>
              </a:rPr>
              <a:t> Zou, </a:t>
            </a:r>
            <a:r>
              <a:rPr lang="en-US" sz="1600" i="1" dirty="0" err="1" smtClean="0">
                <a:solidFill>
                  <a:srgbClr val="00B5EF"/>
                </a:solidFill>
              </a:rPr>
              <a:t>Viju</a:t>
            </a:r>
            <a:r>
              <a:rPr lang="en-US" sz="1600" i="1" dirty="0" smtClean="0">
                <a:solidFill>
                  <a:srgbClr val="00B5EF"/>
                </a:solidFill>
              </a:rPr>
              <a:t> John)</a:t>
            </a:r>
          </a:p>
          <a:p>
            <a:pPr lvl="2"/>
            <a:r>
              <a:rPr lang="en-US" sz="1200" dirty="0" smtClean="0"/>
              <a:t>Near real-time and climate; they will be different</a:t>
            </a:r>
          </a:p>
          <a:p>
            <a:r>
              <a:rPr lang="en-US" sz="2000" dirty="0" smtClean="0"/>
              <a:t> Tying </a:t>
            </a:r>
            <a:r>
              <a:rPr lang="en-US" sz="2000" dirty="0"/>
              <a:t>together other groups/opportunities</a:t>
            </a:r>
          </a:p>
          <a:p>
            <a:pPr lvl="1"/>
            <a:r>
              <a:rPr lang="en-US" sz="1600" dirty="0" smtClean="0">
                <a:solidFill>
                  <a:srgbClr val="0070C0"/>
                </a:solidFill>
              </a:rPr>
              <a:t>GPM </a:t>
            </a:r>
            <a:r>
              <a:rPr lang="en-US" sz="1600" dirty="0">
                <a:solidFill>
                  <a:srgbClr val="0070C0"/>
                </a:solidFill>
              </a:rPr>
              <a:t>X-Cal </a:t>
            </a:r>
            <a:r>
              <a:rPr lang="en-US" sz="1600" i="1" dirty="0" smtClean="0">
                <a:solidFill>
                  <a:srgbClr val="00B5EF"/>
                </a:solidFill>
              </a:rPr>
              <a:t>(</a:t>
            </a:r>
            <a:r>
              <a:rPr lang="en-US" sz="1600" i="1" dirty="0" smtClean="0">
                <a:solidFill>
                  <a:srgbClr val="00B5EF"/>
                </a:solidFill>
              </a:rPr>
              <a:t>Wes Berg, Rachel </a:t>
            </a:r>
            <a:r>
              <a:rPr lang="en-US" sz="1600" i="1" dirty="0" err="1" smtClean="0">
                <a:solidFill>
                  <a:srgbClr val="00B5EF"/>
                </a:solidFill>
              </a:rPr>
              <a:t>Kroodsma</a:t>
            </a:r>
            <a:r>
              <a:rPr lang="en-US" sz="1600" i="1" dirty="0" smtClean="0">
                <a:solidFill>
                  <a:srgbClr val="00B5EF"/>
                </a:solidFill>
              </a:rPr>
              <a:t>)</a:t>
            </a:r>
            <a:endParaRPr lang="en-US" sz="1600" i="1" dirty="0" smtClean="0">
              <a:solidFill>
                <a:srgbClr val="00B5EF"/>
              </a:solidFill>
            </a:endParaRPr>
          </a:p>
          <a:p>
            <a:pPr lvl="1"/>
            <a:r>
              <a:rPr lang="en-US" sz="1600" dirty="0" smtClean="0">
                <a:solidFill>
                  <a:srgbClr val="0070C0"/>
                </a:solidFill>
              </a:rPr>
              <a:t>CEOS </a:t>
            </a:r>
            <a:r>
              <a:rPr lang="en-US" sz="1600" dirty="0">
                <a:solidFill>
                  <a:srgbClr val="0070C0"/>
                </a:solidFill>
              </a:rPr>
              <a:t>MW subgroup </a:t>
            </a:r>
            <a:r>
              <a:rPr lang="en-US" sz="1600" i="1" dirty="0" smtClean="0">
                <a:solidFill>
                  <a:srgbClr val="00B5EF"/>
                </a:solidFill>
              </a:rPr>
              <a:t>(Cheng-</a:t>
            </a:r>
            <a:r>
              <a:rPr lang="en-US" sz="1600" i="1" dirty="0" err="1" smtClean="0">
                <a:solidFill>
                  <a:srgbClr val="00B5EF"/>
                </a:solidFill>
              </a:rPr>
              <a:t>Zhi</a:t>
            </a:r>
            <a:r>
              <a:rPr lang="en-US" sz="1600" i="1" dirty="0" smtClean="0">
                <a:solidFill>
                  <a:srgbClr val="00B5EF"/>
                </a:solidFill>
              </a:rPr>
              <a:t>, </a:t>
            </a:r>
            <a:r>
              <a:rPr lang="en-GB" altLang="en-US" sz="1600" i="1" dirty="0" err="1">
                <a:solidFill>
                  <a:srgbClr val="00B5EF"/>
                </a:solidFill>
                <a:latin typeface="Arial" charset="0"/>
              </a:rPr>
              <a:t>Xiaolong</a:t>
            </a:r>
            <a:r>
              <a:rPr lang="en-GB" altLang="en-US" sz="1600" i="1" dirty="0">
                <a:solidFill>
                  <a:srgbClr val="00B5EF"/>
                </a:solidFill>
                <a:latin typeface="Arial" charset="0"/>
              </a:rPr>
              <a:t> </a:t>
            </a:r>
            <a:r>
              <a:rPr lang="en-GB" altLang="en-US" sz="1600" i="1" dirty="0" smtClean="0">
                <a:solidFill>
                  <a:srgbClr val="00B5EF"/>
                </a:solidFill>
                <a:latin typeface="Arial" charset="0"/>
              </a:rPr>
              <a:t>Dong</a:t>
            </a:r>
            <a:r>
              <a:rPr lang="en-GB" altLang="en-US" sz="1600" i="1" dirty="0" smtClean="0">
                <a:solidFill>
                  <a:srgbClr val="00B5EF"/>
                </a:solidFill>
                <a:latin typeface="Arial" charset="0"/>
              </a:rPr>
              <a:t>)</a:t>
            </a:r>
            <a:r>
              <a:rPr lang="en-GB" altLang="en-US" sz="1200" i="1" dirty="0" smtClean="0">
                <a:latin typeface="Arial" charset="0"/>
              </a:rPr>
              <a:t> </a:t>
            </a:r>
            <a:endParaRPr lang="en-GB" altLang="en-US" sz="1200" i="1" dirty="0" smtClean="0">
              <a:solidFill>
                <a:srgbClr val="00B050"/>
              </a:solidFill>
              <a:latin typeface="Arial" charset="0"/>
            </a:endParaRPr>
          </a:p>
          <a:p>
            <a:pPr lvl="1"/>
            <a:r>
              <a:rPr lang="en-US" sz="1600" dirty="0" smtClean="0">
                <a:solidFill>
                  <a:srgbClr val="0070C0"/>
                </a:solidFill>
              </a:rPr>
              <a:t>Expanding active participation </a:t>
            </a:r>
            <a:r>
              <a:rPr lang="en-US" sz="1600" i="1" dirty="0" smtClean="0">
                <a:solidFill>
                  <a:srgbClr val="00B5EF"/>
                </a:solidFill>
              </a:rPr>
              <a:t>(</a:t>
            </a:r>
            <a:r>
              <a:rPr lang="en-US" sz="1600" i="1" dirty="0" err="1" smtClean="0">
                <a:solidFill>
                  <a:srgbClr val="00B5EF"/>
                </a:solidFill>
              </a:rPr>
              <a:t>Manik</a:t>
            </a:r>
            <a:r>
              <a:rPr lang="en-US" sz="1600" i="1" dirty="0" smtClean="0">
                <a:solidFill>
                  <a:srgbClr val="00B5EF"/>
                </a:solidFill>
              </a:rPr>
              <a:t> Bali, Ralph</a:t>
            </a:r>
            <a:r>
              <a:rPr lang="en-US" sz="1600" i="1" dirty="0">
                <a:solidFill>
                  <a:srgbClr val="00B5EF"/>
                </a:solidFill>
              </a:rPr>
              <a:t> </a:t>
            </a:r>
            <a:r>
              <a:rPr lang="en-US" sz="1600" i="1" dirty="0" smtClean="0">
                <a:solidFill>
                  <a:srgbClr val="00B5EF"/>
                </a:solidFill>
              </a:rPr>
              <a:t>Ferraro)</a:t>
            </a:r>
            <a:endParaRPr lang="en-US" sz="1600" i="1" dirty="0" smtClean="0">
              <a:solidFill>
                <a:srgbClr val="00B5EF"/>
              </a:solidFill>
            </a:endParaRPr>
          </a:p>
          <a:p>
            <a:pPr lvl="1"/>
            <a:r>
              <a:rPr lang="en-US" sz="1600" dirty="0" smtClean="0">
                <a:solidFill>
                  <a:srgbClr val="0070C0"/>
                </a:solidFill>
              </a:rPr>
              <a:t>GRUAN </a:t>
            </a:r>
            <a:r>
              <a:rPr lang="en-US" sz="1600" i="1" dirty="0" smtClean="0">
                <a:solidFill>
                  <a:srgbClr val="00B5EF"/>
                </a:solidFill>
              </a:rPr>
              <a:t>(Tony </a:t>
            </a:r>
            <a:r>
              <a:rPr lang="en-US" sz="1600" i="1" dirty="0" err="1" smtClean="0">
                <a:solidFill>
                  <a:srgbClr val="00B5EF"/>
                </a:solidFill>
              </a:rPr>
              <a:t>Reale</a:t>
            </a:r>
            <a:r>
              <a:rPr lang="en-US" sz="1600" i="1" dirty="0" smtClean="0">
                <a:solidFill>
                  <a:srgbClr val="00B5EF"/>
                </a:solidFill>
              </a:rPr>
              <a:t>, Cheng-</a:t>
            </a:r>
            <a:r>
              <a:rPr lang="en-US" sz="1600" i="1" dirty="0" err="1" smtClean="0">
                <a:solidFill>
                  <a:srgbClr val="00B5EF"/>
                </a:solidFill>
              </a:rPr>
              <a:t>Zhi</a:t>
            </a:r>
            <a:r>
              <a:rPr lang="en-US" sz="1600" i="1" dirty="0" smtClean="0">
                <a:solidFill>
                  <a:srgbClr val="00B5EF"/>
                </a:solidFill>
              </a:rPr>
              <a:t> Zou)</a:t>
            </a:r>
          </a:p>
          <a:p>
            <a:pPr lvl="1"/>
            <a:r>
              <a:rPr lang="en-US" sz="1600" dirty="0" smtClean="0">
                <a:solidFill>
                  <a:srgbClr val="0070C0"/>
                </a:solidFill>
              </a:rPr>
              <a:t>FIDUCEO</a:t>
            </a:r>
            <a:r>
              <a:rPr lang="en-US" sz="1600" i="1" dirty="0" smtClean="0">
                <a:solidFill>
                  <a:srgbClr val="00B5EF"/>
                </a:solidFill>
              </a:rPr>
              <a:t> (Martin </a:t>
            </a:r>
            <a:r>
              <a:rPr lang="en-US" sz="1600" i="1" dirty="0" err="1" smtClean="0">
                <a:solidFill>
                  <a:srgbClr val="00B5EF"/>
                </a:solidFill>
              </a:rPr>
              <a:t>Burgdorf</a:t>
            </a:r>
            <a:r>
              <a:rPr lang="en-US" sz="1600" i="1" dirty="0" smtClean="0">
                <a:solidFill>
                  <a:srgbClr val="00B5EF"/>
                </a:solidFill>
              </a:rPr>
              <a:t>)</a:t>
            </a:r>
          </a:p>
          <a:p>
            <a:pPr lvl="1"/>
            <a:r>
              <a:rPr lang="en-US" sz="1600" dirty="0" smtClean="0">
                <a:solidFill>
                  <a:srgbClr val="0070C0"/>
                </a:solidFill>
              </a:rPr>
              <a:t>GAIA-CLIM</a:t>
            </a:r>
            <a:r>
              <a:rPr lang="en-US" sz="1600" i="1" dirty="0" smtClean="0">
                <a:solidFill>
                  <a:srgbClr val="0070C0"/>
                </a:solidFill>
              </a:rPr>
              <a:t> </a:t>
            </a:r>
            <a:r>
              <a:rPr lang="en-US" sz="1600" i="1" dirty="0" smtClean="0">
                <a:solidFill>
                  <a:srgbClr val="00B5EF"/>
                </a:solidFill>
              </a:rPr>
              <a:t>(Heather Lawrence/Steve English)</a:t>
            </a:r>
            <a:endParaRPr lang="en-US" sz="1200" i="1" dirty="0" smtClean="0">
              <a:solidFill>
                <a:srgbClr val="00B5EF"/>
              </a:solidFill>
            </a:endParaRPr>
          </a:p>
          <a:p>
            <a:r>
              <a:rPr lang="en-US" sz="2000" dirty="0" smtClean="0"/>
              <a:t>Continued participation </a:t>
            </a:r>
            <a:r>
              <a:rPr lang="en-US" sz="2000" dirty="0" smtClean="0">
                <a:solidFill>
                  <a:srgbClr val="FF0000"/>
                </a:solidFill>
              </a:rPr>
              <a:t>by subgroup </a:t>
            </a:r>
            <a:r>
              <a:rPr lang="en-US" sz="2000" dirty="0" smtClean="0"/>
              <a:t>at meetings of relevance:</a:t>
            </a:r>
          </a:p>
          <a:p>
            <a:pPr lvl="1"/>
            <a:r>
              <a:rPr lang="en-US" sz="1600" dirty="0" smtClean="0">
                <a:solidFill>
                  <a:srgbClr val="0070C0"/>
                </a:solidFill>
              </a:rPr>
              <a:t>GSICS; </a:t>
            </a:r>
            <a:r>
              <a:rPr lang="en-US" altLang="en-US" sz="1600" dirty="0" smtClean="0">
                <a:solidFill>
                  <a:srgbClr val="0070C0"/>
                </a:solidFill>
                <a:latin typeface="Arial" charset="0"/>
              </a:rPr>
              <a:t>CEOS;CALCON, </a:t>
            </a:r>
            <a:r>
              <a:rPr lang="en-US" altLang="en-US" sz="1600" dirty="0" err="1" smtClean="0">
                <a:solidFill>
                  <a:srgbClr val="0070C0"/>
                </a:solidFill>
                <a:latin typeface="Arial" charset="0"/>
              </a:rPr>
              <a:t>Microrad</a:t>
            </a:r>
            <a:r>
              <a:rPr lang="en-US" altLang="en-US" sz="1600" dirty="0" smtClean="0">
                <a:solidFill>
                  <a:srgbClr val="0070C0"/>
                </a:solidFill>
                <a:latin typeface="Arial" charset="0"/>
              </a:rPr>
              <a:t>, </a:t>
            </a:r>
            <a:r>
              <a:rPr lang="en-US" altLang="en-US" sz="1600" dirty="0" smtClean="0">
                <a:solidFill>
                  <a:srgbClr val="0070C0"/>
                </a:solidFill>
                <a:latin typeface="Arial" charset="0"/>
              </a:rPr>
              <a:t>AMS Sat. Met, EUMESAT Satellite, etc.</a:t>
            </a:r>
            <a:endParaRPr lang="en-GB" altLang="en-US" sz="1600" dirty="0" smtClean="0">
              <a:solidFill>
                <a:srgbClr val="0070C0"/>
              </a:solidFill>
              <a:latin typeface="Arial" charset="0"/>
            </a:endParaRPr>
          </a:p>
        </p:txBody>
      </p:sp>
      <p:sp>
        <p:nvSpPr>
          <p:cNvPr id="2" name="Slide Number Placeholder 1"/>
          <p:cNvSpPr>
            <a:spLocks noGrp="1"/>
          </p:cNvSpPr>
          <p:nvPr>
            <p:ph type="sldNum" sz="quarter" idx="4294967295"/>
          </p:nvPr>
        </p:nvSpPr>
        <p:spPr>
          <a:xfrm>
            <a:off x="6553200" y="6356353"/>
            <a:ext cx="2133600" cy="365125"/>
          </a:xfrm>
          <a:prstGeom prst="rect">
            <a:avLst/>
          </a:prstGeom>
        </p:spPr>
        <p:txBody>
          <a:bodyPr/>
          <a:lstStyle/>
          <a:p>
            <a:fld id="{C3BED8E1-D1FE-4068-BEE1-928EBDA11364}" type="slidenum">
              <a:rPr lang="en-US" altLang="en-US" sz="1100" smtClean="0"/>
              <a:pPr/>
              <a:t>5</a:t>
            </a:fld>
            <a:endParaRPr lang="en-US" altLang="en-US" sz="1100" dirty="0"/>
          </a:p>
        </p:txBody>
      </p:sp>
    </p:spTree>
    <p:extLst>
      <p:ext uri="{BB962C8B-B14F-4D97-AF65-F5344CB8AC3E}">
        <p14:creationId xmlns:p14="http://schemas.microsoft.com/office/powerpoint/2010/main" val="837994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779" y="118926"/>
            <a:ext cx="5879805" cy="1143000"/>
          </a:xfrm>
        </p:spPr>
        <p:txBody>
          <a:bodyPr/>
          <a:lstStyle/>
          <a:p>
            <a:r>
              <a:rPr lang="en-US" dirty="0" smtClean="0">
                <a:solidFill>
                  <a:srgbClr val="0000FF"/>
                </a:solidFill>
              </a:rPr>
              <a:t>Action Items</a:t>
            </a:r>
            <a:br>
              <a:rPr lang="en-US" dirty="0" smtClean="0">
                <a:solidFill>
                  <a:srgbClr val="0000FF"/>
                </a:solidFill>
              </a:rPr>
            </a:br>
            <a:r>
              <a:rPr lang="en-US" sz="1800" i="1" dirty="0" smtClean="0">
                <a:solidFill>
                  <a:srgbClr val="0000FF"/>
                </a:solidFill>
              </a:rPr>
              <a:t>Details in backup slides in presented Thurs MW session</a:t>
            </a:r>
            <a:endParaRPr lang="en-US" i="1" dirty="0">
              <a:solidFill>
                <a:srgbClr val="0000FF"/>
              </a:solidFill>
            </a:endParaRPr>
          </a:p>
        </p:txBody>
      </p:sp>
      <p:sp>
        <p:nvSpPr>
          <p:cNvPr id="3" name="Slide Number Placeholder 2"/>
          <p:cNvSpPr>
            <a:spLocks noGrp="1"/>
          </p:cNvSpPr>
          <p:nvPr>
            <p:ph type="sldNum" sz="quarter" idx="10"/>
          </p:nvPr>
        </p:nvSpPr>
        <p:spPr/>
        <p:txBody>
          <a:bodyPr/>
          <a:lstStyle/>
          <a:p>
            <a:pPr>
              <a:defRPr/>
            </a:pPr>
            <a:fld id="{D24831DE-8CB6-4B98-B2F1-D4EBA8FF1804}" type="slidenum">
              <a:rPr lang="en-US" smtClean="0"/>
              <a:pPr>
                <a:defRPr/>
              </a:pPr>
              <a:t>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774773988"/>
              </p:ext>
            </p:extLst>
          </p:nvPr>
        </p:nvGraphicFramePr>
        <p:xfrm>
          <a:off x="180752" y="1369256"/>
          <a:ext cx="8856920" cy="4020520"/>
        </p:xfrm>
        <a:graphic>
          <a:graphicData uri="http://schemas.openxmlformats.org/drawingml/2006/table">
            <a:tbl>
              <a:tblPr>
                <a:tableStyleId>{D7AC3CCA-C797-4891-BE02-D94E43425B78}</a:tableStyleId>
              </a:tblPr>
              <a:tblGrid>
                <a:gridCol w="967595"/>
                <a:gridCol w="1014374"/>
                <a:gridCol w="2728256"/>
                <a:gridCol w="510363"/>
                <a:gridCol w="744279"/>
                <a:gridCol w="754911"/>
                <a:gridCol w="680484"/>
                <a:gridCol w="708188"/>
                <a:gridCol w="748470"/>
              </a:tblGrid>
              <a:tr h="261219">
                <a:tc>
                  <a:txBody>
                    <a:bodyPr/>
                    <a:lstStyle/>
                    <a:p>
                      <a:pPr algn="ctr" fontAlgn="b"/>
                      <a:r>
                        <a:rPr lang="en-US" sz="1000" b="1" u="none" strike="noStrike" dirty="0">
                          <a:effectLst/>
                        </a:rPr>
                        <a:t>Action Id</a:t>
                      </a:r>
                      <a:endParaRPr lang="en-US" sz="10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1000" b="1" u="none" strike="noStrike" dirty="0">
                          <a:effectLst/>
                        </a:rPr>
                        <a:t>Item</a:t>
                      </a:r>
                      <a:endParaRPr lang="en-US" sz="10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1000" b="1" u="none" strike="noStrike" dirty="0">
                          <a:effectLst/>
                        </a:rPr>
                        <a:t>Summary</a:t>
                      </a:r>
                      <a:endParaRPr lang="en-US" sz="10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1000" b="1" u="none" strike="noStrike" dirty="0">
                          <a:effectLst/>
                        </a:rPr>
                        <a:t>Lead</a:t>
                      </a:r>
                      <a:endParaRPr lang="en-US" sz="10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1000" b="1" u="none" strike="noStrike" dirty="0">
                          <a:effectLst/>
                        </a:rPr>
                        <a:t>What to Do</a:t>
                      </a:r>
                      <a:endParaRPr lang="en-US" sz="10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900" b="1" u="none" strike="noStrike" dirty="0">
                          <a:effectLst/>
                        </a:rPr>
                        <a:t>Expected Completion</a:t>
                      </a:r>
                      <a:endParaRPr lang="en-US" sz="9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900" b="1" u="none" strike="noStrike" dirty="0">
                          <a:effectLst/>
                        </a:rPr>
                        <a:t>Actual Completion</a:t>
                      </a:r>
                      <a:endParaRPr lang="en-US" sz="9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1000" b="1" u="none" strike="noStrike" dirty="0">
                          <a:effectLst/>
                        </a:rPr>
                        <a:t>Deliverable Usage</a:t>
                      </a:r>
                      <a:endParaRPr lang="en-US" sz="1000" b="1" i="0" u="none" strike="noStrike" dirty="0">
                        <a:solidFill>
                          <a:srgbClr val="000000"/>
                        </a:solidFill>
                        <a:effectLst/>
                        <a:latin typeface="Calibri"/>
                      </a:endParaRPr>
                    </a:p>
                  </a:txBody>
                  <a:tcPr marL="5812" marR="5812" marT="5812" marB="0" anchor="ctr">
                    <a:solidFill>
                      <a:schemeClr val="accent1">
                        <a:lumMod val="90000"/>
                      </a:schemeClr>
                    </a:solidFill>
                  </a:tcPr>
                </a:tc>
                <a:tc>
                  <a:txBody>
                    <a:bodyPr/>
                    <a:lstStyle/>
                    <a:p>
                      <a:pPr algn="ctr" fontAlgn="b"/>
                      <a:r>
                        <a:rPr lang="en-US" sz="1000" b="1" u="none" strike="noStrike" dirty="0">
                          <a:effectLst/>
                        </a:rPr>
                        <a:t>Status</a:t>
                      </a:r>
                      <a:endParaRPr lang="en-US" sz="1000" b="1" i="0" u="none" strike="noStrike" dirty="0">
                        <a:solidFill>
                          <a:srgbClr val="000000"/>
                        </a:solidFill>
                        <a:effectLst/>
                        <a:latin typeface="Calibri"/>
                      </a:endParaRPr>
                    </a:p>
                  </a:txBody>
                  <a:tcPr marL="5812" marR="5812" marT="5812" marB="0" anchor="ctr">
                    <a:solidFill>
                      <a:schemeClr val="accent1">
                        <a:lumMod val="90000"/>
                      </a:schemeClr>
                    </a:solidFill>
                  </a:tcPr>
                </a:tc>
              </a:tr>
              <a:tr h="200677">
                <a:tc>
                  <a:txBody>
                    <a:bodyPr/>
                    <a:lstStyle/>
                    <a:p>
                      <a:pPr algn="l" fontAlgn="ctr"/>
                      <a:r>
                        <a:rPr lang="en-US" sz="800" b="1" u="none" strike="noStrike" dirty="0">
                          <a:effectLst/>
                        </a:rPr>
                        <a:t>A.GMW.2017.6b.1 </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ATMS on JPSS-1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err="1">
                          <a:effectLst/>
                        </a:rPr>
                        <a:t>Priovide</a:t>
                      </a:r>
                      <a:r>
                        <a:rPr lang="en-US" sz="800" b="1" u="none" strike="noStrike" dirty="0">
                          <a:effectLst/>
                        </a:rPr>
                        <a:t> an update on the status after launch (currently Sept 2017)</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Ed Kim</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Information</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2017-12-01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2018-01-12</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Information</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CLOSED</a:t>
                      </a:r>
                      <a:endParaRPr lang="en-US" sz="800" b="1" i="0" u="none" strike="noStrike">
                        <a:solidFill>
                          <a:srgbClr val="000000"/>
                        </a:solidFill>
                        <a:effectLst/>
                        <a:latin typeface="Arial"/>
                      </a:endParaRPr>
                    </a:p>
                  </a:txBody>
                  <a:tcPr marL="5812" marR="5812" marT="5812" marB="0" anchor="ctr"/>
                </a:tc>
              </a:tr>
              <a:tr h="333054">
                <a:tc>
                  <a:txBody>
                    <a:bodyPr/>
                    <a:lstStyle/>
                    <a:p>
                      <a:pPr algn="l" fontAlgn="ctr"/>
                      <a:r>
                        <a:rPr lang="en-US" sz="800" b="1" u="none" strike="noStrike" dirty="0">
                          <a:effectLst/>
                        </a:rPr>
                        <a:t>A.GMW.2017.6c.1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Microwave imager CDR</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Determine feasibility of extracting the inter-calibration algorithms and coefficients from the FCDR and making them a GSICS product.</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err="1">
                          <a:effectLst/>
                        </a:rPr>
                        <a:t>Karsten</a:t>
                      </a:r>
                      <a:r>
                        <a:rPr lang="en-US" sz="800" b="1" u="none" strike="noStrike" dirty="0">
                          <a:effectLst/>
                        </a:rPr>
                        <a:t> </a:t>
                      </a:r>
                      <a:r>
                        <a:rPr lang="en-US" sz="800" b="1" u="none" strike="noStrike" dirty="0" err="1">
                          <a:effectLst/>
                        </a:rPr>
                        <a:t>Fennig</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Analysis</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2018-03-01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2018-03-01</a:t>
                      </a:r>
                      <a:endParaRPr lang="en-US" sz="800" b="1" i="0" u="none" strike="noStrike">
                        <a:solidFill>
                          <a:srgbClr val="000000"/>
                        </a:solidFill>
                        <a:effectLst/>
                        <a:latin typeface="Arial"/>
                      </a:endParaRPr>
                    </a:p>
                  </a:txBody>
                  <a:tcPr marL="5812" marR="5812" marT="5812" marB="0" anchor="ctr"/>
                </a:tc>
                <a:tc>
                  <a:txBody>
                    <a:bodyPr/>
                    <a:lstStyle/>
                    <a:p>
                      <a:pPr algn="l" fontAlgn="ct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CLOSED (see A.GMW.20170725.2)</a:t>
                      </a:r>
                      <a:endParaRPr lang="en-US" sz="800" b="1" i="0" u="none" strike="noStrike">
                        <a:solidFill>
                          <a:srgbClr val="000000"/>
                        </a:solidFill>
                        <a:effectLst/>
                        <a:latin typeface="Arial"/>
                      </a:endParaRPr>
                    </a:p>
                  </a:txBody>
                  <a:tcPr marL="5812" marR="5812" marT="5812" marB="0" anchor="ctr"/>
                </a:tc>
              </a:tr>
              <a:tr h="333054">
                <a:tc>
                  <a:txBody>
                    <a:bodyPr/>
                    <a:lstStyle/>
                    <a:p>
                      <a:pPr algn="l" fontAlgn="ctr"/>
                      <a:r>
                        <a:rPr lang="en-US" sz="800" b="1" u="none" strike="noStrike">
                          <a:effectLst/>
                        </a:rPr>
                        <a:t>A.GMW.2017.6d.1</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Microwave sounder CDR</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Determine feasibility of extracting the inter-calibration algorithms and coefficients from the FCDR and making them a GSICS product.</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Cheng-</a:t>
                      </a:r>
                      <a:r>
                        <a:rPr lang="en-US" sz="800" b="1" u="none" strike="noStrike" dirty="0" err="1">
                          <a:effectLst/>
                        </a:rPr>
                        <a:t>Zhi</a:t>
                      </a:r>
                      <a:r>
                        <a:rPr lang="en-US" sz="800" b="1" u="none" strike="noStrike" dirty="0">
                          <a:effectLst/>
                        </a:rPr>
                        <a:t> Zou</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Analysis</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2018-03-01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2018-03-01</a:t>
                      </a:r>
                      <a:endParaRPr lang="en-US" sz="800" b="1" i="0" u="none" strike="noStrike" dirty="0">
                        <a:solidFill>
                          <a:srgbClr val="000000"/>
                        </a:solidFill>
                        <a:effectLst/>
                        <a:latin typeface="Arial"/>
                      </a:endParaRPr>
                    </a:p>
                  </a:txBody>
                  <a:tcPr marL="5812" marR="5812" marT="5812" marB="0" anchor="ctr"/>
                </a:tc>
                <a:tc>
                  <a:txBody>
                    <a:bodyPr/>
                    <a:lstStyle/>
                    <a:p>
                      <a:pPr algn="l" fontAlgn="ct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CLOSED (see A.GMW.20170725.2)</a:t>
                      </a:r>
                      <a:endParaRPr lang="en-US" sz="800" b="1" i="0" u="none" strike="noStrike">
                        <a:solidFill>
                          <a:srgbClr val="000000"/>
                        </a:solidFill>
                        <a:effectLst/>
                        <a:latin typeface="Arial"/>
                      </a:endParaRPr>
                    </a:p>
                  </a:txBody>
                  <a:tcPr marL="5812" marR="5812" marT="5812" marB="0" anchor="ctr"/>
                </a:tc>
              </a:tr>
              <a:tr h="777125">
                <a:tc>
                  <a:txBody>
                    <a:bodyPr/>
                    <a:lstStyle/>
                    <a:p>
                      <a:pPr algn="l" fontAlgn="ctr"/>
                      <a:r>
                        <a:rPr lang="en-US" sz="800" b="1" u="none" strike="noStrike">
                          <a:effectLst/>
                        </a:rPr>
                        <a:t>A.GMW.2017.6f.1</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MW Sensor inventory</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 MW Subgroup chair to develop candidate satellite/sensor (inventory), perhaps in the form of a graphical aid,   as in orbit references for specific channels (based on some predetermined set of parameters that </a:t>
                      </a:r>
                      <a:r>
                        <a:rPr lang="en-US" sz="800" b="1" u="none" strike="noStrike" dirty="0" err="1">
                          <a:effectLst/>
                        </a:rPr>
                        <a:t>Manik</a:t>
                      </a:r>
                      <a:r>
                        <a:rPr lang="en-US" sz="800" b="1" u="none" strike="noStrike" dirty="0">
                          <a:effectLst/>
                        </a:rPr>
                        <a:t> has outlined...) and note pros and cons, other attributes (publications, etc.)?  It should include timelines of sensors and overlap periods.</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Jun Park</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Information</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2018-03-01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2018-03-01</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Information</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CLOSED</a:t>
                      </a:r>
                      <a:endParaRPr lang="en-US" sz="800" b="1" i="0" u="none" strike="noStrike">
                        <a:solidFill>
                          <a:srgbClr val="000000"/>
                        </a:solidFill>
                        <a:effectLst/>
                        <a:latin typeface="Arial"/>
                      </a:endParaRPr>
                    </a:p>
                  </a:txBody>
                  <a:tcPr marL="5812" marR="5812" marT="5812" marB="0" anchor="ctr"/>
                </a:tc>
              </a:tr>
              <a:tr h="333054">
                <a:tc>
                  <a:txBody>
                    <a:bodyPr/>
                    <a:lstStyle/>
                    <a:p>
                      <a:pPr algn="l" fontAlgn="ctr"/>
                      <a:r>
                        <a:rPr lang="en-US" sz="800" b="1" u="none" strike="noStrike">
                          <a:effectLst/>
                        </a:rPr>
                        <a:t>A.GMW.2017.6f.2</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GRUAN Study</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 Tony Reale (NOAA) to provide a draft uncertainty analysis describing the comparison of example (microwave) instruments to GRUAN sondes.</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Tony Reale</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Analysis</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2018-03-01</a:t>
                      </a:r>
                      <a:endParaRPr lang="en-US" sz="800" b="1" i="0" u="none" strike="noStrike">
                        <a:solidFill>
                          <a:srgbClr val="000000"/>
                        </a:solidFill>
                        <a:effectLst/>
                        <a:latin typeface="Arial"/>
                      </a:endParaRPr>
                    </a:p>
                  </a:txBody>
                  <a:tcPr marL="5812" marR="5812" marT="5812" marB="0" anchor="ctr"/>
                </a:tc>
                <a:tc>
                  <a:txBody>
                    <a:bodyPr/>
                    <a:lstStyle/>
                    <a:p>
                      <a:pPr algn="l" fontAlgn="ctr"/>
                      <a:endParaRPr lang="en-US" sz="800" b="1" i="0" u="none" strike="noStrike">
                        <a:solidFill>
                          <a:srgbClr val="000000"/>
                        </a:solidFill>
                        <a:effectLst/>
                        <a:latin typeface="Arial"/>
                      </a:endParaRPr>
                    </a:p>
                  </a:txBody>
                  <a:tcPr marL="5812" marR="5812" marT="5812" marB="0" anchor="ctr"/>
                </a:tc>
                <a:tc>
                  <a:txBody>
                    <a:bodyPr/>
                    <a:lstStyle/>
                    <a:p>
                      <a:pPr algn="l" fontAlgn="ct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Open</a:t>
                      </a:r>
                      <a:endParaRPr lang="en-US" sz="800" b="1" i="0" u="none" strike="noStrike">
                        <a:solidFill>
                          <a:srgbClr val="000000"/>
                        </a:solidFill>
                        <a:effectLst/>
                        <a:latin typeface="Arial"/>
                      </a:endParaRPr>
                    </a:p>
                  </a:txBody>
                  <a:tcPr marL="5812" marR="5812" marT="5812" marB="0" anchor="ctr"/>
                </a:tc>
              </a:tr>
              <a:tr h="444072">
                <a:tc>
                  <a:txBody>
                    <a:bodyPr/>
                    <a:lstStyle/>
                    <a:p>
                      <a:pPr algn="l" fontAlgn="ctr"/>
                      <a:r>
                        <a:rPr lang="en-US" sz="800" b="1" u="none" strike="noStrike">
                          <a:effectLst/>
                        </a:rPr>
                        <a:t>A.GMW.2017.6g.1 </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MW RTM comparison</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 MW co-chair to develop set of specific tasks to be performed by the Subgroup to intercompare RTM output over static references and surface models.  Tasks to be identified within 6 months (Sep. 2017).</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a:effectLst/>
                        </a:rPr>
                        <a:t>Isaac Moradi</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Information</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2018-08-01</a:t>
                      </a:r>
                      <a:endParaRPr lang="en-US" sz="800" b="1" i="0" u="none" strike="noStrike" dirty="0">
                        <a:solidFill>
                          <a:srgbClr val="000000"/>
                        </a:solidFill>
                        <a:effectLst/>
                        <a:latin typeface="Arial"/>
                      </a:endParaRPr>
                    </a:p>
                  </a:txBody>
                  <a:tcPr marL="5812" marR="5812" marT="5812" marB="0" anchor="ctr"/>
                </a:tc>
                <a:tc>
                  <a:txBody>
                    <a:bodyPr/>
                    <a:lstStyle/>
                    <a:p>
                      <a:pPr algn="l" fontAlgn="ctr"/>
                      <a:endParaRPr lang="en-US" sz="800" b="1" i="0" u="none" strike="noStrike" dirty="0">
                        <a:solidFill>
                          <a:srgbClr val="000000"/>
                        </a:solidFill>
                        <a:effectLst/>
                        <a:latin typeface="Arial"/>
                      </a:endParaRPr>
                    </a:p>
                  </a:txBody>
                  <a:tcPr marL="5812" marR="5812" marT="5812" marB="0" anchor="ctr"/>
                </a:tc>
                <a:tc>
                  <a:txBody>
                    <a:bodyPr/>
                    <a:lstStyle/>
                    <a:p>
                      <a:pPr algn="l" fontAlgn="ct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Open</a:t>
                      </a:r>
                      <a:endParaRPr lang="en-US" sz="800" b="1" i="0" u="none" strike="noStrike" dirty="0">
                        <a:solidFill>
                          <a:srgbClr val="000000"/>
                        </a:solidFill>
                        <a:effectLst/>
                        <a:latin typeface="Arial"/>
                      </a:endParaRPr>
                    </a:p>
                  </a:txBody>
                  <a:tcPr marL="5812" marR="5812" marT="5812" marB="0" anchor="ctr"/>
                </a:tc>
              </a:tr>
              <a:tr h="222035">
                <a:tc>
                  <a:txBody>
                    <a:bodyPr/>
                    <a:lstStyle/>
                    <a:p>
                      <a:pPr algn="l" fontAlgn="ctr"/>
                      <a:r>
                        <a:rPr lang="en-US" sz="800" b="1" u="none" strike="noStrike">
                          <a:effectLst/>
                        </a:rPr>
                        <a:t>A.GMW.2017.5g.1</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MW Naming Convention/Metadata</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 MW subgroup would contact NOAA GDWG to get support for product creation if needed.</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Ralph Ferraro</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Tech Support</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2018-03-01</a:t>
                      </a:r>
                      <a:endParaRPr lang="en-US" sz="800" b="1" i="0" u="none" strike="noStrike">
                        <a:solidFill>
                          <a:srgbClr val="000000"/>
                        </a:solidFill>
                        <a:effectLst/>
                        <a:latin typeface="Arial"/>
                      </a:endParaRPr>
                    </a:p>
                  </a:txBody>
                  <a:tcPr marL="5812" marR="5812" marT="5812" marB="0" anchor="ctr"/>
                </a:tc>
                <a:tc>
                  <a:txBody>
                    <a:bodyPr/>
                    <a:lstStyle/>
                    <a:p>
                      <a:pPr algn="l" fontAlgn="ctr"/>
                      <a:endParaRPr lang="en-US" sz="800" b="1" i="0" u="none" strike="noStrike" dirty="0">
                        <a:solidFill>
                          <a:srgbClr val="000000"/>
                        </a:solidFill>
                        <a:effectLst/>
                        <a:latin typeface="Arial"/>
                      </a:endParaRPr>
                    </a:p>
                  </a:txBody>
                  <a:tcPr marL="5812" marR="5812" marT="5812" marB="0" anchor="ctr"/>
                </a:tc>
                <a:tc>
                  <a:txBody>
                    <a:bodyPr/>
                    <a:lstStyle/>
                    <a:p>
                      <a:pPr algn="l" fontAlgn="ct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Open</a:t>
                      </a:r>
                      <a:endParaRPr lang="en-US" sz="800" b="1" i="0" u="none" strike="noStrike" dirty="0">
                        <a:solidFill>
                          <a:srgbClr val="000000"/>
                        </a:solidFill>
                        <a:effectLst/>
                        <a:latin typeface="Arial"/>
                      </a:endParaRPr>
                    </a:p>
                  </a:txBody>
                  <a:tcPr marL="5812" marR="5812" marT="5812" marB="0" anchor="ctr"/>
                </a:tc>
              </a:tr>
              <a:tr h="111018">
                <a:tc>
                  <a:txBody>
                    <a:bodyPr/>
                    <a:lstStyle/>
                    <a:p>
                      <a:pPr algn="l" fontAlgn="ctr"/>
                      <a:r>
                        <a:rPr lang="en-US" sz="800" b="1" u="none" strike="noStrike">
                          <a:effectLst/>
                        </a:rPr>
                        <a:t>R.GMW.2017.6a.1</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MW Lunar Calibration</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 Get an update from Martin in approx. 6 months.</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Martin Burgdorf</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Information</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2017-09-30</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2017-10-12</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Information</a:t>
                      </a:r>
                      <a:endParaRPr lang="en-US" sz="800" b="1" i="0" u="none" strike="noStrike" dirty="0">
                        <a:solidFill>
                          <a:srgbClr val="000000"/>
                        </a:solidFill>
                        <a:effectLst/>
                        <a:latin typeface="Arial"/>
                      </a:endParaRPr>
                    </a:p>
                  </a:txBody>
                  <a:tcPr marL="5812" marR="5812" marT="5812" marB="0" anchor="ctr"/>
                </a:tc>
                <a:tc>
                  <a:txBody>
                    <a:bodyPr/>
                    <a:lstStyle/>
                    <a:p>
                      <a:pPr algn="l" fontAlgn="ctr"/>
                      <a:r>
                        <a:rPr lang="en-US" sz="800" b="1" u="none" strike="noStrike" dirty="0">
                          <a:effectLst/>
                        </a:rPr>
                        <a:t>CLOSED</a:t>
                      </a:r>
                      <a:endParaRPr lang="en-US" sz="800" b="1" i="0" u="none" strike="noStrike" dirty="0">
                        <a:solidFill>
                          <a:srgbClr val="000000"/>
                        </a:solidFill>
                        <a:effectLst/>
                        <a:latin typeface="Arial"/>
                      </a:endParaRPr>
                    </a:p>
                  </a:txBody>
                  <a:tcPr marL="5812" marR="5812" marT="5812" marB="0" anchor="ctr"/>
                </a:tc>
              </a:tr>
              <a:tr h="222035">
                <a:tc>
                  <a:txBody>
                    <a:bodyPr/>
                    <a:lstStyle/>
                    <a:p>
                      <a:pPr algn="l" fontAlgn="ctr"/>
                      <a:r>
                        <a:rPr lang="en-US" sz="800" b="1" u="none" strike="noStrike">
                          <a:effectLst/>
                        </a:rPr>
                        <a:t>R.GMW.2017.6e.1</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NIST calibration reference</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 Get an update from Derek in approx. 6 months.</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Derek Houtz</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Information</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2017-09-30</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2018-01-12</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a:effectLst/>
                        </a:rPr>
                        <a:t>Information</a:t>
                      </a:r>
                      <a:endParaRPr lang="en-US" sz="800" b="1" i="0" u="none" strike="noStrike">
                        <a:solidFill>
                          <a:srgbClr val="000000"/>
                        </a:solidFill>
                        <a:effectLst/>
                        <a:latin typeface="Arial"/>
                      </a:endParaRPr>
                    </a:p>
                  </a:txBody>
                  <a:tcPr marL="5812" marR="5812" marT="5812" marB="0" anchor="ctr"/>
                </a:tc>
                <a:tc>
                  <a:txBody>
                    <a:bodyPr/>
                    <a:lstStyle/>
                    <a:p>
                      <a:pPr algn="l" fontAlgn="ctr"/>
                      <a:r>
                        <a:rPr lang="en-US" sz="800" b="1" u="none" strike="noStrike" dirty="0">
                          <a:effectLst/>
                        </a:rPr>
                        <a:t>CLOSED</a:t>
                      </a:r>
                      <a:endParaRPr lang="en-US" sz="800" b="1" i="0" u="none" strike="noStrike" dirty="0">
                        <a:solidFill>
                          <a:srgbClr val="000000"/>
                        </a:solidFill>
                        <a:effectLst/>
                        <a:latin typeface="Arial"/>
                      </a:endParaRPr>
                    </a:p>
                  </a:txBody>
                  <a:tcPr marL="5812" marR="5812" marT="5812" marB="0" anchor="ctr"/>
                </a:tc>
              </a:tr>
            </a:tbl>
          </a:graphicData>
        </a:graphic>
      </p:graphicFrame>
      <p:sp>
        <p:nvSpPr>
          <p:cNvPr id="4" name="TextBox 3"/>
          <p:cNvSpPr txBox="1"/>
          <p:nvPr/>
        </p:nvSpPr>
        <p:spPr>
          <a:xfrm>
            <a:off x="170916" y="5623133"/>
            <a:ext cx="6542625" cy="646331"/>
          </a:xfrm>
          <a:prstGeom prst="rect">
            <a:avLst/>
          </a:prstGeom>
          <a:noFill/>
        </p:spPr>
        <p:txBody>
          <a:bodyPr wrap="none" rtlCol="0">
            <a:spAutoFit/>
          </a:bodyPr>
          <a:lstStyle/>
          <a:p>
            <a:r>
              <a:rPr lang="en-US" sz="1200" dirty="0"/>
              <a:t>[EP-18.02] GRWG to assess the utilization RO for microwave instrument monitoring </a:t>
            </a:r>
            <a:r>
              <a:rPr lang="en-US" sz="1200" dirty="0" smtClean="0"/>
              <a:t>purposes</a:t>
            </a:r>
          </a:p>
          <a:p>
            <a:pPr marL="171450" indent="-171450">
              <a:buFont typeface="Arial" panose="020B0604020202020204" pitchFamily="34" charset="0"/>
              <a:buChar char="•"/>
            </a:pPr>
            <a:r>
              <a:rPr lang="en-US" sz="1200" dirty="0" smtClean="0">
                <a:solidFill>
                  <a:srgbClr val="0070C0"/>
                </a:solidFill>
              </a:rPr>
              <a:t>We have held several meetings and developed a white paper to close out this action</a:t>
            </a:r>
          </a:p>
          <a:p>
            <a:pPr marL="171450" indent="-171450">
              <a:buFont typeface="Arial" panose="020B0604020202020204" pitchFamily="34" charset="0"/>
              <a:buChar char="•"/>
            </a:pPr>
            <a:r>
              <a:rPr lang="en-US" sz="1200" dirty="0" smtClean="0">
                <a:solidFill>
                  <a:srgbClr val="0070C0"/>
                </a:solidFill>
              </a:rPr>
              <a:t>This will be a specific topic at the Thurs/MW subgroup meeting</a:t>
            </a:r>
            <a:endParaRPr lang="en-US" sz="1200" dirty="0">
              <a:solidFill>
                <a:srgbClr val="0070C0"/>
              </a:solidFill>
            </a:endParaRPr>
          </a:p>
        </p:txBody>
      </p:sp>
    </p:spTree>
    <p:extLst>
      <p:ext uri="{BB962C8B-B14F-4D97-AF65-F5344CB8AC3E}">
        <p14:creationId xmlns:p14="http://schemas.microsoft.com/office/powerpoint/2010/main" val="2058943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294742" y="144012"/>
            <a:ext cx="5392057" cy="1143000"/>
          </a:xfrm>
        </p:spPr>
        <p:txBody>
          <a:bodyPr/>
          <a:lstStyle/>
          <a:p>
            <a:r>
              <a:rPr lang="en-GB" altLang="en-US" sz="3600" dirty="0" smtClean="0">
                <a:solidFill>
                  <a:srgbClr val="0000FF"/>
                </a:solidFill>
                <a:latin typeface="Arial" charset="0"/>
              </a:rPr>
              <a:t>Recent Meetings of Microwave Sub-Group</a:t>
            </a:r>
          </a:p>
        </p:txBody>
      </p:sp>
      <p:sp>
        <p:nvSpPr>
          <p:cNvPr id="19459" name="Content Placeholder 2"/>
          <p:cNvSpPr>
            <a:spLocks noGrp="1"/>
          </p:cNvSpPr>
          <p:nvPr>
            <p:ph idx="1"/>
          </p:nvPr>
        </p:nvSpPr>
        <p:spPr>
          <a:xfrm>
            <a:off x="0" y="1253862"/>
            <a:ext cx="8927743" cy="4525963"/>
          </a:xfrm>
        </p:spPr>
        <p:txBody>
          <a:bodyPr/>
          <a:lstStyle/>
          <a:p>
            <a:r>
              <a:rPr lang="en-GB" altLang="en-US" sz="2800" dirty="0" smtClean="0">
                <a:latin typeface="Arial" charset="0"/>
              </a:rPr>
              <a:t>Mostly web meetings </a:t>
            </a:r>
          </a:p>
          <a:p>
            <a:pPr lvl="1"/>
            <a:r>
              <a:rPr lang="en-GB" altLang="en-US" sz="2000" dirty="0" smtClean="0">
                <a:latin typeface="Arial" charset="0"/>
              </a:rPr>
              <a:t>Max 2.5hr; try to hold in the 1100 – 1400 UTC timeframe</a:t>
            </a:r>
          </a:p>
          <a:p>
            <a:pPr lvl="1"/>
            <a:r>
              <a:rPr lang="en-GB" altLang="en-US" sz="2000" dirty="0" smtClean="0">
                <a:latin typeface="Arial" charset="0"/>
              </a:rPr>
              <a:t>Materials and minutes always posted on Wiki </a:t>
            </a:r>
          </a:p>
          <a:p>
            <a:r>
              <a:rPr lang="en-GB" altLang="en-US" sz="2800" dirty="0" smtClean="0">
                <a:latin typeface="Arial" charset="0"/>
              </a:rPr>
              <a:t>22 June 2017</a:t>
            </a:r>
          </a:p>
          <a:p>
            <a:r>
              <a:rPr lang="en-GB" altLang="en-US" sz="2800" dirty="0" smtClean="0">
                <a:latin typeface="Arial" charset="0"/>
              </a:rPr>
              <a:t>12 October 2017</a:t>
            </a:r>
          </a:p>
          <a:p>
            <a:r>
              <a:rPr lang="en-GB" altLang="en-US" sz="2800" dirty="0" smtClean="0">
                <a:latin typeface="Arial" charset="0"/>
              </a:rPr>
              <a:t>12 January 2018</a:t>
            </a:r>
          </a:p>
          <a:p>
            <a:r>
              <a:rPr lang="en-GB" altLang="en-US" sz="2800" dirty="0" smtClean="0">
                <a:latin typeface="Arial" charset="0"/>
              </a:rPr>
              <a:t>Some side-bar meetings:</a:t>
            </a:r>
          </a:p>
          <a:p>
            <a:pPr lvl="1"/>
            <a:r>
              <a:rPr lang="en-GB" altLang="en-US" sz="2400" dirty="0" smtClean="0">
                <a:latin typeface="Arial" charset="0"/>
              </a:rPr>
              <a:t>GSICS/CDR Products and best practices</a:t>
            </a:r>
          </a:p>
          <a:p>
            <a:pPr lvl="1"/>
            <a:r>
              <a:rPr lang="en-GB" altLang="en-US" sz="2400" dirty="0" smtClean="0">
                <a:latin typeface="Arial" charset="0"/>
              </a:rPr>
              <a:t>GRUAN</a:t>
            </a:r>
          </a:p>
          <a:p>
            <a:pPr lvl="1"/>
            <a:r>
              <a:rPr lang="en-GB" altLang="en-US" sz="2400" dirty="0" smtClean="0">
                <a:latin typeface="Arial" charset="0"/>
              </a:rPr>
              <a:t>GPSRO</a:t>
            </a:r>
          </a:p>
          <a:p>
            <a:pPr lvl="1"/>
            <a:r>
              <a:rPr lang="en-GB" altLang="en-US" sz="2400" dirty="0" smtClean="0">
                <a:latin typeface="Arial" charset="0"/>
              </a:rPr>
              <a:t>Sensor database/OSCAR</a:t>
            </a:r>
          </a:p>
          <a:p>
            <a:pPr marL="0" indent="0">
              <a:buNone/>
            </a:pPr>
            <a:endParaRPr lang="en-GB" altLang="en-US" sz="2800" dirty="0" smtClean="0">
              <a:latin typeface="Arial" charset="0"/>
            </a:endParaRPr>
          </a:p>
          <a:p>
            <a:pPr marL="914400" lvl="2" indent="0">
              <a:buNone/>
            </a:pPr>
            <a:endParaRPr lang="en-GB" altLang="en-US" sz="2000" dirty="0" smtClean="0">
              <a:latin typeface="Arial" charset="0"/>
            </a:endParaRPr>
          </a:p>
          <a:p>
            <a:endParaRPr lang="en-GB" altLang="en-US" sz="2800" dirty="0" smtClean="0">
              <a:latin typeface="Arial" charset="0"/>
            </a:endParaRPr>
          </a:p>
        </p:txBody>
      </p:sp>
      <p:sp>
        <p:nvSpPr>
          <p:cNvPr id="4" name="Slide Number Placeholder 3"/>
          <p:cNvSpPr>
            <a:spLocks noGrp="1"/>
          </p:cNvSpPr>
          <p:nvPr>
            <p:ph type="sldNum" sz="quarter" idx="4294967295"/>
          </p:nvPr>
        </p:nvSpPr>
        <p:spPr>
          <a:xfrm>
            <a:off x="6553200" y="6356351"/>
            <a:ext cx="2133600" cy="365125"/>
          </a:xfrm>
          <a:prstGeom prst="rect">
            <a:avLst/>
          </a:prstGeom>
        </p:spPr>
        <p:txBody>
          <a:bodyPr/>
          <a:lstStyle/>
          <a:p>
            <a:pPr algn="r"/>
            <a:fld id="{C3BED8E1-D1FE-4068-BEE1-928EBDA11364}" type="slidenum">
              <a:rPr lang="en-US" altLang="en-US" sz="1200" smtClean="0"/>
              <a:pPr algn="r"/>
              <a:t>7</a:t>
            </a:fld>
            <a:endParaRPr lang="en-US" altLang="en-US" sz="1200" dirty="0"/>
          </a:p>
        </p:txBody>
      </p:sp>
    </p:spTree>
    <p:extLst>
      <p:ext uri="{BB962C8B-B14F-4D97-AF65-F5344CB8AC3E}">
        <p14:creationId xmlns:p14="http://schemas.microsoft.com/office/powerpoint/2010/main" val="2787683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4828" y="83252"/>
            <a:ext cx="5869172" cy="799250"/>
          </a:xfrm>
        </p:spPr>
        <p:txBody>
          <a:bodyPr/>
          <a:lstStyle/>
          <a:p>
            <a:r>
              <a:rPr lang="en-US" sz="3600" dirty="0" smtClean="0">
                <a:solidFill>
                  <a:srgbClr val="0000FF"/>
                </a:solidFill>
              </a:rPr>
              <a:t>Meeting Highlights (</a:t>
            </a:r>
            <a:r>
              <a:rPr lang="en-US" sz="3600" dirty="0" smtClean="0">
                <a:solidFill>
                  <a:srgbClr val="0000FF"/>
                </a:solidFill>
              </a:rPr>
              <a:t>1/3)</a:t>
            </a:r>
            <a:endParaRPr lang="en-US" sz="3600" dirty="0">
              <a:solidFill>
                <a:srgbClr val="0000FF"/>
              </a:solidFill>
            </a:endParaRPr>
          </a:p>
        </p:txBody>
      </p:sp>
      <p:sp>
        <p:nvSpPr>
          <p:cNvPr id="5" name="Slide Number Placeholder 4"/>
          <p:cNvSpPr>
            <a:spLocks noGrp="1"/>
          </p:cNvSpPr>
          <p:nvPr>
            <p:ph type="sldNum" sz="quarter" idx="10"/>
          </p:nvPr>
        </p:nvSpPr>
        <p:spPr/>
        <p:txBody>
          <a:bodyPr/>
          <a:lstStyle/>
          <a:p>
            <a:pPr>
              <a:defRPr/>
            </a:pPr>
            <a:fld id="{D4866AD1-022E-4E0E-AE7E-C7A6C4DD8D01}" type="slidenum">
              <a:rPr lang="en-US" smtClean="0"/>
              <a:pPr>
                <a:defRPr/>
              </a:pPr>
              <a:t>8</a:t>
            </a:fld>
            <a:endParaRPr lang="en-US"/>
          </a:p>
        </p:txBody>
      </p:sp>
      <p:sp>
        <p:nvSpPr>
          <p:cNvPr id="6" name="TextBox 5"/>
          <p:cNvSpPr txBox="1"/>
          <p:nvPr/>
        </p:nvSpPr>
        <p:spPr>
          <a:xfrm>
            <a:off x="5283949" y="1291283"/>
            <a:ext cx="3735061" cy="307777"/>
          </a:xfrm>
          <a:prstGeom prst="rect">
            <a:avLst/>
          </a:prstGeom>
          <a:noFill/>
        </p:spPr>
        <p:txBody>
          <a:bodyPr wrap="none" rtlCol="0">
            <a:spAutoFit/>
          </a:bodyPr>
          <a:lstStyle/>
          <a:p>
            <a:r>
              <a:rPr lang="en-US" sz="1400" b="1" i="1" dirty="0" smtClean="0">
                <a:solidFill>
                  <a:srgbClr val="FF0000"/>
                </a:solidFill>
              </a:rPr>
              <a:t>Misako </a:t>
            </a:r>
            <a:r>
              <a:rPr lang="en-US" sz="1400" b="1" i="1" dirty="0" err="1" smtClean="0">
                <a:solidFill>
                  <a:srgbClr val="FF0000"/>
                </a:solidFill>
              </a:rPr>
              <a:t>Kachi</a:t>
            </a:r>
            <a:r>
              <a:rPr lang="en-US" sz="1400" b="1" i="1" dirty="0" smtClean="0">
                <a:solidFill>
                  <a:srgbClr val="FF0000"/>
                </a:solidFill>
              </a:rPr>
              <a:t>/Takashi Maeda, 12 Oct 2017</a:t>
            </a:r>
            <a:endParaRPr lang="en-US" sz="1400" b="1" i="1" dirty="0">
              <a:solidFill>
                <a:srgbClr val="FF0000"/>
              </a:solidFill>
            </a:endParaRPr>
          </a:p>
        </p:txBody>
      </p:sp>
      <p:sp>
        <p:nvSpPr>
          <p:cNvPr id="14" name="TextBox 13"/>
          <p:cNvSpPr txBox="1"/>
          <p:nvPr/>
        </p:nvSpPr>
        <p:spPr>
          <a:xfrm>
            <a:off x="1106918" y="1248493"/>
            <a:ext cx="2741456" cy="307777"/>
          </a:xfrm>
          <a:prstGeom prst="rect">
            <a:avLst/>
          </a:prstGeom>
          <a:noFill/>
        </p:spPr>
        <p:txBody>
          <a:bodyPr wrap="none" rtlCol="0">
            <a:spAutoFit/>
          </a:bodyPr>
          <a:lstStyle/>
          <a:p>
            <a:r>
              <a:rPr lang="en-US" sz="1400" b="1" i="1" dirty="0" smtClean="0">
                <a:solidFill>
                  <a:srgbClr val="FF0000"/>
                </a:solidFill>
              </a:rPr>
              <a:t>Mark Liu/Ed Kim,  12 Jan 2018</a:t>
            </a:r>
            <a:endParaRPr lang="en-US" sz="1400" b="1" i="1" dirty="0">
              <a:solidFill>
                <a:srgbClr val="FF0000"/>
              </a:solidFill>
            </a:endParaRPr>
          </a:p>
        </p:txBody>
      </p:sp>
      <p:pic>
        <p:nvPicPr>
          <p:cNvPr id="20482"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5501" r="4711"/>
          <a:stretch/>
        </p:blipFill>
        <p:spPr bwMode="auto">
          <a:xfrm>
            <a:off x="228532" y="2443094"/>
            <a:ext cx="4445098" cy="235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2"/>
          <p:cNvSpPr txBox="1">
            <a:spLocks/>
          </p:cNvSpPr>
          <p:nvPr/>
        </p:nvSpPr>
        <p:spPr>
          <a:xfrm>
            <a:off x="555476" y="1824796"/>
            <a:ext cx="3890921" cy="571500"/>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1600" b="1" kern="0" dirty="0" smtClean="0">
                <a:solidFill>
                  <a:srgbClr val="0070C0"/>
                </a:solidFill>
              </a:rPr>
              <a:t>NOAA-20 ATMS On-Orbit NEΔT Status</a:t>
            </a:r>
            <a:endParaRPr lang="en-US" sz="1600" b="1" kern="0" dirty="0">
              <a:solidFill>
                <a:srgbClr val="0070C0"/>
              </a:solidFill>
            </a:endParaRPr>
          </a:p>
        </p:txBody>
      </p:sp>
      <p:pic>
        <p:nvPicPr>
          <p:cNvPr id="20483" name="Picture 3"/>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12444" b="4291"/>
          <a:stretch/>
        </p:blipFill>
        <p:spPr bwMode="auto">
          <a:xfrm>
            <a:off x="4590735" y="2396296"/>
            <a:ext cx="4388980" cy="2739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2"/>
          <p:cNvSpPr txBox="1">
            <a:spLocks/>
          </p:cNvSpPr>
          <p:nvPr/>
        </p:nvSpPr>
        <p:spPr>
          <a:xfrm>
            <a:off x="5014955" y="1824796"/>
            <a:ext cx="3890921" cy="571500"/>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1600" b="1" kern="0" dirty="0" smtClean="0">
                <a:solidFill>
                  <a:srgbClr val="0070C0"/>
                </a:solidFill>
              </a:rPr>
              <a:t>AMSR-2 Cross Calibration V2</a:t>
            </a:r>
            <a:endParaRPr lang="en-US" sz="1600" b="1" kern="0" dirty="0">
              <a:solidFill>
                <a:srgbClr val="0070C0"/>
              </a:solidFill>
            </a:endParaRPr>
          </a:p>
        </p:txBody>
      </p:sp>
    </p:spTree>
    <p:extLst>
      <p:ext uri="{BB962C8B-B14F-4D97-AF65-F5344CB8AC3E}">
        <p14:creationId xmlns:p14="http://schemas.microsoft.com/office/powerpoint/2010/main" val="4181054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4828" y="83252"/>
            <a:ext cx="5752214" cy="799250"/>
          </a:xfrm>
        </p:spPr>
        <p:txBody>
          <a:bodyPr/>
          <a:lstStyle/>
          <a:p>
            <a:r>
              <a:rPr lang="en-US" sz="3600" dirty="0" smtClean="0">
                <a:solidFill>
                  <a:srgbClr val="0000FF"/>
                </a:solidFill>
              </a:rPr>
              <a:t>Meeting Highlights (</a:t>
            </a:r>
            <a:r>
              <a:rPr lang="en-US" sz="3600" dirty="0" smtClean="0">
                <a:solidFill>
                  <a:srgbClr val="0000FF"/>
                </a:solidFill>
              </a:rPr>
              <a:t>2/3)</a:t>
            </a:r>
            <a:endParaRPr lang="en-US" sz="3600" dirty="0">
              <a:solidFill>
                <a:srgbClr val="0000FF"/>
              </a:solidFill>
            </a:endParaRPr>
          </a:p>
        </p:txBody>
      </p:sp>
      <p:sp>
        <p:nvSpPr>
          <p:cNvPr id="5" name="Slide Number Placeholder 4"/>
          <p:cNvSpPr>
            <a:spLocks noGrp="1"/>
          </p:cNvSpPr>
          <p:nvPr>
            <p:ph type="sldNum" sz="quarter" idx="10"/>
          </p:nvPr>
        </p:nvSpPr>
        <p:spPr/>
        <p:txBody>
          <a:bodyPr/>
          <a:lstStyle/>
          <a:p>
            <a:pPr>
              <a:defRPr/>
            </a:pPr>
            <a:fld id="{D4866AD1-022E-4E0E-AE7E-C7A6C4DD8D01}" type="slidenum">
              <a:rPr lang="en-US" smtClean="0"/>
              <a:pPr>
                <a:defRPr/>
              </a:pPr>
              <a:t>9</a:t>
            </a:fld>
            <a:endParaRPr lang="en-US"/>
          </a:p>
        </p:txBody>
      </p:sp>
      <p:sp>
        <p:nvSpPr>
          <p:cNvPr id="6" name="TextBox 5"/>
          <p:cNvSpPr txBox="1"/>
          <p:nvPr/>
        </p:nvSpPr>
        <p:spPr>
          <a:xfrm>
            <a:off x="253226" y="1215162"/>
            <a:ext cx="4062331" cy="307777"/>
          </a:xfrm>
          <a:prstGeom prst="rect">
            <a:avLst/>
          </a:prstGeom>
          <a:noFill/>
        </p:spPr>
        <p:txBody>
          <a:bodyPr wrap="none" rtlCol="0">
            <a:spAutoFit/>
          </a:bodyPr>
          <a:lstStyle/>
          <a:p>
            <a:r>
              <a:rPr lang="en-US" sz="1400" b="1" i="1" dirty="0" smtClean="0">
                <a:solidFill>
                  <a:srgbClr val="FF0000"/>
                </a:solidFill>
              </a:rPr>
              <a:t>Heather Lawrence/Steve English, 22 Jun 2017</a:t>
            </a:r>
            <a:endParaRPr lang="en-US" sz="1400" b="1" i="1" dirty="0">
              <a:solidFill>
                <a:srgbClr val="FF0000"/>
              </a:solidFill>
            </a:endParaRPr>
          </a:p>
        </p:txBody>
      </p:sp>
      <p:sp>
        <p:nvSpPr>
          <p:cNvPr id="10" name="TextBox 9"/>
          <p:cNvSpPr txBox="1"/>
          <p:nvPr/>
        </p:nvSpPr>
        <p:spPr>
          <a:xfrm>
            <a:off x="4886635" y="1061274"/>
            <a:ext cx="3468706" cy="307777"/>
          </a:xfrm>
          <a:prstGeom prst="rect">
            <a:avLst/>
          </a:prstGeom>
          <a:noFill/>
        </p:spPr>
        <p:txBody>
          <a:bodyPr wrap="none" rtlCol="0">
            <a:spAutoFit/>
          </a:bodyPr>
          <a:lstStyle/>
          <a:p>
            <a:r>
              <a:rPr lang="en-US" sz="1400" b="1" i="1" dirty="0" smtClean="0">
                <a:solidFill>
                  <a:srgbClr val="FF0000"/>
                </a:solidFill>
              </a:rPr>
              <a:t>Cheng-</a:t>
            </a:r>
            <a:r>
              <a:rPr lang="en-US" sz="1400" b="1" i="1" dirty="0" err="1" smtClean="0">
                <a:solidFill>
                  <a:srgbClr val="FF0000"/>
                </a:solidFill>
              </a:rPr>
              <a:t>Zhi</a:t>
            </a:r>
            <a:r>
              <a:rPr lang="en-US" sz="1400" b="1" i="1" dirty="0" smtClean="0">
                <a:solidFill>
                  <a:srgbClr val="FF0000"/>
                </a:solidFill>
              </a:rPr>
              <a:t> Zou/</a:t>
            </a:r>
            <a:r>
              <a:rPr lang="en-US" sz="1400" b="1" i="1" dirty="0" err="1" smtClean="0">
                <a:solidFill>
                  <a:srgbClr val="FF0000"/>
                </a:solidFill>
              </a:rPr>
              <a:t>Manik</a:t>
            </a:r>
            <a:r>
              <a:rPr lang="en-US" sz="1400" b="1" i="1" dirty="0" smtClean="0">
                <a:solidFill>
                  <a:srgbClr val="FF0000"/>
                </a:solidFill>
              </a:rPr>
              <a:t> Bali, 12 Jan 2018</a:t>
            </a:r>
            <a:endParaRPr lang="en-US" sz="1400" b="1" i="1" dirty="0">
              <a:solidFill>
                <a:srgbClr val="FF0000"/>
              </a:solidFill>
            </a:endParaRPr>
          </a:p>
        </p:txBody>
      </p:sp>
      <p:sp>
        <p:nvSpPr>
          <p:cNvPr id="13" name="TextBox 12"/>
          <p:cNvSpPr txBox="1"/>
          <p:nvPr/>
        </p:nvSpPr>
        <p:spPr>
          <a:xfrm>
            <a:off x="4633111" y="1387866"/>
            <a:ext cx="4346062" cy="307777"/>
          </a:xfrm>
          <a:prstGeom prst="rect">
            <a:avLst/>
          </a:prstGeom>
          <a:noFill/>
        </p:spPr>
        <p:txBody>
          <a:bodyPr wrap="none" rtlCol="0">
            <a:spAutoFit/>
          </a:bodyPr>
          <a:lstStyle/>
          <a:p>
            <a:r>
              <a:rPr lang="en-US" sz="1400" b="1" i="1" dirty="0" smtClean="0">
                <a:solidFill>
                  <a:srgbClr val="002060"/>
                </a:solidFill>
              </a:rPr>
              <a:t>Use of MSU/AMSU CDR as Calibration Reference</a:t>
            </a:r>
            <a:endParaRPr lang="en-US" sz="1400" b="1" i="1" dirty="0">
              <a:solidFill>
                <a:srgbClr val="002060"/>
              </a:solidFill>
            </a:endParaRPr>
          </a:p>
        </p:txBody>
      </p:sp>
      <p:pic>
        <p:nvPicPr>
          <p:cNvPr id="2150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17858" y="1699306"/>
            <a:ext cx="4038600" cy="180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73" y="3676888"/>
            <a:ext cx="3578225"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09707" y="3325646"/>
            <a:ext cx="3549370" cy="276999"/>
          </a:xfrm>
          <a:prstGeom prst="rect">
            <a:avLst/>
          </a:prstGeom>
          <a:noFill/>
        </p:spPr>
        <p:txBody>
          <a:bodyPr wrap="none" rtlCol="0">
            <a:spAutoFit/>
          </a:bodyPr>
          <a:lstStyle/>
          <a:p>
            <a:r>
              <a:rPr lang="en-GB" sz="1200" dirty="0" smtClean="0">
                <a:solidFill>
                  <a:srgbClr val="031F73"/>
                </a:solidFill>
                <a:latin typeface="Arial"/>
                <a:ea typeface="ＭＳ Ｐゴシック" charset="0"/>
              </a:rPr>
              <a:t>ECMWF O – B minus global average – 10 H GHz</a:t>
            </a:r>
            <a:endParaRPr lang="en-GB" sz="1200" dirty="0">
              <a:solidFill>
                <a:srgbClr val="031F73"/>
              </a:solidFill>
              <a:latin typeface="Arial"/>
              <a:ea typeface="ＭＳ Ｐゴシック" charset="0"/>
            </a:endParaRPr>
          </a:p>
        </p:txBody>
      </p:sp>
      <p:pic>
        <p:nvPicPr>
          <p:cNvPr id="21508" name="Picture 4"/>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729163" y="2621667"/>
            <a:ext cx="4038600" cy="343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1842" y="1695643"/>
            <a:ext cx="276860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230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33095</TotalTime>
  <Words>3558</Words>
  <Application>Microsoft Office PowerPoint</Application>
  <PresentationFormat>On-screen Show (4:3)</PresentationFormat>
  <Paragraphs>515</Paragraphs>
  <Slides>40</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Default Design</vt:lpstr>
      <vt:lpstr>Equation</vt:lpstr>
      <vt:lpstr>GRWG Microwave Sub-Group Briefing</vt:lpstr>
      <vt:lpstr>Outline</vt:lpstr>
      <vt:lpstr>Scope of Microwave  Sub-Group</vt:lpstr>
      <vt:lpstr>Members Signed up as of January 2018</vt:lpstr>
      <vt:lpstr>Focus Topics for 2017-2018</vt:lpstr>
      <vt:lpstr>Action Items Details in backup slides in presented Thurs MW session</vt:lpstr>
      <vt:lpstr>Recent Meetings of Microwave Sub-Group</vt:lpstr>
      <vt:lpstr>Meeting Highlights (1/3)</vt:lpstr>
      <vt:lpstr>Meeting Highlights (2/3)</vt:lpstr>
      <vt:lpstr>Meeting Highlights (3/3)</vt:lpstr>
      <vt:lpstr>Newsletters – MW Topics </vt:lpstr>
      <vt:lpstr>2017 MW Session</vt:lpstr>
      <vt:lpstr>2018 MW Session</vt:lpstr>
      <vt:lpstr>Summary and ongoing endeavors</vt:lpstr>
      <vt:lpstr>Backup material</vt:lpstr>
      <vt:lpstr>PowerPoint Presentation</vt:lpstr>
      <vt:lpstr>GPS-RO Measurement Principle</vt:lpstr>
      <vt:lpstr>GPS-RO Accuracy</vt:lpstr>
      <vt:lpstr>RO Data Have Been Used for Validating AMSU-A</vt:lpstr>
      <vt:lpstr> Recommendation </vt:lpstr>
      <vt:lpstr>ATMS Updates for S-NPP and NOAA-20</vt:lpstr>
      <vt:lpstr>S-NPP ATMS Scan  Drive Main Motor</vt:lpstr>
      <vt:lpstr>NOAA-20 ATMS Performance Summary</vt:lpstr>
      <vt:lpstr>NOAA-20 ATMS TDR (upper) and limb-corrected (bottom)</vt:lpstr>
      <vt:lpstr>NOAA-20 ATMS First Global Image (from ICVS)</vt:lpstr>
      <vt:lpstr>NOAA-20 ATMS Channel Correlation</vt:lpstr>
      <vt:lpstr>GRUAN / GSICS</vt:lpstr>
      <vt:lpstr>PowerPoint Presentation</vt:lpstr>
      <vt:lpstr>PowerPoint Presentation</vt:lpstr>
      <vt:lpstr>PowerPoint Presentation</vt:lpstr>
      <vt:lpstr>PowerPoint Presentation</vt:lpstr>
      <vt:lpstr>PowerPoint Presentation</vt:lpstr>
      <vt:lpstr>GRUAN</vt:lpstr>
      <vt:lpstr>PowerPoint Presentation</vt:lpstr>
      <vt:lpstr>Lunar Microwave Brightness Temperature Model Development</vt:lpstr>
      <vt:lpstr>Moon in DSV of MW Sounders: Bias</vt:lpstr>
      <vt:lpstr>Moon in DSV of MHS: SNOs</vt:lpstr>
      <vt:lpstr>Inter-comparison of CRTM, RTTOV and a LBL Model</vt:lpstr>
      <vt:lpstr>Ultimate Goal: Generating ATMS Pseudo-Observations from CrIS data</vt:lpstr>
      <vt:lpstr>GSICS MW Subgroup Task to Inter-compare RTMs in MW region</vt:lpstr>
    </vt:vector>
  </TitlesOfParts>
  <Company>NOAA / NESDIS / ORA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GSICS GEO-LEO ATBD</dc:title>
  <dc:subject>SPIE 2009 tALK</dc:subject>
  <dc:creator>Fred Wu</dc:creator>
  <cp:lastModifiedBy>Ralph Ferraro</cp:lastModifiedBy>
  <cp:revision>967</cp:revision>
  <cp:lastPrinted>2017-03-14T21:13:22Z</cp:lastPrinted>
  <dcterms:created xsi:type="dcterms:W3CDTF">2004-06-10T15:46:18Z</dcterms:created>
  <dcterms:modified xsi:type="dcterms:W3CDTF">2018-03-16T15:19:49Z</dcterms:modified>
</cp:coreProperties>
</file>