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86" r:id="rId3"/>
    <p:sldId id="299" r:id="rId4"/>
    <p:sldId id="300" r:id="rId5"/>
    <p:sldId id="301" r:id="rId6"/>
    <p:sldId id="277" r:id="rId7"/>
    <p:sldId id="267" r:id="rId8"/>
    <p:sldId id="294" r:id="rId9"/>
    <p:sldId id="287" r:id="rId10"/>
    <p:sldId id="266" r:id="rId11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54" autoAdjust="0"/>
    <p:restoredTop sz="94626" autoAdjust="0"/>
  </p:normalViewPr>
  <p:slideViewPr>
    <p:cSldViewPr>
      <p:cViewPr varScale="1">
        <p:scale>
          <a:sx n="81" d="100"/>
          <a:sy n="81" d="100"/>
        </p:scale>
        <p:origin x="-84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41C31-8DA7-4DE0-A990-431E7DCC6F79}" type="datetimeFigureOut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EAADB-D5AD-4A98-9B26-8B3DD5E771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9529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EAADB-D5AD-4A98-9B26-8B3DD5E771F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6782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1200" b="1" dirty="0" smtClean="0">
              <a:solidFill>
                <a:srgbClr val="0000FF"/>
              </a:solidFill>
              <a:latin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EAADB-D5AD-4A98-9B26-8B3DD5E771F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7450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EAADB-D5AD-4A98-9B26-8B3DD5E771F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8817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EAADB-D5AD-4A98-9B26-8B3DD5E771F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83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EAADB-D5AD-4A98-9B26-8B3DD5E771F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1186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C33-371E-43BC-9AF6-3B839BAD479F}" type="datetime1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230D-3337-4B80-99A9-CECFF42C55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97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5079-367A-42F9-ADA1-A0A099604DD0}" type="datetime1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230D-3337-4B80-99A9-CECFF42C55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97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DCB6-D579-4CA6-B63D-3D591688ED20}" type="datetime1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230D-3337-4B80-99A9-CECFF42C55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366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73E8-3FC9-484B-B474-D3BA7682B415}" type="datetime1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230D-3337-4B80-99A9-CECFF42C55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13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E9D1-B57B-4584-9547-859EE60C5CB6}" type="datetime1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230D-3337-4B80-99A9-CECFF42C55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161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E18-D774-4D6D-AA38-0623F632E109}" type="datetime1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230D-3337-4B80-99A9-CECFF42C55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391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F96A-7727-4454-9982-396D05A0F8B0}" type="datetime1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230D-3337-4B80-99A9-CECFF42C55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27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EDAB-B137-48EF-A8C0-A158B277EC0E}" type="datetime1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230D-3337-4B80-99A9-CECFF42C55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804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-1096"/>
            <a:ext cx="9144000" cy="68590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">
                <a:srgbClr val="E5ECF7"/>
              </a:gs>
              <a:gs pos="35000">
                <a:schemeClr val="bg1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2685-FA65-4A9F-8186-1A827B839B5D}" type="datetime1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1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64230D-3337-4B80-99A9-CECFF42C557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980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B7B6-7206-4095-9518-F99DF741D945}" type="datetime1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230D-3337-4B80-99A9-CECFF42C55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988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44E4-2EDB-4AC2-A726-7C248608D1BE}" type="datetime1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230D-3337-4B80-99A9-CECFF42C55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949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19B48-E81A-40EE-9622-B141BB087DFC}" type="datetime1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4230D-3337-4B80-99A9-CECFF42C55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084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1700808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 smtClean="0">
                <a:latin typeface="Calibri" pitchFamily="34" charset="0"/>
              </a:rPr>
              <a:t>Inter-Comparison between</a:t>
            </a:r>
          </a:p>
          <a:p>
            <a:pPr algn="ctr"/>
            <a:r>
              <a:rPr lang="en-US" altLang="ko-KR" sz="4000" b="1" dirty="0" smtClean="0">
                <a:latin typeface="Calibri" pitchFamily="34" charset="0"/>
              </a:rPr>
              <a:t>COMS/MI and Himawari-8/AHI</a:t>
            </a:r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0" y="3645024"/>
            <a:ext cx="9144000" cy="2287146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ko-KR" sz="2400" dirty="0" err="1" smtClean="0">
                <a:latin typeface="Calibri" pitchFamily="34" charset="0"/>
              </a:rPr>
              <a:t>Hyeji</a:t>
            </a:r>
            <a:r>
              <a:rPr lang="en-US" altLang="ko-KR" sz="2400" dirty="0" smtClean="0">
                <a:latin typeface="Calibri" pitchFamily="34" charset="0"/>
              </a:rPr>
              <a:t> Yang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ko-KR" sz="2400" dirty="0" smtClean="0">
                <a:latin typeface="Calibri" pitchFamily="34" charset="0"/>
              </a:rPr>
              <a:t>NMSC/KMA</a:t>
            </a:r>
            <a:endParaRPr lang="ko-KR" alt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0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7624" y="2988241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4749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001===업무\001===GSICS\003===DATA\SRF\COMS_HIMAWARI8_VIS_SRF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083" y="3677576"/>
            <a:ext cx="3592726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366044"/>
              </p:ext>
            </p:extLst>
          </p:nvPr>
        </p:nvGraphicFramePr>
        <p:xfrm>
          <a:off x="5220072" y="2037968"/>
          <a:ext cx="30602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100"/>
                <a:gridCol w="1530100"/>
              </a:tblGrid>
              <a:tr h="2400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COMS/MI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Himawari-8/AHI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Calibri" pitchFamily="34" charset="0"/>
                          <a:ea typeface="+mn-ea"/>
                        </a:rPr>
                        <a:t>VIS(0.67</a:t>
                      </a:r>
                      <a:r>
                        <a:rPr lang="ko-KR" altLang="en-US" sz="1000" dirty="0" smtClean="0">
                          <a:latin typeface="Calibri" pitchFamily="34" charset="0"/>
                          <a:ea typeface="+mn-ea"/>
                        </a:rPr>
                        <a:t>㎛</a:t>
                      </a:r>
                      <a:r>
                        <a:rPr lang="en-US" altLang="ko-KR" sz="1000" dirty="0" smtClean="0">
                          <a:latin typeface="Calibri" pitchFamily="34" charset="0"/>
                          <a:ea typeface="+mn-ea"/>
                        </a:rPr>
                        <a:t>)</a:t>
                      </a:r>
                      <a:endParaRPr lang="ko-KR" altLang="en-US" sz="10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Calibri" pitchFamily="34" charset="0"/>
                          <a:ea typeface="+mn-ea"/>
                        </a:rPr>
                        <a:t>VIS(0.64</a:t>
                      </a:r>
                      <a:r>
                        <a:rPr lang="ko-KR" altLang="en-US" sz="1000" dirty="0" smtClean="0">
                          <a:latin typeface="Calibri" pitchFamily="34" charset="0"/>
                          <a:ea typeface="+mn-ea"/>
                        </a:rPr>
                        <a:t>㎛</a:t>
                      </a:r>
                      <a:r>
                        <a:rPr lang="en-US" altLang="ko-KR" sz="1000" dirty="0" smtClean="0">
                          <a:latin typeface="Calibri" pitchFamily="34" charset="0"/>
                          <a:ea typeface="+mn-ea"/>
                        </a:rPr>
                        <a:t>)</a:t>
                      </a:r>
                      <a:endParaRPr lang="ko-KR" altLang="en-US" sz="10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Calibri" pitchFamily="34" charset="0"/>
                          <a:ea typeface="+mn-ea"/>
                          <a:cs typeface="Arial" charset="0"/>
                        </a:rPr>
                        <a:t>IR1(10.79</a:t>
                      </a:r>
                      <a:r>
                        <a:rPr lang="ko-KR" altLang="en-US" sz="1000" dirty="0" smtClean="0">
                          <a:latin typeface="Calibri" pitchFamily="34" charset="0"/>
                          <a:ea typeface="+mn-ea"/>
                        </a:rPr>
                        <a:t>㎛</a:t>
                      </a:r>
                      <a:r>
                        <a:rPr lang="en-US" altLang="ko-KR" sz="1000" dirty="0" smtClean="0">
                          <a:latin typeface="Calibri" pitchFamily="34" charset="0"/>
                          <a:ea typeface="+mn-ea"/>
                        </a:rPr>
                        <a:t>)</a:t>
                      </a:r>
                      <a:endParaRPr lang="ko-KR" altLang="en-US" sz="10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Calibri" pitchFamily="34" charset="0"/>
                          <a:ea typeface="+mn-ea"/>
                          <a:cs typeface="Arial" charset="0"/>
                        </a:rPr>
                        <a:t>Ch13(10.41</a:t>
                      </a:r>
                      <a:r>
                        <a:rPr lang="ko-KR" altLang="en-US" sz="1000" dirty="0" smtClean="0">
                          <a:latin typeface="Calibri" pitchFamily="34" charset="0"/>
                          <a:ea typeface="+mn-ea"/>
                        </a:rPr>
                        <a:t>㎛</a:t>
                      </a:r>
                      <a:r>
                        <a:rPr lang="en-US" altLang="ko-KR" sz="1000" dirty="0" smtClean="0">
                          <a:latin typeface="Calibri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lang="ko-KR" altLang="en-US" sz="10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Calibri" pitchFamily="34" charset="0"/>
                          <a:ea typeface="+mn-ea"/>
                          <a:cs typeface="Arial" charset="0"/>
                        </a:rPr>
                        <a:t>IR2(12.06</a:t>
                      </a:r>
                      <a:r>
                        <a:rPr lang="ko-KR" altLang="en-US" sz="1000" dirty="0" smtClean="0">
                          <a:latin typeface="Calibri" pitchFamily="34" charset="0"/>
                          <a:ea typeface="+mn-ea"/>
                        </a:rPr>
                        <a:t>㎛</a:t>
                      </a:r>
                      <a:r>
                        <a:rPr lang="en-US" altLang="ko-KR" sz="1000" dirty="0" smtClean="0">
                          <a:latin typeface="Calibri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lang="ko-KR" altLang="en-US" sz="10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Calibri" pitchFamily="34" charset="0"/>
                          <a:ea typeface="+mn-ea"/>
                          <a:cs typeface="Arial" charset="0"/>
                        </a:rPr>
                        <a:t>Ch15(12.38</a:t>
                      </a:r>
                      <a:r>
                        <a:rPr lang="ko-KR" altLang="en-US" sz="1000" dirty="0" smtClean="0">
                          <a:latin typeface="Calibri" pitchFamily="34" charset="0"/>
                          <a:ea typeface="+mn-ea"/>
                        </a:rPr>
                        <a:t>㎛</a:t>
                      </a:r>
                      <a:r>
                        <a:rPr lang="en-US" altLang="ko-KR" sz="1000" dirty="0" smtClean="0">
                          <a:latin typeface="Calibri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lang="ko-KR" altLang="en-US" sz="10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ctr" latinLnBrk="1"/>
                      <a:r>
                        <a:rPr lang="en-GB" altLang="ko-KR" sz="1000" dirty="0" smtClean="0">
                          <a:latin typeface="Calibri" pitchFamily="34" charset="0"/>
                          <a:ea typeface="+mn-ea"/>
                          <a:cs typeface="Arial" charset="0"/>
                        </a:rPr>
                        <a:t>WV(6.74</a:t>
                      </a:r>
                      <a:r>
                        <a:rPr lang="ko-KR" altLang="en-US" sz="1000" dirty="0" smtClean="0">
                          <a:latin typeface="Calibri" pitchFamily="34" charset="0"/>
                          <a:ea typeface="+mn-ea"/>
                        </a:rPr>
                        <a:t>㎛</a:t>
                      </a:r>
                      <a:r>
                        <a:rPr lang="en-GB" altLang="ko-KR" sz="1000" dirty="0" smtClean="0">
                          <a:latin typeface="Calibri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lang="ko-KR" altLang="en-US" sz="10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GB" altLang="ko-KR" sz="1000" dirty="0" smtClean="0">
                          <a:latin typeface="Calibri" pitchFamily="34" charset="0"/>
                          <a:ea typeface="+mn-ea"/>
                          <a:cs typeface="Arial" charset="0"/>
                        </a:rPr>
                        <a:t>Ch08(6.24</a:t>
                      </a:r>
                      <a:r>
                        <a:rPr lang="ko-KR" altLang="en-US" sz="1000" dirty="0" smtClean="0">
                          <a:latin typeface="Calibri" pitchFamily="34" charset="0"/>
                          <a:ea typeface="+mn-ea"/>
                        </a:rPr>
                        <a:t>㎛</a:t>
                      </a:r>
                      <a:r>
                        <a:rPr lang="en-GB" altLang="ko-KR" sz="1000" dirty="0" smtClean="0">
                          <a:latin typeface="Calibri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lang="ko-KR" altLang="en-US" sz="10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Calibri" pitchFamily="34" charset="0"/>
                          <a:ea typeface="+mn-ea"/>
                          <a:cs typeface="Arial" charset="0"/>
                        </a:rPr>
                        <a:t>SWIR(3.75</a:t>
                      </a:r>
                      <a:r>
                        <a:rPr lang="ko-KR" altLang="en-US" sz="1000" dirty="0" smtClean="0">
                          <a:latin typeface="Calibri" pitchFamily="34" charset="0"/>
                          <a:ea typeface="+mn-ea"/>
                        </a:rPr>
                        <a:t>㎛</a:t>
                      </a:r>
                      <a:r>
                        <a:rPr lang="en-US" altLang="ko-KR" sz="1000" dirty="0" smtClean="0">
                          <a:latin typeface="Calibri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lang="ko-KR" altLang="en-US" sz="10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Calibri" pitchFamily="34" charset="0"/>
                          <a:ea typeface="+mn-ea"/>
                          <a:cs typeface="Arial" charset="0"/>
                        </a:rPr>
                        <a:t>Ch07(3.89</a:t>
                      </a:r>
                      <a:r>
                        <a:rPr lang="ko-KR" altLang="en-US" sz="1000" dirty="0" smtClean="0">
                          <a:latin typeface="Calibri" pitchFamily="34" charset="0"/>
                          <a:ea typeface="+mn-ea"/>
                        </a:rPr>
                        <a:t>㎛</a:t>
                      </a:r>
                      <a:r>
                        <a:rPr lang="en-US" altLang="ko-KR" sz="1000" dirty="0" smtClean="0">
                          <a:latin typeface="Calibri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lang="ko-KR" altLang="en-US" sz="10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4276" y="116632"/>
            <a:ext cx="9139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latin typeface="Calibri" pitchFamily="34" charset="0"/>
                <a:ea typeface="+mj-ea"/>
              </a:rPr>
              <a:t>GEO-GEO Inter-comparison</a:t>
            </a:r>
            <a:endParaRPr lang="ko-KR" altLang="en-US" sz="11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9205" y="141277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-US" altLang="ko-KR" sz="1600" b="1" dirty="0" smtClean="0">
                <a:latin typeface="Calibri" pitchFamily="34" charset="0"/>
              </a:rPr>
              <a:t>Compatible Channels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2959" y="141277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-US" altLang="ko-KR" sz="1600" b="1" dirty="0" smtClean="0">
                <a:latin typeface="Calibri" pitchFamily="34" charset="0"/>
              </a:rPr>
              <a:t>Methods</a:t>
            </a:r>
          </a:p>
        </p:txBody>
      </p:sp>
      <p:pic>
        <p:nvPicPr>
          <p:cNvPr id="3" name="Picture 2" descr="D:\001===업무\001===GSICS\003===DATA\SRF\COMS_HIMAWARI8_IR_SRF_NO_LEGEND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869" y="5048660"/>
            <a:ext cx="3572939" cy="148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446108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53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54186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latin typeface="Calibri" pitchFamily="34" charset="0"/>
              </a:rPr>
              <a:t>MI vs. AHI Observation Area</a:t>
            </a:r>
          </a:p>
        </p:txBody>
      </p:sp>
      <p:grpSp>
        <p:nvGrpSpPr>
          <p:cNvPr id="12" name="그룹 11"/>
          <p:cNvGrpSpPr/>
          <p:nvPr/>
        </p:nvGrpSpPr>
        <p:grpSpPr>
          <a:xfrm>
            <a:off x="5000533" y="1412776"/>
            <a:ext cx="3456000" cy="3060000"/>
            <a:chOff x="5004048" y="1690697"/>
            <a:chExt cx="3456000" cy="2880000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1690697"/>
              <a:ext cx="3456000" cy="28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직사각형 9"/>
            <p:cNvSpPr/>
            <p:nvPr/>
          </p:nvSpPr>
          <p:spPr>
            <a:xfrm>
              <a:off x="5175327" y="2037818"/>
              <a:ext cx="51007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600" dirty="0" smtClean="0">
                  <a:solidFill>
                    <a:srgbClr val="C00000"/>
                  </a:solidFill>
                </a:rPr>
                <a:t>WV</a:t>
              </a:r>
              <a:endParaRPr lang="ko-KR" altLang="en-US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323528" y="692696"/>
            <a:ext cx="676909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Calibri" pitchFamily="34" charset="0"/>
              </a:rPr>
              <a:t>Common observation area of MI and AHI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Calibri" pitchFamily="34" charset="0"/>
              </a:rPr>
              <a:t>Region is colored with TB bias[K] (MI-AHI) passed Uniformity test</a:t>
            </a:r>
            <a:r>
              <a:rPr lang="en-US" altLang="ko-KR" sz="1400" dirty="0">
                <a:latin typeface="Calibri" pitchFamily="34" charset="0"/>
              </a:rPr>
              <a:t> </a:t>
            </a:r>
            <a:r>
              <a:rPr lang="en-US" altLang="ko-KR" sz="1400" dirty="0" smtClean="0">
                <a:latin typeface="Calibri" pitchFamily="34" charset="0"/>
              </a:rPr>
              <a:t>(21 </a:t>
            </a:r>
            <a:r>
              <a:rPr lang="en-US" altLang="ko-KR" sz="1400" dirty="0">
                <a:latin typeface="Calibri" pitchFamily="34" charset="0"/>
              </a:rPr>
              <a:t>July 2017 </a:t>
            </a:r>
            <a:r>
              <a:rPr lang="en-US" altLang="ko-KR" sz="1400" dirty="0" smtClean="0">
                <a:latin typeface="Calibri" pitchFamily="34" charset="0"/>
              </a:rPr>
              <a:t>02UTC)</a:t>
            </a:r>
          </a:p>
        </p:txBody>
      </p:sp>
      <p:grpSp>
        <p:nvGrpSpPr>
          <p:cNvPr id="8" name="그룹 7"/>
          <p:cNvGrpSpPr/>
          <p:nvPr/>
        </p:nvGrpSpPr>
        <p:grpSpPr>
          <a:xfrm>
            <a:off x="827968" y="1412776"/>
            <a:ext cx="3456000" cy="3060000"/>
            <a:chOff x="539552" y="1690697"/>
            <a:chExt cx="3456000" cy="2880000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1690697"/>
              <a:ext cx="3456000" cy="28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직사각형 16"/>
            <p:cNvSpPr/>
            <p:nvPr/>
          </p:nvSpPr>
          <p:spPr>
            <a:xfrm>
              <a:off x="730460" y="2037818"/>
              <a:ext cx="67358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600" dirty="0" smtClean="0">
                  <a:solidFill>
                    <a:srgbClr val="C00000"/>
                  </a:solidFill>
                </a:rPr>
                <a:t>SWIR</a:t>
              </a:r>
              <a:endParaRPr lang="ko-KR" altLang="en-US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827968" y="3933056"/>
            <a:ext cx="3456000" cy="3060000"/>
            <a:chOff x="539552" y="4077072"/>
            <a:chExt cx="3456000" cy="28800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4077072"/>
              <a:ext cx="3456000" cy="28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직사각형 2"/>
            <p:cNvSpPr/>
            <p:nvPr/>
          </p:nvSpPr>
          <p:spPr>
            <a:xfrm>
              <a:off x="725381" y="4425789"/>
              <a:ext cx="47961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600" dirty="0" smtClean="0">
                  <a:solidFill>
                    <a:srgbClr val="C00000"/>
                  </a:solidFill>
                </a:rPr>
                <a:t>IR1</a:t>
              </a:r>
              <a:endParaRPr lang="ko-KR" altLang="en-US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5004048" y="3933056"/>
            <a:ext cx="3456000" cy="3060000"/>
            <a:chOff x="5004048" y="4077072"/>
            <a:chExt cx="3456000" cy="28800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4077072"/>
              <a:ext cx="3456000" cy="28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직사각형 8"/>
            <p:cNvSpPr/>
            <p:nvPr/>
          </p:nvSpPr>
          <p:spPr>
            <a:xfrm>
              <a:off x="5198773" y="4431978"/>
              <a:ext cx="47961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600" dirty="0" smtClean="0">
                  <a:solidFill>
                    <a:srgbClr val="C00000"/>
                  </a:solidFill>
                </a:rPr>
                <a:t>IR2</a:t>
              </a:r>
              <a:endParaRPr lang="ko-KR" altLang="en-US" sz="16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41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592" y="3987760"/>
            <a:ext cx="252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6" y="3989696"/>
            <a:ext cx="252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592" y="1476552"/>
            <a:ext cx="252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6" y="1476552"/>
            <a:ext cx="252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692696"/>
            <a:ext cx="8280920" cy="70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Calibri" pitchFamily="34" charset="0"/>
              </a:rPr>
              <a:t>Relationship between MI and AHI Tb of IR  channels</a:t>
            </a:r>
            <a:endParaRPr lang="en-US" altLang="ko-KR" sz="1400" dirty="0">
              <a:latin typeface="Calibri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Calibri" pitchFamily="34" charset="0"/>
              </a:rPr>
              <a:t>Period: 1~31 Aug. 2015</a:t>
            </a:r>
            <a:endParaRPr lang="ko-KR" altLang="en-US" sz="1400" dirty="0">
              <a:latin typeface="Calibri" pitchFamily="34" charset="0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357098"/>
              </p:ext>
            </p:extLst>
          </p:nvPr>
        </p:nvGraphicFramePr>
        <p:xfrm>
          <a:off x="5508104" y="1662986"/>
          <a:ext cx="3312368" cy="191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906"/>
                <a:gridCol w="1177731"/>
                <a:gridCol w="1177731"/>
              </a:tblGrid>
              <a:tr h="319776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SWIR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Arial" charset="0"/>
                        </a:rPr>
                        <a:t>(3.75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㎛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lang="ko-KR" altLang="en-US" sz="1000" b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WV</a:t>
                      </a:r>
                      <a:r>
                        <a:rPr lang="en-GB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Arial" charset="0"/>
                        </a:rPr>
                        <a:t>(6.74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㎛</a:t>
                      </a:r>
                      <a:r>
                        <a:rPr lang="en-GB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Number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17,101,872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84,244,064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Bias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-0.030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-0.394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RMSE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0.446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1.369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Slope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1.03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0.92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Intercept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-9.36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18.62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484270"/>
              </p:ext>
            </p:extLst>
          </p:nvPr>
        </p:nvGraphicFramePr>
        <p:xfrm>
          <a:off x="5580112" y="4174640"/>
          <a:ext cx="3312368" cy="191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906"/>
                <a:gridCol w="1177731"/>
                <a:gridCol w="1177731"/>
              </a:tblGrid>
              <a:tr h="319776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IR1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Arial" charset="0"/>
                        </a:rPr>
                        <a:t>(10.79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㎛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)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IR2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Arial" charset="0"/>
                        </a:rPr>
                        <a:t>(12.06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㎛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Number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40,780,312</a:t>
                      </a:r>
                      <a:endParaRPr lang="ko-KR" altLang="en-US" sz="10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44,053,614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Bias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0.408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-0.433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RMSE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0.472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0.638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Slope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0.99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1.02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Intercept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3.13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-5.54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362" y="-4234"/>
            <a:ext cx="9144000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latin typeface="Calibri" pitchFamily="34" charset="0"/>
              </a:rPr>
              <a:t>Inter-comparison of MI and AHI IR channels</a:t>
            </a:r>
          </a:p>
        </p:txBody>
      </p:sp>
    </p:spTree>
    <p:extLst>
      <p:ext uri="{BB962C8B-B14F-4D97-AF65-F5344CB8AC3E}">
        <p14:creationId xmlns:p14="http://schemas.microsoft.com/office/powerpoint/2010/main" val="241288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7" y="836712"/>
            <a:ext cx="8352929" cy="70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Calibri" pitchFamily="34" charset="0"/>
              </a:rPr>
              <a:t>Seasonal variation of Tb[K] bias (at MI standard temperature) during 2016 (1 year)</a:t>
            </a:r>
            <a:endParaRPr lang="en-US" altLang="ko-KR" sz="1400" dirty="0">
              <a:latin typeface="Calibri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Calibri" pitchFamily="34" charset="0"/>
              </a:rPr>
              <a:t>Shown by Midnight, Morning, Afternoon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-27384"/>
            <a:ext cx="9144000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latin typeface="Calibri" pitchFamily="34" charset="0"/>
              </a:rPr>
              <a:t>Seasonal variation of MI and AHI IR channels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35" y="4220808"/>
            <a:ext cx="441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172" y="4220808"/>
            <a:ext cx="441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496" y="1767008"/>
            <a:ext cx="441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35" y="1767008"/>
            <a:ext cx="441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827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4" y="4175204"/>
            <a:ext cx="448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387" y="4175735"/>
            <a:ext cx="448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575" y="1696275"/>
            <a:ext cx="448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" y="1706542"/>
            <a:ext cx="448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3527" y="951111"/>
            <a:ext cx="8352929" cy="38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Calibri" pitchFamily="34" charset="0"/>
              </a:rPr>
              <a:t>Diurnal variation of Tb[K] bias (at MI standard temperature) during 2016 (1 year)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-27384"/>
            <a:ext cx="9144000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latin typeface="Calibri" pitchFamily="34" charset="0"/>
              </a:rPr>
              <a:t>Diurnal variation of MI and AHI IR channels</a:t>
            </a:r>
          </a:p>
        </p:txBody>
      </p:sp>
    </p:spTree>
    <p:extLst>
      <p:ext uri="{BB962C8B-B14F-4D97-AF65-F5344CB8AC3E}">
        <p14:creationId xmlns:p14="http://schemas.microsoft.com/office/powerpoint/2010/main" val="18340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3" y="4167114"/>
            <a:ext cx="448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646" y="4167114"/>
            <a:ext cx="448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96802"/>
            <a:ext cx="448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5" y="1685030"/>
            <a:ext cx="448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3527" y="951111"/>
            <a:ext cx="8352929" cy="70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Calibri" pitchFamily="34" charset="0"/>
              </a:rPr>
              <a:t>Diurnal variation of Tb[K] bias (at MI standard temperature) during 2016 (1 year)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Calibri" pitchFamily="34" charset="0"/>
              </a:rPr>
              <a:t>Each line means season (spring, summer, autumn, winter)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-2738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latin typeface="Calibri" pitchFamily="34" charset="0"/>
              </a:rPr>
              <a:t>Diurnal variation of MI and AHI IR channels</a:t>
            </a:r>
          </a:p>
        </p:txBody>
      </p:sp>
    </p:spTree>
    <p:extLst>
      <p:ext uri="{BB962C8B-B14F-4D97-AF65-F5344CB8AC3E}">
        <p14:creationId xmlns:p14="http://schemas.microsoft.com/office/powerpoint/2010/main" val="121914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23" y="1782108"/>
            <a:ext cx="4800000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7" y="951111"/>
            <a:ext cx="83529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Calibri" pitchFamily="34" charset="0"/>
              </a:rPr>
              <a:t>Diurnal variation of MI and AHI IR1(10.8</a:t>
            </a:r>
            <a:r>
              <a:rPr lang="ko-KR" altLang="en-US" sz="1400" dirty="0">
                <a:latin typeface="Calibri" pitchFamily="34" charset="0"/>
              </a:rPr>
              <a:t>㎛</a:t>
            </a:r>
            <a:r>
              <a:rPr lang="en-US" altLang="ko-KR" sz="1400" dirty="0" smtClean="0">
                <a:latin typeface="Calibri" pitchFamily="34" charset="0"/>
              </a:rPr>
              <a:t>) on clear pixels (3x3, </a:t>
            </a:r>
            <a:r>
              <a:rPr lang="en-US" altLang="ko-KR" sz="1400" dirty="0" smtClean="0">
                <a:latin typeface="Calibri" pitchFamily="34" charset="0"/>
              </a:rPr>
              <a:t>7x7 </a:t>
            </a:r>
            <a:r>
              <a:rPr lang="en-US" altLang="ko-KR" sz="1400" dirty="0" smtClean="0">
                <a:latin typeface="Calibri" pitchFamily="34" charset="0"/>
              </a:rPr>
              <a:t>avg.)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Calibri" pitchFamily="34" charset="0"/>
              </a:rPr>
              <a:t>Case: Jan. 2018 00~23UTC, 35.4ºN, 130.1ºE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-2738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latin typeface="Calibri" pitchFamily="34" charset="0"/>
              </a:rPr>
              <a:t>Diurnal variation on clear spot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986" y="4567206"/>
            <a:ext cx="1669233" cy="1942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087812"/>
              </p:ext>
            </p:extLst>
          </p:nvPr>
        </p:nvGraphicFramePr>
        <p:xfrm>
          <a:off x="5925641" y="1988840"/>
          <a:ext cx="2736304" cy="4423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076"/>
                <a:gridCol w="684076"/>
                <a:gridCol w="684076"/>
                <a:gridCol w="684076"/>
              </a:tblGrid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Hour(KST)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AHI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Bias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 smtClean="0">
                          <a:effectLst/>
                          <a:latin typeface="Calibri" pitchFamily="34" charset="0"/>
                        </a:rPr>
                        <a:t>09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285.891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284.796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>
                          <a:effectLst/>
                          <a:latin typeface="Calibri" pitchFamily="34" charset="0"/>
                        </a:rPr>
                        <a:t>10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285.891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284.815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>
                          <a:effectLst/>
                          <a:latin typeface="Calibri" pitchFamily="34" charset="0"/>
                        </a:rPr>
                        <a:t>11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1.063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>
                          <a:effectLst/>
                          <a:latin typeface="Calibri" pitchFamily="34" charset="0"/>
                        </a:rPr>
                        <a:t>12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>
                          <a:effectLst/>
                          <a:latin typeface="Calibri" pitchFamily="34" charset="0"/>
                        </a:rPr>
                        <a:t>13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286.056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284.987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1.069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>
                          <a:effectLst/>
                          <a:latin typeface="Calibri" pitchFamily="34" charset="0"/>
                        </a:rPr>
                        <a:t>14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286.089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285.047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>
                          <a:effectLst/>
                          <a:latin typeface="Calibri" pitchFamily="34" charset="0"/>
                        </a:rPr>
                        <a:t>15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286.187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1.089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>
                          <a:effectLst/>
                          <a:latin typeface="Calibri" pitchFamily="34" charset="0"/>
                        </a:rPr>
                        <a:t>16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286.105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>
                          <a:effectLst/>
                          <a:latin typeface="Calibri" pitchFamily="34" charset="0"/>
                        </a:rPr>
                        <a:t>17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286.105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284.998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>
                          <a:effectLst/>
                          <a:latin typeface="Calibri" pitchFamily="34" charset="0"/>
                        </a:rPr>
                        <a:t>18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1.086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>
                          <a:effectLst/>
                          <a:latin typeface="Calibri" pitchFamily="34" charset="0"/>
                        </a:rPr>
                        <a:t>19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>
                          <a:effectLst/>
                          <a:latin typeface="Calibri" pitchFamily="34" charset="0"/>
                        </a:rPr>
                        <a:t>20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285.891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>
                          <a:effectLst/>
                          <a:latin typeface="Calibri" pitchFamily="34" charset="0"/>
                        </a:rPr>
                        <a:t>21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285.776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>
                          <a:effectLst/>
                          <a:latin typeface="Calibri" pitchFamily="34" charset="0"/>
                        </a:rPr>
                        <a:t>22</a:t>
                      </a:r>
                      <a:endParaRPr lang="en-US" altLang="ko-KR" sz="10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284.808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0.786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>
                          <a:effectLst/>
                          <a:latin typeface="Calibri" pitchFamily="34" charset="0"/>
                        </a:rPr>
                        <a:t>23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284.720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0.660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 smtClean="0">
                          <a:effectLst/>
                          <a:latin typeface="Calibri" pitchFamily="34" charset="0"/>
                        </a:rPr>
                        <a:t>00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 smtClean="0">
                          <a:effectLst/>
                          <a:latin typeface="Calibri" pitchFamily="34" charset="0"/>
                        </a:rPr>
                        <a:t>01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 smtClean="0">
                          <a:effectLst/>
                          <a:latin typeface="Calibri" pitchFamily="34" charset="0"/>
                        </a:rPr>
                        <a:t>02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285.048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 smtClean="0">
                          <a:effectLst/>
                          <a:latin typeface="Calibri" pitchFamily="34" charset="0"/>
                        </a:rPr>
                        <a:t>03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284.798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 smtClean="0">
                          <a:effectLst/>
                          <a:latin typeface="Calibri" pitchFamily="34" charset="0"/>
                        </a:rPr>
                        <a:t>04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 smtClean="0">
                          <a:effectLst/>
                          <a:latin typeface="Calibri" pitchFamily="34" charset="0"/>
                        </a:rPr>
                        <a:t>05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284.864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0.780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 smtClean="0">
                          <a:effectLst/>
                          <a:latin typeface="Calibri" pitchFamily="34" charset="0"/>
                        </a:rPr>
                        <a:t>06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284.761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0.933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 smtClean="0">
                          <a:effectLst/>
                          <a:latin typeface="Calibri" pitchFamily="34" charset="0"/>
                        </a:rPr>
                        <a:t>07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285.727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9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u="none" strike="noStrike" dirty="0" smtClean="0">
                          <a:effectLst/>
                          <a:latin typeface="Calibri" pitchFamily="34" charset="0"/>
                        </a:rPr>
                        <a:t>08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" marR="8229" marT="82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285.776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284.641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그룹 7"/>
          <p:cNvGrpSpPr/>
          <p:nvPr/>
        </p:nvGrpSpPr>
        <p:grpSpPr>
          <a:xfrm>
            <a:off x="3203848" y="4442068"/>
            <a:ext cx="1872208" cy="2187664"/>
            <a:chOff x="3683368" y="4553704"/>
            <a:chExt cx="1872208" cy="2187664"/>
          </a:xfrm>
        </p:grpSpPr>
        <p:pic>
          <p:nvPicPr>
            <p:cNvPr id="9" name="Picture 10" descr="C:\Users\user\Desktop\himawari8_ahi_le2_ca04_ko020lc_20180101194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3368" y="4553704"/>
              <a:ext cx="1872208" cy="21876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직사각형 9"/>
            <p:cNvSpPr/>
            <p:nvPr/>
          </p:nvSpPr>
          <p:spPr>
            <a:xfrm>
              <a:off x="4812636" y="5941516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b="1" dirty="0" smtClean="0">
                  <a:solidFill>
                    <a:srgbClr val="FF0000"/>
                  </a:solidFill>
                </a:rPr>
                <a:t>*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03848" y="6519642"/>
            <a:ext cx="172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Himawari-9 CA (‘18.1.1.19:40UTC)</a:t>
            </a:r>
            <a:endParaRPr lang="ko-KR" alt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93540" y="6518994"/>
            <a:ext cx="172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COMS IR1 Tb[K](‘18.1.1.02:00UTC)</a:t>
            </a:r>
            <a:endParaRPr lang="ko-KR" altLang="en-US" sz="800" dirty="0"/>
          </a:p>
        </p:txBody>
      </p:sp>
    </p:spTree>
    <p:extLst>
      <p:ext uri="{BB962C8B-B14F-4D97-AF65-F5344CB8AC3E}">
        <p14:creationId xmlns:p14="http://schemas.microsoft.com/office/powerpoint/2010/main" val="32482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user\Desktop\논문그림\가시채널_201508_DCC_scatter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887" y="2204864"/>
            <a:ext cx="324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324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-27384"/>
            <a:ext cx="9144000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latin typeface="Calibri" pitchFamily="34" charset="0"/>
              </a:rPr>
              <a:t>Inter-comparison between MI and AHI VIS channel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7" y="951111"/>
            <a:ext cx="835292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Calibri" pitchFamily="34" charset="0"/>
              </a:rPr>
              <a:t>Difference </a:t>
            </a:r>
            <a:r>
              <a:rPr lang="en-US" altLang="ko-KR" sz="1400" smtClean="0">
                <a:latin typeface="Calibri" pitchFamily="34" charset="0"/>
              </a:rPr>
              <a:t>of MI(0.67</a:t>
            </a:r>
            <a:r>
              <a:rPr lang="ko-KR" altLang="en-US" sz="1400" smtClean="0">
                <a:latin typeface="Calibri" pitchFamily="34" charset="0"/>
              </a:rPr>
              <a:t>㎛</a:t>
            </a:r>
            <a:r>
              <a:rPr lang="en-US" altLang="ko-KR" sz="1400" dirty="0" smtClean="0">
                <a:latin typeface="Calibri" pitchFamily="34" charset="0"/>
              </a:rPr>
              <a:t>) and AHI VIS(0.64</a:t>
            </a:r>
            <a:r>
              <a:rPr lang="ko-KR" altLang="en-US" sz="1400" dirty="0" smtClean="0">
                <a:latin typeface="Calibri" pitchFamily="34" charset="0"/>
              </a:rPr>
              <a:t>㎛</a:t>
            </a:r>
            <a:r>
              <a:rPr lang="en-US" altLang="ko-KR" sz="1400" dirty="0" smtClean="0">
                <a:latin typeface="Calibri" pitchFamily="34" charset="0"/>
              </a:rPr>
              <a:t>) reflectivity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altLang="ko-KR" sz="1400" dirty="0" smtClean="0">
                <a:latin typeface="Calibri" pitchFamily="34" charset="0"/>
              </a:rPr>
              <a:t>SBAF calculated </a:t>
            </a:r>
            <a:r>
              <a:rPr lang="en-US" altLang="ko-KR" sz="1400" dirty="0">
                <a:latin typeface="Calibri" pitchFamily="34" charset="0"/>
              </a:rPr>
              <a:t>from the O</a:t>
            </a:r>
            <a:r>
              <a:rPr lang="en-US" altLang="ko-KR" sz="1400" dirty="0" smtClean="0">
                <a:latin typeface="Calibri" pitchFamily="34" charset="0"/>
              </a:rPr>
              <a:t>cean/DCC Earth spectra is </a:t>
            </a:r>
            <a:r>
              <a:rPr lang="en-US" altLang="ko-KR" sz="1400" dirty="0">
                <a:latin typeface="Calibri" pitchFamily="34" charset="0"/>
              </a:rPr>
              <a:t>applied to each </a:t>
            </a:r>
            <a:r>
              <a:rPr lang="en-US" altLang="ko-KR" sz="1400" dirty="0" smtClean="0">
                <a:latin typeface="Calibri" pitchFamily="34" charset="0"/>
              </a:rPr>
              <a:t>ocean/DCC pixels</a:t>
            </a:r>
            <a:endParaRPr lang="en-US" altLang="ko-KR" sz="1400" dirty="0">
              <a:latin typeface="Calibri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091886" y="5440971"/>
            <a:ext cx="5444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DCC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411760" y="5440972"/>
            <a:ext cx="7184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Ocean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18567" y="1512603"/>
            <a:ext cx="75608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 smtClean="0">
                <a:latin typeface="Calibri" pitchFamily="34" charset="0"/>
              </a:rPr>
              <a:t>* Reference: </a:t>
            </a:r>
            <a:r>
              <a:rPr lang="en-US" altLang="ko-KR" sz="1000" dirty="0">
                <a:latin typeface="Calibri" pitchFamily="34" charset="0"/>
              </a:rPr>
              <a:t>http://</a:t>
            </a:r>
            <a:r>
              <a:rPr lang="en-US" altLang="ko-KR" sz="1000" dirty="0" smtClean="0">
                <a:latin typeface="Calibri" pitchFamily="34" charset="0"/>
              </a:rPr>
              <a:t>cloudsgate2.larc.nasa.gov/SBAF</a:t>
            </a:r>
            <a:r>
              <a:rPr lang="en-US" altLang="ko-KR" sz="1000" dirty="0">
                <a:latin typeface="Calibri" pitchFamily="34" charset="0"/>
              </a:rPr>
              <a:t> </a:t>
            </a:r>
            <a:r>
              <a:rPr lang="en-US" altLang="ko-KR" sz="1000" dirty="0" smtClean="0">
                <a:latin typeface="Calibri" pitchFamily="34" charset="0"/>
              </a:rPr>
              <a:t>(NASA </a:t>
            </a:r>
            <a:r>
              <a:rPr lang="en-US" altLang="ko-KR" sz="1000" dirty="0">
                <a:latin typeface="Calibri" pitchFamily="34" charset="0"/>
              </a:rPr>
              <a:t>Langley web-based spectral band difference correction </a:t>
            </a:r>
            <a:r>
              <a:rPr lang="en-US" altLang="ko-KR" sz="1000" dirty="0" smtClean="0">
                <a:latin typeface="Calibri" pitchFamily="34" charset="0"/>
              </a:rPr>
              <a:t>calculator)</a:t>
            </a:r>
            <a:endParaRPr lang="en-US" altLang="ko-KR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68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9139</TotalTime>
  <Words>451</Words>
  <Application>Microsoft Office PowerPoint</Application>
  <PresentationFormat>화면 슬라이드 쇼(4:3)</PresentationFormat>
  <Paragraphs>189</Paragraphs>
  <Slides>10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164</cp:revision>
  <cp:lastPrinted>2018-05-08T03:59:38Z</cp:lastPrinted>
  <dcterms:created xsi:type="dcterms:W3CDTF">2018-04-23T00:57:42Z</dcterms:created>
  <dcterms:modified xsi:type="dcterms:W3CDTF">2018-05-08T06:00:24Z</dcterms:modified>
</cp:coreProperties>
</file>